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70" r:id="rId2"/>
    <p:sldId id="274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9144000" cy="6858000" type="screen4x3"/>
  <p:notesSz cx="6731000" cy="9855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9B224"/>
    <a:srgbClr val="006600"/>
    <a:srgbClr val="66FF33"/>
    <a:srgbClr val="DFF3FF"/>
    <a:srgbClr val="FF33CC"/>
    <a:srgbClr val="007ADB"/>
    <a:srgbClr val="CCFF66"/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2" autoAdjust="0"/>
    <p:restoredTop sz="67606" autoAdjust="0"/>
  </p:normalViewPr>
  <p:slideViewPr>
    <p:cSldViewPr>
      <p:cViewPr varScale="1">
        <p:scale>
          <a:sx n="73" d="100"/>
          <a:sy n="73" d="100"/>
        </p:scale>
        <p:origin x="-8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8" y="-78"/>
      </p:cViewPr>
      <p:guideLst>
        <p:guide orient="horz" pos="3104"/>
        <p:guide pos="2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158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65113" y="530225"/>
            <a:ext cx="6199187" cy="4649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446713"/>
            <a:ext cx="5384800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66700" y="530225"/>
            <a:ext cx="6199188" cy="464978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66700" y="530225"/>
            <a:ext cx="6199188" cy="4649788"/>
          </a:xfrm>
          <a:solidFill>
            <a:srgbClr val="FFFFFF"/>
          </a:solidFill>
          <a:ln/>
        </p:spPr>
      </p:sp>
      <p:sp>
        <p:nvSpPr>
          <p:cNvPr id="2355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600200" y="6629400"/>
            <a:ext cx="6715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000" b="1" dirty="0">
                <a:solidFill>
                  <a:srgbClr val="333399"/>
                </a:solidFill>
              </a:rPr>
              <a:t>GCS - TM - 0370 - </a:t>
            </a:r>
            <a:r>
              <a:rPr lang="fr-FR" sz="1000" b="1" dirty="0" smtClean="0">
                <a:solidFill>
                  <a:srgbClr val="333399"/>
                </a:solidFill>
              </a:rPr>
              <a:t>2010/07/23 </a:t>
            </a:r>
            <a:r>
              <a:rPr lang="fr-FR" sz="1000" b="1" dirty="0">
                <a:solidFill>
                  <a:srgbClr val="333399"/>
                </a:solidFill>
              </a:rPr>
              <a:t>– Lesson 4- p.</a:t>
            </a:r>
            <a:fld id="{41EB3930-2BE0-40B3-93A9-78ABFB510CF9}" type="slidenum">
              <a:rPr lang="en-US" sz="1000" b="1">
                <a:solidFill>
                  <a:srgbClr val="3333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fr-FR" sz="1000" b="1" dirty="0">
              <a:solidFill>
                <a:srgbClr val="333399"/>
              </a:solidFill>
            </a:endParaRPr>
          </a:p>
          <a:p>
            <a:pPr algn="r">
              <a:spcBef>
                <a:spcPct val="50000"/>
              </a:spcBef>
              <a:defRPr/>
            </a:pPr>
            <a:endParaRPr lang="en-US" sz="1000" b="1" dirty="0">
              <a:solidFill>
                <a:srgbClr val="14306E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590800" y="0"/>
            <a:ext cx="4198938" cy="401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5000"/>
              </a:lnSpc>
              <a:defRPr/>
            </a:pPr>
            <a:r>
              <a:rPr lang="fr-FR" sz="1400" b="1">
                <a:solidFill>
                  <a:srgbClr val="DDDDDD"/>
                </a:solidFill>
              </a:rPr>
              <a:t>Etest</a:t>
            </a:r>
            <a:r>
              <a:rPr lang="fr-FR" sz="1400" b="1" baseline="30000">
                <a:solidFill>
                  <a:srgbClr val="DDDDDD"/>
                </a:solidFill>
                <a:cs typeface="Arial" charset="0"/>
              </a:rPr>
              <a:t>®</a:t>
            </a:r>
            <a:endParaRPr lang="en-US" sz="1400" b="1">
              <a:solidFill>
                <a:srgbClr val="DDDDDD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sz="1400" b="1">
              <a:solidFill>
                <a:srgbClr val="DDDDDD"/>
              </a:solidFill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90875"/>
            <a:ext cx="1358900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U:\Mes Documents\bMx University\BM-LOGO UNIVERSITY-1-1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5534025"/>
            <a:ext cx="22098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981200"/>
            <a:ext cx="6400800" cy="2362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24213" y="0"/>
            <a:ext cx="5919787" cy="10906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0"/>
            <a:ext cx="2076450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613" y="0"/>
            <a:ext cx="6078537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1412875"/>
            <a:ext cx="385445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463" y="1412875"/>
            <a:ext cx="385445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613" y="1412875"/>
            <a:ext cx="78613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pic>
        <p:nvPicPr>
          <p:cNvPr id="1028" name="Picture 6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3190875"/>
            <a:ext cx="1358900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09800" y="152400"/>
            <a:ext cx="2670175" cy="401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5000"/>
              </a:lnSpc>
              <a:defRPr/>
            </a:pPr>
            <a:r>
              <a:rPr lang="en-US" sz="1400" b="1" dirty="0">
                <a:solidFill>
                  <a:srgbClr val="DDDDDD"/>
                </a:solidFill>
              </a:rPr>
              <a:t>4.1 </a:t>
            </a:r>
            <a:r>
              <a:rPr lang="en-US" sz="1400" b="1" dirty="0">
                <a:solidFill>
                  <a:srgbClr val="DDDDDD"/>
                </a:solidFill>
              </a:rPr>
              <a:t>BacT/LINK </a:t>
            </a:r>
            <a:r>
              <a:rPr lang="en-US" sz="1400" b="1" dirty="0">
                <a:solidFill>
                  <a:srgbClr val="DDDDDD"/>
                </a:solidFill>
              </a:rPr>
              <a:t>Overview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362200" y="6670675"/>
            <a:ext cx="67151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fr-FR" sz="1000" b="1" dirty="0">
                <a:solidFill>
                  <a:srgbClr val="333399"/>
                </a:solidFill>
              </a:rPr>
              <a:t>GCS - TM - 0370 - </a:t>
            </a:r>
            <a:r>
              <a:rPr lang="fr-FR" sz="1000" b="1" dirty="0" smtClean="0">
                <a:solidFill>
                  <a:srgbClr val="333399"/>
                </a:solidFill>
              </a:rPr>
              <a:t>2010/07/23 </a:t>
            </a:r>
            <a:r>
              <a:rPr lang="fr-FR" sz="1000" b="1" dirty="0">
                <a:solidFill>
                  <a:srgbClr val="333399"/>
                </a:solidFill>
              </a:rPr>
              <a:t>– </a:t>
            </a:r>
            <a:r>
              <a:rPr lang="fr-FR" sz="1000" b="1" dirty="0" err="1">
                <a:solidFill>
                  <a:srgbClr val="333399"/>
                </a:solidFill>
              </a:rPr>
              <a:t>Chap</a:t>
            </a:r>
            <a:r>
              <a:rPr lang="fr-FR" sz="1000" b="1" dirty="0">
                <a:solidFill>
                  <a:srgbClr val="333399"/>
                </a:solidFill>
              </a:rPr>
              <a:t> 4.1 - p.</a:t>
            </a:r>
            <a:fld id="{DDA19E9C-7596-4B09-972B-6C0BB5DC1954}" type="slidenum">
              <a:rPr lang="en-US" sz="1000" b="1">
                <a:solidFill>
                  <a:srgbClr val="333399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fr-FR" sz="1000" b="1" dirty="0">
              <a:solidFill>
                <a:srgbClr val="333399"/>
              </a:solidFill>
            </a:endParaRPr>
          </a:p>
        </p:txBody>
      </p:sp>
      <p:grpSp>
        <p:nvGrpSpPr>
          <p:cNvPr id="1031" name="Group 16"/>
          <p:cNvGrpSpPr>
            <a:grpSpLocks/>
          </p:cNvGrpSpPr>
          <p:nvPr userDrawn="1"/>
        </p:nvGrpSpPr>
        <p:grpSpPr bwMode="auto">
          <a:xfrm>
            <a:off x="0" y="0"/>
            <a:ext cx="8915400" cy="1247775"/>
            <a:chOff x="0" y="0"/>
            <a:chExt cx="5616" cy="786"/>
          </a:xfrm>
        </p:grpSpPr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1296" y="624"/>
              <a:ext cx="4320" cy="0"/>
            </a:xfrm>
            <a:prstGeom prst="line">
              <a:avLst/>
            </a:prstGeom>
            <a:noFill/>
            <a:ln w="19050">
              <a:solidFill>
                <a:srgbClr val="62BB4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33" name="Picture 18" descr="U:\Mes Documents\bMx University\BM-LOGO UNIVERSITY-1-1.jp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1392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9B224"/>
        </a:buClr>
        <a:buSzPct val="125000"/>
        <a:buChar char="•"/>
        <a:defRPr sz="2100" b="1">
          <a:solidFill>
            <a:srgbClr val="14306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DB"/>
        </a:buClr>
        <a:buSzPct val="125000"/>
        <a:buChar char="•"/>
        <a:defRPr>
          <a:solidFill>
            <a:srgbClr val="14306E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Wingdings" pitchFamily="2" charset="2"/>
        <a:buChar char="§"/>
        <a:defRPr sz="1600">
          <a:solidFill>
            <a:srgbClr val="14306E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ADB"/>
        </a:buClr>
        <a:buFont typeface="Arial" charset="0"/>
        <a:buChar char="–"/>
        <a:defRPr sz="1600">
          <a:solidFill>
            <a:srgbClr val="14306E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000500"/>
            <a:ext cx="8534400" cy="2457450"/>
          </a:xfrm>
          <a:noFill/>
        </p:spPr>
        <p:txBody>
          <a:bodyPr/>
          <a:lstStyle/>
          <a:p>
            <a:pPr eaLnBrk="1" hangingPunct="1">
              <a:buClr>
                <a:srgbClr val="62BB46"/>
              </a:buClr>
              <a:buSzPct val="160000"/>
            </a:pPr>
            <a:r>
              <a:rPr lang="fr-FR" sz="2800" smtClean="0">
                <a:solidFill>
                  <a:srgbClr val="333399"/>
                </a:solidFill>
              </a:rPr>
              <a:t>BacT/ALERT</a:t>
            </a:r>
            <a:r>
              <a:rPr lang="en-US" sz="2800" baseline="30000" smtClean="0">
                <a:solidFill>
                  <a:srgbClr val="333399"/>
                </a:solidFill>
              </a:rPr>
              <a:t>® </a:t>
            </a:r>
            <a:r>
              <a:rPr lang="en-US" sz="2800" smtClean="0">
                <a:solidFill>
                  <a:srgbClr val="333399"/>
                </a:solidFill>
              </a:rPr>
              <a:t>3D Field Service Engineer Training</a:t>
            </a:r>
            <a:endParaRPr lang="en-US" smtClean="0">
              <a:solidFill>
                <a:srgbClr val="333399"/>
              </a:solidFill>
            </a:endParaRPr>
          </a:p>
          <a:p>
            <a:pPr eaLnBrk="1" hangingPunct="1">
              <a:buClr>
                <a:srgbClr val="62BB46"/>
              </a:buClr>
              <a:buSzPct val="160000"/>
            </a:pPr>
            <a:r>
              <a:rPr lang="en-US" smtClean="0">
                <a:solidFill>
                  <a:srgbClr val="333399"/>
                </a:solidFill>
              </a:rPr>
              <a:t>Lesson  4</a:t>
            </a:r>
            <a:r>
              <a:rPr lang="fr-FR" smtClean="0">
                <a:solidFill>
                  <a:srgbClr val="333399"/>
                </a:solidFill>
              </a:rPr>
              <a:t> </a:t>
            </a:r>
            <a:r>
              <a:rPr lang="en-US" smtClean="0">
                <a:solidFill>
                  <a:srgbClr val="333399"/>
                </a:solidFill>
              </a:rPr>
              <a:t>System Installation</a:t>
            </a:r>
            <a:endParaRPr lang="fr-FR" smtClean="0">
              <a:solidFill>
                <a:srgbClr val="333399"/>
              </a:solidFill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sz="1600" smtClean="0">
                <a:solidFill>
                  <a:schemeClr val="hlink"/>
                </a:solidFill>
              </a:rPr>
              <a:t>		</a:t>
            </a:r>
            <a:endParaRPr lang="en-US" sz="2000" smtClean="0">
              <a:solidFill>
                <a:schemeClr val="hlink"/>
              </a:solidFill>
            </a:endParaRPr>
          </a:p>
          <a:p>
            <a:pPr marL="1828800" lvl="4" indent="0" eaLnBrk="1" hangingPunct="1">
              <a:spcBef>
                <a:spcPts val="5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1800" smtClean="0">
                <a:solidFill>
                  <a:schemeClr val="hlink"/>
                </a:solidFill>
              </a:rPr>
              <a:t> 4.1 BacT/LINK Overview</a:t>
            </a:r>
          </a:p>
          <a:p>
            <a:pPr marL="1828800" lvl="4" indent="0" eaLnBrk="1" hangingPunct="1">
              <a:spcBef>
                <a:spcPts val="5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1800" smtClean="0">
                <a:solidFill>
                  <a:schemeClr val="hlink"/>
                </a:solidFill>
              </a:rPr>
              <a:t> 4.2 LIS &amp; Simulator Overview</a:t>
            </a:r>
          </a:p>
          <a:p>
            <a:pPr marL="1828800" lvl="4" indent="0" eaLnBrk="1" hangingPunct="1">
              <a:spcBef>
                <a:spcPts val="5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1800" smtClean="0">
                <a:solidFill>
                  <a:schemeClr val="hlink"/>
                </a:solidFill>
              </a:rPr>
              <a:t> 4.3 Installation Procedure</a:t>
            </a:r>
          </a:p>
          <a:p>
            <a:pPr marL="1828800" lvl="4" indent="0" eaLnBrk="1" hangingPunct="1">
              <a:spcBef>
                <a:spcPts val="5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1800" smtClean="0">
                <a:solidFill>
                  <a:schemeClr val="hlink"/>
                </a:solidFill>
              </a:rPr>
              <a:t> 4.4 Preventative Maintenance</a:t>
            </a:r>
          </a:p>
          <a:p>
            <a:pPr marL="1828800" lvl="4" indent="0" eaLnBrk="1" hangingPunct="1">
              <a:spcBef>
                <a:spcPts val="500"/>
              </a:spcBef>
              <a:buClr>
                <a:srgbClr val="59B224"/>
              </a:buClr>
              <a:buSzPct val="125000"/>
              <a:buFontTx/>
              <a:buChar char="•"/>
            </a:pPr>
            <a:endParaRPr lang="fr-FR" sz="1600" smtClean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9"/>
          <p:cNvSpPr>
            <a:spLocks noChangeArrowheads="1"/>
          </p:cNvSpPr>
          <p:nvPr/>
        </p:nvSpPr>
        <p:spPr bwMode="auto">
          <a:xfrm>
            <a:off x="3160713" y="0"/>
            <a:ext cx="59832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LIS Message</a:t>
            </a:r>
          </a:p>
        </p:txBody>
      </p:sp>
      <p:sp>
        <p:nvSpPr>
          <p:cNvPr id="12291" name="Rectangle 20"/>
          <p:cNvSpPr>
            <a:spLocks noChangeArrowheads="1"/>
          </p:cNvSpPr>
          <p:nvPr/>
        </p:nvSpPr>
        <p:spPr bwMode="auto">
          <a:xfrm>
            <a:off x="1071563" y="1412875"/>
            <a:ext cx="773588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What are some of the things you will see in a typical message?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&lt;STX&gt; = </a:t>
            </a:r>
            <a:r>
              <a:rPr lang="en-US" u="sng">
                <a:solidFill>
                  <a:srgbClr val="333399"/>
                </a:solidFill>
              </a:rPr>
              <a:t>S</a:t>
            </a:r>
            <a:r>
              <a:rPr lang="en-US">
                <a:solidFill>
                  <a:srgbClr val="333399"/>
                </a:solidFill>
              </a:rPr>
              <a:t>tart of </a:t>
            </a:r>
            <a:r>
              <a:rPr lang="en-US" u="sng">
                <a:solidFill>
                  <a:srgbClr val="333399"/>
                </a:solidFill>
              </a:rPr>
              <a:t>T</a:t>
            </a:r>
            <a:r>
              <a:rPr lang="en-US">
                <a:solidFill>
                  <a:srgbClr val="333399"/>
                </a:solidFill>
              </a:rPr>
              <a:t>e</a:t>
            </a:r>
            <a:r>
              <a:rPr lang="en-US" u="sng">
                <a:solidFill>
                  <a:srgbClr val="333399"/>
                </a:solidFill>
              </a:rPr>
              <a:t>x</a:t>
            </a:r>
            <a:r>
              <a:rPr lang="en-US">
                <a:solidFill>
                  <a:srgbClr val="333399"/>
                </a:solidFill>
              </a:rPr>
              <a:t>t Transmission character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FN = Frame Number, (0 – 7)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Text = The data content of the message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&lt;ETB&gt; = </a:t>
            </a:r>
            <a:r>
              <a:rPr lang="en-US" u="sng">
                <a:solidFill>
                  <a:srgbClr val="333399"/>
                </a:solidFill>
              </a:rPr>
              <a:t>E</a:t>
            </a:r>
            <a:r>
              <a:rPr lang="en-US">
                <a:solidFill>
                  <a:srgbClr val="333399"/>
                </a:solidFill>
              </a:rPr>
              <a:t>nd of </a:t>
            </a:r>
            <a:r>
              <a:rPr lang="en-US" u="sng">
                <a:solidFill>
                  <a:srgbClr val="333399"/>
                </a:solidFill>
              </a:rPr>
              <a:t>T</a:t>
            </a:r>
            <a:r>
              <a:rPr lang="en-US">
                <a:solidFill>
                  <a:srgbClr val="333399"/>
                </a:solidFill>
              </a:rPr>
              <a:t>ransmission </a:t>
            </a:r>
            <a:r>
              <a:rPr lang="en-US" u="sng">
                <a:solidFill>
                  <a:srgbClr val="333399"/>
                </a:solidFill>
              </a:rPr>
              <a:t>B</a:t>
            </a:r>
            <a:r>
              <a:rPr lang="en-US">
                <a:solidFill>
                  <a:srgbClr val="333399"/>
                </a:solidFill>
              </a:rPr>
              <a:t>lock, (Intermediate Frames)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&lt;ETX&gt; = </a:t>
            </a:r>
            <a:r>
              <a:rPr lang="en-US" u="sng">
                <a:solidFill>
                  <a:srgbClr val="333399"/>
                </a:solidFill>
              </a:rPr>
              <a:t>E</a:t>
            </a:r>
            <a:r>
              <a:rPr lang="en-US">
                <a:solidFill>
                  <a:srgbClr val="333399"/>
                </a:solidFill>
              </a:rPr>
              <a:t>nd of </a:t>
            </a:r>
            <a:r>
              <a:rPr lang="en-US" u="sng">
                <a:solidFill>
                  <a:srgbClr val="333399"/>
                </a:solidFill>
              </a:rPr>
              <a:t>T</a:t>
            </a:r>
            <a:r>
              <a:rPr lang="en-US">
                <a:solidFill>
                  <a:srgbClr val="333399"/>
                </a:solidFill>
              </a:rPr>
              <a:t>e</a:t>
            </a:r>
            <a:r>
              <a:rPr lang="en-US" u="sng">
                <a:solidFill>
                  <a:srgbClr val="333399"/>
                </a:solidFill>
              </a:rPr>
              <a:t>x</a:t>
            </a:r>
            <a:r>
              <a:rPr lang="en-US">
                <a:solidFill>
                  <a:srgbClr val="333399"/>
                </a:solidFill>
              </a:rPr>
              <a:t>t Transmission, (End Frames)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Checksum = A 2 digit number, check for message integrity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&lt;CR&gt; = </a:t>
            </a:r>
            <a:r>
              <a:rPr lang="en-US" u="sng">
                <a:solidFill>
                  <a:srgbClr val="333399"/>
                </a:solidFill>
              </a:rPr>
              <a:t>C</a:t>
            </a:r>
            <a:r>
              <a:rPr lang="en-US">
                <a:solidFill>
                  <a:srgbClr val="333399"/>
                </a:solidFill>
              </a:rPr>
              <a:t>arriage </a:t>
            </a:r>
            <a:r>
              <a:rPr lang="en-US" u="sng">
                <a:solidFill>
                  <a:srgbClr val="333399"/>
                </a:solidFill>
              </a:rPr>
              <a:t>R</a:t>
            </a:r>
            <a:r>
              <a:rPr lang="en-US">
                <a:solidFill>
                  <a:srgbClr val="333399"/>
                </a:solidFill>
              </a:rPr>
              <a:t>eturn, also a record delimiter, end of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ChangeArrowheads="1"/>
          </p:cNvSpPr>
          <p:nvPr/>
        </p:nvSpPr>
        <p:spPr bwMode="auto">
          <a:xfrm>
            <a:off x="3160713" y="0"/>
            <a:ext cx="59832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LIS Message</a:t>
            </a:r>
          </a:p>
        </p:txBody>
      </p:sp>
      <p:sp>
        <p:nvSpPr>
          <p:cNvPr id="13315" name="Rectangle 15"/>
          <p:cNvSpPr>
            <a:spLocks noChangeArrowheads="1"/>
          </p:cNvSpPr>
          <p:nvPr/>
        </p:nvSpPr>
        <p:spPr bwMode="auto">
          <a:xfrm>
            <a:off x="1071563" y="1412875"/>
            <a:ext cx="773588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What are some of the things you will see in a typical message?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&lt;LF&gt; = </a:t>
            </a:r>
            <a:r>
              <a:rPr lang="en-US" u="sng">
                <a:solidFill>
                  <a:srgbClr val="333399"/>
                </a:solidFill>
              </a:rPr>
              <a:t>L</a:t>
            </a:r>
            <a:r>
              <a:rPr lang="en-US">
                <a:solidFill>
                  <a:srgbClr val="333399"/>
                </a:solidFill>
              </a:rPr>
              <a:t>ine </a:t>
            </a:r>
            <a:r>
              <a:rPr lang="en-US" u="sng">
                <a:solidFill>
                  <a:srgbClr val="333399"/>
                </a:solidFill>
              </a:rPr>
              <a:t>F</a:t>
            </a:r>
            <a:r>
              <a:rPr lang="en-US">
                <a:solidFill>
                  <a:srgbClr val="333399"/>
                </a:solidFill>
              </a:rPr>
              <a:t>eed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&lt;ACK&gt; = Acknowledge last frame received, ready for next frame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&lt;NAK&gt; = No acknowledge of last frame, ready for resend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&lt;EOT&gt; = </a:t>
            </a:r>
            <a:r>
              <a:rPr lang="en-US" u="sng">
                <a:solidFill>
                  <a:srgbClr val="333399"/>
                </a:solidFill>
              </a:rPr>
              <a:t>E</a:t>
            </a:r>
            <a:r>
              <a:rPr lang="en-US">
                <a:solidFill>
                  <a:srgbClr val="333399"/>
                </a:solidFill>
              </a:rPr>
              <a:t>nd </a:t>
            </a:r>
            <a:r>
              <a:rPr lang="en-US" u="sng">
                <a:solidFill>
                  <a:srgbClr val="333399"/>
                </a:solidFill>
              </a:rPr>
              <a:t>o</a:t>
            </a:r>
            <a:r>
              <a:rPr lang="en-US">
                <a:solidFill>
                  <a:srgbClr val="333399"/>
                </a:solidFill>
              </a:rPr>
              <a:t>f </a:t>
            </a:r>
            <a:r>
              <a:rPr lang="en-US" u="sng">
                <a:solidFill>
                  <a:srgbClr val="333399"/>
                </a:solidFill>
              </a:rPr>
              <a:t>T</a:t>
            </a:r>
            <a:r>
              <a:rPr lang="en-US">
                <a:solidFill>
                  <a:srgbClr val="333399"/>
                </a:solidFill>
              </a:rPr>
              <a:t>ext, receiver ready but request sender to stop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&lt;ENQ&gt; = </a:t>
            </a:r>
            <a:r>
              <a:rPr lang="en-US" u="sng">
                <a:solidFill>
                  <a:srgbClr val="333399"/>
                </a:solidFill>
              </a:rPr>
              <a:t>Enq</a:t>
            </a:r>
            <a:r>
              <a:rPr lang="en-US">
                <a:solidFill>
                  <a:srgbClr val="333399"/>
                </a:solidFill>
              </a:rPr>
              <a:t>uiry, ready to receive message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&lt;</a:t>
            </a:r>
            <a:r>
              <a:rPr lang="en-US">
                <a:solidFill>
                  <a:srgbClr val="333399"/>
                </a:solidFill>
                <a:cs typeface="Arial" charset="0"/>
              </a:rPr>
              <a:t>Ι&gt; = Field Delimiter, separates adjacent fields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  <a:cs typeface="Arial" charset="0"/>
              </a:rPr>
              <a:t>&lt;\&gt; = Repeat Delimiter, separates equal parts of a field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  <a:cs typeface="Arial" charset="0"/>
              </a:rPr>
              <a:t>&lt;^&gt; = Caret, separates unequal parts of a field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</a:pPr>
            <a:endParaRPr 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Message Structure</a:t>
            </a:r>
          </a:p>
        </p:txBody>
      </p:sp>
      <p:sp>
        <p:nvSpPr>
          <p:cNvPr id="14339" name="Rectangle 55"/>
          <p:cNvSpPr>
            <a:spLocks noChangeArrowheads="1"/>
          </p:cNvSpPr>
          <p:nvPr/>
        </p:nvSpPr>
        <p:spPr bwMode="auto">
          <a:xfrm>
            <a:off x="1050925" y="1412875"/>
            <a:ext cx="7735888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How is the typical message structured?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(H) = Header Record, is sent once at the start of the message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(P) = Patient Record, may be sent multiple times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(O) = Order Record, must be preceded by the Patient Record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(R) = Result Record, must be preceded by the Order Record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(C) = Comment Record, additional text for explanation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The LIS2-A document will set the structure of the message and the order that it must be sent and received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It is up to the LIS Vendor to set up their program correctly to the parameters as set in the LIS2-A document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Our instruments and software currently conform to the LIS2-A documents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692400" y="5334000"/>
            <a:ext cx="4165600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60713" y="0"/>
            <a:ext cx="59832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Download: LIS to BTA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31800" y="1935163"/>
            <a:ext cx="8331200" cy="671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7825" indent="-377825" defTabSz="838200">
              <a:spcBef>
                <a:spcPct val="50000"/>
              </a:spcBef>
            </a:pPr>
            <a:r>
              <a:rPr lang="en-US" sz="2000"/>
              <a:t>H</a:t>
            </a:r>
            <a:r>
              <a:rPr lang="en-US" sz="2000">
                <a:cs typeface="Arial" charset="0"/>
              </a:rPr>
              <a:t>|\^&amp; |  |  |LIS |  |  |  |  | BACT/ALERT |  | P | 1 | 20021120112515&lt;CR&gt;</a:t>
            </a:r>
          </a:p>
          <a:p>
            <a:pPr marL="377825" indent="-377825" defTabSz="838200">
              <a:spcBef>
                <a:spcPct val="50000"/>
              </a:spcBef>
            </a:pPr>
            <a:r>
              <a:rPr lang="en-US" sz="1200">
                <a:solidFill>
                  <a:srgbClr val="CC0000"/>
                </a:solidFill>
                <a:cs typeface="Arial" charset="0"/>
              </a:rPr>
              <a:t>1        2       3   4   5         6   7  8    9        10                               11  12     13             14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90500" y="2862263"/>
            <a:ext cx="8775700" cy="1403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defTabSz="838200">
              <a:spcBef>
                <a:spcPct val="50000"/>
              </a:spcBef>
            </a:pPr>
            <a:r>
              <a:rPr lang="en-US" sz="2000"/>
              <a:t>P </a:t>
            </a:r>
            <a:r>
              <a:rPr lang="en-US" sz="2000">
                <a:cs typeface="Arial" charset="0"/>
              </a:rPr>
              <a:t>| 1 | 245-13-3672 | | |SMITH^MARY | |19550401 | F |   |   |   |   |</a:t>
            </a:r>
          </a:p>
          <a:p>
            <a:pPr marL="457200" indent="-457200" defTabSz="838200">
              <a:spcBef>
                <a:spcPct val="50000"/>
              </a:spcBef>
              <a:buFontTx/>
              <a:buAutoNum type="arabicPlain"/>
            </a:pPr>
            <a:r>
              <a:rPr lang="en-US" sz="1200">
                <a:solidFill>
                  <a:srgbClr val="CC0000"/>
                </a:solidFill>
                <a:cs typeface="Arial" charset="0"/>
              </a:rPr>
              <a:t>2                      3                 4 5                    6                    7          8                     9     10  11   12    13</a:t>
            </a:r>
            <a:endParaRPr lang="en-US" sz="800">
              <a:solidFill>
                <a:srgbClr val="CC0000"/>
              </a:solidFill>
              <a:cs typeface="Arial" charset="0"/>
            </a:endParaRPr>
          </a:p>
          <a:p>
            <a:pPr marL="457200" indent="-457200" defTabSz="838200">
              <a:spcBef>
                <a:spcPct val="50000"/>
              </a:spcBef>
            </a:pPr>
            <a:r>
              <a:rPr lang="en-US" sz="2000">
                <a:cs typeface="Arial" charset="0"/>
              </a:rPr>
              <a:t>0138^JONES</a:t>
            </a:r>
            <a:r>
              <a:rPr lang="en-US">
                <a:cs typeface="Arial" charset="0"/>
              </a:rPr>
              <a:t> </a:t>
            </a:r>
            <a:r>
              <a:rPr lang="en-US" sz="2000">
                <a:cs typeface="Arial" charset="0"/>
              </a:rPr>
              <a:t>|  |  |  |  |  |  |  |  |  |20021101 |  |ER^EMERGENCY R00M &lt;CR&gt;</a:t>
            </a:r>
          </a:p>
          <a:p>
            <a:pPr marL="457200" indent="-457200" defTabSz="838200">
              <a:spcBef>
                <a:spcPct val="50000"/>
              </a:spcBef>
            </a:pPr>
            <a:r>
              <a:rPr lang="en-US" sz="1200">
                <a:solidFill>
                  <a:srgbClr val="CC0000"/>
                </a:solidFill>
                <a:cs typeface="Arial" charset="0"/>
              </a:rPr>
              <a:t>               14                   15  16 17 18 19 20 21 22 23            24               25           26 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795588" y="5329238"/>
            <a:ext cx="4140200" cy="1195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7825" indent="-377825" defTabSz="838200">
              <a:spcBef>
                <a:spcPct val="50000"/>
              </a:spcBef>
            </a:pPr>
            <a:r>
              <a:rPr lang="en-US" sz="1400">
                <a:cs typeface="Arial" charset="0"/>
              </a:rPr>
              <a:t>The </a:t>
            </a:r>
            <a:r>
              <a:rPr lang="en-US" sz="1400" b="1">
                <a:cs typeface="Arial" charset="0"/>
              </a:rPr>
              <a:t>Black </a:t>
            </a:r>
            <a:r>
              <a:rPr lang="en-US" sz="1400">
                <a:cs typeface="Arial" charset="0"/>
              </a:rPr>
              <a:t>is the Message components</a:t>
            </a:r>
          </a:p>
          <a:p>
            <a:pPr marL="377825" indent="-377825" defTabSz="838200">
              <a:spcBef>
                <a:spcPct val="50000"/>
              </a:spcBef>
            </a:pPr>
            <a:r>
              <a:rPr lang="en-US" sz="1400">
                <a:cs typeface="Arial" charset="0"/>
              </a:rPr>
              <a:t>The ‘</a:t>
            </a:r>
            <a:r>
              <a:rPr lang="en-US" sz="1400" b="1">
                <a:cs typeface="Arial" charset="0"/>
              </a:rPr>
              <a:t>Ι</a:t>
            </a:r>
            <a:r>
              <a:rPr lang="en-US" sz="1400">
                <a:cs typeface="Arial" charset="0"/>
              </a:rPr>
              <a:t>’, or delimiter, is the space between frames</a:t>
            </a:r>
          </a:p>
          <a:p>
            <a:pPr marL="377825" indent="-377825" defTabSz="838200">
              <a:spcBef>
                <a:spcPct val="50000"/>
              </a:spcBef>
            </a:pPr>
            <a:r>
              <a:rPr lang="en-US" sz="1400">
                <a:cs typeface="Arial" charset="0"/>
              </a:rPr>
              <a:t>The </a:t>
            </a:r>
            <a:r>
              <a:rPr lang="en-US" sz="1600">
                <a:solidFill>
                  <a:srgbClr val="FF0000"/>
                </a:solidFill>
                <a:cs typeface="Arial" charset="0"/>
              </a:rPr>
              <a:t>Red</a:t>
            </a:r>
            <a:r>
              <a:rPr lang="en-US" sz="1400">
                <a:cs typeface="Arial" charset="0"/>
              </a:rPr>
              <a:t> is the Field Number of the message</a:t>
            </a:r>
            <a:endParaRPr lang="en-US" sz="900">
              <a:cs typeface="Arial" charset="0"/>
            </a:endParaRPr>
          </a:p>
          <a:p>
            <a:pPr marL="377825" indent="-377825" defTabSz="838200">
              <a:spcBef>
                <a:spcPct val="50000"/>
              </a:spcBef>
            </a:pPr>
            <a:r>
              <a:rPr lang="en-US" sz="900">
                <a:cs typeface="Arial" charset="0"/>
              </a:rPr>
              <a:t>( Normally will not be shown in the message, shown here to identify fields )</a:t>
            </a:r>
            <a:endParaRPr lang="en-US" sz="140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79400" y="4538663"/>
            <a:ext cx="8864600" cy="671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7825" indent="-377825" defTabSz="838200">
              <a:spcBef>
                <a:spcPct val="50000"/>
              </a:spcBef>
            </a:pPr>
            <a:r>
              <a:rPr lang="en-US" sz="2000"/>
              <a:t>O </a:t>
            </a:r>
            <a:r>
              <a:rPr lang="en-US" sz="2000">
                <a:cs typeface="Arial" charset="0"/>
              </a:rPr>
              <a:t>| 1 | | 923240189 |^^^BC^BSA^SAQPTF7K^5\^^^BC^BSN^SNQRD8H8^5 |</a:t>
            </a:r>
            <a:r>
              <a:rPr lang="en-US" sz="2000">
                <a:solidFill>
                  <a:srgbClr val="0000FF"/>
                </a:solidFill>
                <a:cs typeface="Arial" charset="0"/>
              </a:rPr>
              <a:t> </a:t>
            </a:r>
          </a:p>
          <a:p>
            <a:pPr marL="377825" indent="-377825" defTabSz="838200">
              <a:spcBef>
                <a:spcPct val="50000"/>
              </a:spcBef>
            </a:pPr>
            <a:r>
              <a:rPr lang="en-US" sz="1200">
                <a:solidFill>
                  <a:srgbClr val="CC0000"/>
                </a:solidFill>
                <a:cs typeface="Arial" charset="0"/>
              </a:rPr>
              <a:t>1        2    3              4                                                                            5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353300" y="5270500"/>
            <a:ext cx="1371600" cy="4572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77825" indent="-377825" defTabSz="838200" eaLnBrk="0" hangingPunct="0"/>
            <a:r>
              <a:rPr lang="en-US" sz="1000"/>
              <a:t>This is the Universal</a:t>
            </a:r>
          </a:p>
          <a:p>
            <a:pPr marL="377825" indent="-377825" defTabSz="838200" eaLnBrk="0" hangingPunct="0"/>
            <a:r>
              <a:rPr lang="en-US" sz="1000"/>
              <a:t>Test ID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 flipV="1">
            <a:off x="5080000" y="4813300"/>
            <a:ext cx="22733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6896100" y="2590800"/>
            <a:ext cx="1752600" cy="2794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77825" indent="-377825" defTabSz="838200" eaLnBrk="0" hangingPunct="0"/>
            <a:r>
              <a:rPr lang="en-US" sz="1000"/>
              <a:t>This is the Carriage Return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785100" y="2870200"/>
            <a:ext cx="58420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7734300" y="2260600"/>
            <a:ext cx="29210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408363" y="1219200"/>
            <a:ext cx="2325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333399"/>
                </a:solidFill>
              </a:rPr>
              <a:t>Three Examples: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Upload: BTA to LIS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54000" y="1998663"/>
            <a:ext cx="8534400" cy="671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7825" indent="-377825" defTabSz="838200">
              <a:spcBef>
                <a:spcPct val="50000"/>
              </a:spcBef>
            </a:pPr>
            <a:r>
              <a:rPr lang="en-US" sz="2000"/>
              <a:t>H</a:t>
            </a:r>
            <a:r>
              <a:rPr lang="en-US" sz="2000">
                <a:cs typeface="Arial" charset="0"/>
              </a:rPr>
              <a:t>|\^&amp; |  |  | BACT/ALERT^A.00 |  |  |  |  |  |  | P | 1 | 20021120112423 &lt;CR&gt;</a:t>
            </a:r>
          </a:p>
          <a:p>
            <a:pPr marL="377825" indent="-377825" defTabSz="838200">
              <a:spcBef>
                <a:spcPct val="50000"/>
              </a:spcBef>
            </a:pPr>
            <a:r>
              <a:rPr lang="en-US" sz="1200">
                <a:solidFill>
                  <a:srgbClr val="CC0000"/>
                </a:solidFill>
                <a:cs typeface="Arial" charset="0"/>
              </a:rPr>
              <a:t>1       2       3    4                  5                                      6   7   8   9   10 11  12    13            14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857500" y="2852738"/>
            <a:ext cx="3111500" cy="671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7825" indent="-377825" defTabSz="838200">
              <a:spcBef>
                <a:spcPct val="50000"/>
              </a:spcBef>
            </a:pPr>
            <a:r>
              <a:rPr lang="en-US" sz="2000"/>
              <a:t>P </a:t>
            </a:r>
            <a:r>
              <a:rPr lang="en-US" sz="2000">
                <a:cs typeface="Arial" charset="0"/>
              </a:rPr>
              <a:t>| 1 | 245-13-3672 &lt;CR&gt;</a:t>
            </a:r>
          </a:p>
          <a:p>
            <a:pPr marL="377825" indent="-377825" defTabSz="838200">
              <a:spcBef>
                <a:spcPct val="50000"/>
              </a:spcBef>
            </a:pPr>
            <a:r>
              <a:rPr lang="en-US" sz="1200">
                <a:solidFill>
                  <a:srgbClr val="CC0000"/>
                </a:solidFill>
                <a:cs typeface="Arial" charset="0"/>
              </a:rPr>
              <a:t>1        2                     3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825500" y="4402138"/>
            <a:ext cx="7823200" cy="1403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defTabSz="838200">
              <a:spcBef>
                <a:spcPct val="50000"/>
              </a:spcBef>
            </a:pPr>
            <a:r>
              <a:rPr lang="en-US" sz="2000"/>
              <a:t>R</a:t>
            </a:r>
            <a:r>
              <a:rPr lang="en-US" sz="2000">
                <a:cs typeface="Arial" charset="0"/>
              </a:rPr>
              <a:t>|1 |^^^BC^BSA^!AQHTDR7 |–|  |  |  |  |F |  |  |20021113095221 |</a:t>
            </a:r>
          </a:p>
          <a:p>
            <a:pPr marL="457200" indent="-457200" defTabSz="838200">
              <a:spcBef>
                <a:spcPct val="50000"/>
              </a:spcBef>
              <a:buFontTx/>
              <a:buAutoNum type="arabicPlain"/>
            </a:pPr>
            <a:r>
              <a:rPr lang="en-US" sz="1200">
                <a:solidFill>
                  <a:srgbClr val="CC0000"/>
                </a:solidFill>
                <a:cs typeface="Arial" charset="0"/>
              </a:rPr>
              <a:t>2                                 3                                4  5   6  7  8     9    10  11                       12   </a:t>
            </a:r>
          </a:p>
          <a:p>
            <a:pPr marL="457200" indent="-457200" defTabSz="838200">
              <a:spcBef>
                <a:spcPct val="50000"/>
              </a:spcBef>
            </a:pPr>
            <a:r>
              <a:rPr lang="en-US" sz="2000">
                <a:cs typeface="Arial" charset="0"/>
              </a:rPr>
              <a:t>20021118095221 |1B08 &lt;CR&gt;</a:t>
            </a:r>
          </a:p>
          <a:p>
            <a:pPr marL="457200" indent="-457200" defTabSz="838200">
              <a:spcBef>
                <a:spcPct val="50000"/>
              </a:spcBef>
            </a:pPr>
            <a:r>
              <a:rPr lang="en-US" sz="1200">
                <a:solidFill>
                  <a:srgbClr val="CC0000"/>
                </a:solidFill>
                <a:cs typeface="Arial" charset="0"/>
              </a:rPr>
              <a:t>     13                                            14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219200" y="6096000"/>
            <a:ext cx="68326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77825" indent="-377825" algn="ctr" defTabSz="838200" eaLnBrk="0" hangingPunct="0"/>
            <a:r>
              <a:rPr lang="en-US" sz="1200" b="1"/>
              <a:t>H = Header;   P = Patient Record;   O = Order Record;   R = Result Record;   C = Comment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45100" y="5094288"/>
            <a:ext cx="1371600" cy="4572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77825" indent="-377825" defTabSz="838200" eaLnBrk="0" hangingPunct="0"/>
            <a:r>
              <a:rPr lang="en-US" sz="1000"/>
              <a:t>This is the Universal</a:t>
            </a:r>
          </a:p>
          <a:p>
            <a:pPr marL="377825" indent="-377825" defTabSz="838200" eaLnBrk="0" hangingPunct="0"/>
            <a:r>
              <a:rPr lang="en-US" sz="1000"/>
              <a:t>Test ID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549900" y="5676900"/>
            <a:ext cx="1752600" cy="2794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77825" indent="-377825" defTabSz="838200" eaLnBrk="0" hangingPunct="0"/>
            <a:r>
              <a:rPr lang="en-US" sz="1000"/>
              <a:t>This is the Carriage Return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 flipV="1">
            <a:off x="4368800" y="5359400"/>
            <a:ext cx="11811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46100" y="3624263"/>
            <a:ext cx="7874000" cy="671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7825" indent="-377825" defTabSz="838200">
              <a:spcBef>
                <a:spcPct val="50000"/>
              </a:spcBef>
            </a:pPr>
            <a:r>
              <a:rPr lang="en-US" sz="2000"/>
              <a:t>O</a:t>
            </a:r>
            <a:r>
              <a:rPr lang="en-US" sz="2000">
                <a:cs typeface="Arial" charset="0"/>
              </a:rPr>
              <a:t>| 1 |  |923240190 |  |  |  |  |  |  |  |  |  |  |   |  |   |  |   |  |  |  |  |  |  |F &lt;CR&gt;</a:t>
            </a:r>
          </a:p>
          <a:p>
            <a:pPr marL="377825" indent="-377825" defTabSz="838200">
              <a:spcBef>
                <a:spcPct val="50000"/>
              </a:spcBef>
            </a:pPr>
            <a:r>
              <a:rPr lang="en-US" sz="1200">
                <a:solidFill>
                  <a:srgbClr val="CC0000"/>
                </a:solidFill>
                <a:cs typeface="Arial" charset="0"/>
              </a:rPr>
              <a:t>1        2    3           4                      5   6  7   8   9  10 11 12 13 14 15  16 17  18  19  20 21 22 23 24 25   26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 flipV="1">
            <a:off x="3263900" y="4686300"/>
            <a:ext cx="19939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206500" y="1219200"/>
            <a:ext cx="675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3399"/>
                </a:solidFill>
              </a:rPr>
              <a:t>Sending Results from BTA to the LIS - Four Examples: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ChangeArrowheads="1"/>
          </p:cNvSpPr>
          <p:nvPr/>
        </p:nvSpPr>
        <p:spPr bwMode="auto">
          <a:xfrm>
            <a:off x="3160713" y="0"/>
            <a:ext cx="59832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Responsibility</a:t>
            </a:r>
          </a:p>
        </p:txBody>
      </p:sp>
      <p:sp>
        <p:nvSpPr>
          <p:cNvPr id="17411" name="Rectangle 2051"/>
          <p:cNvSpPr>
            <a:spLocks noChangeArrowheads="1"/>
          </p:cNvSpPr>
          <p:nvPr/>
        </p:nvSpPr>
        <p:spPr bwMode="auto">
          <a:xfrm>
            <a:off x="1122363" y="1412875"/>
            <a:ext cx="716438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Customer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BacT/ALERT 3D User Configuration settings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Cable to connect the LIS to BacT/ALERT 3D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LIS Setup Parameters</a:t>
            </a:r>
          </a:p>
          <a:p>
            <a:pPr marL="1143000" lvl="2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Wingdings" pitchFamily="2" charset="2"/>
              <a:buChar char="§"/>
            </a:pPr>
            <a:r>
              <a:rPr lang="en-US" sz="1600">
                <a:solidFill>
                  <a:srgbClr val="333399"/>
                </a:solidFill>
              </a:rPr>
              <a:t>Baud Rate</a:t>
            </a:r>
          </a:p>
          <a:p>
            <a:pPr marL="1143000" lvl="2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Wingdings" pitchFamily="2" charset="2"/>
              <a:buChar char="§"/>
            </a:pPr>
            <a:r>
              <a:rPr lang="en-US" sz="1600">
                <a:solidFill>
                  <a:srgbClr val="333399"/>
                </a:solidFill>
              </a:rPr>
              <a:t>Parity</a:t>
            </a:r>
          </a:p>
          <a:p>
            <a:pPr marL="1143000" lvl="2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Wingdings" pitchFamily="2" charset="2"/>
              <a:buChar char="§"/>
            </a:pPr>
            <a:r>
              <a:rPr lang="en-US" sz="1600">
                <a:solidFill>
                  <a:srgbClr val="333399"/>
                </a:solidFill>
              </a:rPr>
              <a:t>Stop Bits</a:t>
            </a:r>
          </a:p>
          <a:p>
            <a:pPr marL="1143000" lvl="2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25000"/>
              <a:buFont typeface="Wingdings" pitchFamily="2" charset="2"/>
              <a:buChar char="§"/>
            </a:pPr>
            <a:r>
              <a:rPr lang="en-US" sz="1600">
                <a:solidFill>
                  <a:srgbClr val="333399"/>
                </a:solidFill>
              </a:rPr>
              <a:t>Data Bits</a:t>
            </a:r>
          </a:p>
          <a:p>
            <a:pPr marL="342900" indent="-342900">
              <a:lnSpc>
                <a:spcPct val="85000"/>
              </a:lnSpc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Service Engineer </a:t>
            </a:r>
          </a:p>
          <a:p>
            <a:pPr marL="742950" lvl="1" indent="-285750">
              <a:lnSpc>
                <a:spcPct val="85000"/>
              </a:lnSpc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Cable Information (Pin Layout)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Setup User &amp; LIS configuration settings on system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Test the link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7ADB"/>
              </a:buClr>
              <a:buSzPct val="125000"/>
            </a:pPr>
            <a:endParaRPr lang="en-US">
              <a:solidFill>
                <a:srgbClr val="333399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endParaRPr lang="en-US" b="1">
              <a:solidFill>
                <a:srgbClr val="14306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RS-232C 9 Pin Cable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514600" y="1219200"/>
            <a:ext cx="4572000" cy="4876800"/>
            <a:chOff x="1824" y="1008"/>
            <a:chExt cx="2880" cy="3072"/>
          </a:xfrm>
        </p:grpSpPr>
        <p:grpSp>
          <p:nvGrpSpPr>
            <p:cNvPr id="18436" name="Group 4"/>
            <p:cNvGrpSpPr>
              <a:grpSpLocks/>
            </p:cNvGrpSpPr>
            <p:nvPr/>
          </p:nvGrpSpPr>
          <p:grpSpPr bwMode="auto">
            <a:xfrm>
              <a:off x="1827" y="1009"/>
              <a:ext cx="2874" cy="3070"/>
              <a:chOff x="0" y="384"/>
              <a:chExt cx="1727" cy="4108"/>
            </a:xfrm>
          </p:grpSpPr>
          <p:grpSp>
            <p:nvGrpSpPr>
              <p:cNvPr id="18438" name="Group 5"/>
              <p:cNvGrpSpPr>
                <a:grpSpLocks/>
              </p:cNvGrpSpPr>
              <p:nvPr/>
            </p:nvGrpSpPr>
            <p:grpSpPr bwMode="auto">
              <a:xfrm>
                <a:off x="0" y="384"/>
                <a:ext cx="561" cy="595"/>
                <a:chOff x="0" y="384"/>
                <a:chExt cx="561" cy="595"/>
              </a:xfrm>
            </p:grpSpPr>
            <p:sp>
              <p:nvSpPr>
                <p:cNvPr id="18496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75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000">
                      <a:solidFill>
                        <a:srgbClr val="0000FF"/>
                      </a:solidFill>
                      <a:cs typeface="Arial" charset="0"/>
                    </a:rPr>
                    <a:t> 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r>
                    <a:rPr lang="en-US" sz="1200" b="1">
                      <a:solidFill>
                        <a:schemeClr val="accent2"/>
                      </a:solidFill>
                      <a:cs typeface="Arial" charset="0"/>
                    </a:rPr>
                    <a:t>Pin #</a:t>
                  </a:r>
                  <a:endParaRPr lang="en-US" sz="1200" b="1">
                    <a:solidFill>
                      <a:schemeClr val="accent2"/>
                    </a:solidFill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r>
                    <a:rPr lang="en-US" sz="12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9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61" cy="59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39" name="Group 8"/>
              <p:cNvGrpSpPr>
                <a:grpSpLocks/>
              </p:cNvGrpSpPr>
              <p:nvPr/>
            </p:nvGrpSpPr>
            <p:grpSpPr bwMode="auto">
              <a:xfrm>
                <a:off x="561" y="384"/>
                <a:ext cx="1166" cy="595"/>
                <a:chOff x="561" y="384"/>
                <a:chExt cx="1166" cy="595"/>
              </a:xfrm>
            </p:grpSpPr>
            <p:sp>
              <p:nvSpPr>
                <p:cNvPr id="18494" name="Rectangle 9"/>
                <p:cNvSpPr>
                  <a:spLocks noChangeArrowheads="1"/>
                </p:cNvSpPr>
                <p:nvPr/>
              </p:nvSpPr>
              <p:spPr bwMode="auto">
                <a:xfrm>
                  <a:off x="604" y="384"/>
                  <a:ext cx="1080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000">
                      <a:solidFill>
                        <a:srgbClr val="0000FF"/>
                      </a:solidFill>
                      <a:cs typeface="Arial" charset="0"/>
                    </a:rPr>
                    <a:t> 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r>
                    <a:rPr lang="en-US" sz="1200" b="1">
                      <a:solidFill>
                        <a:schemeClr val="accent2"/>
                      </a:solidFill>
                      <a:cs typeface="Arial" charset="0"/>
                    </a:rPr>
                    <a:t>Signal</a:t>
                  </a:r>
                  <a:endParaRPr lang="en-US" sz="1200" b="1">
                    <a:solidFill>
                      <a:schemeClr val="accent2"/>
                    </a:solidFill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1200">
                    <a:latin typeface="Times New Roman" charset="0"/>
                  </a:endParaRPr>
                </a:p>
              </p:txBody>
            </p:sp>
            <p:sp>
              <p:nvSpPr>
                <p:cNvPr id="18495" name="Rectangle 10"/>
                <p:cNvSpPr>
                  <a:spLocks noChangeArrowheads="1"/>
                </p:cNvSpPr>
                <p:nvPr/>
              </p:nvSpPr>
              <p:spPr bwMode="auto">
                <a:xfrm>
                  <a:off x="561" y="384"/>
                  <a:ext cx="1166" cy="59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0" name="Group 11"/>
              <p:cNvGrpSpPr>
                <a:grpSpLocks/>
              </p:cNvGrpSpPr>
              <p:nvPr/>
            </p:nvGrpSpPr>
            <p:grpSpPr bwMode="auto">
              <a:xfrm>
                <a:off x="0" y="979"/>
                <a:ext cx="561" cy="384"/>
                <a:chOff x="0" y="979"/>
                <a:chExt cx="561" cy="384"/>
              </a:xfrm>
            </p:grpSpPr>
            <p:sp>
              <p:nvSpPr>
                <p:cNvPr id="18492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979"/>
                  <a:ext cx="47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000">
                      <a:cs typeface="Arial" charset="0"/>
                    </a:rPr>
                    <a:t>1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93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979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1" name="Group 14"/>
              <p:cNvGrpSpPr>
                <a:grpSpLocks/>
              </p:cNvGrpSpPr>
              <p:nvPr/>
            </p:nvGrpSpPr>
            <p:grpSpPr bwMode="auto">
              <a:xfrm>
                <a:off x="561" y="979"/>
                <a:ext cx="1166" cy="384"/>
                <a:chOff x="561" y="979"/>
                <a:chExt cx="1166" cy="384"/>
              </a:xfrm>
            </p:grpSpPr>
            <p:sp>
              <p:nvSpPr>
                <p:cNvPr id="18490" name="Rectangle 15"/>
                <p:cNvSpPr>
                  <a:spLocks noChangeArrowheads="1"/>
                </p:cNvSpPr>
                <p:nvPr/>
              </p:nvSpPr>
              <p:spPr bwMode="auto">
                <a:xfrm>
                  <a:off x="604" y="979"/>
                  <a:ext cx="108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000">
                      <a:cs typeface="Arial" charset="0"/>
                    </a:rPr>
                    <a:t>Receive Line Signal Data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91" name="Rectangle 16"/>
                <p:cNvSpPr>
                  <a:spLocks noChangeArrowheads="1"/>
                </p:cNvSpPr>
                <p:nvPr/>
              </p:nvSpPr>
              <p:spPr bwMode="auto">
                <a:xfrm>
                  <a:off x="561" y="979"/>
                  <a:ext cx="116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2" name="Group 17"/>
              <p:cNvGrpSpPr>
                <a:grpSpLocks/>
              </p:cNvGrpSpPr>
              <p:nvPr/>
            </p:nvGrpSpPr>
            <p:grpSpPr bwMode="auto">
              <a:xfrm>
                <a:off x="0" y="1363"/>
                <a:ext cx="561" cy="403"/>
                <a:chOff x="0" y="1363"/>
                <a:chExt cx="561" cy="403"/>
              </a:xfrm>
            </p:grpSpPr>
            <p:sp>
              <p:nvSpPr>
                <p:cNvPr id="18488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1363"/>
                  <a:ext cx="4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 b="1">
                      <a:cs typeface="Arial" charset="0"/>
                    </a:rPr>
                    <a:t>2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8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363"/>
                  <a:ext cx="5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3" name="Group 20"/>
              <p:cNvGrpSpPr>
                <a:grpSpLocks/>
              </p:cNvGrpSpPr>
              <p:nvPr/>
            </p:nvGrpSpPr>
            <p:grpSpPr bwMode="auto">
              <a:xfrm>
                <a:off x="561" y="1363"/>
                <a:ext cx="1166" cy="403"/>
                <a:chOff x="561" y="1363"/>
                <a:chExt cx="1166" cy="403"/>
              </a:xfrm>
            </p:grpSpPr>
            <p:sp>
              <p:nvSpPr>
                <p:cNvPr id="18486" name="Rectangle 21"/>
                <p:cNvSpPr>
                  <a:spLocks noChangeArrowheads="1"/>
                </p:cNvSpPr>
                <p:nvPr/>
              </p:nvSpPr>
              <p:spPr bwMode="auto">
                <a:xfrm>
                  <a:off x="604" y="1363"/>
                  <a:ext cx="108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200" b="1">
                      <a:cs typeface="Arial" charset="0"/>
                    </a:rPr>
                    <a:t>Receive Data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87" name="Rectangle 22"/>
                <p:cNvSpPr>
                  <a:spLocks noChangeArrowheads="1"/>
                </p:cNvSpPr>
                <p:nvPr/>
              </p:nvSpPr>
              <p:spPr bwMode="auto">
                <a:xfrm>
                  <a:off x="561" y="1363"/>
                  <a:ext cx="116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4" name="Group 23"/>
              <p:cNvGrpSpPr>
                <a:grpSpLocks/>
              </p:cNvGrpSpPr>
              <p:nvPr/>
            </p:nvGrpSpPr>
            <p:grpSpPr bwMode="auto">
              <a:xfrm>
                <a:off x="0" y="1766"/>
                <a:ext cx="561" cy="403"/>
                <a:chOff x="0" y="1766"/>
                <a:chExt cx="561" cy="403"/>
              </a:xfrm>
            </p:grpSpPr>
            <p:sp>
              <p:nvSpPr>
                <p:cNvPr id="18484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766"/>
                  <a:ext cx="4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 b="1">
                      <a:cs typeface="Arial" charset="0"/>
                    </a:rPr>
                    <a:t>3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85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766"/>
                  <a:ext cx="5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5" name="Group 26"/>
              <p:cNvGrpSpPr>
                <a:grpSpLocks/>
              </p:cNvGrpSpPr>
              <p:nvPr/>
            </p:nvGrpSpPr>
            <p:grpSpPr bwMode="auto">
              <a:xfrm>
                <a:off x="561" y="1766"/>
                <a:ext cx="1166" cy="403"/>
                <a:chOff x="561" y="1766"/>
                <a:chExt cx="1166" cy="403"/>
              </a:xfrm>
            </p:grpSpPr>
            <p:sp>
              <p:nvSpPr>
                <p:cNvPr id="18482" name="Rectangle 27"/>
                <p:cNvSpPr>
                  <a:spLocks noChangeArrowheads="1"/>
                </p:cNvSpPr>
                <p:nvPr/>
              </p:nvSpPr>
              <p:spPr bwMode="auto">
                <a:xfrm>
                  <a:off x="604" y="1766"/>
                  <a:ext cx="108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200" b="1">
                      <a:cs typeface="Arial" charset="0"/>
                    </a:rPr>
                    <a:t>Transmit Data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83" name="Rectangle 28"/>
                <p:cNvSpPr>
                  <a:spLocks noChangeArrowheads="1"/>
                </p:cNvSpPr>
                <p:nvPr/>
              </p:nvSpPr>
              <p:spPr bwMode="auto">
                <a:xfrm>
                  <a:off x="561" y="1766"/>
                  <a:ext cx="116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6" name="Group 29"/>
              <p:cNvGrpSpPr>
                <a:grpSpLocks/>
              </p:cNvGrpSpPr>
              <p:nvPr/>
            </p:nvGrpSpPr>
            <p:grpSpPr bwMode="auto">
              <a:xfrm>
                <a:off x="0" y="2169"/>
                <a:ext cx="561" cy="384"/>
                <a:chOff x="0" y="2169"/>
                <a:chExt cx="561" cy="384"/>
              </a:xfrm>
            </p:grpSpPr>
            <p:sp>
              <p:nvSpPr>
                <p:cNvPr id="18480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2169"/>
                  <a:ext cx="47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000">
                      <a:cs typeface="Arial" charset="0"/>
                    </a:rPr>
                    <a:t>4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81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2169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7" name="Group 32"/>
              <p:cNvGrpSpPr>
                <a:grpSpLocks/>
              </p:cNvGrpSpPr>
              <p:nvPr/>
            </p:nvGrpSpPr>
            <p:grpSpPr bwMode="auto">
              <a:xfrm>
                <a:off x="561" y="2169"/>
                <a:ext cx="1166" cy="384"/>
                <a:chOff x="561" y="2169"/>
                <a:chExt cx="1166" cy="384"/>
              </a:xfrm>
            </p:grpSpPr>
            <p:sp>
              <p:nvSpPr>
                <p:cNvPr id="18478" name="Rectangle 33"/>
                <p:cNvSpPr>
                  <a:spLocks noChangeArrowheads="1"/>
                </p:cNvSpPr>
                <p:nvPr/>
              </p:nvSpPr>
              <p:spPr bwMode="auto">
                <a:xfrm>
                  <a:off x="604" y="2169"/>
                  <a:ext cx="108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000">
                      <a:cs typeface="Arial" charset="0"/>
                    </a:rPr>
                    <a:t>Data Terminal Ready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79" name="Rectangle 34"/>
                <p:cNvSpPr>
                  <a:spLocks noChangeArrowheads="1"/>
                </p:cNvSpPr>
                <p:nvPr/>
              </p:nvSpPr>
              <p:spPr bwMode="auto">
                <a:xfrm>
                  <a:off x="561" y="2169"/>
                  <a:ext cx="116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8" name="Group 35"/>
              <p:cNvGrpSpPr>
                <a:grpSpLocks/>
              </p:cNvGrpSpPr>
              <p:nvPr/>
            </p:nvGrpSpPr>
            <p:grpSpPr bwMode="auto">
              <a:xfrm>
                <a:off x="0" y="2553"/>
                <a:ext cx="561" cy="403"/>
                <a:chOff x="0" y="2553"/>
                <a:chExt cx="561" cy="403"/>
              </a:xfrm>
            </p:grpSpPr>
            <p:sp>
              <p:nvSpPr>
                <p:cNvPr id="18476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2553"/>
                  <a:ext cx="4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 b="1">
                      <a:cs typeface="Arial" charset="0"/>
                    </a:rPr>
                    <a:t>5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7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2553"/>
                  <a:ext cx="5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49" name="Group 38"/>
              <p:cNvGrpSpPr>
                <a:grpSpLocks/>
              </p:cNvGrpSpPr>
              <p:nvPr/>
            </p:nvGrpSpPr>
            <p:grpSpPr bwMode="auto">
              <a:xfrm>
                <a:off x="561" y="2553"/>
                <a:ext cx="1166" cy="403"/>
                <a:chOff x="561" y="2553"/>
                <a:chExt cx="1166" cy="403"/>
              </a:xfrm>
            </p:grpSpPr>
            <p:sp>
              <p:nvSpPr>
                <p:cNvPr id="18474" name="Rectangle 39"/>
                <p:cNvSpPr>
                  <a:spLocks noChangeArrowheads="1"/>
                </p:cNvSpPr>
                <p:nvPr/>
              </p:nvSpPr>
              <p:spPr bwMode="auto">
                <a:xfrm>
                  <a:off x="604" y="2553"/>
                  <a:ext cx="108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200" b="1">
                      <a:cs typeface="Arial" charset="0"/>
                    </a:rPr>
                    <a:t>Signal Ground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75" name="Rectangle 40"/>
                <p:cNvSpPr>
                  <a:spLocks noChangeArrowheads="1"/>
                </p:cNvSpPr>
                <p:nvPr/>
              </p:nvSpPr>
              <p:spPr bwMode="auto">
                <a:xfrm>
                  <a:off x="561" y="2553"/>
                  <a:ext cx="116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50" name="Group 41"/>
              <p:cNvGrpSpPr>
                <a:grpSpLocks/>
              </p:cNvGrpSpPr>
              <p:nvPr/>
            </p:nvGrpSpPr>
            <p:grpSpPr bwMode="auto">
              <a:xfrm>
                <a:off x="0" y="2956"/>
                <a:ext cx="561" cy="384"/>
                <a:chOff x="0" y="2956"/>
                <a:chExt cx="561" cy="384"/>
              </a:xfrm>
            </p:grpSpPr>
            <p:sp>
              <p:nvSpPr>
                <p:cNvPr id="18472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2956"/>
                  <a:ext cx="47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000">
                      <a:cs typeface="Arial" charset="0"/>
                    </a:rPr>
                    <a:t>6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73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2956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51" name="Group 44"/>
              <p:cNvGrpSpPr>
                <a:grpSpLocks/>
              </p:cNvGrpSpPr>
              <p:nvPr/>
            </p:nvGrpSpPr>
            <p:grpSpPr bwMode="auto">
              <a:xfrm>
                <a:off x="561" y="2956"/>
                <a:ext cx="1166" cy="384"/>
                <a:chOff x="561" y="2956"/>
                <a:chExt cx="1166" cy="384"/>
              </a:xfrm>
            </p:grpSpPr>
            <p:sp>
              <p:nvSpPr>
                <p:cNvPr id="18470" name="Rectangle 45"/>
                <p:cNvSpPr>
                  <a:spLocks noChangeArrowheads="1"/>
                </p:cNvSpPr>
                <p:nvPr/>
              </p:nvSpPr>
              <p:spPr bwMode="auto">
                <a:xfrm>
                  <a:off x="604" y="2956"/>
                  <a:ext cx="108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000">
                      <a:cs typeface="Arial" charset="0"/>
                    </a:rPr>
                    <a:t>Data Set Ready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71" name="Rectangle 46"/>
                <p:cNvSpPr>
                  <a:spLocks noChangeArrowheads="1"/>
                </p:cNvSpPr>
                <p:nvPr/>
              </p:nvSpPr>
              <p:spPr bwMode="auto">
                <a:xfrm>
                  <a:off x="561" y="2956"/>
                  <a:ext cx="116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52" name="Group 47"/>
              <p:cNvGrpSpPr>
                <a:grpSpLocks/>
              </p:cNvGrpSpPr>
              <p:nvPr/>
            </p:nvGrpSpPr>
            <p:grpSpPr bwMode="auto">
              <a:xfrm>
                <a:off x="0" y="3340"/>
                <a:ext cx="561" cy="384"/>
                <a:chOff x="0" y="3340"/>
                <a:chExt cx="561" cy="384"/>
              </a:xfrm>
            </p:grpSpPr>
            <p:sp>
              <p:nvSpPr>
                <p:cNvPr id="18468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3340"/>
                  <a:ext cx="47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000">
                      <a:cs typeface="Arial" charset="0"/>
                    </a:rPr>
                    <a:t>7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69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3340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53" name="Group 50"/>
              <p:cNvGrpSpPr>
                <a:grpSpLocks/>
              </p:cNvGrpSpPr>
              <p:nvPr/>
            </p:nvGrpSpPr>
            <p:grpSpPr bwMode="auto">
              <a:xfrm>
                <a:off x="561" y="3340"/>
                <a:ext cx="1166" cy="384"/>
                <a:chOff x="561" y="3340"/>
                <a:chExt cx="1166" cy="384"/>
              </a:xfrm>
            </p:grpSpPr>
            <p:sp>
              <p:nvSpPr>
                <p:cNvPr id="18466" name="Rectangle 51"/>
                <p:cNvSpPr>
                  <a:spLocks noChangeArrowheads="1"/>
                </p:cNvSpPr>
                <p:nvPr/>
              </p:nvSpPr>
              <p:spPr bwMode="auto">
                <a:xfrm>
                  <a:off x="604" y="3340"/>
                  <a:ext cx="108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000">
                      <a:cs typeface="Arial" charset="0"/>
                    </a:rPr>
                    <a:t>Request to Send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67" name="Rectangle 52"/>
                <p:cNvSpPr>
                  <a:spLocks noChangeArrowheads="1"/>
                </p:cNvSpPr>
                <p:nvPr/>
              </p:nvSpPr>
              <p:spPr bwMode="auto">
                <a:xfrm>
                  <a:off x="561" y="3340"/>
                  <a:ext cx="116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54" name="Group 53"/>
              <p:cNvGrpSpPr>
                <a:grpSpLocks/>
              </p:cNvGrpSpPr>
              <p:nvPr/>
            </p:nvGrpSpPr>
            <p:grpSpPr bwMode="auto">
              <a:xfrm>
                <a:off x="0" y="3724"/>
                <a:ext cx="561" cy="384"/>
                <a:chOff x="0" y="3724"/>
                <a:chExt cx="561" cy="384"/>
              </a:xfrm>
            </p:grpSpPr>
            <p:sp>
              <p:nvSpPr>
                <p:cNvPr id="18464" name="Rectangle 54"/>
                <p:cNvSpPr>
                  <a:spLocks noChangeArrowheads="1"/>
                </p:cNvSpPr>
                <p:nvPr/>
              </p:nvSpPr>
              <p:spPr bwMode="auto">
                <a:xfrm>
                  <a:off x="43" y="3724"/>
                  <a:ext cx="47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000">
                      <a:cs typeface="Arial" charset="0"/>
                    </a:rPr>
                    <a:t>8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6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3724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55" name="Group 56"/>
              <p:cNvGrpSpPr>
                <a:grpSpLocks/>
              </p:cNvGrpSpPr>
              <p:nvPr/>
            </p:nvGrpSpPr>
            <p:grpSpPr bwMode="auto">
              <a:xfrm>
                <a:off x="561" y="3724"/>
                <a:ext cx="1166" cy="384"/>
                <a:chOff x="561" y="3724"/>
                <a:chExt cx="1166" cy="384"/>
              </a:xfrm>
            </p:grpSpPr>
            <p:sp>
              <p:nvSpPr>
                <p:cNvPr id="18462" name="Rectangle 57"/>
                <p:cNvSpPr>
                  <a:spLocks noChangeArrowheads="1"/>
                </p:cNvSpPr>
                <p:nvPr/>
              </p:nvSpPr>
              <p:spPr bwMode="auto">
                <a:xfrm>
                  <a:off x="604" y="3724"/>
                  <a:ext cx="108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000">
                      <a:cs typeface="Arial" charset="0"/>
                    </a:rPr>
                    <a:t>Clear to Send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63" name="Rectangle 58"/>
                <p:cNvSpPr>
                  <a:spLocks noChangeArrowheads="1"/>
                </p:cNvSpPr>
                <p:nvPr/>
              </p:nvSpPr>
              <p:spPr bwMode="auto">
                <a:xfrm>
                  <a:off x="561" y="3724"/>
                  <a:ext cx="116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56" name="Group 59"/>
              <p:cNvGrpSpPr>
                <a:grpSpLocks/>
              </p:cNvGrpSpPr>
              <p:nvPr/>
            </p:nvGrpSpPr>
            <p:grpSpPr bwMode="auto">
              <a:xfrm>
                <a:off x="0" y="4108"/>
                <a:ext cx="561" cy="384"/>
                <a:chOff x="0" y="4108"/>
                <a:chExt cx="561" cy="384"/>
              </a:xfrm>
            </p:grpSpPr>
            <p:sp>
              <p:nvSpPr>
                <p:cNvPr id="18460" name="Rectangle 60"/>
                <p:cNvSpPr>
                  <a:spLocks noChangeArrowheads="1"/>
                </p:cNvSpPr>
                <p:nvPr/>
              </p:nvSpPr>
              <p:spPr bwMode="auto">
                <a:xfrm>
                  <a:off x="43" y="4108"/>
                  <a:ext cx="47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000">
                      <a:cs typeface="Arial" charset="0"/>
                    </a:rPr>
                    <a:t>9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61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4108"/>
                  <a:ext cx="56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57" name="Group 62"/>
              <p:cNvGrpSpPr>
                <a:grpSpLocks/>
              </p:cNvGrpSpPr>
              <p:nvPr/>
            </p:nvGrpSpPr>
            <p:grpSpPr bwMode="auto">
              <a:xfrm>
                <a:off x="561" y="4108"/>
                <a:ext cx="1166" cy="384"/>
                <a:chOff x="561" y="4108"/>
                <a:chExt cx="1166" cy="384"/>
              </a:xfrm>
            </p:grpSpPr>
            <p:sp>
              <p:nvSpPr>
                <p:cNvPr id="18458" name="Rectangle 63"/>
                <p:cNvSpPr>
                  <a:spLocks noChangeArrowheads="1"/>
                </p:cNvSpPr>
                <p:nvPr/>
              </p:nvSpPr>
              <p:spPr bwMode="auto">
                <a:xfrm>
                  <a:off x="604" y="4108"/>
                  <a:ext cx="108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000">
                      <a:cs typeface="Arial" charset="0"/>
                    </a:rPr>
                    <a:t>Ring Indicator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8459" name="Rectangle 64"/>
                <p:cNvSpPr>
                  <a:spLocks noChangeArrowheads="1"/>
                </p:cNvSpPr>
                <p:nvPr/>
              </p:nvSpPr>
              <p:spPr bwMode="auto">
                <a:xfrm>
                  <a:off x="561" y="4108"/>
                  <a:ext cx="116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437" name="Rectangle 65"/>
            <p:cNvSpPr>
              <a:spLocks noChangeArrowheads="1"/>
            </p:cNvSpPr>
            <p:nvPr/>
          </p:nvSpPr>
          <p:spPr bwMode="auto">
            <a:xfrm>
              <a:off x="1824" y="1008"/>
              <a:ext cx="2880" cy="307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RS-232C 25 Pin Cable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057400" y="1143000"/>
            <a:ext cx="5486400" cy="5486400"/>
            <a:chOff x="-2" y="-2"/>
            <a:chExt cx="2911" cy="5344"/>
          </a:xfrm>
        </p:grpSpPr>
        <p:grpSp>
          <p:nvGrpSpPr>
            <p:cNvPr id="19460" name="Group 4"/>
            <p:cNvGrpSpPr>
              <a:grpSpLocks/>
            </p:cNvGrpSpPr>
            <p:nvPr/>
          </p:nvGrpSpPr>
          <p:grpSpPr bwMode="auto">
            <a:xfrm>
              <a:off x="0" y="0"/>
              <a:ext cx="2907" cy="5340"/>
              <a:chOff x="0" y="0"/>
              <a:chExt cx="2907" cy="5340"/>
            </a:xfrm>
          </p:grpSpPr>
          <p:grpSp>
            <p:nvGrpSpPr>
              <p:cNvPr id="19462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61" cy="557"/>
                <a:chOff x="0" y="0"/>
                <a:chExt cx="561" cy="557"/>
              </a:xfrm>
            </p:grpSpPr>
            <p:sp>
              <p:nvSpPr>
                <p:cNvPr id="19628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75" cy="5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solidFill>
                        <a:srgbClr val="0000FF"/>
                      </a:solidFill>
                      <a:cs typeface="Arial" charset="0"/>
                    </a:rPr>
                    <a:t> 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r>
                    <a:rPr lang="en-US" sz="1200" b="1">
                      <a:solidFill>
                        <a:schemeClr val="accent2"/>
                      </a:solidFill>
                      <a:cs typeface="Arial" charset="0"/>
                    </a:rPr>
                    <a:t>Pin #</a:t>
                  </a:r>
                  <a:endParaRPr lang="en-US" sz="1200" b="1">
                    <a:solidFill>
                      <a:schemeClr val="accent2"/>
                    </a:solidFill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r>
                    <a:rPr lang="en-US" sz="12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2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61" cy="55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63" name="Group 8"/>
              <p:cNvGrpSpPr>
                <a:grpSpLocks/>
              </p:cNvGrpSpPr>
              <p:nvPr/>
            </p:nvGrpSpPr>
            <p:grpSpPr bwMode="auto">
              <a:xfrm>
                <a:off x="561" y="0"/>
                <a:ext cx="950" cy="557"/>
                <a:chOff x="561" y="0"/>
                <a:chExt cx="950" cy="557"/>
              </a:xfrm>
            </p:grpSpPr>
            <p:sp>
              <p:nvSpPr>
                <p:cNvPr id="19626" name="Rectangle 9"/>
                <p:cNvSpPr>
                  <a:spLocks noChangeArrowheads="1"/>
                </p:cNvSpPr>
                <p:nvPr/>
              </p:nvSpPr>
              <p:spPr bwMode="auto">
                <a:xfrm>
                  <a:off x="604" y="0"/>
                  <a:ext cx="864" cy="5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solidFill>
                        <a:srgbClr val="0000FF"/>
                      </a:solidFill>
                      <a:cs typeface="Arial" charset="0"/>
                    </a:rPr>
                    <a:t> 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r>
                    <a:rPr lang="en-US" sz="1200" b="1">
                      <a:solidFill>
                        <a:schemeClr val="accent2"/>
                      </a:solidFill>
                      <a:cs typeface="Arial" charset="0"/>
                    </a:rPr>
                    <a:t>Signal</a:t>
                  </a:r>
                  <a:endParaRPr lang="en-US" sz="1200" b="1">
                    <a:solidFill>
                      <a:schemeClr val="accent2"/>
                    </a:solidFill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27" name="Rectangle 10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950" cy="55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64" name="Group 11"/>
              <p:cNvGrpSpPr>
                <a:grpSpLocks/>
              </p:cNvGrpSpPr>
              <p:nvPr/>
            </p:nvGrpSpPr>
            <p:grpSpPr bwMode="auto">
              <a:xfrm>
                <a:off x="1511" y="0"/>
                <a:ext cx="568" cy="557"/>
                <a:chOff x="1511" y="0"/>
                <a:chExt cx="568" cy="557"/>
              </a:xfrm>
            </p:grpSpPr>
            <p:sp>
              <p:nvSpPr>
                <p:cNvPr id="196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554" y="0"/>
                  <a:ext cx="482" cy="5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solidFill>
                        <a:srgbClr val="0000FF"/>
                      </a:solidFill>
                      <a:cs typeface="Arial" charset="0"/>
                    </a:rPr>
                    <a:t> 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r>
                    <a:rPr lang="en-US" sz="1200" b="1">
                      <a:solidFill>
                        <a:schemeClr val="accent2"/>
                      </a:solidFill>
                      <a:cs typeface="Arial" charset="0"/>
                    </a:rPr>
                    <a:t>Pin #</a:t>
                  </a:r>
                  <a:endParaRPr lang="en-US" sz="1200" b="1">
                    <a:solidFill>
                      <a:schemeClr val="accent2"/>
                    </a:solidFill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1000" b="1">
                    <a:solidFill>
                      <a:schemeClr val="accent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96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511" y="0"/>
                  <a:ext cx="568" cy="55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65" name="Group 14"/>
              <p:cNvGrpSpPr>
                <a:grpSpLocks/>
              </p:cNvGrpSpPr>
              <p:nvPr/>
            </p:nvGrpSpPr>
            <p:grpSpPr bwMode="auto">
              <a:xfrm>
                <a:off x="2079" y="0"/>
                <a:ext cx="828" cy="557"/>
                <a:chOff x="2079" y="0"/>
                <a:chExt cx="828" cy="557"/>
              </a:xfrm>
            </p:grpSpPr>
            <p:sp>
              <p:nvSpPr>
                <p:cNvPr id="19622" name="Rectangle 15"/>
                <p:cNvSpPr>
                  <a:spLocks noChangeArrowheads="1"/>
                </p:cNvSpPr>
                <p:nvPr/>
              </p:nvSpPr>
              <p:spPr bwMode="auto">
                <a:xfrm>
                  <a:off x="2122" y="0"/>
                  <a:ext cx="742" cy="5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solidFill>
                        <a:srgbClr val="0000FF"/>
                      </a:solidFill>
                      <a:cs typeface="Arial" charset="0"/>
                    </a:rPr>
                    <a:t> 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r>
                    <a:rPr lang="en-US" sz="1200" b="1">
                      <a:solidFill>
                        <a:schemeClr val="accent2"/>
                      </a:solidFill>
                      <a:cs typeface="Arial" charset="0"/>
                    </a:rPr>
                    <a:t>Signa</a:t>
                  </a:r>
                  <a:r>
                    <a:rPr lang="en-US" sz="1200">
                      <a:solidFill>
                        <a:schemeClr val="accent2"/>
                      </a:solidFill>
                      <a:cs typeface="Arial" charset="0"/>
                    </a:rPr>
                    <a:t>l</a:t>
                  </a:r>
                  <a:endParaRPr lang="en-US" sz="1200">
                    <a:solidFill>
                      <a:schemeClr val="accent2"/>
                    </a:solidFill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1200">
                    <a:solidFill>
                      <a:schemeClr val="accent2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9623" name="Rectangle 16"/>
                <p:cNvSpPr>
                  <a:spLocks noChangeArrowheads="1"/>
                </p:cNvSpPr>
                <p:nvPr/>
              </p:nvSpPr>
              <p:spPr bwMode="auto">
                <a:xfrm>
                  <a:off x="2079" y="0"/>
                  <a:ext cx="828" cy="55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66" name="Group 17"/>
              <p:cNvGrpSpPr>
                <a:grpSpLocks/>
              </p:cNvGrpSpPr>
              <p:nvPr/>
            </p:nvGrpSpPr>
            <p:grpSpPr bwMode="auto">
              <a:xfrm>
                <a:off x="0" y="557"/>
                <a:ext cx="561" cy="365"/>
                <a:chOff x="0" y="557"/>
                <a:chExt cx="561" cy="365"/>
              </a:xfrm>
            </p:grpSpPr>
            <p:sp>
              <p:nvSpPr>
                <p:cNvPr id="19620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557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1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2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557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67" name="Group 20"/>
              <p:cNvGrpSpPr>
                <a:grpSpLocks/>
              </p:cNvGrpSpPr>
              <p:nvPr/>
            </p:nvGrpSpPr>
            <p:grpSpPr bwMode="auto">
              <a:xfrm>
                <a:off x="561" y="557"/>
                <a:ext cx="950" cy="365"/>
                <a:chOff x="561" y="557"/>
                <a:chExt cx="950" cy="365"/>
              </a:xfrm>
            </p:grpSpPr>
            <p:sp>
              <p:nvSpPr>
                <p:cNvPr id="196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04" y="557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19" name="Rectangle 22"/>
                <p:cNvSpPr>
                  <a:spLocks noChangeArrowheads="1"/>
                </p:cNvSpPr>
                <p:nvPr/>
              </p:nvSpPr>
              <p:spPr bwMode="auto">
                <a:xfrm>
                  <a:off x="561" y="557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68" name="Group 23"/>
              <p:cNvGrpSpPr>
                <a:grpSpLocks/>
              </p:cNvGrpSpPr>
              <p:nvPr/>
            </p:nvGrpSpPr>
            <p:grpSpPr bwMode="auto">
              <a:xfrm>
                <a:off x="1511" y="557"/>
                <a:ext cx="568" cy="365"/>
                <a:chOff x="1511" y="557"/>
                <a:chExt cx="568" cy="365"/>
              </a:xfrm>
            </p:grpSpPr>
            <p:sp>
              <p:nvSpPr>
                <p:cNvPr id="19616" name="Rectangle 24"/>
                <p:cNvSpPr>
                  <a:spLocks noChangeArrowheads="1"/>
                </p:cNvSpPr>
                <p:nvPr/>
              </p:nvSpPr>
              <p:spPr bwMode="auto">
                <a:xfrm>
                  <a:off x="1554" y="557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14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511" y="557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69" name="Group 26"/>
              <p:cNvGrpSpPr>
                <a:grpSpLocks/>
              </p:cNvGrpSpPr>
              <p:nvPr/>
            </p:nvGrpSpPr>
            <p:grpSpPr bwMode="auto">
              <a:xfrm>
                <a:off x="2079" y="557"/>
                <a:ext cx="828" cy="365"/>
                <a:chOff x="2079" y="557"/>
                <a:chExt cx="828" cy="365"/>
              </a:xfrm>
            </p:grpSpPr>
            <p:sp>
              <p:nvSpPr>
                <p:cNvPr id="19614" name="Rectangle 27"/>
                <p:cNvSpPr>
                  <a:spLocks noChangeArrowheads="1"/>
                </p:cNvSpPr>
                <p:nvPr/>
              </p:nvSpPr>
              <p:spPr bwMode="auto">
                <a:xfrm>
                  <a:off x="2122" y="557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15" name="Rectangle 28"/>
                <p:cNvSpPr>
                  <a:spLocks noChangeArrowheads="1"/>
                </p:cNvSpPr>
                <p:nvPr/>
              </p:nvSpPr>
              <p:spPr bwMode="auto">
                <a:xfrm>
                  <a:off x="2079" y="557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0" name="Group 29"/>
              <p:cNvGrpSpPr>
                <a:grpSpLocks/>
              </p:cNvGrpSpPr>
              <p:nvPr/>
            </p:nvGrpSpPr>
            <p:grpSpPr bwMode="auto">
              <a:xfrm>
                <a:off x="0" y="922"/>
                <a:ext cx="561" cy="365"/>
                <a:chOff x="0" y="922"/>
                <a:chExt cx="561" cy="365"/>
              </a:xfrm>
            </p:grpSpPr>
            <p:sp>
              <p:nvSpPr>
                <p:cNvPr id="19612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922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 b="1">
                      <a:cs typeface="Arial" charset="0"/>
                    </a:rPr>
                    <a:t>2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1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922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1" name="Group 32"/>
              <p:cNvGrpSpPr>
                <a:grpSpLocks/>
              </p:cNvGrpSpPr>
              <p:nvPr/>
            </p:nvGrpSpPr>
            <p:grpSpPr bwMode="auto">
              <a:xfrm>
                <a:off x="561" y="922"/>
                <a:ext cx="950" cy="365"/>
                <a:chOff x="561" y="922"/>
                <a:chExt cx="950" cy="365"/>
              </a:xfrm>
            </p:grpSpPr>
            <p:sp>
              <p:nvSpPr>
                <p:cNvPr id="19610" name="Rectangle 33"/>
                <p:cNvSpPr>
                  <a:spLocks noChangeArrowheads="1"/>
                </p:cNvSpPr>
                <p:nvPr/>
              </p:nvSpPr>
              <p:spPr bwMode="auto">
                <a:xfrm>
                  <a:off x="604" y="922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 b="1">
                      <a:cs typeface="Arial" charset="0"/>
                    </a:rPr>
                    <a:t>Transmit Data</a:t>
                  </a:r>
                  <a:endParaRPr lang="en-US" sz="1200" b="1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 b="1">
                    <a:latin typeface="Times New Roman" charset="0"/>
                  </a:endParaRPr>
                </a:p>
              </p:txBody>
            </p:sp>
            <p:sp>
              <p:nvSpPr>
                <p:cNvPr id="19611" name="Rectangle 34"/>
                <p:cNvSpPr>
                  <a:spLocks noChangeArrowheads="1"/>
                </p:cNvSpPr>
                <p:nvPr/>
              </p:nvSpPr>
              <p:spPr bwMode="auto">
                <a:xfrm>
                  <a:off x="561" y="922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2" name="Group 35"/>
              <p:cNvGrpSpPr>
                <a:grpSpLocks/>
              </p:cNvGrpSpPr>
              <p:nvPr/>
            </p:nvGrpSpPr>
            <p:grpSpPr bwMode="auto">
              <a:xfrm>
                <a:off x="1511" y="922"/>
                <a:ext cx="568" cy="365"/>
                <a:chOff x="1511" y="922"/>
                <a:chExt cx="568" cy="365"/>
              </a:xfrm>
            </p:grpSpPr>
            <p:sp>
              <p:nvSpPr>
                <p:cNvPr id="196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54" y="922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15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09" name="Rectangle 37"/>
                <p:cNvSpPr>
                  <a:spLocks noChangeArrowheads="1"/>
                </p:cNvSpPr>
                <p:nvPr/>
              </p:nvSpPr>
              <p:spPr bwMode="auto">
                <a:xfrm>
                  <a:off x="1511" y="922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3" name="Group 38"/>
              <p:cNvGrpSpPr>
                <a:grpSpLocks/>
              </p:cNvGrpSpPr>
              <p:nvPr/>
            </p:nvGrpSpPr>
            <p:grpSpPr bwMode="auto">
              <a:xfrm>
                <a:off x="2079" y="922"/>
                <a:ext cx="828" cy="365"/>
                <a:chOff x="2079" y="922"/>
                <a:chExt cx="828" cy="365"/>
              </a:xfrm>
            </p:grpSpPr>
            <p:sp>
              <p:nvSpPr>
                <p:cNvPr id="19606" name="Rectangle 39"/>
                <p:cNvSpPr>
                  <a:spLocks noChangeArrowheads="1"/>
                </p:cNvSpPr>
                <p:nvPr/>
              </p:nvSpPr>
              <p:spPr bwMode="auto">
                <a:xfrm>
                  <a:off x="2122" y="922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07" name="Rectangle 40"/>
                <p:cNvSpPr>
                  <a:spLocks noChangeArrowheads="1"/>
                </p:cNvSpPr>
                <p:nvPr/>
              </p:nvSpPr>
              <p:spPr bwMode="auto">
                <a:xfrm>
                  <a:off x="2079" y="922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4" name="Group 41"/>
              <p:cNvGrpSpPr>
                <a:grpSpLocks/>
              </p:cNvGrpSpPr>
              <p:nvPr/>
            </p:nvGrpSpPr>
            <p:grpSpPr bwMode="auto">
              <a:xfrm>
                <a:off x="0" y="1287"/>
                <a:ext cx="561" cy="365"/>
                <a:chOff x="0" y="1287"/>
                <a:chExt cx="561" cy="365"/>
              </a:xfrm>
            </p:grpSpPr>
            <p:sp>
              <p:nvSpPr>
                <p:cNvPr id="19604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1287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 b="1">
                      <a:cs typeface="Arial" charset="0"/>
                    </a:rPr>
                    <a:t>3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05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287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5" name="Group 44"/>
              <p:cNvGrpSpPr>
                <a:grpSpLocks/>
              </p:cNvGrpSpPr>
              <p:nvPr/>
            </p:nvGrpSpPr>
            <p:grpSpPr bwMode="auto">
              <a:xfrm>
                <a:off x="561" y="1287"/>
                <a:ext cx="950" cy="365"/>
                <a:chOff x="561" y="1287"/>
                <a:chExt cx="950" cy="365"/>
              </a:xfrm>
            </p:grpSpPr>
            <p:sp>
              <p:nvSpPr>
                <p:cNvPr id="19602" name="Rectangle 45"/>
                <p:cNvSpPr>
                  <a:spLocks noChangeArrowheads="1"/>
                </p:cNvSpPr>
                <p:nvPr/>
              </p:nvSpPr>
              <p:spPr bwMode="auto">
                <a:xfrm>
                  <a:off x="604" y="1287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 b="1">
                      <a:cs typeface="Arial" charset="0"/>
                    </a:rPr>
                    <a:t>Receive Data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03" name="Rectangle 46"/>
                <p:cNvSpPr>
                  <a:spLocks noChangeArrowheads="1"/>
                </p:cNvSpPr>
                <p:nvPr/>
              </p:nvSpPr>
              <p:spPr bwMode="auto">
                <a:xfrm>
                  <a:off x="561" y="1287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6" name="Group 47"/>
              <p:cNvGrpSpPr>
                <a:grpSpLocks/>
              </p:cNvGrpSpPr>
              <p:nvPr/>
            </p:nvGrpSpPr>
            <p:grpSpPr bwMode="auto">
              <a:xfrm>
                <a:off x="1511" y="1287"/>
                <a:ext cx="568" cy="365"/>
                <a:chOff x="1511" y="1287"/>
                <a:chExt cx="568" cy="365"/>
              </a:xfrm>
            </p:grpSpPr>
            <p:sp>
              <p:nvSpPr>
                <p:cNvPr id="196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554" y="1287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16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601" name="Rectangle 49"/>
                <p:cNvSpPr>
                  <a:spLocks noChangeArrowheads="1"/>
                </p:cNvSpPr>
                <p:nvPr/>
              </p:nvSpPr>
              <p:spPr bwMode="auto">
                <a:xfrm>
                  <a:off x="1511" y="1287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7" name="Group 50"/>
              <p:cNvGrpSpPr>
                <a:grpSpLocks/>
              </p:cNvGrpSpPr>
              <p:nvPr/>
            </p:nvGrpSpPr>
            <p:grpSpPr bwMode="auto">
              <a:xfrm>
                <a:off x="2079" y="1287"/>
                <a:ext cx="828" cy="365"/>
                <a:chOff x="2079" y="1287"/>
                <a:chExt cx="828" cy="365"/>
              </a:xfrm>
            </p:grpSpPr>
            <p:sp>
              <p:nvSpPr>
                <p:cNvPr id="19598" name="Rectangle 51"/>
                <p:cNvSpPr>
                  <a:spLocks noChangeArrowheads="1"/>
                </p:cNvSpPr>
                <p:nvPr/>
              </p:nvSpPr>
              <p:spPr bwMode="auto">
                <a:xfrm>
                  <a:off x="2122" y="1287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99" name="Rectangle 52"/>
                <p:cNvSpPr>
                  <a:spLocks noChangeArrowheads="1"/>
                </p:cNvSpPr>
                <p:nvPr/>
              </p:nvSpPr>
              <p:spPr bwMode="auto">
                <a:xfrm>
                  <a:off x="2079" y="1287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8" name="Group 53"/>
              <p:cNvGrpSpPr>
                <a:grpSpLocks/>
              </p:cNvGrpSpPr>
              <p:nvPr/>
            </p:nvGrpSpPr>
            <p:grpSpPr bwMode="auto">
              <a:xfrm>
                <a:off x="0" y="1652"/>
                <a:ext cx="561" cy="365"/>
                <a:chOff x="0" y="1652"/>
                <a:chExt cx="561" cy="365"/>
              </a:xfrm>
            </p:grpSpPr>
            <p:sp>
              <p:nvSpPr>
                <p:cNvPr id="19596" name="Rectangle 54"/>
                <p:cNvSpPr>
                  <a:spLocks noChangeArrowheads="1"/>
                </p:cNvSpPr>
                <p:nvPr/>
              </p:nvSpPr>
              <p:spPr bwMode="auto">
                <a:xfrm>
                  <a:off x="43" y="1652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4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97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1652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79" name="Group 56"/>
              <p:cNvGrpSpPr>
                <a:grpSpLocks/>
              </p:cNvGrpSpPr>
              <p:nvPr/>
            </p:nvGrpSpPr>
            <p:grpSpPr bwMode="auto">
              <a:xfrm>
                <a:off x="561" y="1652"/>
                <a:ext cx="950" cy="365"/>
                <a:chOff x="561" y="1652"/>
                <a:chExt cx="950" cy="365"/>
              </a:xfrm>
            </p:grpSpPr>
            <p:sp>
              <p:nvSpPr>
                <p:cNvPr id="195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04" y="1652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Request to Send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95" name="Rectangle 58"/>
                <p:cNvSpPr>
                  <a:spLocks noChangeArrowheads="1"/>
                </p:cNvSpPr>
                <p:nvPr/>
              </p:nvSpPr>
              <p:spPr bwMode="auto">
                <a:xfrm>
                  <a:off x="561" y="1652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0" name="Group 59"/>
              <p:cNvGrpSpPr>
                <a:grpSpLocks/>
              </p:cNvGrpSpPr>
              <p:nvPr/>
            </p:nvGrpSpPr>
            <p:grpSpPr bwMode="auto">
              <a:xfrm>
                <a:off x="1511" y="1652"/>
                <a:ext cx="568" cy="365"/>
                <a:chOff x="1511" y="1652"/>
                <a:chExt cx="568" cy="365"/>
              </a:xfrm>
            </p:grpSpPr>
            <p:sp>
              <p:nvSpPr>
                <p:cNvPr id="19592" name="Rectangle 60"/>
                <p:cNvSpPr>
                  <a:spLocks noChangeArrowheads="1"/>
                </p:cNvSpPr>
                <p:nvPr/>
              </p:nvSpPr>
              <p:spPr bwMode="auto">
                <a:xfrm>
                  <a:off x="1554" y="1652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17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93" name="Rectangle 61"/>
                <p:cNvSpPr>
                  <a:spLocks noChangeArrowheads="1"/>
                </p:cNvSpPr>
                <p:nvPr/>
              </p:nvSpPr>
              <p:spPr bwMode="auto">
                <a:xfrm>
                  <a:off x="1511" y="1652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1" name="Group 62"/>
              <p:cNvGrpSpPr>
                <a:grpSpLocks/>
              </p:cNvGrpSpPr>
              <p:nvPr/>
            </p:nvGrpSpPr>
            <p:grpSpPr bwMode="auto">
              <a:xfrm>
                <a:off x="2079" y="1652"/>
                <a:ext cx="828" cy="365"/>
                <a:chOff x="2079" y="1652"/>
                <a:chExt cx="828" cy="365"/>
              </a:xfrm>
            </p:grpSpPr>
            <p:sp>
              <p:nvSpPr>
                <p:cNvPr id="19590" name="Rectangle 63"/>
                <p:cNvSpPr>
                  <a:spLocks noChangeArrowheads="1"/>
                </p:cNvSpPr>
                <p:nvPr/>
              </p:nvSpPr>
              <p:spPr bwMode="auto">
                <a:xfrm>
                  <a:off x="2122" y="1652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91" name="Rectangle 64"/>
                <p:cNvSpPr>
                  <a:spLocks noChangeArrowheads="1"/>
                </p:cNvSpPr>
                <p:nvPr/>
              </p:nvSpPr>
              <p:spPr bwMode="auto">
                <a:xfrm>
                  <a:off x="2079" y="1652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2" name="Group 65"/>
              <p:cNvGrpSpPr>
                <a:grpSpLocks/>
              </p:cNvGrpSpPr>
              <p:nvPr/>
            </p:nvGrpSpPr>
            <p:grpSpPr bwMode="auto">
              <a:xfrm>
                <a:off x="0" y="2017"/>
                <a:ext cx="561" cy="365"/>
                <a:chOff x="0" y="2017"/>
                <a:chExt cx="561" cy="365"/>
              </a:xfrm>
            </p:grpSpPr>
            <p:sp>
              <p:nvSpPr>
                <p:cNvPr id="19588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2017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5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89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2017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3" name="Group 68"/>
              <p:cNvGrpSpPr>
                <a:grpSpLocks/>
              </p:cNvGrpSpPr>
              <p:nvPr/>
            </p:nvGrpSpPr>
            <p:grpSpPr bwMode="auto">
              <a:xfrm>
                <a:off x="561" y="2017"/>
                <a:ext cx="950" cy="365"/>
                <a:chOff x="561" y="2017"/>
                <a:chExt cx="950" cy="365"/>
              </a:xfrm>
            </p:grpSpPr>
            <p:sp>
              <p:nvSpPr>
                <p:cNvPr id="19586" name="Rectangle 69"/>
                <p:cNvSpPr>
                  <a:spLocks noChangeArrowheads="1"/>
                </p:cNvSpPr>
                <p:nvPr/>
              </p:nvSpPr>
              <p:spPr bwMode="auto">
                <a:xfrm>
                  <a:off x="604" y="2017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Clear to Send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87" name="Rectangle 70"/>
                <p:cNvSpPr>
                  <a:spLocks noChangeArrowheads="1"/>
                </p:cNvSpPr>
                <p:nvPr/>
              </p:nvSpPr>
              <p:spPr bwMode="auto">
                <a:xfrm>
                  <a:off x="561" y="2017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4" name="Group 71"/>
              <p:cNvGrpSpPr>
                <a:grpSpLocks/>
              </p:cNvGrpSpPr>
              <p:nvPr/>
            </p:nvGrpSpPr>
            <p:grpSpPr bwMode="auto">
              <a:xfrm>
                <a:off x="1511" y="2017"/>
                <a:ext cx="568" cy="365"/>
                <a:chOff x="1511" y="2017"/>
                <a:chExt cx="568" cy="365"/>
              </a:xfrm>
            </p:grpSpPr>
            <p:sp>
              <p:nvSpPr>
                <p:cNvPr id="195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54" y="2017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18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85" name="Rectangle 73"/>
                <p:cNvSpPr>
                  <a:spLocks noChangeArrowheads="1"/>
                </p:cNvSpPr>
                <p:nvPr/>
              </p:nvSpPr>
              <p:spPr bwMode="auto">
                <a:xfrm>
                  <a:off x="1511" y="2017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5" name="Group 74"/>
              <p:cNvGrpSpPr>
                <a:grpSpLocks/>
              </p:cNvGrpSpPr>
              <p:nvPr/>
            </p:nvGrpSpPr>
            <p:grpSpPr bwMode="auto">
              <a:xfrm>
                <a:off x="2079" y="2017"/>
                <a:ext cx="828" cy="365"/>
                <a:chOff x="2079" y="2017"/>
                <a:chExt cx="828" cy="365"/>
              </a:xfrm>
            </p:grpSpPr>
            <p:sp>
              <p:nvSpPr>
                <p:cNvPr id="19582" name="Rectangle 75"/>
                <p:cNvSpPr>
                  <a:spLocks noChangeArrowheads="1"/>
                </p:cNvSpPr>
                <p:nvPr/>
              </p:nvSpPr>
              <p:spPr bwMode="auto">
                <a:xfrm>
                  <a:off x="2122" y="2017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83" name="Rectangle 76"/>
                <p:cNvSpPr>
                  <a:spLocks noChangeArrowheads="1"/>
                </p:cNvSpPr>
                <p:nvPr/>
              </p:nvSpPr>
              <p:spPr bwMode="auto">
                <a:xfrm>
                  <a:off x="2079" y="2017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6" name="Group 77"/>
              <p:cNvGrpSpPr>
                <a:grpSpLocks/>
              </p:cNvGrpSpPr>
              <p:nvPr/>
            </p:nvGrpSpPr>
            <p:grpSpPr bwMode="auto">
              <a:xfrm>
                <a:off x="0" y="2382"/>
                <a:ext cx="561" cy="365"/>
                <a:chOff x="0" y="2382"/>
                <a:chExt cx="561" cy="365"/>
              </a:xfrm>
            </p:grpSpPr>
            <p:sp>
              <p:nvSpPr>
                <p:cNvPr id="19580" name="Rectangle 78"/>
                <p:cNvSpPr>
                  <a:spLocks noChangeArrowheads="1"/>
                </p:cNvSpPr>
                <p:nvPr/>
              </p:nvSpPr>
              <p:spPr bwMode="auto">
                <a:xfrm>
                  <a:off x="43" y="2382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6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81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2382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7" name="Group 80"/>
              <p:cNvGrpSpPr>
                <a:grpSpLocks/>
              </p:cNvGrpSpPr>
              <p:nvPr/>
            </p:nvGrpSpPr>
            <p:grpSpPr bwMode="auto">
              <a:xfrm>
                <a:off x="561" y="2382"/>
                <a:ext cx="950" cy="365"/>
                <a:chOff x="561" y="2382"/>
                <a:chExt cx="950" cy="365"/>
              </a:xfrm>
            </p:grpSpPr>
            <p:sp>
              <p:nvSpPr>
                <p:cNvPr id="19578" name="Rectangle 81"/>
                <p:cNvSpPr>
                  <a:spLocks noChangeArrowheads="1"/>
                </p:cNvSpPr>
                <p:nvPr/>
              </p:nvSpPr>
              <p:spPr bwMode="auto">
                <a:xfrm>
                  <a:off x="604" y="2382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Data Set Ready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79" name="Rectangle 82"/>
                <p:cNvSpPr>
                  <a:spLocks noChangeArrowheads="1"/>
                </p:cNvSpPr>
                <p:nvPr/>
              </p:nvSpPr>
              <p:spPr bwMode="auto">
                <a:xfrm>
                  <a:off x="561" y="2382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8" name="Group 83"/>
              <p:cNvGrpSpPr>
                <a:grpSpLocks/>
              </p:cNvGrpSpPr>
              <p:nvPr/>
            </p:nvGrpSpPr>
            <p:grpSpPr bwMode="auto">
              <a:xfrm>
                <a:off x="1511" y="2382"/>
                <a:ext cx="568" cy="365"/>
                <a:chOff x="1511" y="2382"/>
                <a:chExt cx="568" cy="365"/>
              </a:xfrm>
            </p:grpSpPr>
            <p:sp>
              <p:nvSpPr>
                <p:cNvPr id="195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554" y="2382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19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77" name="Rectangle 85"/>
                <p:cNvSpPr>
                  <a:spLocks noChangeArrowheads="1"/>
                </p:cNvSpPr>
                <p:nvPr/>
              </p:nvSpPr>
              <p:spPr bwMode="auto">
                <a:xfrm>
                  <a:off x="1511" y="2382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89" name="Group 86"/>
              <p:cNvGrpSpPr>
                <a:grpSpLocks/>
              </p:cNvGrpSpPr>
              <p:nvPr/>
            </p:nvGrpSpPr>
            <p:grpSpPr bwMode="auto">
              <a:xfrm>
                <a:off x="2079" y="2382"/>
                <a:ext cx="828" cy="365"/>
                <a:chOff x="2079" y="2382"/>
                <a:chExt cx="828" cy="365"/>
              </a:xfrm>
            </p:grpSpPr>
            <p:sp>
              <p:nvSpPr>
                <p:cNvPr id="19574" name="Rectangle 87"/>
                <p:cNvSpPr>
                  <a:spLocks noChangeArrowheads="1"/>
                </p:cNvSpPr>
                <p:nvPr/>
              </p:nvSpPr>
              <p:spPr bwMode="auto">
                <a:xfrm>
                  <a:off x="2122" y="2382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75" name="Rectangle 88"/>
                <p:cNvSpPr>
                  <a:spLocks noChangeArrowheads="1"/>
                </p:cNvSpPr>
                <p:nvPr/>
              </p:nvSpPr>
              <p:spPr bwMode="auto">
                <a:xfrm>
                  <a:off x="2079" y="2382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0" name="Group 89"/>
              <p:cNvGrpSpPr>
                <a:grpSpLocks/>
              </p:cNvGrpSpPr>
              <p:nvPr/>
            </p:nvGrpSpPr>
            <p:grpSpPr bwMode="auto">
              <a:xfrm>
                <a:off x="0" y="2747"/>
                <a:ext cx="561" cy="365"/>
                <a:chOff x="0" y="2747"/>
                <a:chExt cx="561" cy="365"/>
              </a:xfrm>
            </p:grpSpPr>
            <p:sp>
              <p:nvSpPr>
                <p:cNvPr id="19572" name="Rectangle 90"/>
                <p:cNvSpPr>
                  <a:spLocks noChangeArrowheads="1"/>
                </p:cNvSpPr>
                <p:nvPr/>
              </p:nvSpPr>
              <p:spPr bwMode="auto">
                <a:xfrm>
                  <a:off x="43" y="2747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 b="1">
                      <a:cs typeface="Arial" charset="0"/>
                    </a:rPr>
                    <a:t>7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73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2747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1" name="Group 92"/>
              <p:cNvGrpSpPr>
                <a:grpSpLocks/>
              </p:cNvGrpSpPr>
              <p:nvPr/>
            </p:nvGrpSpPr>
            <p:grpSpPr bwMode="auto">
              <a:xfrm>
                <a:off x="561" y="2747"/>
                <a:ext cx="950" cy="365"/>
                <a:chOff x="561" y="2747"/>
                <a:chExt cx="950" cy="365"/>
              </a:xfrm>
            </p:grpSpPr>
            <p:sp>
              <p:nvSpPr>
                <p:cNvPr id="195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04" y="2747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 b="1">
                      <a:cs typeface="Arial" charset="0"/>
                    </a:rPr>
                    <a:t>Signal Ground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71" name="Rectangle 94"/>
                <p:cNvSpPr>
                  <a:spLocks noChangeArrowheads="1"/>
                </p:cNvSpPr>
                <p:nvPr/>
              </p:nvSpPr>
              <p:spPr bwMode="auto">
                <a:xfrm>
                  <a:off x="561" y="2747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2" name="Group 95"/>
              <p:cNvGrpSpPr>
                <a:grpSpLocks/>
              </p:cNvGrpSpPr>
              <p:nvPr/>
            </p:nvGrpSpPr>
            <p:grpSpPr bwMode="auto">
              <a:xfrm>
                <a:off x="1511" y="2747"/>
                <a:ext cx="568" cy="365"/>
                <a:chOff x="1511" y="2747"/>
                <a:chExt cx="568" cy="365"/>
              </a:xfrm>
            </p:grpSpPr>
            <p:sp>
              <p:nvSpPr>
                <p:cNvPr id="19568" name="Rectangle 96"/>
                <p:cNvSpPr>
                  <a:spLocks noChangeArrowheads="1"/>
                </p:cNvSpPr>
                <p:nvPr/>
              </p:nvSpPr>
              <p:spPr bwMode="auto">
                <a:xfrm>
                  <a:off x="1554" y="2747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20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69" name="Rectangle 97"/>
                <p:cNvSpPr>
                  <a:spLocks noChangeArrowheads="1"/>
                </p:cNvSpPr>
                <p:nvPr/>
              </p:nvSpPr>
              <p:spPr bwMode="auto">
                <a:xfrm>
                  <a:off x="1511" y="2747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3" name="Group 98"/>
              <p:cNvGrpSpPr>
                <a:grpSpLocks/>
              </p:cNvGrpSpPr>
              <p:nvPr/>
            </p:nvGrpSpPr>
            <p:grpSpPr bwMode="auto">
              <a:xfrm>
                <a:off x="2079" y="2747"/>
                <a:ext cx="828" cy="365"/>
                <a:chOff x="2079" y="2747"/>
                <a:chExt cx="828" cy="365"/>
              </a:xfrm>
            </p:grpSpPr>
            <p:sp>
              <p:nvSpPr>
                <p:cNvPr id="19566" name="Rectangle 99"/>
                <p:cNvSpPr>
                  <a:spLocks noChangeArrowheads="1"/>
                </p:cNvSpPr>
                <p:nvPr/>
              </p:nvSpPr>
              <p:spPr bwMode="auto">
                <a:xfrm>
                  <a:off x="2122" y="2747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Data Terminal Ready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67" name="Rectangle 100"/>
                <p:cNvSpPr>
                  <a:spLocks noChangeArrowheads="1"/>
                </p:cNvSpPr>
                <p:nvPr/>
              </p:nvSpPr>
              <p:spPr bwMode="auto">
                <a:xfrm>
                  <a:off x="2079" y="2747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4" name="Group 101"/>
              <p:cNvGrpSpPr>
                <a:grpSpLocks/>
              </p:cNvGrpSpPr>
              <p:nvPr/>
            </p:nvGrpSpPr>
            <p:grpSpPr bwMode="auto">
              <a:xfrm>
                <a:off x="0" y="3112"/>
                <a:ext cx="561" cy="365"/>
                <a:chOff x="0" y="3112"/>
                <a:chExt cx="561" cy="365"/>
              </a:xfrm>
            </p:grpSpPr>
            <p:sp>
              <p:nvSpPr>
                <p:cNvPr id="195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43" y="3112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8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65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3112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5" name="Group 104"/>
              <p:cNvGrpSpPr>
                <a:grpSpLocks/>
              </p:cNvGrpSpPr>
              <p:nvPr/>
            </p:nvGrpSpPr>
            <p:grpSpPr bwMode="auto">
              <a:xfrm>
                <a:off x="561" y="3112"/>
                <a:ext cx="950" cy="365"/>
                <a:chOff x="561" y="3112"/>
                <a:chExt cx="950" cy="365"/>
              </a:xfrm>
            </p:grpSpPr>
            <p:sp>
              <p:nvSpPr>
                <p:cNvPr id="195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604" y="3112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Receive Line Signal Data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63" name="Rectangle 106"/>
                <p:cNvSpPr>
                  <a:spLocks noChangeArrowheads="1"/>
                </p:cNvSpPr>
                <p:nvPr/>
              </p:nvSpPr>
              <p:spPr bwMode="auto">
                <a:xfrm>
                  <a:off x="561" y="3112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6" name="Group 107"/>
              <p:cNvGrpSpPr>
                <a:grpSpLocks/>
              </p:cNvGrpSpPr>
              <p:nvPr/>
            </p:nvGrpSpPr>
            <p:grpSpPr bwMode="auto">
              <a:xfrm>
                <a:off x="1511" y="3112"/>
                <a:ext cx="568" cy="365"/>
                <a:chOff x="1511" y="3112"/>
                <a:chExt cx="568" cy="365"/>
              </a:xfrm>
            </p:grpSpPr>
            <p:sp>
              <p:nvSpPr>
                <p:cNvPr id="195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54" y="3112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21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61" name="Rectangle 109"/>
                <p:cNvSpPr>
                  <a:spLocks noChangeArrowheads="1"/>
                </p:cNvSpPr>
                <p:nvPr/>
              </p:nvSpPr>
              <p:spPr bwMode="auto">
                <a:xfrm>
                  <a:off x="1511" y="3112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7" name="Group 110"/>
              <p:cNvGrpSpPr>
                <a:grpSpLocks/>
              </p:cNvGrpSpPr>
              <p:nvPr/>
            </p:nvGrpSpPr>
            <p:grpSpPr bwMode="auto">
              <a:xfrm>
                <a:off x="2079" y="3112"/>
                <a:ext cx="828" cy="365"/>
                <a:chOff x="2079" y="3112"/>
                <a:chExt cx="828" cy="365"/>
              </a:xfrm>
            </p:grpSpPr>
            <p:sp>
              <p:nvSpPr>
                <p:cNvPr id="195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2122" y="3112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59" name="Rectangle 112"/>
                <p:cNvSpPr>
                  <a:spLocks noChangeArrowheads="1"/>
                </p:cNvSpPr>
                <p:nvPr/>
              </p:nvSpPr>
              <p:spPr bwMode="auto">
                <a:xfrm>
                  <a:off x="2079" y="3112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8" name="Group 113"/>
              <p:cNvGrpSpPr>
                <a:grpSpLocks/>
              </p:cNvGrpSpPr>
              <p:nvPr/>
            </p:nvGrpSpPr>
            <p:grpSpPr bwMode="auto">
              <a:xfrm>
                <a:off x="0" y="3477"/>
                <a:ext cx="561" cy="365"/>
                <a:chOff x="0" y="3477"/>
                <a:chExt cx="561" cy="365"/>
              </a:xfrm>
            </p:grpSpPr>
            <p:sp>
              <p:nvSpPr>
                <p:cNvPr id="195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" y="3477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9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57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3477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9" name="Group 116"/>
              <p:cNvGrpSpPr>
                <a:grpSpLocks/>
              </p:cNvGrpSpPr>
              <p:nvPr/>
            </p:nvGrpSpPr>
            <p:grpSpPr bwMode="auto">
              <a:xfrm>
                <a:off x="561" y="3477"/>
                <a:ext cx="950" cy="365"/>
                <a:chOff x="561" y="3477"/>
                <a:chExt cx="950" cy="365"/>
              </a:xfrm>
            </p:grpSpPr>
            <p:sp>
              <p:nvSpPr>
                <p:cNvPr id="19554" name="Rectangle 117"/>
                <p:cNvSpPr>
                  <a:spLocks noChangeArrowheads="1"/>
                </p:cNvSpPr>
                <p:nvPr/>
              </p:nvSpPr>
              <p:spPr bwMode="auto">
                <a:xfrm>
                  <a:off x="604" y="3477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55" name="Rectangle 118"/>
                <p:cNvSpPr>
                  <a:spLocks noChangeArrowheads="1"/>
                </p:cNvSpPr>
                <p:nvPr/>
              </p:nvSpPr>
              <p:spPr bwMode="auto">
                <a:xfrm>
                  <a:off x="561" y="3477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0" name="Group 119"/>
              <p:cNvGrpSpPr>
                <a:grpSpLocks/>
              </p:cNvGrpSpPr>
              <p:nvPr/>
            </p:nvGrpSpPr>
            <p:grpSpPr bwMode="auto">
              <a:xfrm>
                <a:off x="1511" y="3477"/>
                <a:ext cx="568" cy="365"/>
                <a:chOff x="1511" y="3477"/>
                <a:chExt cx="568" cy="365"/>
              </a:xfrm>
            </p:grpSpPr>
            <p:sp>
              <p:nvSpPr>
                <p:cNvPr id="1955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554" y="3477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22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53" name="Rectangle 121"/>
                <p:cNvSpPr>
                  <a:spLocks noChangeArrowheads="1"/>
                </p:cNvSpPr>
                <p:nvPr/>
              </p:nvSpPr>
              <p:spPr bwMode="auto">
                <a:xfrm>
                  <a:off x="1511" y="3477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1" name="Group 122"/>
              <p:cNvGrpSpPr>
                <a:grpSpLocks/>
              </p:cNvGrpSpPr>
              <p:nvPr/>
            </p:nvGrpSpPr>
            <p:grpSpPr bwMode="auto">
              <a:xfrm>
                <a:off x="2079" y="3477"/>
                <a:ext cx="828" cy="365"/>
                <a:chOff x="2079" y="3477"/>
                <a:chExt cx="828" cy="365"/>
              </a:xfrm>
            </p:grpSpPr>
            <p:sp>
              <p:nvSpPr>
                <p:cNvPr id="19550" name="Rectangle 123"/>
                <p:cNvSpPr>
                  <a:spLocks noChangeArrowheads="1"/>
                </p:cNvSpPr>
                <p:nvPr/>
              </p:nvSpPr>
              <p:spPr bwMode="auto">
                <a:xfrm>
                  <a:off x="2122" y="3477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Ring Indicator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51" name="Rectangle 124"/>
                <p:cNvSpPr>
                  <a:spLocks noChangeArrowheads="1"/>
                </p:cNvSpPr>
                <p:nvPr/>
              </p:nvSpPr>
              <p:spPr bwMode="auto">
                <a:xfrm>
                  <a:off x="2079" y="3477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2" name="Group 125"/>
              <p:cNvGrpSpPr>
                <a:grpSpLocks/>
              </p:cNvGrpSpPr>
              <p:nvPr/>
            </p:nvGrpSpPr>
            <p:grpSpPr bwMode="auto">
              <a:xfrm>
                <a:off x="0" y="3842"/>
                <a:ext cx="561" cy="365"/>
                <a:chOff x="0" y="3842"/>
                <a:chExt cx="561" cy="365"/>
              </a:xfrm>
            </p:grpSpPr>
            <p:sp>
              <p:nvSpPr>
                <p:cNvPr id="19548" name="Rectangle 126"/>
                <p:cNvSpPr>
                  <a:spLocks noChangeArrowheads="1"/>
                </p:cNvSpPr>
                <p:nvPr/>
              </p:nvSpPr>
              <p:spPr bwMode="auto">
                <a:xfrm>
                  <a:off x="43" y="3842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10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49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3842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3" name="Group 128"/>
              <p:cNvGrpSpPr>
                <a:grpSpLocks/>
              </p:cNvGrpSpPr>
              <p:nvPr/>
            </p:nvGrpSpPr>
            <p:grpSpPr bwMode="auto">
              <a:xfrm>
                <a:off x="561" y="3842"/>
                <a:ext cx="950" cy="365"/>
                <a:chOff x="561" y="3842"/>
                <a:chExt cx="950" cy="365"/>
              </a:xfrm>
            </p:grpSpPr>
            <p:sp>
              <p:nvSpPr>
                <p:cNvPr id="19546" name="Rectangle 129"/>
                <p:cNvSpPr>
                  <a:spLocks noChangeArrowheads="1"/>
                </p:cNvSpPr>
                <p:nvPr/>
              </p:nvSpPr>
              <p:spPr bwMode="auto">
                <a:xfrm>
                  <a:off x="604" y="3842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47" name="Rectangle 130"/>
                <p:cNvSpPr>
                  <a:spLocks noChangeArrowheads="1"/>
                </p:cNvSpPr>
                <p:nvPr/>
              </p:nvSpPr>
              <p:spPr bwMode="auto">
                <a:xfrm>
                  <a:off x="561" y="3842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4" name="Group 131"/>
              <p:cNvGrpSpPr>
                <a:grpSpLocks/>
              </p:cNvGrpSpPr>
              <p:nvPr/>
            </p:nvGrpSpPr>
            <p:grpSpPr bwMode="auto">
              <a:xfrm>
                <a:off x="1511" y="3842"/>
                <a:ext cx="568" cy="365"/>
                <a:chOff x="1511" y="3842"/>
                <a:chExt cx="568" cy="365"/>
              </a:xfrm>
            </p:grpSpPr>
            <p:sp>
              <p:nvSpPr>
                <p:cNvPr id="19544" name="Rectangle 132"/>
                <p:cNvSpPr>
                  <a:spLocks noChangeArrowheads="1"/>
                </p:cNvSpPr>
                <p:nvPr/>
              </p:nvSpPr>
              <p:spPr bwMode="auto">
                <a:xfrm>
                  <a:off x="1554" y="3842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23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45" name="Rectangle 133"/>
                <p:cNvSpPr>
                  <a:spLocks noChangeArrowheads="1"/>
                </p:cNvSpPr>
                <p:nvPr/>
              </p:nvSpPr>
              <p:spPr bwMode="auto">
                <a:xfrm>
                  <a:off x="1511" y="3842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5" name="Group 134"/>
              <p:cNvGrpSpPr>
                <a:grpSpLocks/>
              </p:cNvGrpSpPr>
              <p:nvPr/>
            </p:nvGrpSpPr>
            <p:grpSpPr bwMode="auto">
              <a:xfrm>
                <a:off x="2079" y="3842"/>
                <a:ext cx="828" cy="365"/>
                <a:chOff x="2079" y="3842"/>
                <a:chExt cx="828" cy="365"/>
              </a:xfrm>
            </p:grpSpPr>
            <p:sp>
              <p:nvSpPr>
                <p:cNvPr id="19542" name="Rectangle 135"/>
                <p:cNvSpPr>
                  <a:spLocks noChangeArrowheads="1"/>
                </p:cNvSpPr>
                <p:nvPr/>
              </p:nvSpPr>
              <p:spPr bwMode="auto">
                <a:xfrm>
                  <a:off x="2122" y="3842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43" name="Rectangle 136"/>
                <p:cNvSpPr>
                  <a:spLocks noChangeArrowheads="1"/>
                </p:cNvSpPr>
                <p:nvPr/>
              </p:nvSpPr>
              <p:spPr bwMode="auto">
                <a:xfrm>
                  <a:off x="2079" y="3842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6" name="Group 137"/>
              <p:cNvGrpSpPr>
                <a:grpSpLocks/>
              </p:cNvGrpSpPr>
              <p:nvPr/>
            </p:nvGrpSpPr>
            <p:grpSpPr bwMode="auto">
              <a:xfrm>
                <a:off x="0" y="4207"/>
                <a:ext cx="561" cy="365"/>
                <a:chOff x="0" y="4207"/>
                <a:chExt cx="561" cy="365"/>
              </a:xfrm>
            </p:grpSpPr>
            <p:sp>
              <p:nvSpPr>
                <p:cNvPr id="19540" name="Rectangle 138"/>
                <p:cNvSpPr>
                  <a:spLocks noChangeArrowheads="1"/>
                </p:cNvSpPr>
                <p:nvPr/>
              </p:nvSpPr>
              <p:spPr bwMode="auto">
                <a:xfrm>
                  <a:off x="43" y="4207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11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41" name="Rectangle 139"/>
                <p:cNvSpPr>
                  <a:spLocks noChangeArrowheads="1"/>
                </p:cNvSpPr>
                <p:nvPr/>
              </p:nvSpPr>
              <p:spPr bwMode="auto">
                <a:xfrm>
                  <a:off x="0" y="4207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7" name="Group 140"/>
              <p:cNvGrpSpPr>
                <a:grpSpLocks/>
              </p:cNvGrpSpPr>
              <p:nvPr/>
            </p:nvGrpSpPr>
            <p:grpSpPr bwMode="auto">
              <a:xfrm>
                <a:off x="561" y="4207"/>
                <a:ext cx="950" cy="365"/>
                <a:chOff x="561" y="4207"/>
                <a:chExt cx="950" cy="365"/>
              </a:xfrm>
            </p:grpSpPr>
            <p:sp>
              <p:nvSpPr>
                <p:cNvPr id="19538" name="Rectangle 141"/>
                <p:cNvSpPr>
                  <a:spLocks noChangeArrowheads="1"/>
                </p:cNvSpPr>
                <p:nvPr/>
              </p:nvSpPr>
              <p:spPr bwMode="auto">
                <a:xfrm>
                  <a:off x="604" y="4207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39" name="Rectangle 142"/>
                <p:cNvSpPr>
                  <a:spLocks noChangeArrowheads="1"/>
                </p:cNvSpPr>
                <p:nvPr/>
              </p:nvSpPr>
              <p:spPr bwMode="auto">
                <a:xfrm>
                  <a:off x="561" y="4207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8" name="Group 143"/>
              <p:cNvGrpSpPr>
                <a:grpSpLocks/>
              </p:cNvGrpSpPr>
              <p:nvPr/>
            </p:nvGrpSpPr>
            <p:grpSpPr bwMode="auto">
              <a:xfrm>
                <a:off x="1511" y="4207"/>
                <a:ext cx="568" cy="365"/>
                <a:chOff x="1511" y="4207"/>
                <a:chExt cx="568" cy="365"/>
              </a:xfrm>
            </p:grpSpPr>
            <p:sp>
              <p:nvSpPr>
                <p:cNvPr id="19536" name="Rectangle 144"/>
                <p:cNvSpPr>
                  <a:spLocks noChangeArrowheads="1"/>
                </p:cNvSpPr>
                <p:nvPr/>
              </p:nvSpPr>
              <p:spPr bwMode="auto">
                <a:xfrm>
                  <a:off x="1554" y="4207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24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37" name="Rectangle 145"/>
                <p:cNvSpPr>
                  <a:spLocks noChangeArrowheads="1"/>
                </p:cNvSpPr>
                <p:nvPr/>
              </p:nvSpPr>
              <p:spPr bwMode="auto">
                <a:xfrm>
                  <a:off x="1511" y="4207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09" name="Group 146"/>
              <p:cNvGrpSpPr>
                <a:grpSpLocks/>
              </p:cNvGrpSpPr>
              <p:nvPr/>
            </p:nvGrpSpPr>
            <p:grpSpPr bwMode="auto">
              <a:xfrm>
                <a:off x="2079" y="4207"/>
                <a:ext cx="828" cy="365"/>
                <a:chOff x="2079" y="4207"/>
                <a:chExt cx="828" cy="365"/>
              </a:xfrm>
            </p:grpSpPr>
            <p:sp>
              <p:nvSpPr>
                <p:cNvPr id="19534" name="Rectangle 147"/>
                <p:cNvSpPr>
                  <a:spLocks noChangeArrowheads="1"/>
                </p:cNvSpPr>
                <p:nvPr/>
              </p:nvSpPr>
              <p:spPr bwMode="auto">
                <a:xfrm>
                  <a:off x="2122" y="4207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35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79" y="4207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0" name="Group 149"/>
              <p:cNvGrpSpPr>
                <a:grpSpLocks/>
              </p:cNvGrpSpPr>
              <p:nvPr/>
            </p:nvGrpSpPr>
            <p:grpSpPr bwMode="auto">
              <a:xfrm>
                <a:off x="0" y="4572"/>
                <a:ext cx="561" cy="365"/>
                <a:chOff x="0" y="4572"/>
                <a:chExt cx="561" cy="365"/>
              </a:xfrm>
            </p:grpSpPr>
            <p:sp>
              <p:nvSpPr>
                <p:cNvPr id="1953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3" y="4572"/>
                  <a:ext cx="4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12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33" name="Rectangle 151"/>
                <p:cNvSpPr>
                  <a:spLocks noChangeArrowheads="1"/>
                </p:cNvSpPr>
                <p:nvPr/>
              </p:nvSpPr>
              <p:spPr bwMode="auto">
                <a:xfrm>
                  <a:off x="0" y="4572"/>
                  <a:ext cx="561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1" name="Group 152"/>
              <p:cNvGrpSpPr>
                <a:grpSpLocks/>
              </p:cNvGrpSpPr>
              <p:nvPr/>
            </p:nvGrpSpPr>
            <p:grpSpPr bwMode="auto">
              <a:xfrm>
                <a:off x="561" y="4572"/>
                <a:ext cx="950" cy="365"/>
                <a:chOff x="561" y="4572"/>
                <a:chExt cx="950" cy="365"/>
              </a:xfrm>
            </p:grpSpPr>
            <p:sp>
              <p:nvSpPr>
                <p:cNvPr id="19530" name="Rectangle 153"/>
                <p:cNvSpPr>
                  <a:spLocks noChangeArrowheads="1"/>
                </p:cNvSpPr>
                <p:nvPr/>
              </p:nvSpPr>
              <p:spPr bwMode="auto">
                <a:xfrm>
                  <a:off x="604" y="4572"/>
                  <a:ext cx="8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31" name="Rectangle 154"/>
                <p:cNvSpPr>
                  <a:spLocks noChangeArrowheads="1"/>
                </p:cNvSpPr>
                <p:nvPr/>
              </p:nvSpPr>
              <p:spPr bwMode="auto">
                <a:xfrm>
                  <a:off x="561" y="4572"/>
                  <a:ext cx="950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2" name="Group 155"/>
              <p:cNvGrpSpPr>
                <a:grpSpLocks/>
              </p:cNvGrpSpPr>
              <p:nvPr/>
            </p:nvGrpSpPr>
            <p:grpSpPr bwMode="auto">
              <a:xfrm>
                <a:off x="1511" y="4572"/>
                <a:ext cx="568" cy="365"/>
                <a:chOff x="1511" y="4572"/>
                <a:chExt cx="568" cy="365"/>
              </a:xfrm>
            </p:grpSpPr>
            <p:sp>
              <p:nvSpPr>
                <p:cNvPr id="19528" name="Rectangle 156"/>
                <p:cNvSpPr>
                  <a:spLocks noChangeArrowheads="1"/>
                </p:cNvSpPr>
                <p:nvPr/>
              </p:nvSpPr>
              <p:spPr bwMode="auto">
                <a:xfrm>
                  <a:off x="1554" y="4572"/>
                  <a:ext cx="48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25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29" name="Rectangle 157"/>
                <p:cNvSpPr>
                  <a:spLocks noChangeArrowheads="1"/>
                </p:cNvSpPr>
                <p:nvPr/>
              </p:nvSpPr>
              <p:spPr bwMode="auto">
                <a:xfrm>
                  <a:off x="1511" y="4572"/>
                  <a:ext cx="56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3" name="Group 158"/>
              <p:cNvGrpSpPr>
                <a:grpSpLocks/>
              </p:cNvGrpSpPr>
              <p:nvPr/>
            </p:nvGrpSpPr>
            <p:grpSpPr bwMode="auto">
              <a:xfrm>
                <a:off x="2079" y="4572"/>
                <a:ext cx="828" cy="365"/>
                <a:chOff x="2079" y="4572"/>
                <a:chExt cx="828" cy="365"/>
              </a:xfrm>
            </p:grpSpPr>
            <p:sp>
              <p:nvSpPr>
                <p:cNvPr id="19526" name="Rectangle 159"/>
                <p:cNvSpPr>
                  <a:spLocks noChangeArrowheads="1"/>
                </p:cNvSpPr>
                <p:nvPr/>
              </p:nvSpPr>
              <p:spPr bwMode="auto">
                <a:xfrm>
                  <a:off x="2122" y="4572"/>
                  <a:ext cx="74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27" name="Rectangle 160"/>
                <p:cNvSpPr>
                  <a:spLocks noChangeArrowheads="1"/>
                </p:cNvSpPr>
                <p:nvPr/>
              </p:nvSpPr>
              <p:spPr bwMode="auto">
                <a:xfrm>
                  <a:off x="2079" y="4572"/>
                  <a:ext cx="828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4" name="Group 161"/>
              <p:cNvGrpSpPr>
                <a:grpSpLocks/>
              </p:cNvGrpSpPr>
              <p:nvPr/>
            </p:nvGrpSpPr>
            <p:grpSpPr bwMode="auto">
              <a:xfrm>
                <a:off x="0" y="4937"/>
                <a:ext cx="561" cy="403"/>
                <a:chOff x="0" y="4937"/>
                <a:chExt cx="561" cy="403"/>
              </a:xfrm>
            </p:grpSpPr>
            <p:sp>
              <p:nvSpPr>
                <p:cNvPr id="19524" name="Rectangle 162"/>
                <p:cNvSpPr>
                  <a:spLocks noChangeArrowheads="1"/>
                </p:cNvSpPr>
                <p:nvPr/>
              </p:nvSpPr>
              <p:spPr bwMode="auto">
                <a:xfrm>
                  <a:off x="43" y="4937"/>
                  <a:ext cx="475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800">
                      <a:cs typeface="Arial" charset="0"/>
                    </a:rPr>
                    <a:t>13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25" name="Rectangle 163"/>
                <p:cNvSpPr>
                  <a:spLocks noChangeArrowheads="1"/>
                </p:cNvSpPr>
                <p:nvPr/>
              </p:nvSpPr>
              <p:spPr bwMode="auto">
                <a:xfrm>
                  <a:off x="0" y="4937"/>
                  <a:ext cx="56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5" name="Group 164"/>
              <p:cNvGrpSpPr>
                <a:grpSpLocks/>
              </p:cNvGrpSpPr>
              <p:nvPr/>
            </p:nvGrpSpPr>
            <p:grpSpPr bwMode="auto">
              <a:xfrm>
                <a:off x="561" y="4937"/>
                <a:ext cx="950" cy="403"/>
                <a:chOff x="561" y="4937"/>
                <a:chExt cx="950" cy="403"/>
              </a:xfrm>
            </p:grpSpPr>
            <p:sp>
              <p:nvSpPr>
                <p:cNvPr id="19522" name="Rectangle 165"/>
                <p:cNvSpPr>
                  <a:spLocks noChangeArrowheads="1"/>
                </p:cNvSpPr>
                <p:nvPr/>
              </p:nvSpPr>
              <p:spPr bwMode="auto">
                <a:xfrm>
                  <a:off x="604" y="4937"/>
                  <a:ext cx="86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>
                      <a:cs typeface="Arial" charset="0"/>
                    </a:rPr>
                    <a:t>Not Connected</a:t>
                  </a:r>
                  <a:endParaRPr lang="en-US" sz="120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23" name="Rectangle 166"/>
                <p:cNvSpPr>
                  <a:spLocks noChangeArrowheads="1"/>
                </p:cNvSpPr>
                <p:nvPr/>
              </p:nvSpPr>
              <p:spPr bwMode="auto">
                <a:xfrm>
                  <a:off x="561" y="4937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6" name="Group 167"/>
              <p:cNvGrpSpPr>
                <a:grpSpLocks/>
              </p:cNvGrpSpPr>
              <p:nvPr/>
            </p:nvGrpSpPr>
            <p:grpSpPr bwMode="auto">
              <a:xfrm>
                <a:off x="1511" y="4937"/>
                <a:ext cx="568" cy="403"/>
                <a:chOff x="1511" y="4937"/>
                <a:chExt cx="568" cy="403"/>
              </a:xfrm>
            </p:grpSpPr>
            <p:sp>
              <p:nvSpPr>
                <p:cNvPr id="19520" name="Rectangle 168"/>
                <p:cNvSpPr>
                  <a:spLocks noChangeArrowheads="1"/>
                </p:cNvSpPr>
                <p:nvPr/>
              </p:nvSpPr>
              <p:spPr bwMode="auto">
                <a:xfrm>
                  <a:off x="1554" y="4937"/>
                  <a:ext cx="4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algn="ctr"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21" name="Rectangle 169"/>
                <p:cNvSpPr>
                  <a:spLocks noChangeArrowheads="1"/>
                </p:cNvSpPr>
                <p:nvPr/>
              </p:nvSpPr>
              <p:spPr bwMode="auto">
                <a:xfrm>
                  <a:off x="1511" y="4937"/>
                  <a:ext cx="5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7" name="Group 170"/>
              <p:cNvGrpSpPr>
                <a:grpSpLocks/>
              </p:cNvGrpSpPr>
              <p:nvPr/>
            </p:nvGrpSpPr>
            <p:grpSpPr bwMode="auto">
              <a:xfrm>
                <a:off x="2079" y="4937"/>
                <a:ext cx="828" cy="403"/>
                <a:chOff x="2079" y="4937"/>
                <a:chExt cx="828" cy="403"/>
              </a:xfrm>
            </p:grpSpPr>
            <p:sp>
              <p:nvSpPr>
                <p:cNvPr id="19518" name="Rectangle 171"/>
                <p:cNvSpPr>
                  <a:spLocks noChangeArrowheads="1"/>
                </p:cNvSpPr>
                <p:nvPr/>
              </p:nvSpPr>
              <p:spPr bwMode="auto">
                <a:xfrm>
                  <a:off x="2122" y="4937"/>
                  <a:ext cx="7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12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US" sz="2400">
                    <a:latin typeface="Times New Roman" charset="0"/>
                  </a:endParaRPr>
                </a:p>
              </p:txBody>
            </p:sp>
            <p:sp>
              <p:nvSpPr>
                <p:cNvPr id="19519" name="Rectangle 172"/>
                <p:cNvSpPr>
                  <a:spLocks noChangeArrowheads="1"/>
                </p:cNvSpPr>
                <p:nvPr/>
              </p:nvSpPr>
              <p:spPr bwMode="auto">
                <a:xfrm>
                  <a:off x="2079" y="4937"/>
                  <a:ext cx="8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461" name="Rectangle 173"/>
            <p:cNvSpPr>
              <a:spLocks noChangeArrowheads="1"/>
            </p:cNvSpPr>
            <p:nvPr/>
          </p:nvSpPr>
          <p:spPr bwMode="auto">
            <a:xfrm>
              <a:off x="-2" y="-2"/>
              <a:ext cx="2911" cy="53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Record LIS Message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09663" y="1412875"/>
            <a:ext cx="753427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>
                <a:solidFill>
                  <a:srgbClr val="333399"/>
                </a:solidFill>
              </a:rPr>
              <a:t>Diagnostic Password 12123434 </a:t>
            </a: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>
                <a:solidFill>
                  <a:srgbClr val="333399"/>
                </a:solidFill>
              </a:rPr>
              <a:t>Select 9.0 LIS on the left column</a:t>
            </a: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>
                <a:solidFill>
                  <a:srgbClr val="333399"/>
                </a:solidFill>
              </a:rPr>
              <a:t>Select Message Log</a:t>
            </a: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>
                <a:solidFill>
                  <a:srgbClr val="333399"/>
                </a:solidFill>
              </a:rPr>
              <a:t>Press the Right Arrow to display the message log for the LIS</a:t>
            </a: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>
                <a:solidFill>
                  <a:srgbClr val="333399"/>
                </a:solidFill>
              </a:rPr>
              <a:t>Print or save this data to a disk</a:t>
            </a: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>
                <a:solidFill>
                  <a:srgbClr val="333399"/>
                </a:solidFill>
              </a:rPr>
              <a:t>Send or Fax the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962400"/>
            <a:ext cx="8534400" cy="1828800"/>
          </a:xfrm>
          <a:noFill/>
        </p:spPr>
        <p:txBody>
          <a:bodyPr/>
          <a:lstStyle/>
          <a:p>
            <a:pPr eaLnBrk="1" hangingPunct="1"/>
            <a:r>
              <a:rPr lang="fr-FR" sz="2800" smtClean="0">
                <a:solidFill>
                  <a:srgbClr val="333399"/>
                </a:solidFill>
              </a:rPr>
              <a:t>BacT/ALERT</a:t>
            </a:r>
            <a:r>
              <a:rPr lang="en-US" sz="2800" baseline="30000" smtClean="0">
                <a:solidFill>
                  <a:srgbClr val="333399"/>
                </a:solidFill>
              </a:rPr>
              <a:t>® </a:t>
            </a:r>
            <a:r>
              <a:rPr lang="en-US" sz="2800" smtClean="0">
                <a:solidFill>
                  <a:srgbClr val="333399"/>
                </a:solidFill>
              </a:rPr>
              <a:t>3D Field Service Engineer Training</a:t>
            </a:r>
            <a:endParaRPr lang="en-US" smtClean="0">
              <a:solidFill>
                <a:srgbClr val="333399"/>
              </a:solidFill>
            </a:endParaRPr>
          </a:p>
          <a:p>
            <a:pPr eaLnBrk="1" hangingPunct="1"/>
            <a:endParaRPr lang="en-US" smtClean="0">
              <a:solidFill>
                <a:srgbClr val="333399"/>
              </a:solidFill>
            </a:endParaRPr>
          </a:p>
          <a:p>
            <a:pPr eaLnBrk="1" hangingPunct="1"/>
            <a:r>
              <a:rPr lang="en-US" smtClean="0">
                <a:solidFill>
                  <a:srgbClr val="333399"/>
                </a:solidFill>
              </a:rPr>
              <a:t>Lesson  4</a:t>
            </a:r>
            <a:r>
              <a:rPr lang="fr-FR" smtClean="0">
                <a:solidFill>
                  <a:srgbClr val="333399"/>
                </a:solidFill>
              </a:rPr>
              <a:t> </a:t>
            </a:r>
            <a:r>
              <a:rPr lang="en-US" smtClean="0">
                <a:solidFill>
                  <a:srgbClr val="333399"/>
                </a:solidFill>
              </a:rPr>
              <a:t>System Installation</a:t>
            </a:r>
          </a:p>
          <a:p>
            <a:pPr eaLnBrk="1" hangingPunct="1"/>
            <a:r>
              <a:rPr lang="en-US" smtClean="0">
                <a:solidFill>
                  <a:srgbClr val="333399"/>
                </a:solidFill>
              </a:rPr>
              <a:t>Chapter 4.1 BacT/LINK Overview</a:t>
            </a:r>
            <a:endParaRPr lang="fr-FR" smtClean="0">
              <a:solidFill>
                <a:srgbClr val="333399"/>
              </a:solidFill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sz="1600" smtClean="0">
                <a:solidFill>
                  <a:schemeClr val="hlink"/>
                </a:solidFill>
              </a:rPr>
              <a:t>		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sz="1600" smtClean="0">
                <a:solidFill>
                  <a:schemeClr val="hlink"/>
                </a:solidFill>
              </a:rPr>
              <a:t>		</a:t>
            </a:r>
            <a:endParaRPr lang="fr-FR" sz="16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858000" cy="866775"/>
          </a:xfrm>
        </p:spPr>
        <p:txBody>
          <a:bodyPr/>
          <a:lstStyle/>
          <a:p>
            <a:pPr eaLnBrk="1" hangingPunct="1"/>
            <a:r>
              <a:rPr lang="en-US" smtClean="0"/>
              <a:t>Objectives</a:t>
            </a:r>
            <a:endParaRPr lang="fr-FR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214438"/>
            <a:ext cx="7748587" cy="4678362"/>
          </a:xfrm>
          <a:noFill/>
        </p:spPr>
        <p:txBody>
          <a:bodyPr/>
          <a:lstStyle/>
          <a:p>
            <a:pPr eaLnBrk="1" hangingPunct="1">
              <a:buClr>
                <a:srgbClr val="62BB46"/>
              </a:buClr>
              <a:buSzPct val="160000"/>
              <a:buFontTx/>
              <a:buNone/>
            </a:pPr>
            <a:endParaRPr lang="en-US" sz="2400" smtClean="0">
              <a:solidFill>
                <a:srgbClr val="333399"/>
              </a:solidFill>
            </a:endParaRPr>
          </a:p>
          <a:p>
            <a:pPr eaLnBrk="1" hangingPunct="1">
              <a:spcBef>
                <a:spcPts val="500"/>
              </a:spcBef>
            </a:pPr>
            <a:r>
              <a:rPr lang="en-US" sz="2000" smtClean="0">
                <a:solidFill>
                  <a:schemeClr val="accent2"/>
                </a:solidFill>
              </a:rPr>
              <a:t>Discover why and how the BacT/LINK is utilized by our customers 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smtClean="0">
                <a:solidFill>
                  <a:schemeClr val="accent2"/>
                </a:solidFill>
              </a:rPr>
              <a:t>Understand the basic principles of BacT/LINK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smtClean="0">
                <a:solidFill>
                  <a:schemeClr val="accent2"/>
                </a:solidFill>
              </a:rPr>
              <a:t>Know how to setup &amp; configure BacT/LINK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smtClean="0">
                <a:solidFill>
                  <a:schemeClr val="accent2"/>
                </a:solidFill>
              </a:rPr>
              <a:t>Know how to test BacT/LINK connections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smtClean="0">
                <a:solidFill>
                  <a:schemeClr val="accent2"/>
                </a:solidFill>
              </a:rPr>
              <a:t>Know how to use the LIS Simulator Software</a:t>
            </a:r>
          </a:p>
          <a:p>
            <a:pPr eaLnBrk="1" hangingPunct="1">
              <a:spcBef>
                <a:spcPts val="500"/>
              </a:spcBef>
            </a:pPr>
            <a:endParaRPr lang="en-US" sz="2000" smtClean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What is BacT/LINK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1054100" y="1412875"/>
            <a:ext cx="78613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400" b="1">
                <a:solidFill>
                  <a:schemeClr val="accent2"/>
                </a:solidFill>
              </a:rPr>
              <a:t>What does BacT/LINK provide the Customer?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Empowers BacT/ALERT system to receive data from and to transmit to the Host (LIS) System 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Complies with standards as defined by the Clinical Laboratory Standard Institute, or CLIS, (originally written by the American Society for Testing and Materials or ASTM)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It is able to perform both manual and automatic communication sessions between the Host and the Instrument or DBMS</a:t>
            </a:r>
          </a:p>
        </p:txBody>
      </p:sp>
      <p:pic>
        <p:nvPicPr>
          <p:cNvPr id="6148" name="Picture 10" descr="BD06947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2819400"/>
            <a:ext cx="11049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8"/>
          <p:cNvSpPr>
            <a:spLocks noChangeArrowheads="1"/>
          </p:cNvSpPr>
          <p:nvPr/>
        </p:nvSpPr>
        <p:spPr bwMode="auto">
          <a:xfrm>
            <a:off x="3160713" y="0"/>
            <a:ext cx="59832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Configuration</a:t>
            </a:r>
          </a:p>
        </p:txBody>
      </p:sp>
      <p:sp>
        <p:nvSpPr>
          <p:cNvPr id="7171" name="Rectangle 19"/>
          <p:cNvSpPr>
            <a:spLocks noChangeArrowheads="1"/>
          </p:cNvSpPr>
          <p:nvPr/>
        </p:nvSpPr>
        <p:spPr bwMode="auto">
          <a:xfrm>
            <a:off x="588963" y="1219200"/>
            <a:ext cx="796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How </a:t>
            </a:r>
            <a:r>
              <a:rPr lang="en-US" sz="2400" b="1">
                <a:solidFill>
                  <a:srgbClr val="333399"/>
                </a:solidFill>
              </a:rPr>
              <a:t>Does BacT/LINK appear in the Clinical situation?</a:t>
            </a:r>
          </a:p>
        </p:txBody>
      </p:sp>
      <p:pic>
        <p:nvPicPr>
          <p:cNvPr id="7172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8400" y="3068638"/>
            <a:ext cx="838200" cy="608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7173" name="Group 21"/>
          <p:cNvGrpSpPr>
            <a:grpSpLocks/>
          </p:cNvGrpSpPr>
          <p:nvPr/>
        </p:nvGrpSpPr>
        <p:grpSpPr bwMode="auto">
          <a:xfrm>
            <a:off x="4749800" y="2992438"/>
            <a:ext cx="1257300" cy="1516062"/>
            <a:chOff x="2992" y="1885"/>
            <a:chExt cx="792" cy="955"/>
          </a:xfrm>
        </p:grpSpPr>
        <p:grpSp>
          <p:nvGrpSpPr>
            <p:cNvPr id="7189" name="Group 22"/>
            <p:cNvGrpSpPr>
              <a:grpSpLocks/>
            </p:cNvGrpSpPr>
            <p:nvPr/>
          </p:nvGrpSpPr>
          <p:grpSpPr bwMode="auto">
            <a:xfrm>
              <a:off x="2992" y="1885"/>
              <a:ext cx="792" cy="955"/>
              <a:chOff x="2784" y="1872"/>
              <a:chExt cx="792" cy="955"/>
            </a:xfrm>
          </p:grpSpPr>
          <p:pic>
            <p:nvPicPr>
              <p:cNvPr id="7194" name="Picture 23" descr="TN_monitor-lcd0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1872"/>
                <a:ext cx="619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5" name="Picture 24" descr="TN_PMC011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84" y="2496"/>
                <a:ext cx="792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190" name="Group 25"/>
            <p:cNvGrpSpPr>
              <a:grpSpLocks/>
            </p:cNvGrpSpPr>
            <p:nvPr/>
          </p:nvGrpSpPr>
          <p:grpSpPr bwMode="auto">
            <a:xfrm>
              <a:off x="3024" y="2592"/>
              <a:ext cx="720" cy="240"/>
              <a:chOff x="2346" y="1790"/>
              <a:chExt cx="1273" cy="375"/>
            </a:xfrm>
          </p:grpSpPr>
          <p:pic>
            <p:nvPicPr>
              <p:cNvPr id="7191" name="Picture 2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358" y="1802"/>
                <a:ext cx="1248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92" name="Rectangle 27"/>
              <p:cNvSpPr>
                <a:spLocks noChangeArrowheads="1"/>
              </p:cNvSpPr>
              <p:nvPr/>
            </p:nvSpPr>
            <p:spPr bwMode="auto">
              <a:xfrm>
                <a:off x="2346" y="1790"/>
                <a:ext cx="1273" cy="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3" name="Rectangle 28"/>
              <p:cNvSpPr>
                <a:spLocks noChangeArrowheads="1"/>
              </p:cNvSpPr>
              <p:nvPr/>
            </p:nvSpPr>
            <p:spPr bwMode="auto">
              <a:xfrm>
                <a:off x="2362" y="1806"/>
                <a:ext cx="1241" cy="3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7174" name="Picture 29" descr="bl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1825" y="2393950"/>
            <a:ext cx="873125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30" descr="bl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3000" y="2438400"/>
            <a:ext cx="884238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31" descr="LIM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4991100"/>
            <a:ext cx="10763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32" descr="LIM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22800" y="5029200"/>
            <a:ext cx="10763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33" descr="3D I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64500" y="2451100"/>
            <a:ext cx="892175" cy="21082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</p:pic>
      <p:pic>
        <p:nvPicPr>
          <p:cNvPr id="7179" name="Picture 34" descr="3D I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9200" y="2413000"/>
            <a:ext cx="887413" cy="20955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</p:pic>
      <p:pic>
        <p:nvPicPr>
          <p:cNvPr id="7180" name="Picture 35" descr="3D I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37400" y="2451100"/>
            <a:ext cx="895350" cy="21161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</p:pic>
      <p:pic>
        <p:nvPicPr>
          <p:cNvPr id="7181" name="Picture 36" descr="3D I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9400" y="2400300"/>
            <a:ext cx="898525" cy="21209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</p:pic>
      <p:sp>
        <p:nvSpPr>
          <p:cNvPr id="226341" name="Rectangle 37"/>
          <p:cNvSpPr>
            <a:spLocks noChangeArrowheads="1"/>
          </p:cNvSpPr>
          <p:nvPr/>
        </p:nvSpPr>
        <p:spPr bwMode="auto">
          <a:xfrm>
            <a:off x="990600" y="1939925"/>
            <a:ext cx="19732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77825" indent="-377825" defTabSz="838200" eaLnBrk="0" hangingPunct="0">
              <a:defRPr/>
            </a:pPr>
            <a:r>
              <a:rPr lang="en-US" sz="2500" b="1" i="1">
                <a:solidFill>
                  <a:srgbClr val="99FF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SelectLink</a:t>
            </a:r>
            <a:r>
              <a:rPr lang="en-US" sz="1700" b="1" baseline="75000">
                <a:solidFill>
                  <a:srgbClr val="333399"/>
                </a:solidFill>
              </a:rPr>
              <a:t>TM</a:t>
            </a:r>
          </a:p>
        </p:txBody>
      </p:sp>
      <p:sp>
        <p:nvSpPr>
          <p:cNvPr id="226342" name="Rectangle 38"/>
          <p:cNvSpPr>
            <a:spLocks noChangeArrowheads="1"/>
          </p:cNvSpPr>
          <p:nvPr/>
        </p:nvSpPr>
        <p:spPr bwMode="auto">
          <a:xfrm>
            <a:off x="6848475" y="2036763"/>
            <a:ext cx="1849438" cy="434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77825" indent="-377825" defTabSz="838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500" b="1" i="1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Signature</a:t>
            </a:r>
            <a:r>
              <a:rPr lang="en-US" sz="1700" b="1" baseline="750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TM</a:t>
            </a:r>
          </a:p>
        </p:txBody>
      </p:sp>
      <p:sp>
        <p:nvSpPr>
          <p:cNvPr id="7184" name="Rectangle 39"/>
          <p:cNvSpPr>
            <a:spLocks noChangeArrowheads="1"/>
          </p:cNvSpPr>
          <p:nvPr/>
        </p:nvSpPr>
        <p:spPr bwMode="auto">
          <a:xfrm>
            <a:off x="1908175" y="5951538"/>
            <a:ext cx="730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77825" indent="-377825" defTabSz="8382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solidFill>
                  <a:srgbClr val="333399"/>
                </a:solidFill>
              </a:rPr>
              <a:t>L I  S</a:t>
            </a:r>
            <a:endParaRPr lang="en-US" b="1">
              <a:solidFill>
                <a:srgbClr val="333399"/>
              </a:solidFill>
              <a:cs typeface="Times New Roman" charset="0"/>
            </a:endParaRPr>
          </a:p>
        </p:txBody>
      </p:sp>
      <p:sp>
        <p:nvSpPr>
          <p:cNvPr id="7185" name="Rectangle 40"/>
          <p:cNvSpPr>
            <a:spLocks noChangeArrowheads="1"/>
          </p:cNvSpPr>
          <p:nvPr/>
        </p:nvSpPr>
        <p:spPr bwMode="auto">
          <a:xfrm>
            <a:off x="5610225" y="5976938"/>
            <a:ext cx="7302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77825" indent="-377825" defTabSz="838200" eaLnBrk="0" hangingPunct="0"/>
            <a:r>
              <a:rPr lang="en-US" b="1">
                <a:solidFill>
                  <a:srgbClr val="333399"/>
                </a:solidFill>
              </a:rPr>
              <a:t>L I  S</a:t>
            </a:r>
          </a:p>
        </p:txBody>
      </p:sp>
      <p:cxnSp>
        <p:nvCxnSpPr>
          <p:cNvPr id="7186" name="AutoShape 41"/>
          <p:cNvCxnSpPr>
            <a:cxnSpLocks noChangeShapeType="1"/>
          </p:cNvCxnSpPr>
          <p:nvPr/>
        </p:nvCxnSpPr>
        <p:spPr bwMode="auto">
          <a:xfrm rot="10800000" flipH="1">
            <a:off x="852488" y="3960813"/>
            <a:ext cx="381000" cy="1714500"/>
          </a:xfrm>
          <a:prstGeom prst="curvedConnector4">
            <a:avLst>
              <a:gd name="adj1" fmla="val -106671"/>
              <a:gd name="adj2" fmla="val 106944"/>
            </a:avLst>
          </a:prstGeom>
          <a:noFill/>
          <a:ln w="28575">
            <a:solidFill>
              <a:srgbClr val="59B224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7187" name="AutoShape 42"/>
          <p:cNvCxnSpPr>
            <a:cxnSpLocks noChangeShapeType="1"/>
          </p:cNvCxnSpPr>
          <p:nvPr/>
        </p:nvCxnSpPr>
        <p:spPr bwMode="auto">
          <a:xfrm rot="10800000" flipH="1">
            <a:off x="4621213" y="4138613"/>
            <a:ext cx="381000" cy="1714500"/>
          </a:xfrm>
          <a:prstGeom prst="curvedConnector4">
            <a:avLst>
              <a:gd name="adj1" fmla="val -85838"/>
              <a:gd name="adj2" fmla="val 108241"/>
            </a:avLst>
          </a:prstGeom>
          <a:noFill/>
          <a:ln w="28575">
            <a:solidFill>
              <a:srgbClr val="59B224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7188" name="Line 43"/>
          <p:cNvSpPr>
            <a:spLocks noChangeShapeType="1"/>
          </p:cNvSpPr>
          <p:nvPr/>
        </p:nvSpPr>
        <p:spPr bwMode="auto">
          <a:xfrm flipH="1">
            <a:off x="5935663" y="3906838"/>
            <a:ext cx="749300" cy="279400"/>
          </a:xfrm>
          <a:prstGeom prst="line">
            <a:avLst/>
          </a:prstGeom>
          <a:noFill/>
          <a:ln w="28575">
            <a:solidFill>
              <a:srgbClr val="59B224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0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LIS Specifications</a:t>
            </a:r>
          </a:p>
        </p:txBody>
      </p:sp>
      <p:sp>
        <p:nvSpPr>
          <p:cNvPr id="8195" name="Rectangle 403"/>
          <p:cNvSpPr>
            <a:spLocks noChangeArrowheads="1"/>
          </p:cNvSpPr>
          <p:nvPr/>
        </p:nvSpPr>
        <p:spPr bwMode="auto">
          <a:xfrm>
            <a:off x="685800" y="1412875"/>
            <a:ext cx="8012113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>
                <a:solidFill>
                  <a:srgbClr val="333399"/>
                </a:solidFill>
              </a:rPr>
              <a:t>What are the </a:t>
            </a:r>
            <a:r>
              <a:rPr lang="en-US" sz="2000" b="1">
                <a:solidFill>
                  <a:srgbClr val="333399"/>
                </a:solidFill>
              </a:rPr>
              <a:t>RESOURCE DOCUMENTS</a:t>
            </a:r>
            <a:r>
              <a:rPr lang="en-US" sz="2000">
                <a:solidFill>
                  <a:srgbClr val="333399"/>
                </a:solidFill>
              </a:rPr>
              <a:t> available to us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 b="1">
                <a:solidFill>
                  <a:srgbClr val="333399"/>
                </a:solidFill>
              </a:rPr>
              <a:t>LIS1-A</a:t>
            </a:r>
            <a:r>
              <a:rPr lang="en-US">
                <a:solidFill>
                  <a:srgbClr val="333399"/>
                </a:solidFill>
              </a:rPr>
              <a:t> : Specification for the Transfer of Messages Between Clinical Laboratory Instruments and Computer Systems – </a:t>
            </a:r>
            <a:r>
              <a:rPr lang="en-US" i="1">
                <a:solidFill>
                  <a:srgbClr val="333399"/>
                </a:solidFill>
              </a:rPr>
              <a:t>Low Level Protocol</a:t>
            </a:r>
            <a:r>
              <a:rPr lang="en-US">
                <a:solidFill>
                  <a:srgbClr val="333399"/>
                </a:solidFill>
              </a:rPr>
              <a:t>  (originally referred to as ASTM E 1381-91)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125000"/>
              <a:buFont typeface="Arial" charset="0"/>
              <a:buChar char="•"/>
            </a:pPr>
            <a:r>
              <a:rPr lang="en-US" sz="1600" b="1" i="1">
                <a:solidFill>
                  <a:srgbClr val="333399"/>
                </a:solidFill>
              </a:rPr>
              <a:t>How we physically effect the transfer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 b="1">
                <a:solidFill>
                  <a:srgbClr val="333399"/>
                </a:solidFill>
              </a:rPr>
              <a:t>LIS2-A</a:t>
            </a:r>
            <a:r>
              <a:rPr lang="en-US">
                <a:solidFill>
                  <a:srgbClr val="333399"/>
                </a:solidFill>
              </a:rPr>
              <a:t> : Standard Specifications for Transferring Information Between Clinical Instruments and Computer Systems – </a:t>
            </a:r>
            <a:r>
              <a:rPr lang="en-US" i="1">
                <a:solidFill>
                  <a:srgbClr val="333399"/>
                </a:solidFill>
              </a:rPr>
              <a:t>High Level Protocol</a:t>
            </a:r>
            <a:r>
              <a:rPr lang="en-US">
                <a:solidFill>
                  <a:srgbClr val="333399"/>
                </a:solidFill>
              </a:rPr>
              <a:t> (originally referred to as ASTM E 1394-91)</a:t>
            </a:r>
            <a:r>
              <a:rPr lang="en-US" sz="2000">
                <a:solidFill>
                  <a:srgbClr val="333399"/>
                </a:solidFill>
              </a:rPr>
              <a:t> 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125000"/>
              <a:buFont typeface="Arial" charset="0"/>
              <a:buChar char="•"/>
            </a:pPr>
            <a:r>
              <a:rPr lang="en-US" sz="1600" b="1" i="1">
                <a:solidFill>
                  <a:srgbClr val="333399"/>
                </a:solidFill>
              </a:rPr>
              <a:t>How we order our codes and what codes do we use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 b="1">
                <a:solidFill>
                  <a:srgbClr val="333399"/>
                </a:solidFill>
              </a:rPr>
              <a:t>BacT/LINK External Specifications</a:t>
            </a:r>
            <a:r>
              <a:rPr lang="en-US">
                <a:solidFill>
                  <a:srgbClr val="333399"/>
                </a:solidFill>
              </a:rPr>
              <a:t> ( April 2003)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125000"/>
              <a:buFont typeface="Arial" charset="0"/>
              <a:buChar char="•"/>
            </a:pPr>
            <a:r>
              <a:rPr lang="en-US" sz="1600" b="1" i="1">
                <a:solidFill>
                  <a:srgbClr val="333399"/>
                </a:solidFill>
              </a:rPr>
              <a:t>This is our instruction manual from bioM</a:t>
            </a:r>
            <a:r>
              <a:rPr lang="en-US" sz="1600" b="1" i="1">
                <a:solidFill>
                  <a:srgbClr val="333399"/>
                </a:solidFill>
                <a:cs typeface="Arial" charset="0"/>
              </a:rPr>
              <a:t>érieux</a:t>
            </a:r>
            <a:endParaRPr lang="en-US" sz="1600">
              <a:solidFill>
                <a:srgbClr val="333399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endParaRPr lang="en-US" sz="1600">
              <a:solidFill>
                <a:srgbClr val="333399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endParaRPr lang="en-US" sz="2000">
              <a:solidFill>
                <a:srgbClr val="14306E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endParaRPr lang="en-US" sz="2000">
              <a:solidFill>
                <a:srgbClr val="14306E"/>
              </a:solidFill>
            </a:endParaRPr>
          </a:p>
        </p:txBody>
      </p:sp>
      <p:pic>
        <p:nvPicPr>
          <p:cNvPr id="8196" name="Picture 404" descr="ED0031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5663" y="5181600"/>
            <a:ext cx="15319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Low Level Protocol</a:t>
            </a:r>
          </a:p>
        </p:txBody>
      </p:sp>
      <p:sp>
        <p:nvSpPr>
          <p:cNvPr id="9219" name="Rectangle 12"/>
          <p:cNvSpPr>
            <a:spLocks noChangeArrowheads="1"/>
          </p:cNvSpPr>
          <p:nvPr/>
        </p:nvSpPr>
        <p:spPr bwMode="auto">
          <a:xfrm>
            <a:off x="1100138" y="1412875"/>
            <a:ext cx="7472362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PHYSICAL LAYER (section 5.x) – sets standards for electrical and mechanical connection between Instruments and LIS</a:t>
            </a:r>
          </a:p>
          <a:p>
            <a:pPr marL="742950" lvl="1" indent="-285750"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Defines data bits – 7 or 8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Defines Parity – Even, Odd, None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Defines stop bits – 1 or 2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Sets baud rate (speed) – 1200  2400  4800  </a:t>
            </a:r>
            <a:r>
              <a:rPr lang="en-US" u="sng">
                <a:solidFill>
                  <a:srgbClr val="333399"/>
                </a:solidFill>
              </a:rPr>
              <a:t>9600</a:t>
            </a:r>
            <a:r>
              <a:rPr lang="en-US">
                <a:solidFill>
                  <a:srgbClr val="333399"/>
                </a:solidFill>
              </a:rPr>
              <a:t> (preferred)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Sets specifications for cables and connectors – 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	25 pin  connector – pins 1  2  3  &amp; 7 used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Sets specifications for cables and connectors – 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	9 pin connector – pins 1  2  3  &amp; 5 used</a:t>
            </a: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endParaRPr lang="en-US" b="1">
              <a:solidFill>
                <a:srgbClr val="333399"/>
              </a:solidFill>
            </a:endParaRPr>
          </a:p>
        </p:txBody>
      </p:sp>
      <p:pic>
        <p:nvPicPr>
          <p:cNvPr id="9220" name="Picture 13" descr="BS0054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257800"/>
            <a:ext cx="16954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14" descr="NA01484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105400"/>
            <a:ext cx="15763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Low Level Protocol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071563" y="1371600"/>
            <a:ext cx="75009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Data Link Layer (section 6.x) – set ground rules for communications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Information flows in one direction at a time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Replies are required after information is sent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Two systems actively operate to transfer information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Neutral state – neither system sending or receiving information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Three distinct phases for transferring information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125000"/>
              <a:buFont typeface="Wingdings" pitchFamily="2" charset="2"/>
              <a:buChar char="§"/>
            </a:pPr>
            <a:r>
              <a:rPr lang="en-US" sz="1600">
                <a:solidFill>
                  <a:srgbClr val="333399"/>
                </a:solidFill>
              </a:rPr>
              <a:t>Establishment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125000"/>
              <a:buFont typeface="Wingdings" pitchFamily="2" charset="2"/>
              <a:buChar char="§"/>
            </a:pPr>
            <a:r>
              <a:rPr lang="en-US" sz="1600">
                <a:solidFill>
                  <a:srgbClr val="333399"/>
                </a:solidFill>
              </a:rPr>
              <a:t>Transfer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125000"/>
              <a:buFont typeface="Wingdings" pitchFamily="2" charset="2"/>
              <a:buChar char="§"/>
            </a:pPr>
            <a:r>
              <a:rPr lang="en-US" sz="1600">
                <a:solidFill>
                  <a:srgbClr val="333399"/>
                </a:solidFill>
              </a:rPr>
              <a:t>Termination</a:t>
            </a:r>
          </a:p>
        </p:txBody>
      </p:sp>
      <p:pic>
        <p:nvPicPr>
          <p:cNvPr id="10244" name="Picture 7" descr="BS00842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267200"/>
            <a:ext cx="1733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High Level Protocol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068388" y="1357313"/>
            <a:ext cx="7646987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>
                <a:solidFill>
                  <a:srgbClr val="333399"/>
                </a:solidFill>
              </a:rPr>
              <a:t>This is the Structure of the messages, however let us make a few points about the High Level Protocol</a:t>
            </a:r>
            <a:endParaRPr lang="en-US" sz="2000" b="1">
              <a:solidFill>
                <a:srgbClr val="333399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 b="1">
                <a:solidFill>
                  <a:srgbClr val="333399"/>
                </a:solidFill>
              </a:rPr>
              <a:t>LIS2 – A</a:t>
            </a:r>
            <a:r>
              <a:rPr lang="en-US">
                <a:solidFill>
                  <a:srgbClr val="333399"/>
                </a:solidFill>
              </a:rPr>
              <a:t> is the Document that controls, (ASTM E 1394-91)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Specifies message content for transferring information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Structures the message exchange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Provides common conventions for exchange of information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Upload – data transmitted from an instrument to the LIS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Download – data transmitted from LIS to instrument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CS_Chapter">
  <a:themeElements>
    <a:clrScheme name="GCS_Chapter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99"/>
      </a:hlink>
      <a:folHlink>
        <a:srgbClr val="333399"/>
      </a:folHlink>
    </a:clrScheme>
    <a:fontScheme name="GCS_Chap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CS_Chap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99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Settings\BEAUGEJY\Application Data\Microsoft\Modèles\GCS_Chapter.pot</Template>
  <TotalTime>1668</TotalTime>
  <Words>1344</Words>
  <Application>Microsoft Office PowerPoint</Application>
  <PresentationFormat>On-screen Show (4:3)</PresentationFormat>
  <Paragraphs>236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Wingdings</vt:lpstr>
      <vt:lpstr>Times New Roman</vt:lpstr>
      <vt:lpstr>GCS_Chapter</vt:lpstr>
      <vt:lpstr>Slide 1</vt:lpstr>
      <vt:lpstr>Slide 2</vt:lpstr>
      <vt:lpstr>Objectives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biomerieux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 1:  The transport media and orientation tests offert</dc:title>
  <dc:creator>bioMérieux</dc:creator>
  <cp:lastModifiedBy>BARTNER Kevin</cp:lastModifiedBy>
  <cp:revision>72</cp:revision>
  <dcterms:created xsi:type="dcterms:W3CDTF">2006-07-07T14:26:00Z</dcterms:created>
  <dcterms:modified xsi:type="dcterms:W3CDTF">2010-07-22T18:26:53Z</dcterms:modified>
</cp:coreProperties>
</file>