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74" r:id="rId2"/>
    <p:sldId id="271" r:id="rId3"/>
    <p:sldId id="29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9144000" cy="6858000" type="screen4x3"/>
  <p:notesSz cx="6731000" cy="9855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9B224"/>
    <a:srgbClr val="006600"/>
    <a:srgbClr val="66FF33"/>
    <a:srgbClr val="DFF3FF"/>
    <a:srgbClr val="FF33CC"/>
    <a:srgbClr val="007ADB"/>
    <a:srgbClr val="CCFF66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2" autoAdjust="0"/>
    <p:restoredTop sz="67606" autoAdjust="0"/>
  </p:normalViewPr>
  <p:slideViewPr>
    <p:cSldViewPr>
      <p:cViewPr varScale="1">
        <p:scale>
          <a:sx n="73" d="100"/>
          <a:sy n="73" d="100"/>
        </p:scale>
        <p:origin x="-8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8" y="-78"/>
      </p:cViewPr>
      <p:guideLst>
        <p:guide orient="horz" pos="3104"/>
        <p:guide pos="2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6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65113" y="530225"/>
            <a:ext cx="6199187" cy="4649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446713"/>
            <a:ext cx="5384800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81" tIns="45341" rIns="90681" bIns="453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14306E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266700" y="530225"/>
            <a:ext cx="6199188" cy="4649788"/>
          </a:xfrm>
          <a:solidFill>
            <a:srgbClr val="FFFFFF"/>
          </a:solidFill>
          <a:ln/>
        </p:spPr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600200" y="6629400"/>
            <a:ext cx="6715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sz="1000" b="1" dirty="0">
                <a:solidFill>
                  <a:srgbClr val="333399"/>
                </a:solidFill>
              </a:rPr>
              <a:t>GCS - TM - 0370- </a:t>
            </a:r>
            <a:r>
              <a:rPr lang="fr-FR" sz="1000" b="1" dirty="0" smtClean="0">
                <a:solidFill>
                  <a:srgbClr val="333399"/>
                </a:solidFill>
              </a:rPr>
              <a:t>2010/07/23 </a:t>
            </a:r>
            <a:r>
              <a:rPr lang="fr-FR" sz="1000" b="1" dirty="0">
                <a:solidFill>
                  <a:srgbClr val="333399"/>
                </a:solidFill>
              </a:rPr>
              <a:t>– Lesson </a:t>
            </a:r>
            <a:r>
              <a:rPr lang="fr-FR" sz="1000" b="1" dirty="0">
                <a:solidFill>
                  <a:srgbClr val="333399"/>
                </a:solidFill>
              </a:rPr>
              <a:t>4- </a:t>
            </a:r>
            <a:r>
              <a:rPr lang="fr-FR" sz="1000" b="1" dirty="0">
                <a:solidFill>
                  <a:srgbClr val="333399"/>
                </a:solidFill>
              </a:rPr>
              <a:t>p.</a:t>
            </a:r>
            <a:fld id="{FB6F0AFB-A79D-4F89-8FCF-81B247E749D4}" type="slidenum">
              <a:rPr lang="en-US" sz="1000" b="1">
                <a:solidFill>
                  <a:srgbClr val="3333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fr-FR" sz="1000" b="1" dirty="0">
              <a:solidFill>
                <a:srgbClr val="333399"/>
              </a:solidFill>
            </a:endParaRPr>
          </a:p>
          <a:p>
            <a:pPr algn="r">
              <a:spcBef>
                <a:spcPct val="50000"/>
              </a:spcBef>
              <a:defRPr/>
            </a:pPr>
            <a:endParaRPr lang="en-US" sz="1000" b="1" dirty="0">
              <a:solidFill>
                <a:srgbClr val="14306E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90800" y="0"/>
            <a:ext cx="4198938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defRPr/>
            </a:pPr>
            <a:r>
              <a:rPr lang="fr-FR" sz="1400" b="1">
                <a:solidFill>
                  <a:srgbClr val="DDDDDD"/>
                </a:solidFill>
              </a:rPr>
              <a:t>Etest</a:t>
            </a:r>
            <a:r>
              <a:rPr lang="fr-FR" sz="1400" b="1" baseline="30000">
                <a:solidFill>
                  <a:srgbClr val="DDDDDD"/>
                </a:solidFill>
                <a:cs typeface="Arial" charset="0"/>
              </a:rPr>
              <a:t>®</a:t>
            </a:r>
            <a:endParaRPr lang="en-US" sz="1400" b="1">
              <a:solidFill>
                <a:srgbClr val="DDDDDD"/>
              </a:solidFill>
            </a:endParaRPr>
          </a:p>
          <a:p>
            <a:pPr>
              <a:lnSpc>
                <a:spcPct val="95000"/>
              </a:lnSpc>
              <a:defRPr/>
            </a:pPr>
            <a:endParaRPr lang="en-US" sz="1400" b="1">
              <a:solidFill>
                <a:srgbClr val="DDDDDD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90875"/>
            <a:ext cx="13589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U:\Mes Documents\bMx University\BM-LOGO UNIVERSITY-1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5534025"/>
            <a:ext cx="22098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981200"/>
            <a:ext cx="6400800" cy="2362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24213" y="0"/>
            <a:ext cx="5919787" cy="1090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0"/>
            <a:ext cx="2076450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613" y="0"/>
            <a:ext cx="6078537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613" y="1412875"/>
            <a:ext cx="3854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412875"/>
            <a:ext cx="38544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412875"/>
            <a:ext cx="78613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 style du titre</a:t>
            </a:r>
          </a:p>
        </p:txBody>
      </p:sp>
      <p:pic>
        <p:nvPicPr>
          <p:cNvPr id="1028" name="Picture 6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3190875"/>
            <a:ext cx="1358900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09800" y="152400"/>
            <a:ext cx="2670175" cy="401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5000"/>
              </a:lnSpc>
              <a:defRPr/>
            </a:pPr>
            <a:r>
              <a:rPr lang="en-US" sz="1400" b="1" dirty="0">
                <a:solidFill>
                  <a:srgbClr val="DDDDDD"/>
                </a:solidFill>
              </a:rPr>
              <a:t>4.2 </a:t>
            </a:r>
            <a:r>
              <a:rPr lang="en-US" sz="1400" b="1" dirty="0">
                <a:solidFill>
                  <a:srgbClr val="DDDDDD"/>
                </a:solidFill>
              </a:rPr>
              <a:t>LIS Simulator </a:t>
            </a:r>
          </a:p>
          <a:p>
            <a:pPr>
              <a:lnSpc>
                <a:spcPct val="95000"/>
              </a:lnSpc>
              <a:defRPr/>
            </a:pPr>
            <a:r>
              <a:rPr lang="en-US" sz="1400" b="1" dirty="0">
                <a:solidFill>
                  <a:srgbClr val="DDDDDD"/>
                </a:solidFill>
              </a:rPr>
              <a:t>Overview</a:t>
            </a:r>
            <a:endParaRPr lang="en-US" sz="1400" b="1" dirty="0">
              <a:solidFill>
                <a:srgbClr val="DDDDDD"/>
              </a:solidFill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362200" y="6670675"/>
            <a:ext cx="67151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fr-FR" sz="1000" b="1" dirty="0">
                <a:solidFill>
                  <a:srgbClr val="333399"/>
                </a:solidFill>
              </a:rPr>
              <a:t>GCS - TM - 0370 - </a:t>
            </a:r>
            <a:r>
              <a:rPr lang="fr-FR" sz="1000" b="1" dirty="0" smtClean="0">
                <a:solidFill>
                  <a:srgbClr val="333399"/>
                </a:solidFill>
              </a:rPr>
              <a:t>2010/07/23 </a:t>
            </a:r>
            <a:r>
              <a:rPr lang="fr-FR" sz="1000" b="1" dirty="0">
                <a:solidFill>
                  <a:srgbClr val="333399"/>
                </a:solidFill>
              </a:rPr>
              <a:t>– </a:t>
            </a:r>
            <a:r>
              <a:rPr lang="fr-FR" sz="1000" b="1" dirty="0" err="1">
                <a:solidFill>
                  <a:srgbClr val="333399"/>
                </a:solidFill>
              </a:rPr>
              <a:t>Chap</a:t>
            </a:r>
            <a:r>
              <a:rPr lang="fr-FR" sz="1000" b="1" dirty="0">
                <a:solidFill>
                  <a:srgbClr val="333399"/>
                </a:solidFill>
              </a:rPr>
              <a:t> 4.2 - p.</a:t>
            </a:r>
            <a:fld id="{104435DB-7F86-4BB6-86AD-C8174BA32243}" type="slidenum">
              <a:rPr lang="en-US" sz="1000" b="1">
                <a:solidFill>
                  <a:srgbClr val="333399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fr-FR" sz="1000" b="1" dirty="0">
              <a:solidFill>
                <a:srgbClr val="333399"/>
              </a:solidFill>
            </a:endParaRPr>
          </a:p>
        </p:txBody>
      </p:sp>
      <p:grpSp>
        <p:nvGrpSpPr>
          <p:cNvPr id="1031" name="Group 16"/>
          <p:cNvGrpSpPr>
            <a:grpSpLocks/>
          </p:cNvGrpSpPr>
          <p:nvPr userDrawn="1"/>
        </p:nvGrpSpPr>
        <p:grpSpPr bwMode="auto">
          <a:xfrm>
            <a:off x="0" y="0"/>
            <a:ext cx="8915400" cy="1247775"/>
            <a:chOff x="0" y="0"/>
            <a:chExt cx="5616" cy="786"/>
          </a:xfrm>
        </p:grpSpPr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1296" y="624"/>
              <a:ext cx="4320" cy="0"/>
            </a:xfrm>
            <a:prstGeom prst="line">
              <a:avLst/>
            </a:prstGeom>
            <a:noFill/>
            <a:ln w="19050">
              <a:solidFill>
                <a:srgbClr val="62BB4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33" name="Picture 18" descr="U:\Mes Documents\bMx University\BM-LOGO UNIVERSITY-1-1.jp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1392" cy="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9B224"/>
        </a:buClr>
        <a:buSzPct val="125000"/>
        <a:buChar char="•"/>
        <a:defRPr sz="2100" b="1">
          <a:solidFill>
            <a:srgbClr val="14306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DB"/>
        </a:buClr>
        <a:buSzPct val="125000"/>
        <a:buChar char="•"/>
        <a:defRPr>
          <a:solidFill>
            <a:srgbClr val="14306E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5000"/>
        <a:buFont typeface="Wingdings" pitchFamily="2" charset="2"/>
        <a:buChar char="§"/>
        <a:defRPr sz="1600">
          <a:solidFill>
            <a:srgbClr val="14306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ADB"/>
        </a:buClr>
        <a:buFont typeface="Arial" charset="0"/>
        <a:buChar char="–"/>
        <a:defRPr sz="1600">
          <a:solidFill>
            <a:srgbClr val="14306E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962400"/>
            <a:ext cx="8534400" cy="1828800"/>
          </a:xfrm>
          <a:noFill/>
        </p:spPr>
        <p:txBody>
          <a:bodyPr/>
          <a:lstStyle/>
          <a:p>
            <a:pPr eaLnBrk="1" hangingPunct="1"/>
            <a:r>
              <a:rPr lang="fr-FR" sz="2800" smtClean="0">
                <a:solidFill>
                  <a:srgbClr val="333399"/>
                </a:solidFill>
              </a:rPr>
              <a:t>BacT/ALERT</a:t>
            </a:r>
            <a:r>
              <a:rPr lang="en-US" sz="2800" baseline="30000" smtClean="0">
                <a:solidFill>
                  <a:srgbClr val="333399"/>
                </a:solidFill>
              </a:rPr>
              <a:t>® </a:t>
            </a:r>
            <a:r>
              <a:rPr lang="en-US" sz="2800" smtClean="0">
                <a:solidFill>
                  <a:srgbClr val="333399"/>
                </a:solidFill>
              </a:rPr>
              <a:t>Field Service Engineer Training</a:t>
            </a:r>
            <a:endParaRPr lang="en-US" smtClean="0">
              <a:solidFill>
                <a:srgbClr val="333399"/>
              </a:solidFill>
            </a:endParaRPr>
          </a:p>
          <a:p>
            <a:pPr eaLnBrk="1" hangingPunct="1"/>
            <a:endParaRPr lang="en-US" smtClean="0">
              <a:solidFill>
                <a:srgbClr val="333399"/>
              </a:solidFill>
            </a:endParaRPr>
          </a:p>
          <a:p>
            <a:pPr eaLnBrk="1" hangingPunct="1"/>
            <a:r>
              <a:rPr lang="en-US" smtClean="0">
                <a:solidFill>
                  <a:srgbClr val="333399"/>
                </a:solidFill>
              </a:rPr>
              <a:t>Lesson  4</a:t>
            </a:r>
            <a:r>
              <a:rPr lang="fr-FR" smtClean="0">
                <a:solidFill>
                  <a:srgbClr val="333399"/>
                </a:solidFill>
              </a:rPr>
              <a:t> </a:t>
            </a:r>
            <a:r>
              <a:rPr lang="en-US" smtClean="0">
                <a:solidFill>
                  <a:srgbClr val="333399"/>
                </a:solidFill>
              </a:rPr>
              <a:t>System Installation</a:t>
            </a:r>
          </a:p>
          <a:p>
            <a:pPr eaLnBrk="1" hangingPunct="1"/>
            <a:r>
              <a:rPr lang="en-US" smtClean="0">
                <a:solidFill>
                  <a:srgbClr val="333399"/>
                </a:solidFill>
              </a:rPr>
              <a:t>Chapter 4.2 LIS Simulator Overview</a:t>
            </a:r>
            <a:endParaRPr lang="fr-FR" smtClean="0">
              <a:solidFill>
                <a:srgbClr val="333399"/>
              </a:solidFill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sz="1600" smtClean="0">
                <a:solidFill>
                  <a:schemeClr val="hlink"/>
                </a:solidFill>
              </a:rPr>
              <a:t>		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sz="1600" smtClean="0">
                <a:solidFill>
                  <a:schemeClr val="hlink"/>
                </a:solidFill>
              </a:rPr>
              <a:t>		</a:t>
            </a:r>
            <a:endParaRPr lang="fr-FR" sz="16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Create Message Screen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1000" y="1646238"/>
            <a:ext cx="31242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Create a message to send to the DBMS or 3D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Click Quick Order button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486150"/>
            <a:ext cx="18288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3429000" y="1143000"/>
            <a:ext cx="5334000" cy="4953000"/>
            <a:chOff x="2160" y="720"/>
            <a:chExt cx="3360" cy="3120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720"/>
              <a:ext cx="3360" cy="2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 flipV="1">
              <a:off x="3792" y="3360"/>
              <a:ext cx="0" cy="480"/>
            </a:xfrm>
            <a:prstGeom prst="line">
              <a:avLst/>
            </a:prstGeom>
            <a:noFill/>
            <a:ln w="38100">
              <a:solidFill>
                <a:srgbClr val="59B22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Submit Test Order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38200" y="1676400"/>
            <a:ext cx="335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Enter Information 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Click Send Now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Load Bottle in 3D and</a:t>
            </a:r>
          </a:p>
          <a:p>
            <a:pPr marL="342900" indent="-342900">
              <a:spcBef>
                <a:spcPct val="20000"/>
              </a:spcBef>
              <a:buClr>
                <a:srgbClr val="5AB224"/>
              </a:buClr>
              <a:buSzPct val="125000"/>
            </a:pPr>
            <a:r>
              <a:rPr lang="en-US" sz="2000" b="1">
                <a:solidFill>
                  <a:srgbClr val="333399"/>
                </a:solidFill>
              </a:rPr>
              <a:t>	view information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143000"/>
            <a:ext cx="4700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858000" cy="866775"/>
          </a:xfrm>
        </p:spPr>
        <p:txBody>
          <a:bodyPr/>
          <a:lstStyle/>
          <a:p>
            <a:pPr eaLnBrk="1" hangingPunct="1"/>
            <a:r>
              <a:rPr lang="en-US" smtClean="0"/>
              <a:t>Objectives</a:t>
            </a:r>
            <a:endParaRPr lang="fr-FR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663" y="1143000"/>
            <a:ext cx="7605712" cy="4678363"/>
          </a:xfrm>
          <a:noFill/>
        </p:spPr>
        <p:txBody>
          <a:bodyPr/>
          <a:lstStyle/>
          <a:p>
            <a:pPr eaLnBrk="1" hangingPunct="1">
              <a:buClr>
                <a:srgbClr val="62BB46"/>
              </a:buClr>
              <a:buSzPct val="160000"/>
              <a:buFontTx/>
              <a:buNone/>
            </a:pPr>
            <a:endParaRPr lang="en-US" sz="2400" smtClean="0">
              <a:solidFill>
                <a:srgbClr val="333399"/>
              </a:solidFill>
            </a:endParaRPr>
          </a:p>
          <a:p>
            <a:pPr>
              <a:spcBef>
                <a:spcPts val="500"/>
              </a:spcBef>
            </a:pPr>
            <a:r>
              <a:rPr lang="en-US" sz="2000" smtClean="0">
                <a:solidFill>
                  <a:srgbClr val="333399"/>
                </a:solidFill>
              </a:rPr>
              <a:t>Discover how the BacT/LINK is utilized by our customers </a:t>
            </a:r>
          </a:p>
          <a:p>
            <a:pPr>
              <a:spcBef>
                <a:spcPts val="500"/>
              </a:spcBef>
            </a:pPr>
            <a:r>
              <a:rPr lang="en-US" sz="2000" smtClean="0">
                <a:solidFill>
                  <a:srgbClr val="333399"/>
                </a:solidFill>
              </a:rPr>
              <a:t>Understand the basic principles of BacT/LINK</a:t>
            </a:r>
          </a:p>
          <a:p>
            <a:pPr>
              <a:spcBef>
                <a:spcPts val="500"/>
              </a:spcBef>
            </a:pPr>
            <a:r>
              <a:rPr lang="en-US" sz="2000" smtClean="0">
                <a:solidFill>
                  <a:srgbClr val="333399"/>
                </a:solidFill>
              </a:rPr>
              <a:t>Know how to setup &amp; configure BacT/LINK</a:t>
            </a:r>
          </a:p>
          <a:p>
            <a:pPr>
              <a:spcBef>
                <a:spcPts val="500"/>
              </a:spcBef>
            </a:pPr>
            <a:r>
              <a:rPr lang="en-US" sz="2000" smtClean="0">
                <a:solidFill>
                  <a:srgbClr val="333399"/>
                </a:solidFill>
              </a:rPr>
              <a:t>Know how to test BacT/LINK connections</a:t>
            </a:r>
          </a:p>
          <a:p>
            <a:pPr>
              <a:spcBef>
                <a:spcPts val="500"/>
              </a:spcBef>
            </a:pPr>
            <a:r>
              <a:rPr lang="en-US" sz="2000" smtClean="0">
                <a:solidFill>
                  <a:srgbClr val="333399"/>
                </a:solidFill>
              </a:rPr>
              <a:t>Know how to use the LIS Simulator Software</a:t>
            </a:r>
          </a:p>
          <a:p>
            <a:pPr eaLnBrk="1" hangingPunct="1">
              <a:spcBef>
                <a:spcPts val="500"/>
              </a:spcBef>
            </a:pPr>
            <a:endParaRPr lang="en-US" sz="200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Laptop Configuration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36613" y="1412875"/>
            <a:ext cx="7861300" cy="2016125"/>
          </a:xfrm>
        </p:spPr>
        <p:txBody>
          <a:bodyPr/>
          <a:lstStyle/>
          <a:p>
            <a:r>
              <a:rPr lang="en-US" smtClean="0"/>
              <a:t>Serial Port on Laptop (older Laptops)</a:t>
            </a:r>
          </a:p>
          <a:p>
            <a:r>
              <a:rPr lang="en-US" smtClean="0"/>
              <a:t>New Laptop no serial port, need USB to Serial Adapter</a:t>
            </a:r>
          </a:p>
          <a:p>
            <a:pPr lvl="1"/>
            <a:r>
              <a:rPr lang="en-US" smtClean="0"/>
              <a:t>Set the USB to Serial Port to COMM 1</a:t>
            </a:r>
          </a:p>
          <a:p>
            <a:pPr lvl="1"/>
            <a:r>
              <a:rPr lang="en-US" smtClean="0"/>
              <a:t>Connected Belkin USB to Serial Converter</a:t>
            </a:r>
          </a:p>
          <a:p>
            <a:r>
              <a:rPr lang="en-US" smtClean="0"/>
              <a:t>Device Manager  </a:t>
            </a:r>
          </a:p>
          <a:p>
            <a:endParaRPr 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3290888"/>
            <a:ext cx="3752850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2900" y="2940050"/>
            <a:ext cx="470535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Simulator</a:t>
            </a:r>
            <a:r>
              <a:rPr lang="en-US" sz="3200" b="1">
                <a:solidFill>
                  <a:srgbClr val="14306E"/>
                </a:solidFill>
              </a:rPr>
              <a:t>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493838"/>
            <a:ext cx="3657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Double Click on the LIS icon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</a:pPr>
            <a:endParaRPr lang="en-US" sz="2000" b="1">
              <a:solidFill>
                <a:srgbClr val="333399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Get Last Error Occurs</a:t>
            </a:r>
            <a:r>
              <a:rPr lang="en-US" sz="1900" b="1">
                <a:solidFill>
                  <a:srgbClr val="333399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Caused by the wrong COMM setting in the LIS Simulator </a:t>
            </a:r>
          </a:p>
          <a:p>
            <a:pPr marL="742950" lvl="1" indent="-285750">
              <a:spcBef>
                <a:spcPct val="20000"/>
              </a:spcBef>
              <a:buClr>
                <a:srgbClr val="007ADB"/>
              </a:buClr>
              <a:buSzPct val="125000"/>
              <a:buFontTx/>
              <a:buChar char="•"/>
            </a:pPr>
            <a:r>
              <a:rPr lang="en-US">
                <a:solidFill>
                  <a:srgbClr val="333399"/>
                </a:solidFill>
              </a:rPr>
              <a:t>Click OK to the Get Last Error (Open Comm)</a:t>
            </a:r>
            <a:r>
              <a:rPr lang="en-US">
                <a:solidFill>
                  <a:srgbClr val="14306E"/>
                </a:solidFill>
              </a:rPr>
              <a:t> 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70038"/>
            <a:ext cx="4343400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33575"/>
            <a:ext cx="457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Get Last Error Dialog box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0" y="1793875"/>
            <a:ext cx="32766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LIS Simulator Software opens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Error message is caused by an incorrect COM Port Settings in the LIS software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</a:pPr>
            <a:r>
              <a:rPr lang="en-US" sz="1900" b="1">
                <a:solidFill>
                  <a:srgbClr val="14306E"/>
                </a:solidFill>
              </a:rPr>
              <a:t>	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657600" y="1395413"/>
            <a:ext cx="5334000" cy="3786187"/>
            <a:chOff x="2064" y="879"/>
            <a:chExt cx="3600" cy="2555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4" y="879"/>
              <a:ext cx="3600" cy="2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88" y="1776"/>
              <a:ext cx="1701" cy="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Modify LIS Comm Setting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" y="1524000"/>
            <a:ext cx="3200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Modify Comm Port setting to Com1 on the LIS Simulator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Click OK to the Error once Comm setting is modified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066800"/>
            <a:ext cx="538162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Simulator Monitor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762000" y="1870075"/>
            <a:ext cx="3048000" cy="40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Click View – Monitor to open the LIS monitor screen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412875"/>
            <a:ext cx="5105400" cy="368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Simulator Monitor Screen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793875"/>
            <a:ext cx="34290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Press Test Link to test the connection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Simulator sends 10 tests links, no fails should occur 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View the T and R lines on the Monitor screen</a:t>
            </a:r>
          </a:p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endParaRPr lang="en-US" sz="2000" b="1">
              <a:solidFill>
                <a:srgbClr val="14306E"/>
              </a:solidFill>
            </a:endParaRPr>
          </a:p>
        </p:txBody>
      </p:sp>
      <p:grpSp>
        <p:nvGrpSpPr>
          <p:cNvPr id="10244" name="Group 7"/>
          <p:cNvGrpSpPr>
            <a:grpSpLocks/>
          </p:cNvGrpSpPr>
          <p:nvPr/>
        </p:nvGrpSpPr>
        <p:grpSpPr bwMode="auto">
          <a:xfrm>
            <a:off x="3733800" y="1371600"/>
            <a:ext cx="5257800" cy="4419600"/>
            <a:chOff x="2352" y="864"/>
            <a:chExt cx="3312" cy="2784"/>
          </a:xfrm>
        </p:grpSpPr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864"/>
              <a:ext cx="3312" cy="2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 flipV="1">
              <a:off x="4749" y="2885"/>
              <a:ext cx="0" cy="763"/>
            </a:xfrm>
            <a:prstGeom prst="line">
              <a:avLst/>
            </a:prstGeom>
            <a:noFill/>
            <a:ln w="38100">
              <a:solidFill>
                <a:srgbClr val="59B224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160713" y="0"/>
            <a:ext cx="59832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>
                <a:solidFill>
                  <a:srgbClr val="333399"/>
                </a:solidFill>
              </a:rPr>
              <a:t>LIS Simulator Output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798638"/>
            <a:ext cx="35052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59B224"/>
              </a:buClr>
              <a:buSzPct val="125000"/>
              <a:buFontTx/>
              <a:buChar char="•"/>
            </a:pPr>
            <a:r>
              <a:rPr lang="en-US" sz="2000" b="1">
                <a:solidFill>
                  <a:srgbClr val="333399"/>
                </a:solidFill>
              </a:rPr>
              <a:t>Click View – Output to open the LIS create message screen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12875"/>
            <a:ext cx="50292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CS_Chapter">
  <a:themeElements>
    <a:clrScheme name="GCS_Chapter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333399"/>
      </a:folHlink>
    </a:clrScheme>
    <a:fontScheme name="GCS_Chap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CS_Chap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S_Chapter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S_Chapter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99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Settings\BEAUGEJY\Application Data\Microsoft\Modèles\GCS_Chapter.pot</Template>
  <TotalTime>1668</TotalTime>
  <Words>258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Wingdings</vt:lpstr>
      <vt:lpstr>GCS_Chapter</vt:lpstr>
      <vt:lpstr>Slide 1</vt:lpstr>
      <vt:lpstr>Objectives</vt:lpstr>
      <vt:lpstr>Laptop Configuration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biomerieux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 1:  The transport media and orientation tests offert</dc:title>
  <dc:creator>bioMérieux</dc:creator>
  <cp:lastModifiedBy>BARTNER Kevin</cp:lastModifiedBy>
  <cp:revision>72</cp:revision>
  <dcterms:created xsi:type="dcterms:W3CDTF">2006-07-07T14:26:00Z</dcterms:created>
  <dcterms:modified xsi:type="dcterms:W3CDTF">2010-07-22T18:27:20Z</dcterms:modified>
</cp:coreProperties>
</file>