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2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7702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55402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83104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10804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38506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66208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93908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21611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921"/>
    <a:srgbClr val="FFFFFF"/>
    <a:srgbClr val="000000"/>
  </p:clrMru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2366" autoAdjust="0"/>
    <p:restoredTop sz="94718" autoAdjust="0"/>
  </p:normalViewPr>
  <p:slideViewPr>
    <p:cSldViewPr snapToGrid="0" snapToObjects="1">
      <p:cViewPr>
        <p:scale>
          <a:sx n="86" d="100"/>
          <a:sy n="86" d="100"/>
        </p:scale>
        <p:origin x="-1320" y="-182"/>
      </p:cViewPr>
      <p:guideLst>
        <p:guide orient="horz" pos="1620"/>
        <p:guide orient="horz" pos="169"/>
        <p:guide orient="horz" pos="553"/>
        <p:guide orient="horz" pos="646"/>
        <p:guide orient="horz" pos="2958"/>
        <p:guide orient="horz" pos="3036"/>
        <p:guide pos="2880"/>
        <p:guide pos="154"/>
        <p:guide pos="5602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68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-3126" y="-84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Relationship Id="rId9" Type="http://schemas.microsoft.com/office/2007/relationships/hdphoto" Target="../media/hdphoto1.wdp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6800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1200"/>
            </a:lvl1pPr>
          </a:lstStyle>
          <a:p>
            <a:pPr algn="ctr"/>
            <a:fld id="{41DBA682-D054-4DCA-9FBD-366DFD291A67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6" name="Picture 36" descr="16_9_logo位置0902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985284" y="123480"/>
            <a:ext cx="680565" cy="23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ctr">
              <a:defRPr sz="1200"/>
            </a:lvl1pPr>
          </a:lstStyle>
          <a:p>
            <a:fld id="{A61955FB-E347-4ED9-92E4-A0C733891A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62400" y="1350000"/>
            <a:ext cx="7826400" cy="540000"/>
          </a:xfrm>
          <a:prstGeom prst="rect">
            <a:avLst/>
          </a:prstGeom>
        </p:spPr>
        <p:txBody>
          <a:bodyPr lIns="90000" tIns="0" rIns="90000" bIns="0" anchor="b" anchorCtr="0">
            <a:noAutofit/>
          </a:bodyPr>
          <a:lstStyle>
            <a:lvl1pPr algn="ctr">
              <a:defRPr sz="2400" b="1" baseline="0" smtClean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add main title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62400" y="2160000"/>
            <a:ext cx="7826400" cy="8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500" b="1" baseline="0" smtClean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add sub title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3" hasCustomPrompt="1"/>
          </p:nvPr>
        </p:nvSpPr>
        <p:spPr>
          <a:xfrm>
            <a:off x="662400" y="3510000"/>
            <a:ext cx="7826400" cy="673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050" baseline="0">
                <a:solidFill>
                  <a:schemeClr val="bg2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>
                <a:latin typeface="HelveticaNeueLT Pro 55 Roman" pitchFamily="34" charset="0"/>
              </a:rPr>
              <a:t>department name</a:t>
            </a:r>
            <a:endParaRPr lang="en-US" altLang="ja-JP" noProof="0" dirty="0" smtClean="0"/>
          </a:p>
        </p:txBody>
      </p:sp>
      <p:pic>
        <p:nvPicPr>
          <p:cNvPr id="8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324000" y="270000"/>
            <a:ext cx="949449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プレースホルダ 9"/>
          <p:cNvSpPr>
            <a:spLocks noGrp="1"/>
          </p:cNvSpPr>
          <p:nvPr>
            <p:ph type="body" sz="quarter" idx="14" hasCustomPrompt="1"/>
          </p:nvPr>
        </p:nvSpPr>
        <p:spPr>
          <a:xfrm>
            <a:off x="662400" y="4320000"/>
            <a:ext cx="7826400" cy="349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750" baseline="0">
                <a:solidFill>
                  <a:schemeClr val="bg2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/>
              <a:t>© Sony Mobile Communications </a:t>
            </a:r>
            <a:r>
              <a:rPr lang="sv-SE" altLang="ja-JP" noProof="0" dirty="0" smtClean="0"/>
              <a:t>(</a:t>
            </a:r>
            <a:r>
              <a:rPr lang="sv-SE" altLang="ja-JP" noProof="0" dirty="0" err="1" smtClean="0"/>
              <a:t>add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when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needed</a:t>
            </a:r>
            <a:r>
              <a:rPr lang="sv-SE" altLang="ja-JP" noProof="0" dirty="0" smtClean="0"/>
              <a:t>)</a:t>
            </a:r>
            <a:endParaRPr lang="en-US" altLang="ja-JP" noProof="0" dirty="0" smtClean="0"/>
          </a:p>
        </p:txBody>
      </p:sp>
      <p:pic>
        <p:nvPicPr>
          <p:cNvPr id="10" name="Picture 9" descr="background-blur-bottom.jpg"/>
          <p:cNvPicPr>
            <a:picLocks noChangeAspect="1"/>
          </p:cNvPicPr>
          <p:nvPr userDrawn="1"/>
        </p:nvPicPr>
        <p:blipFill>
          <a:blip r:embed="rId3" cstate="print"/>
          <a:srcRect r="10656"/>
          <a:stretch>
            <a:fillRect/>
          </a:stretch>
        </p:blipFill>
        <p:spPr bwMode="ltGray">
          <a:xfrm>
            <a:off x="0" y="4762500"/>
            <a:ext cx="8169600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9"/>
            <a:ext cx="7740000" cy="609600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 bwMode="gray">
          <a:xfrm>
            <a:off x="250825" y="1025524"/>
            <a:ext cx="8642349" cy="3670301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8208000" y="144000"/>
            <a:ext cx="792000" cy="27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, Xp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8"/>
            <a:ext cx="7740000" cy="609600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 bwMode="gray">
          <a:xfrm>
            <a:off x="250826" y="1025526"/>
            <a:ext cx="8642350" cy="36703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8208000" y="144000"/>
            <a:ext cx="792000" cy="27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Xperia lockup.jpg"/>
          <p:cNvPicPr>
            <a:picLocks noChangeAspect="1"/>
          </p:cNvPicPr>
          <p:nvPr userDrawn="1"/>
        </p:nvPicPr>
        <p:blipFill>
          <a:blip r:embed="rId3" cstate="print"/>
          <a:srcRect b="6874"/>
          <a:stretch>
            <a:fillRect/>
          </a:stretch>
        </p:blipFill>
        <p:spPr>
          <a:xfrm>
            <a:off x="8092856" y="4427100"/>
            <a:ext cx="1051144" cy="3654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 bwMode="gray">
          <a:xfrm>
            <a:off x="250825" y="1025524"/>
            <a:ext cx="4213225" cy="3670301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8208000" y="144000"/>
            <a:ext cx="792000" cy="27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 bwMode="gray">
          <a:xfrm>
            <a:off x="4679950" y="1025524"/>
            <a:ext cx="4213225" cy="3670301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rgbClr val="000000">
              <a:alpha val="50000"/>
            </a:srgbClr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add 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8208000" y="144000"/>
            <a:ext cx="791208" cy="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 bwMode="black">
          <a:xfrm>
            <a:off x="250825" y="1025525"/>
            <a:ext cx="8642350" cy="3670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rgbClr val="000000">
              <a:alpha val="50000"/>
            </a:srgbClr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add 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8208000" y="144000"/>
            <a:ext cx="791208" cy="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black">
          <a:xfrm>
            <a:off x="250825" y="1025525"/>
            <a:ext cx="4213225" cy="3670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 bwMode="black">
          <a:xfrm>
            <a:off x="4679951" y="1025525"/>
            <a:ext cx="4213224" cy="36702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 with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8208000" y="144000"/>
            <a:ext cx="792000" cy="27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gal end no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4"/>
          <p:cNvSpPr txBox="1"/>
          <p:nvPr userDrawn="1"/>
        </p:nvSpPr>
        <p:spPr bwMode="black">
          <a:xfrm>
            <a:off x="360000" y="4507200"/>
            <a:ext cx="8424000" cy="54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ea typeface="メイリオ"/>
                <a:cs typeface="Arial" pitchFamily="34" charset="0"/>
              </a:rPr>
              <a:t>“SONY” or “make.believe” is a registered trademark and/or trademark of Sony Corporation.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ea typeface="メイリオ"/>
                <a:cs typeface="Arial" pitchFamily="34" charset="0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ea typeface="メイリオ"/>
                <a:cs typeface="Arial" pitchFamily="34" charset="0"/>
              </a:rPr>
              <a:t>Other company names and product names are the registered trademarks and/or trademarks of the respective companies</a:t>
            </a:r>
          </a:p>
        </p:txBody>
      </p:sp>
      <p:pic>
        <p:nvPicPr>
          <p:cNvPr id="4" name="Picture 3" descr="Make_Believe_White_300x102-utan-margina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black">
          <a:xfrm>
            <a:off x="3844800" y="2332800"/>
            <a:ext cx="1450588" cy="493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-blur.jp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 bwMode="ltGray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0" y="4819500"/>
            <a:ext cx="9144000" cy="324000"/>
          </a:xfrm>
          <a:prstGeom prst="rect">
            <a:avLst/>
          </a:prstGeom>
          <a:gradFill flip="none" rotWithShape="1">
            <a:gsLst>
              <a:gs pos="15000">
                <a:srgbClr val="000000">
                  <a:alpha val="50000"/>
                </a:srgb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Arial" pitchFamily="34" charset="0"/>
              <a:ea typeface="メイリオ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50825" y="268288"/>
            <a:ext cx="7740000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 dirty="0" smtClean="0"/>
              <a:t>add slide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50825" y="1025525"/>
            <a:ext cx="8642350" cy="367030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172000" y="4819650"/>
            <a:ext cx="972000" cy="323850"/>
          </a:xfrm>
          <a:prstGeom prst="rect">
            <a:avLst/>
          </a:prstGeom>
          <a:solidFill>
            <a:srgbClr val="CD0921"/>
          </a:solidFill>
          <a:ln w="25400">
            <a:noFill/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>
            <a:noAutofit/>
          </a:bodyPr>
          <a:lstStyle/>
          <a:p>
            <a:pPr algn="ctr"/>
            <a:endParaRPr lang="en-US" sz="975" dirty="0" err="1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線コネクタ 15"/>
          <p:cNvCxnSpPr/>
          <p:nvPr userDrawn="1"/>
        </p:nvCxnSpPr>
        <p:spPr bwMode="black">
          <a:xfrm>
            <a:off x="324000" y="4903200"/>
            <a:ext cx="0" cy="162000"/>
          </a:xfrm>
          <a:prstGeom prst="line">
            <a:avLst/>
          </a:prstGeom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xtHeaderSecClass"/>
          <p:cNvSpPr txBox="1"/>
          <p:nvPr userDrawn="1"/>
        </p:nvSpPr>
        <p:spPr>
          <a:xfrm>
            <a:off x="8255000" y="49237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Public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xtFooterLeft"/>
          <p:cNvSpPr txBox="1"/>
          <p:nvPr userDrawn="1"/>
        </p:nvSpPr>
        <p:spPr>
          <a:xfrm>
            <a:off x="979169" y="49237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s-ES" sz="750" b="0" smtClean="0">
                <a:solidFill>
                  <a:srgbClr val="7F7F7F"/>
                </a:solidFill>
                <a:latin typeface="Arial"/>
              </a:rPr>
              <a:t>5/002 01-CAL 115 0380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20" name="txtFooterRight"/>
          <p:cNvSpPr txBox="1"/>
          <p:nvPr userDrawn="1"/>
        </p:nvSpPr>
        <p:spPr>
          <a:xfrm>
            <a:off x="2977260" y="49237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PowerPoint template, Sony version 2012.3, format 16:9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21" name="txtFooterDate"/>
          <p:cNvSpPr txBox="1"/>
          <p:nvPr userDrawn="1"/>
        </p:nvSpPr>
        <p:spPr>
          <a:xfrm>
            <a:off x="385190" y="49237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2012-04-20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22" name="txtFooterCVLPage"/>
          <p:cNvSpPr txBox="1"/>
          <p:nvPr userDrawn="1"/>
        </p:nvSpPr>
        <p:spPr>
          <a:xfrm>
            <a:off x="93598" y="49237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125C8099-8895-491B-A069-383F39F584D5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0" r:id="rId3"/>
    <p:sldLayoutId id="2147483661" r:id="rId4"/>
    <p:sldLayoutId id="2147483658" r:id="rId5"/>
    <p:sldLayoutId id="2147483662" r:id="rId6"/>
    <p:sldLayoutId id="2147483655" r:id="rId7"/>
    <p:sldLayoutId id="2147483659" r:id="rId8"/>
    <p:sldLayoutId id="2147483656" r:id="rId9"/>
  </p:sldLayoutIdLst>
  <p:hf sldNum="0" hdr="0" ftr="0" dt="0"/>
  <p:txStyles>
    <p:titleStyle>
      <a:lvl1pPr algn="l" defTabSz="855402" rtl="0" eaLnBrk="1" latinLnBrk="0" hangingPunct="1">
        <a:lnSpc>
          <a:spcPts val="2400"/>
        </a:lnSpc>
        <a:spcBef>
          <a:spcPct val="0"/>
        </a:spcBef>
        <a:buNone/>
        <a:defRPr sz="2400" b="1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15976" indent="-215976" algn="l" defTabSz="855402" rtl="0" eaLnBrk="1" latinLnBrk="0" hangingPunct="1">
        <a:spcBef>
          <a:spcPts val="600"/>
        </a:spcBef>
        <a:buClr>
          <a:schemeClr val="bg2"/>
        </a:buClr>
        <a:buFont typeface="HelveticaNeueLT Pro 45 Lt" pitchFamily="34" charset="0"/>
        <a:buChar char="•"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467946" indent="-179980" algn="l" defTabSz="855402" rtl="0" eaLnBrk="1" latinLnBrk="0" hangingPunct="1">
        <a:spcBef>
          <a:spcPts val="400"/>
        </a:spcBef>
        <a:buClr>
          <a:schemeClr val="bg2"/>
        </a:buClr>
        <a:buFont typeface="HelveticaNeueLT Pro 45 Lt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719918" indent="-179980" algn="l" defTabSz="855402" rtl="0" eaLnBrk="1" latinLnBrk="0" hangingPunct="1">
        <a:spcBef>
          <a:spcPts val="300"/>
        </a:spcBef>
        <a:buClr>
          <a:schemeClr val="bg2"/>
        </a:buClr>
        <a:buFont typeface="HelveticaNeueLT Pro 45 Lt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971890" indent="-179980" algn="l" defTabSz="855402" rtl="0" eaLnBrk="1" latinLnBrk="0" hangingPunct="1">
        <a:spcBef>
          <a:spcPts val="300"/>
        </a:spcBef>
        <a:buClr>
          <a:schemeClr val="bg2"/>
        </a:buClr>
        <a:buFont typeface="HelveticaNeueLT Pro 45 Lt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4pPr>
      <a:lvl5pPr marL="1223861" indent="-179980" algn="l" defTabSz="855402" rtl="0" eaLnBrk="1" latinLnBrk="0" hangingPunct="1">
        <a:spcBef>
          <a:spcPts val="300"/>
        </a:spcBef>
        <a:buClr>
          <a:schemeClr val="bg2"/>
        </a:buClr>
        <a:buFont typeface="HelveticaNeueLT Pro 45 Lt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5pPr>
      <a:lvl6pPr marL="2352357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80058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7760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461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77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4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31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8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38506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62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939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21611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errit-documentation.googlecode.com/svn/Documentation/2.3/index.html" TargetMode="External"/><Relationship Id="rId2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200" b="1" dirty="0" smtClean="0"/>
              <a:t>Introducing </a:t>
            </a:r>
            <a:r>
              <a:rPr lang="en-US" sz="3200" b="1" dirty="0" err="1" smtClean="0"/>
              <a:t>Git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Gerrit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0825" y="576650"/>
            <a:ext cx="8642349" cy="4119176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push: push your change to </a:t>
            </a:r>
            <a:r>
              <a:rPr lang="en-US" dirty="0" err="1" smtClean="0"/>
              <a:t>Gerrit</a:t>
            </a:r>
            <a:r>
              <a:rPr lang="en-US" dirty="0" smtClean="0"/>
              <a:t> server for review. E.g. </a:t>
            </a:r>
            <a:r>
              <a:rPr lang="en-US" dirty="0" err="1" smtClean="0"/>
              <a:t>git</a:t>
            </a:r>
            <a:r>
              <a:rPr lang="en-US" dirty="0" smtClean="0"/>
              <a:t> push ssh://firstname.lastname@sonyericsson.net/semctools/gpvlab/testcases </a:t>
            </a:r>
            <a:r>
              <a:rPr lang="en-US" dirty="0" err="1" smtClean="0"/>
              <a:t>HEAD:refs</a:t>
            </a:r>
            <a:r>
              <a:rPr lang="en-US" dirty="0" smtClean="0"/>
              <a:t>/for/master. In the push log, there have a link of the review page, you can click the link to visit the review page.</a:t>
            </a:r>
          </a:p>
          <a:p>
            <a:r>
              <a:rPr lang="en-US" dirty="0" smtClean="0"/>
              <a:t>If the changes get approved from the Code Reviewer and the Verifier, your changes will automatically merged into the master branch of the remote repository.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workflow</a:t>
            </a:r>
            <a:endParaRPr lang="en-US" dirty="0"/>
          </a:p>
        </p:txBody>
      </p:sp>
      <p:pic>
        <p:nvPicPr>
          <p:cNvPr id="4" name="Content Placeholder 3" descr="workflow-0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2164081" y="586740"/>
            <a:ext cx="4518660" cy="41090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You can get more information from the following links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Reference: </a:t>
            </a:r>
            <a:r>
              <a:rPr lang="en-US" dirty="0" smtClean="0">
                <a:hlinkClick r:id="rId2"/>
              </a:rPr>
              <a:t>http://gitref.org/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Gerrit:</a:t>
            </a:r>
            <a:r>
              <a:rPr lang="en-US" dirty="0" err="1" smtClean="0">
                <a:hlinkClick r:id="rId3"/>
              </a:rPr>
              <a:t>gerrit</a:t>
            </a:r>
            <a:r>
              <a:rPr lang="en-US" dirty="0" smtClean="0">
                <a:hlinkClick r:id="rId3"/>
              </a:rPr>
              <a:t>-documentation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b="1" dirty="0" smtClean="0"/>
          </a:p>
          <a:p>
            <a:pPr algn="ctr">
              <a:buNone/>
            </a:pPr>
            <a:r>
              <a:rPr lang="en-US" sz="4800" b="1" dirty="0" smtClean="0"/>
              <a:t>Q&amp;A</a:t>
            </a:r>
          </a:p>
          <a:p>
            <a:pPr algn="ctr">
              <a:buNone/>
            </a:pPr>
            <a:endParaRPr lang="en-US" sz="4800" b="1" dirty="0" smtClean="0"/>
          </a:p>
          <a:p>
            <a:pPr algn="ctr">
              <a:buNone/>
            </a:pPr>
            <a:r>
              <a:rPr lang="en-US" sz="2800" b="1" dirty="0" smtClean="0"/>
              <a:t>thanks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Topics:</a:t>
            </a:r>
          </a:p>
          <a:p>
            <a:pPr lvl="1"/>
            <a:r>
              <a:rPr lang="en-US" sz="2000" dirty="0" err="1" smtClean="0"/>
              <a:t>Git</a:t>
            </a:r>
            <a:endParaRPr lang="en-US" sz="2000" dirty="0" smtClean="0"/>
          </a:p>
          <a:p>
            <a:pPr lvl="1"/>
            <a:r>
              <a:rPr lang="en-US" sz="2000" dirty="0" err="1" smtClean="0"/>
              <a:t>Gerrit</a:t>
            </a:r>
            <a:endParaRPr lang="en-US" sz="2000" dirty="0" smtClean="0"/>
          </a:p>
          <a:p>
            <a:pPr lvl="1"/>
            <a:r>
              <a:rPr lang="en-US" sz="2000" dirty="0" smtClean="0"/>
              <a:t>Workflow using </a:t>
            </a:r>
            <a:r>
              <a:rPr lang="en-US" sz="2000" dirty="0" err="1" smtClean="0"/>
              <a:t>Git</a:t>
            </a:r>
            <a:r>
              <a:rPr lang="en-US" sz="2000" dirty="0" smtClean="0"/>
              <a:t>/</a:t>
            </a:r>
            <a:r>
              <a:rPr lang="en-US" sz="2000" dirty="0" err="1" smtClean="0"/>
              <a:t>Gerrit</a:t>
            </a:r>
            <a:endParaRPr lang="en-US" sz="2000" dirty="0" smtClean="0"/>
          </a:p>
          <a:p>
            <a:pPr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free &amp; open source, distributed version control system designed to handle everything from small to very large projects with speed and efficiency</a:t>
            </a:r>
          </a:p>
          <a:p>
            <a:r>
              <a:rPr lang="en-US" dirty="0" smtClean="0"/>
              <a:t>There are two ways to get a </a:t>
            </a:r>
            <a:r>
              <a:rPr lang="en-US" dirty="0" err="1" smtClean="0"/>
              <a:t>Git</a:t>
            </a:r>
            <a:r>
              <a:rPr lang="en-US" dirty="0" smtClean="0"/>
              <a:t> repository, one is through the “</a:t>
            </a:r>
            <a:r>
              <a:rPr lang="en-US" dirty="0" err="1" smtClean="0"/>
              <a:t>Git</a:t>
            </a:r>
            <a:r>
              <a:rPr lang="en-US" dirty="0" smtClean="0"/>
              <a:t> clone” command, this will copy an full-fledged repository that already exist with complete history info to your local working directory, and the other is through “</a:t>
            </a:r>
            <a:r>
              <a:rPr lang="en-US" dirty="0" err="1" smtClean="0"/>
              <a:t>Git</a:t>
            </a:r>
            <a:r>
              <a:rPr lang="en-US" dirty="0" smtClean="0"/>
              <a:t> init”, this will create a new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commonly used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clone: </a:t>
            </a:r>
            <a:r>
              <a:rPr lang="en-US" sz="1600" dirty="0" smtClean="0"/>
              <a:t>copy a </a:t>
            </a:r>
            <a:r>
              <a:rPr lang="en-US" sz="1600" dirty="0" err="1" smtClean="0"/>
              <a:t>git</a:t>
            </a:r>
            <a:r>
              <a:rPr lang="en-US" sz="1600" dirty="0" smtClean="0"/>
              <a:t> repository so you can add to it</a:t>
            </a:r>
          </a:p>
          <a:p>
            <a:pPr>
              <a:buNone/>
            </a:pPr>
            <a:r>
              <a:rPr lang="en-US" sz="1600" dirty="0" smtClean="0"/>
              <a:t>	For example: </a:t>
            </a:r>
            <a:r>
              <a:rPr lang="en-US" sz="1600" dirty="0" err="1" smtClean="0"/>
              <a:t>git</a:t>
            </a:r>
            <a:r>
              <a:rPr lang="en-US" sz="1600" dirty="0" smtClean="0"/>
              <a:t> clone git://review.sonyericsson.net/semctools/gpvlab/workspace, this will clone the whole </a:t>
            </a:r>
            <a:r>
              <a:rPr lang="en-US" sz="1600" dirty="0" err="1" smtClean="0"/>
              <a:t>git</a:t>
            </a:r>
            <a:r>
              <a:rPr lang="en-US" sz="1600" dirty="0" smtClean="0"/>
              <a:t> repository to your local machine.</a:t>
            </a:r>
          </a:p>
          <a:p>
            <a:pPr>
              <a:buNone/>
            </a:pPr>
            <a:r>
              <a:rPr lang="en-US" sz="1600" dirty="0" smtClean="0"/>
              <a:t>	By default, </a:t>
            </a:r>
            <a:r>
              <a:rPr lang="en-US" sz="1600" dirty="0" err="1" smtClean="0"/>
              <a:t>Git</a:t>
            </a:r>
            <a:r>
              <a:rPr lang="en-US" sz="1600" dirty="0" smtClean="0"/>
              <a:t> will create a directory that is the same name as the project in the URL you give it, in this case, the directory is ‘workspace’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add: </a:t>
            </a:r>
            <a:r>
              <a:rPr lang="en-US" sz="1600" dirty="0" smtClean="0"/>
              <a:t>adds file contents to the staging area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 status: </a:t>
            </a:r>
            <a:r>
              <a:rPr lang="en-US" sz="1600" dirty="0" smtClean="0"/>
              <a:t>view the status of your files in the working directory and staging area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diff: </a:t>
            </a:r>
            <a:r>
              <a:rPr lang="en-US" sz="1600" dirty="0" smtClean="0"/>
              <a:t>shows diff of what is staged and what is modified but </a:t>
            </a:r>
            <a:r>
              <a:rPr lang="en-US" sz="1600" dirty="0" err="1" smtClean="0"/>
              <a:t>unstaged</a:t>
            </a:r>
            <a:endParaRPr lang="en-US" sz="1600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Commit: </a:t>
            </a:r>
            <a:r>
              <a:rPr lang="en-US" sz="1600" dirty="0" smtClean="0"/>
              <a:t>records a snapshot of the staging area and commit your changes to your local repository</a:t>
            </a:r>
          </a:p>
          <a:p>
            <a:endParaRPr lang="en-US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0825" y="645460"/>
            <a:ext cx="8642349" cy="405036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branch: </a:t>
            </a:r>
            <a:r>
              <a:rPr lang="en-US" sz="1600" dirty="0" smtClean="0"/>
              <a:t>list, create and manager working contexts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 dirty="0" err="1" smtClean="0"/>
              <a:t>Git</a:t>
            </a:r>
            <a:r>
              <a:rPr lang="en-US" sz="1300" dirty="0" smtClean="0"/>
              <a:t> branch</a:t>
            </a:r>
          </a:p>
          <a:p>
            <a:pPr lvl="1">
              <a:buNone/>
            </a:pPr>
            <a:r>
              <a:rPr lang="en-US" sz="1300" dirty="0" smtClean="0"/>
              <a:t>	Without arguments, </a:t>
            </a:r>
            <a:r>
              <a:rPr lang="en-US" sz="1300" dirty="0" err="1" smtClean="0"/>
              <a:t>git</a:t>
            </a:r>
            <a:r>
              <a:rPr lang="en-US" sz="1300" dirty="0" smtClean="0"/>
              <a:t> branch will list out the local branches that you have. The branch that you are currently working on will have a star next to it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 dirty="0" err="1" smtClean="0"/>
              <a:t>Git</a:t>
            </a:r>
            <a:r>
              <a:rPr lang="en-US" sz="1300" dirty="0" smtClean="0"/>
              <a:t> branch  </a:t>
            </a:r>
            <a:r>
              <a:rPr lang="en-US" sz="1300" dirty="0" err="1" smtClean="0"/>
              <a:t>branch</a:t>
            </a:r>
            <a:r>
              <a:rPr lang="en-US" sz="1300" dirty="0" smtClean="0"/>
              <a:t>-name</a:t>
            </a:r>
          </a:p>
          <a:p>
            <a:pPr lvl="1">
              <a:buNone/>
            </a:pPr>
            <a:r>
              <a:rPr lang="en-US" sz="1300" dirty="0" smtClean="0"/>
              <a:t>	This will create a new branch with the name you gave. You can think of branch like a bookmark from where you currently are.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checkout: </a:t>
            </a:r>
            <a:r>
              <a:rPr lang="en-US" sz="1600" dirty="0" smtClean="0"/>
              <a:t>switch you between your branches</a:t>
            </a:r>
          </a:p>
          <a:p>
            <a:pPr lvl="1">
              <a:buFont typeface="Wingdings" pitchFamily="2" charset="2"/>
              <a:buChar char="Ø"/>
            </a:pPr>
            <a:r>
              <a:rPr lang="en-US" sz="1300" dirty="0" err="1" smtClean="0"/>
              <a:t>Git</a:t>
            </a:r>
            <a:r>
              <a:rPr lang="en-US" sz="1300" dirty="0" smtClean="0"/>
              <a:t> checkout -b  branch-name</a:t>
            </a:r>
          </a:p>
          <a:p>
            <a:pPr lvl="1">
              <a:buNone/>
            </a:pPr>
            <a:r>
              <a:rPr lang="en-US" sz="1300" dirty="0" smtClean="0"/>
              <a:t>	This will create a new branch and immediately switch to the new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merge: </a:t>
            </a:r>
            <a:r>
              <a:rPr lang="en-US" sz="1600" dirty="0" smtClean="0"/>
              <a:t>merge a branch content to your current one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pull: </a:t>
            </a:r>
            <a:r>
              <a:rPr lang="en-US" sz="1600" dirty="0" smtClean="0"/>
              <a:t>fetch from a remote repo and try to merge into the current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push: </a:t>
            </a:r>
            <a:r>
              <a:rPr lang="en-US" sz="1600" dirty="0" smtClean="0"/>
              <a:t>push your new branches and data to a remote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 remote: </a:t>
            </a:r>
            <a:r>
              <a:rPr lang="en-US" sz="1600" dirty="0" smtClean="0"/>
              <a:t>list your remote aliases, you can use “</a:t>
            </a:r>
            <a:r>
              <a:rPr lang="en-US" sz="1600" dirty="0" err="1" smtClean="0"/>
              <a:t>git</a:t>
            </a:r>
            <a:r>
              <a:rPr lang="en-US" sz="1600" dirty="0" smtClean="0"/>
              <a:t> remote –v” to look your remote repository’s address when you forget it</a:t>
            </a:r>
          </a:p>
          <a:p>
            <a:endParaRPr lang="en-US" sz="1600" dirty="0" smtClean="0"/>
          </a:p>
          <a:p>
            <a:pPr>
              <a:buNone/>
            </a:pPr>
            <a:endParaRPr lang="en-US" dirty="0" smtClean="0"/>
          </a:p>
          <a:p>
            <a:endParaRPr lang="en-US" sz="1300" dirty="0" smtClean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Gerrit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Gerrit</a:t>
            </a:r>
            <a:r>
              <a:rPr lang="en-US" dirty="0" smtClean="0"/>
              <a:t> is a web based code review system, facilitating online code reviews for projects using the </a:t>
            </a:r>
            <a:r>
              <a:rPr lang="en-US" dirty="0" err="1" smtClean="0"/>
              <a:t>Git</a:t>
            </a:r>
            <a:r>
              <a:rPr lang="en-US" dirty="0" smtClean="0"/>
              <a:t> version control system. </a:t>
            </a:r>
          </a:p>
          <a:p>
            <a:r>
              <a:rPr lang="en-US" dirty="0" err="1" smtClean="0"/>
              <a:t>Gerrit</a:t>
            </a:r>
            <a:r>
              <a:rPr lang="en-US" dirty="0" smtClean="0"/>
              <a:t> makes reviews easier by showing changes in a side-by-side display, and allowing inline comments to be added by any reviewer. </a:t>
            </a:r>
          </a:p>
          <a:p>
            <a:r>
              <a:rPr lang="en-US" dirty="0" err="1" smtClean="0"/>
              <a:t>Gerrit</a:t>
            </a:r>
            <a:r>
              <a:rPr lang="en-US" dirty="0" smtClean="0"/>
              <a:t> simplifies </a:t>
            </a:r>
            <a:r>
              <a:rPr lang="en-US" dirty="0" err="1" smtClean="0"/>
              <a:t>Git</a:t>
            </a:r>
            <a:r>
              <a:rPr lang="en-US" dirty="0" smtClean="0"/>
              <a:t> based project </a:t>
            </a:r>
            <a:r>
              <a:rPr lang="en-US" dirty="0" err="1" smtClean="0"/>
              <a:t>maintainership</a:t>
            </a:r>
            <a:r>
              <a:rPr lang="en-US" dirty="0" smtClean="0"/>
              <a:t> by permitting any authorized user to submit changes to the master </a:t>
            </a:r>
            <a:r>
              <a:rPr lang="en-US" dirty="0" err="1" smtClean="0"/>
              <a:t>Git</a:t>
            </a:r>
            <a:r>
              <a:rPr lang="en-US" dirty="0" smtClean="0"/>
              <a:t> repository, rather than requiring all approved changes to be merged in by hand by the project maintainer. This functionality enables a more centralized usage of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Repository without </a:t>
            </a:r>
            <a:r>
              <a:rPr lang="en-US" dirty="0" err="1" smtClean="0"/>
              <a:t>Gerrit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21" name="Picture 20" descr="inde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8725" y="942975"/>
            <a:ext cx="668655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Gerrit</a:t>
            </a:r>
            <a:r>
              <a:rPr lang="en-US" dirty="0" smtClean="0"/>
              <a:t> in Central Repository</a:t>
            </a:r>
            <a:endParaRPr lang="en-US" dirty="0"/>
          </a:p>
        </p:txBody>
      </p:sp>
      <p:pic>
        <p:nvPicPr>
          <p:cNvPr id="4" name="Content Placeholder 3" descr="index2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2432008" y="1025525"/>
            <a:ext cx="4279984" cy="3670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with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Gerrit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Assume that you already have a copy of remote repository.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pull: get the latest updates from the remote repository. E.g. </a:t>
            </a:r>
            <a:r>
              <a:rPr lang="en-US" dirty="0" err="1" smtClean="0"/>
              <a:t>Git</a:t>
            </a:r>
            <a:r>
              <a:rPr lang="en-US" dirty="0" smtClean="0"/>
              <a:t> pull ssh://firstnam.lastname@review.sonyericsson.net/semctools/gpvlab/testcases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branch: list the branch you current 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master: switch to master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–b </a:t>
            </a:r>
            <a:r>
              <a:rPr lang="en-US" dirty="0" err="1" smtClean="0"/>
              <a:t>your_temp_branch</a:t>
            </a:r>
            <a:r>
              <a:rPr lang="en-US" dirty="0" smtClean="0"/>
              <a:t>: create and switch to the branch, to add your changes</a:t>
            </a:r>
          </a:p>
          <a:p>
            <a:r>
              <a:rPr lang="en-US" dirty="0" smtClean="0"/>
              <a:t>Create or edit the file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add: add your changes into the stage area to prepare a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“comments”: commit your change to your local repository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ny (2012.3)">
  <a:themeElements>
    <a:clrScheme name="Sony (2012)">
      <a:dk1>
        <a:srgbClr val="000000"/>
      </a:dk1>
      <a:lt1>
        <a:srgbClr val="014B6B"/>
      </a:lt1>
      <a:dk2>
        <a:srgbClr val="014B6B"/>
      </a:dk2>
      <a:lt2>
        <a:srgbClr val="FFFFFF"/>
      </a:lt2>
      <a:accent1>
        <a:srgbClr val="0397D6"/>
      </a:accent1>
      <a:accent2>
        <a:srgbClr val="25B25A"/>
      </a:accent2>
      <a:accent3>
        <a:srgbClr val="FFEC53"/>
      </a:accent3>
      <a:accent4>
        <a:srgbClr val="F68428"/>
      </a:accent4>
      <a:accent5>
        <a:srgbClr val="EF4035"/>
      </a:accent5>
      <a:accent6>
        <a:srgbClr val="EE2375"/>
      </a:accent6>
      <a:hlink>
        <a:srgbClr val="014B6B"/>
      </a:hlink>
      <a:folHlink>
        <a:srgbClr val="7F7F7F"/>
      </a:folHlink>
    </a:clrScheme>
    <a:fontScheme name="Sony Mobile Communications 2012.1 PowerPoint">
      <a:majorFont>
        <a:latin typeface="ITC Avant Garde Std Bk"/>
        <a:ea typeface="Arial Unicode MS"/>
        <a:cs typeface=""/>
      </a:majorFont>
      <a:minorFont>
        <a:latin typeface="HelveticaNeueLT Pro 45 L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1"/>
        </a:solidFill>
        <a:ln w="25400">
          <a:solidFill>
            <a:schemeClr val="tx2"/>
          </a:solidFill>
          <a:tailEnd type="none"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  <a:scene3d>
          <a:camera prst="perspectiveRelaxed" fov="0">
            <a:rot lat="0" lon="0" rev="0"/>
          </a:camera>
          <a:lightRig rig="threePt" dir="t"/>
        </a:scene3d>
        <a:sp3d extrusionH="177800"/>
      </a:spPr>
      <a:bodyPr rtlCol="0" anchor="ctr">
        <a:normAutofit/>
      </a:bodyPr>
      <a:lstStyle>
        <a:defPPr algn="ctr">
          <a:defRPr sz="2400" dirty="0" err="1" smtClean="0">
            <a:solidFill>
              <a:schemeClr val="bg2"/>
            </a:solidFill>
            <a:latin typeface="HelveticaNeueLT Pro 55 Roman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ny (2012)">
        <a:dk1>
          <a:srgbClr val="000000"/>
        </a:dk1>
        <a:lt1>
          <a:srgbClr val="014B6B"/>
        </a:lt1>
        <a:dk2>
          <a:srgbClr val="014B6B"/>
        </a:dk2>
        <a:lt2>
          <a:srgbClr val="FFFFFF"/>
        </a:lt2>
        <a:accent1>
          <a:srgbClr val="0397D6"/>
        </a:accent1>
        <a:accent2>
          <a:srgbClr val="25B25A"/>
        </a:accent2>
        <a:accent3>
          <a:srgbClr val="FFEC53"/>
        </a:accent3>
        <a:accent4>
          <a:srgbClr val="F68428"/>
        </a:accent4>
        <a:accent5>
          <a:srgbClr val="EF4035"/>
        </a:accent5>
        <a:accent6>
          <a:srgbClr val="EE2375"/>
        </a:accent6>
        <a:hlink>
          <a:srgbClr val="014B6B"/>
        </a:hlink>
        <a:folHlink>
          <a:srgbClr val="7F7F7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7012</TotalTime>
  <Words>423</Words>
  <Application>Microsoft Office PowerPoint</Application>
  <PresentationFormat>On-screen Show (16:9)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Sony (2012.3)</vt:lpstr>
      <vt:lpstr>Slide 1</vt:lpstr>
      <vt:lpstr>Slide 2</vt:lpstr>
      <vt:lpstr>Introducing Git</vt:lpstr>
      <vt:lpstr>commonly used Git commands</vt:lpstr>
      <vt:lpstr>Slide 5</vt:lpstr>
      <vt:lpstr> Gerrit</vt:lpstr>
      <vt:lpstr>Central Repository without Gerrit</vt:lpstr>
      <vt:lpstr>Gerrit in Central Repository</vt:lpstr>
      <vt:lpstr>Workflow with Git and Gerrit</vt:lpstr>
      <vt:lpstr>Slide 10</vt:lpstr>
      <vt:lpstr>Default workflow</vt:lpstr>
      <vt:lpstr>Useful Links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PowerPoint template, Sony version 2012.3, format 16:9</dc:subject>
  <dc:creator>SEM/CGIGD LARS HOLMGREN HÖÖG</dc:creator>
  <dc:description>5/002 01-CAL 115 0380 Uen_x000d_Rev A</dc:description>
  <cp:lastModifiedBy>28851449</cp:lastModifiedBy>
  <cp:revision>244</cp:revision>
  <dcterms:created xsi:type="dcterms:W3CDTF">2006-08-16T00:00:00Z</dcterms:created>
  <dcterms:modified xsi:type="dcterms:W3CDTF">2014-01-22T09:24:13Z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eftFooterField">
    <vt:lpwstr>DocNo</vt:lpwstr>
  </property>
  <property fmtid="{D5CDD505-2E9C-101B-9397-08002B2CF9AE}" pid="3" name="MiddleFooterField">
    <vt:lpwstr>Date</vt:lpwstr>
  </property>
  <property fmtid="{D5CDD505-2E9C-101B-9397-08002B2CF9AE}" pid="4" name="RightFooterField">
    <vt:lpwstr>Title</vt:lpwstr>
  </property>
  <property fmtid="{D5CDD505-2E9C-101B-9397-08002B2CF9AE}" pid="5" name="SecClassViewType">
    <vt:lpwstr>False</vt:lpwstr>
  </property>
  <property fmtid="{D5CDD505-2E9C-101B-9397-08002B2CF9AE}" pid="6" name="Reference">
    <vt:lpwstr>Reference</vt:lpwstr>
  </property>
  <property fmtid="{D5CDD505-2E9C-101B-9397-08002B2CF9AE}" pid="7" name="TemplateName">
    <vt:lpwstr>Sony Mobile Communications</vt:lpwstr>
  </property>
  <property fmtid="{D5CDD505-2E9C-101B-9397-08002B2CF9AE}" pid="8" name="TemplateVariant">
    <vt:lpwstr>16:9</vt:lpwstr>
  </property>
  <property fmtid="{D5CDD505-2E9C-101B-9397-08002B2CF9AE}" pid="9" name="TemplateVersion">
    <vt:lpwstr>2012.3</vt:lpwstr>
  </property>
  <property fmtid="{D5CDD505-2E9C-101B-9397-08002B2CF9AE}" pid="10" name="x">
    <vt:lpwstr>1</vt:lpwstr>
  </property>
  <property fmtid="{D5CDD505-2E9C-101B-9397-08002B2CF9AE}" pid="11" name="FooterType">
    <vt:lpwstr>CVL</vt:lpwstr>
  </property>
  <property fmtid="{D5CDD505-2E9C-101B-9397-08002B2CF9AE}" pid="12" name="DocumentType">
    <vt:lpwstr>EnOHLogoNew2001</vt:lpwstr>
  </property>
  <property fmtid="{D5CDD505-2E9C-101B-9397-08002B2CF9AE}" pid="13" name="TotalNumb">
    <vt:lpwstr>False</vt:lpwstr>
  </property>
  <property fmtid="{D5CDD505-2E9C-101B-9397-08002B2CF9AE}" pid="14" name="Checked">
    <vt:lpwstr/>
  </property>
  <property fmtid="{D5CDD505-2E9C-101B-9397-08002B2CF9AE}" pid="15" name="DocNo">
    <vt:lpwstr>5/002 01-CAL 115 0380 Uen</vt:lpwstr>
  </property>
  <property fmtid="{D5CDD505-2E9C-101B-9397-08002B2CF9AE}" pid="16" name="Revision">
    <vt:lpwstr>A</vt:lpwstr>
  </property>
  <property fmtid="{D5CDD505-2E9C-101B-9397-08002B2CF9AE}" pid="17" name="DocName">
    <vt:lpwstr>TEMPLATE</vt:lpwstr>
  </property>
  <property fmtid="{D5CDD505-2E9C-101B-9397-08002B2CF9AE}" pid="18" name="SecurityClass">
    <vt:lpwstr>Public</vt:lpwstr>
  </property>
  <property fmtid="{D5CDD505-2E9C-101B-9397-08002B2CF9AE}" pid="19" name="Prepared">
    <vt:lpwstr>SEM/CGIGD LARS HOLMGREN HÖÖG</vt:lpwstr>
  </property>
  <property fmtid="{D5CDD505-2E9C-101B-9397-08002B2CF9AE}" pid="20" name="ApprovedBy">
    <vt:lpwstr>SEM/CGIGD (LARS HOLMGREN HÖÖG)</vt:lpwstr>
  </property>
  <property fmtid="{D5CDD505-2E9C-101B-9397-08002B2CF9AE}" pid="21" name="Date">
    <vt:lpwstr>2012-04-20</vt:lpwstr>
  </property>
  <property fmtid="{D5CDD505-2E9C-101B-9397-08002B2CF9AE}" pid="22" name="Title">
    <vt:lpwstr>PowerPoint template, Sony version 2012.3, format 16:9</vt:lpwstr>
  </property>
  <property fmtid="{D5CDD505-2E9C-101B-9397-08002B2CF9AE}" pid="23" name="Keyword">
    <vt:lpwstr>POWERPOINT TEMPLATE, SONY VERSION 2012.3, FORMAT 16:9_x000d_
</vt:lpwstr>
  </property>
  <property fmtid="{D5CDD505-2E9C-101B-9397-08002B2CF9AE}" pid="24" name="DocumentSource">
    <vt:lpwstr>This document is managed in metaDoc.</vt:lpwstr>
  </property>
</Properties>
</file>