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3"/>
    <p:sldId id="256" r:id="rId4"/>
    <p:sldId id="304" r:id="rId5"/>
    <p:sldId id="303" r:id="rId6"/>
    <p:sldId id="306" r:id="rId7"/>
    <p:sldId id="307" r:id="rId8"/>
    <p:sldId id="308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37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21.xml"/><Relationship Id="rId7" Type="http://schemas.openxmlformats.org/officeDocument/2006/relationships/image" Target="../media/image1.png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4" Type="http://schemas.openxmlformats.org/officeDocument/2006/relationships/slideLayout" Target="../slideLayouts/slideLayout1.xml"/><Relationship Id="rId33" Type="http://schemas.openxmlformats.org/officeDocument/2006/relationships/tags" Target="../tags/tag36.xml"/><Relationship Id="rId32" Type="http://schemas.openxmlformats.org/officeDocument/2006/relationships/tags" Target="../tags/tag35.xml"/><Relationship Id="rId31" Type="http://schemas.openxmlformats.org/officeDocument/2006/relationships/image" Target="../media/image11.png"/><Relationship Id="rId30" Type="http://schemas.openxmlformats.org/officeDocument/2006/relationships/tags" Target="../tags/tag34.xml"/><Relationship Id="rId3" Type="http://schemas.openxmlformats.org/officeDocument/2006/relationships/tags" Target="../tags/tag17.xml"/><Relationship Id="rId29" Type="http://schemas.openxmlformats.org/officeDocument/2006/relationships/tags" Target="../tags/tag33.xml"/><Relationship Id="rId28" Type="http://schemas.openxmlformats.org/officeDocument/2006/relationships/image" Target="../media/image10.png"/><Relationship Id="rId27" Type="http://schemas.openxmlformats.org/officeDocument/2006/relationships/tags" Target="../tags/tag32.xml"/><Relationship Id="rId26" Type="http://schemas.openxmlformats.org/officeDocument/2006/relationships/image" Target="../media/image9.png"/><Relationship Id="rId25" Type="http://schemas.openxmlformats.org/officeDocument/2006/relationships/tags" Target="../tags/tag31.xml"/><Relationship Id="rId24" Type="http://schemas.openxmlformats.org/officeDocument/2006/relationships/tags" Target="../tags/tag30.xml"/><Relationship Id="rId23" Type="http://schemas.openxmlformats.org/officeDocument/2006/relationships/image" Target="../media/image8.png"/><Relationship Id="rId22" Type="http://schemas.openxmlformats.org/officeDocument/2006/relationships/tags" Target="../tags/tag29.xml"/><Relationship Id="rId21" Type="http://schemas.openxmlformats.org/officeDocument/2006/relationships/image" Target="../media/image7.png"/><Relationship Id="rId20" Type="http://schemas.openxmlformats.org/officeDocument/2006/relationships/tags" Target="../tags/tag28.xml"/><Relationship Id="rId2" Type="http://schemas.openxmlformats.org/officeDocument/2006/relationships/tags" Target="../tags/tag16.xml"/><Relationship Id="rId19" Type="http://schemas.openxmlformats.org/officeDocument/2006/relationships/image" Target="../media/image6.png"/><Relationship Id="rId18" Type="http://schemas.openxmlformats.org/officeDocument/2006/relationships/tags" Target="../tags/tag27.xml"/><Relationship Id="rId17" Type="http://schemas.openxmlformats.org/officeDocument/2006/relationships/image" Target="../media/image5.png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image" Target="../media/image4.png"/><Relationship Id="rId12" Type="http://schemas.openxmlformats.org/officeDocument/2006/relationships/tags" Target="../tags/tag23.xml"/><Relationship Id="rId11" Type="http://schemas.openxmlformats.org/officeDocument/2006/relationships/image" Target="../media/image3.png"/><Relationship Id="rId10" Type="http://schemas.openxmlformats.org/officeDocument/2006/relationships/tags" Target="../tags/tag22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下箭头 3"/>
          <p:cNvSpPr/>
          <p:nvPr/>
        </p:nvSpPr>
        <p:spPr>
          <a:xfrm>
            <a:off x="203200" y="0"/>
            <a:ext cx="421640" cy="724535"/>
          </a:xfrm>
          <a:prstGeom prst="downArrow">
            <a:avLst/>
          </a:pr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4840" y="86360"/>
            <a:ext cx="23641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华为挑战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赛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200" y="881380"/>
            <a:ext cx="11826240" cy="586740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2565" y="805815"/>
            <a:ext cx="11826875" cy="76200"/>
          </a:xfrm>
          <a:prstGeom prst="rect">
            <a:avLst/>
          </a:prstGeom>
          <a:gradFill>
            <a:gsLst>
              <a:gs pos="3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outerShdw blurRad="50800" dist="254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85545" y="2868295"/>
            <a:ext cx="97326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机器人场景下的运输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生产问题</a:t>
            </a:r>
            <a:endParaRPr lang="zh-CN" altLang="en-US" sz="32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下箭头 3"/>
          <p:cNvSpPr/>
          <p:nvPr/>
        </p:nvSpPr>
        <p:spPr>
          <a:xfrm>
            <a:off x="203200" y="0"/>
            <a:ext cx="421640" cy="724535"/>
          </a:xfrm>
          <a:prstGeom prst="downArrow">
            <a:avLst/>
          </a:pr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4840" y="86360"/>
            <a:ext cx="4786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整体结构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200" y="881380"/>
            <a:ext cx="11826240" cy="586740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2565" y="805815"/>
            <a:ext cx="11826875" cy="76200"/>
          </a:xfrm>
          <a:prstGeom prst="rect">
            <a:avLst/>
          </a:prstGeom>
          <a:gradFill>
            <a:gsLst>
              <a:gs pos="3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outerShdw blurRad="50800" dist="254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97685" y="1391285"/>
            <a:ext cx="40640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j-ea"/>
                <a:ea typeface="+mj-ea"/>
                <a:cs typeface="+mj-ea"/>
              </a:rPr>
              <a:t>1. </a:t>
            </a:r>
            <a:r>
              <a:rPr lang="zh-CN" altLang="en-US">
                <a:latin typeface="+mj-ea"/>
                <a:ea typeface="+mj-ea"/>
                <a:cs typeface="+mj-ea"/>
              </a:rPr>
              <a:t>读取地图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r>
              <a:rPr lang="en-US" altLang="zh-CN">
                <a:latin typeface="+mj-ea"/>
                <a:ea typeface="+mj-ea"/>
                <a:cs typeface="+mj-ea"/>
              </a:rPr>
              <a:t>2. </a:t>
            </a:r>
            <a:r>
              <a:rPr lang="zh-CN" altLang="en-US">
                <a:latin typeface="+mj-ea"/>
                <a:ea typeface="+mj-ea"/>
                <a:cs typeface="+mj-ea"/>
              </a:rPr>
              <a:t>返回</a:t>
            </a:r>
            <a:r>
              <a:rPr lang="en-US" altLang="zh-CN">
                <a:latin typeface="+mj-ea"/>
                <a:ea typeface="+mj-ea"/>
                <a:cs typeface="+mj-ea"/>
              </a:rPr>
              <a:t>OK</a:t>
            </a:r>
            <a:endParaRPr lang="en-US" altLang="zh-CN">
              <a:latin typeface="+mj-ea"/>
              <a:ea typeface="+mj-ea"/>
              <a:cs typeface="+mj-ea"/>
            </a:endParaRPr>
          </a:p>
          <a:p>
            <a:endParaRPr lang="en-US" altLang="zh-CN">
              <a:latin typeface="+mj-ea"/>
              <a:ea typeface="+mj-ea"/>
              <a:cs typeface="+mj-ea"/>
            </a:endParaRPr>
          </a:p>
          <a:p>
            <a:r>
              <a:rPr lang="en-US" altLang="zh-CN">
                <a:latin typeface="+mj-ea"/>
                <a:ea typeface="+mj-ea"/>
                <a:cs typeface="+mj-ea"/>
              </a:rPr>
              <a:t>3. </a:t>
            </a:r>
            <a:r>
              <a:rPr lang="zh-CN" altLang="en-US">
                <a:latin typeface="+mj-ea"/>
                <a:ea typeface="+mj-ea"/>
                <a:cs typeface="+mj-ea"/>
              </a:rPr>
              <a:t>读取每一帧</a:t>
            </a:r>
            <a:r>
              <a:rPr lang="zh-CN" altLang="en-US">
                <a:latin typeface="+mj-ea"/>
                <a:ea typeface="+mj-ea"/>
                <a:cs typeface="+mj-ea"/>
              </a:rPr>
              <a:t>信息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r>
              <a:rPr lang="en-US" altLang="zh-CN">
                <a:latin typeface="+mj-ea"/>
                <a:ea typeface="+mj-ea"/>
                <a:cs typeface="+mj-ea"/>
              </a:rPr>
              <a:t>4. </a:t>
            </a:r>
            <a:r>
              <a:rPr lang="zh-CN" altLang="en-US">
                <a:latin typeface="+mj-ea"/>
                <a:ea typeface="+mj-ea"/>
                <a:cs typeface="+mj-ea"/>
              </a:rPr>
              <a:t>返回</a:t>
            </a:r>
            <a:r>
              <a:rPr lang="en-US" altLang="zh-CN">
                <a:latin typeface="+mj-ea"/>
                <a:ea typeface="+mj-ea"/>
                <a:cs typeface="+mj-ea"/>
              </a:rPr>
              <a:t>OK</a:t>
            </a:r>
            <a:endParaRPr lang="en-US" altLang="zh-CN">
              <a:latin typeface="+mj-ea"/>
              <a:ea typeface="+mj-ea"/>
              <a:cs typeface="+mj-ea"/>
            </a:endParaRPr>
          </a:p>
          <a:p>
            <a:endParaRPr lang="en-US" altLang="zh-CN">
              <a:latin typeface="+mj-ea"/>
              <a:ea typeface="+mj-ea"/>
              <a:cs typeface="+mj-ea"/>
            </a:endParaRPr>
          </a:p>
          <a:p>
            <a:r>
              <a:rPr lang="en-US" altLang="zh-CN">
                <a:latin typeface="+mj-ea"/>
                <a:ea typeface="+mj-ea"/>
                <a:cs typeface="+mj-ea"/>
              </a:rPr>
              <a:t>5. </a:t>
            </a:r>
            <a:r>
              <a:rPr lang="zh-CN" altLang="en-US">
                <a:latin typeface="+mj-ea"/>
                <a:ea typeface="+mj-ea"/>
                <a:cs typeface="+mj-ea"/>
              </a:rPr>
              <a:t>处理当前帧</a:t>
            </a:r>
            <a:r>
              <a:rPr lang="zh-CN" altLang="en-US">
                <a:latin typeface="+mj-ea"/>
                <a:ea typeface="+mj-ea"/>
                <a:cs typeface="+mj-ea"/>
              </a:rPr>
              <a:t>信息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r>
              <a:rPr lang="en-US" altLang="zh-CN">
                <a:latin typeface="+mj-ea"/>
                <a:ea typeface="+mj-ea"/>
                <a:cs typeface="+mj-ea"/>
              </a:rPr>
              <a:t>6. </a:t>
            </a:r>
            <a:r>
              <a:rPr lang="zh-CN" altLang="en-US">
                <a:latin typeface="+mj-ea"/>
                <a:ea typeface="+mj-ea"/>
                <a:cs typeface="+mj-ea"/>
              </a:rPr>
              <a:t>机器人行为</a:t>
            </a:r>
            <a:r>
              <a:rPr lang="zh-CN" altLang="en-US">
                <a:latin typeface="+mj-ea"/>
                <a:ea typeface="+mj-ea"/>
                <a:cs typeface="+mj-ea"/>
              </a:rPr>
              <a:t>响应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r>
              <a:rPr lang="en-US" altLang="zh-CN">
                <a:latin typeface="+mj-ea"/>
                <a:ea typeface="+mj-ea"/>
                <a:cs typeface="+mj-ea"/>
              </a:rPr>
              <a:t>7. </a:t>
            </a:r>
            <a:r>
              <a:rPr lang="zh-CN" altLang="en-US">
                <a:latin typeface="+mj-ea"/>
                <a:ea typeface="+mj-ea"/>
                <a:cs typeface="+mj-ea"/>
              </a:rPr>
              <a:t>返回</a:t>
            </a:r>
            <a:r>
              <a:rPr lang="en-US" altLang="zh-CN">
                <a:latin typeface="+mj-ea"/>
                <a:ea typeface="+mj-ea"/>
                <a:cs typeface="+mj-ea"/>
              </a:rPr>
              <a:t>OK</a:t>
            </a:r>
            <a:r>
              <a:rPr lang="zh-CN" altLang="en-US">
                <a:latin typeface="+mj-ea"/>
                <a:ea typeface="+mj-ea"/>
                <a:cs typeface="+mj-ea"/>
              </a:rPr>
              <a:t>，回到第</a:t>
            </a:r>
            <a:r>
              <a:rPr lang="zh-CN" altLang="en-US">
                <a:latin typeface="+mj-ea"/>
                <a:ea typeface="+mj-ea"/>
                <a:cs typeface="+mj-ea"/>
              </a:rPr>
              <a:t>三步</a:t>
            </a:r>
            <a:endParaRPr lang="zh-CN" altLang="en-US">
              <a:latin typeface="+mj-ea"/>
              <a:ea typeface="+mj-ea"/>
              <a:cs typeface="+mj-ea"/>
            </a:endParaRPr>
          </a:p>
        </p:txBody>
      </p:sp>
      <p:sp>
        <p:nvSpPr>
          <p:cNvPr id="18" name="圆角右箭头 17"/>
          <p:cNvSpPr/>
          <p:nvPr/>
        </p:nvSpPr>
        <p:spPr>
          <a:xfrm>
            <a:off x="883920" y="2505075"/>
            <a:ext cx="747395" cy="2407285"/>
          </a:xfrm>
          <a:prstGeom prst="bentArrow">
            <a:avLst>
              <a:gd name="adj1" fmla="val 1724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左箭头 27"/>
          <p:cNvSpPr/>
          <p:nvPr/>
        </p:nvSpPr>
        <p:spPr>
          <a:xfrm>
            <a:off x="891540" y="4707890"/>
            <a:ext cx="739775" cy="2393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3937635" y="2505075"/>
            <a:ext cx="2560320" cy="290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6869430" y="1094740"/>
            <a:ext cx="3034030" cy="1817370"/>
            <a:chOff x="12041" y="2273"/>
            <a:chExt cx="4778" cy="2862"/>
          </a:xfrm>
        </p:grpSpPr>
        <p:sp>
          <p:nvSpPr>
            <p:cNvPr id="30" name="矩形 29"/>
            <p:cNvSpPr/>
            <p:nvPr>
              <p:custDataLst>
                <p:tags r:id="rId1"/>
              </p:custDataLst>
            </p:nvPr>
          </p:nvSpPr>
          <p:spPr>
            <a:xfrm>
              <a:off x="12041" y="2273"/>
              <a:ext cx="4779" cy="28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>
              <p:custDataLst>
                <p:tags r:id="rId2"/>
              </p:custDataLst>
            </p:nvPr>
          </p:nvSpPr>
          <p:spPr>
            <a:xfrm>
              <a:off x="12536" y="2273"/>
              <a:ext cx="3828" cy="28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工作台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list[dict]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（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6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）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zh-CN" altLang="en-US" i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变量：workstations</a:t>
              </a:r>
              <a:endParaRPr lang="zh-CN" altLang="en-US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zh-CN" altLang="en-US"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机器人list[dict]（10）</a:t>
              </a:r>
              <a:r>
                <a:rPr lang="en-US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zh-CN" altLang="en-US" i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变量：robots</a:t>
              </a:r>
              <a:endParaRPr lang="zh-CN" altLang="en-US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endParaRPr lang="zh-CN" altLang="en-US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34" name="右箭头 33"/>
          <p:cNvSpPr/>
          <p:nvPr>
            <p:custDataLst>
              <p:tags r:id="rId3"/>
            </p:custDataLst>
          </p:nvPr>
        </p:nvSpPr>
        <p:spPr>
          <a:xfrm>
            <a:off x="3937635" y="3741420"/>
            <a:ext cx="2689860" cy="218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6774815" y="3179445"/>
            <a:ext cx="4872355" cy="2048022"/>
            <a:chOff x="12041" y="2273"/>
            <a:chExt cx="4780" cy="3080"/>
          </a:xfrm>
        </p:grpSpPr>
        <p:sp>
          <p:nvSpPr>
            <p:cNvPr id="36" name="矩形 35"/>
            <p:cNvSpPr/>
            <p:nvPr>
              <p:custDataLst>
                <p:tags r:id="rId4"/>
              </p:custDataLst>
            </p:nvPr>
          </p:nvSpPr>
          <p:spPr>
            <a:xfrm>
              <a:off x="12041" y="2273"/>
              <a:ext cx="4779" cy="3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>
              <p:custDataLst>
                <p:tags r:id="rId5"/>
              </p:custDataLst>
            </p:nvPr>
          </p:nvSpPr>
          <p:spPr>
            <a:xfrm>
              <a:off x="12134" y="2273"/>
              <a:ext cx="4687" cy="27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1. </a:t>
              </a:r>
              <a:r>
                <a:rPr lang="zh-CN" altLang="en-US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变量维护模块。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如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 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到每个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station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距离</a:t>
              </a:r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2. </a:t>
              </a:r>
              <a:r>
                <a:rPr lang="zh-CN" altLang="en-US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行为确定模块。</a:t>
              </a: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购买，销售，毁灭。</a:t>
              </a:r>
              <a:endPara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endPara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3.</a:t>
              </a:r>
              <a:r>
                <a:rPr lang="en-US" altLang="zh-CN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r>
                <a:rPr lang="zh-CN" altLang="en-US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目标更新模块。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每帧</a:t>
              </a: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的靶工作站。</a:t>
              </a:r>
              <a:endPara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下箭头 3"/>
          <p:cNvSpPr/>
          <p:nvPr/>
        </p:nvSpPr>
        <p:spPr>
          <a:xfrm>
            <a:off x="203200" y="0"/>
            <a:ext cx="421640" cy="724535"/>
          </a:xfrm>
          <a:prstGeom prst="downArrow">
            <a:avLst/>
          </a:pr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4840" y="86360"/>
            <a:ext cx="3593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处理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模块</a:t>
            </a:r>
            <a:endParaRPr lang="zh-CN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200" y="881380"/>
            <a:ext cx="11826240" cy="586740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2565" y="805815"/>
            <a:ext cx="11826875" cy="76200"/>
          </a:xfrm>
          <a:prstGeom prst="rect">
            <a:avLst/>
          </a:prstGeom>
          <a:gradFill>
            <a:gsLst>
              <a:gs pos="3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outerShdw blurRad="50800" dist="254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68300" y="1784350"/>
            <a:ext cx="4409440" cy="2332990"/>
            <a:chOff x="12041" y="2273"/>
            <a:chExt cx="4780" cy="3080"/>
          </a:xfrm>
        </p:grpSpPr>
        <p:sp>
          <p:nvSpPr>
            <p:cNvPr id="31" name="矩形 30"/>
            <p:cNvSpPr/>
            <p:nvPr>
              <p:custDataLst>
                <p:tags r:id="rId1"/>
              </p:custDataLst>
            </p:nvPr>
          </p:nvSpPr>
          <p:spPr>
            <a:xfrm>
              <a:off x="12041" y="2273"/>
              <a:ext cx="4779" cy="3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>
              <p:custDataLst>
                <p:tags r:id="rId2"/>
              </p:custDataLst>
            </p:nvPr>
          </p:nvSpPr>
          <p:spPr>
            <a:xfrm>
              <a:off x="12134" y="2273"/>
              <a:ext cx="4687" cy="30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1. </a:t>
              </a:r>
              <a:r>
                <a:rPr lang="zh-CN" altLang="en-US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变量维护模块。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如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 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到每个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station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距离</a:t>
              </a:r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2. </a:t>
              </a:r>
              <a:r>
                <a:rPr lang="zh-CN" altLang="en-US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行为确定模块。</a:t>
              </a: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购买，销售，毁灭。</a:t>
              </a:r>
              <a:endPara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endPara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3.</a:t>
              </a:r>
              <a:r>
                <a:rPr lang="en-US" altLang="zh-CN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r>
                <a:rPr lang="zh-CN" altLang="en-US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目标更新模块。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每帧</a:t>
              </a: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的靶工作站。以及</a:t>
              </a: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的前进速度和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角速度。</a:t>
              </a:r>
              <a:endPara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44" name="右箭头 43"/>
          <p:cNvSpPr/>
          <p:nvPr/>
        </p:nvSpPr>
        <p:spPr>
          <a:xfrm>
            <a:off x="4590415" y="2916555"/>
            <a:ext cx="163195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>
            <p:custDataLst>
              <p:tags r:id="rId3"/>
            </p:custDataLst>
          </p:nvPr>
        </p:nvSpPr>
        <p:spPr>
          <a:xfrm rot="5400000">
            <a:off x="3118485" y="3978910"/>
            <a:ext cx="522605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>
            <p:custDataLst>
              <p:tags r:id="rId4"/>
            </p:custDataLst>
          </p:nvPr>
        </p:nvSpPr>
        <p:spPr>
          <a:xfrm>
            <a:off x="6369685" y="1654810"/>
            <a:ext cx="5264150" cy="2139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行为确定模块。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robot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购买，销售，毁灭。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遍历机器人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找到该机器人的靶工作站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如果当前机器人在靶工作站，则进行交易行为（销售或购买，改变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r_action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值）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如果不在靶工作站，则不进行任何交易行为。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r_action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中的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sell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buy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destroy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保持初始值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-1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793875" y="1156970"/>
            <a:ext cx="8758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最终目标：得到每帧的</a:t>
            </a:r>
            <a:r>
              <a:rPr lang="en-US" altLang="zh-CN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r_action</a:t>
            </a:r>
            <a:r>
              <a:rPr lang="zh-CN" altLang="en-US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shape</a:t>
            </a:r>
            <a:r>
              <a:rPr lang="zh-CN" altLang="en-US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</a:t>
            </a:r>
            <a:r>
              <a:rPr lang="en-US" altLang="zh-CN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[4,5], 4</a:t>
            </a:r>
            <a:r>
              <a:rPr lang="zh-CN" altLang="en-US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个机器人，</a:t>
            </a:r>
            <a:r>
              <a:rPr lang="en-US" altLang="zh-CN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种行为。初始值为</a:t>
            </a:r>
            <a:r>
              <a:rPr lang="en-US" altLang="zh-CN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-1.</a:t>
            </a:r>
            <a:endParaRPr lang="en-US" altLang="zh-CN" b="1">
              <a:solidFill>
                <a:schemeClr val="tx1"/>
              </a:solidFill>
              <a:highlight>
                <a:srgbClr val="00FFFF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8" name="文本框 127"/>
          <p:cNvSpPr txBox="1"/>
          <p:nvPr>
            <p:custDataLst>
              <p:tags r:id="rId5"/>
            </p:custDataLst>
          </p:nvPr>
        </p:nvSpPr>
        <p:spPr>
          <a:xfrm>
            <a:off x="454025" y="4239260"/>
            <a:ext cx="7251065" cy="14655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目标更新模块。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靶工作站，由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维向量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r_next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维护。初始值为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-1. 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robot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购买，销售，毁灭。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遍历机器人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如果机器人携带了产品，则找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工作台最近的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index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。更新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r_next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如果机器人没有携带产品，则找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工作台，最近的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index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454025" y="5637530"/>
            <a:ext cx="6096000" cy="1060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遍历机器人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根据当前机器人与其靶工作站的距离，确定角速度方向，默认最大角速度。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前进速度默认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+6m/s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下箭头 3"/>
          <p:cNvSpPr/>
          <p:nvPr/>
        </p:nvSpPr>
        <p:spPr>
          <a:xfrm>
            <a:off x="203200" y="0"/>
            <a:ext cx="421640" cy="724535"/>
          </a:xfrm>
          <a:prstGeom prst="downArrow">
            <a:avLst/>
          </a:pr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4840" y="86360"/>
            <a:ext cx="2313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</a:t>
            </a:r>
            <a:endParaRPr lang="zh-CN" altLang="en-US" sz="32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200" y="881380"/>
            <a:ext cx="11826240" cy="586740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2565" y="805815"/>
            <a:ext cx="11826875" cy="76200"/>
          </a:xfrm>
          <a:prstGeom prst="rect">
            <a:avLst/>
          </a:prstGeom>
          <a:gradFill>
            <a:gsLst>
              <a:gs pos="3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outerShdw blurRad="50800" dist="254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49545" y="1339215"/>
            <a:ext cx="63931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2000" b="1">
                <a:highlight>
                  <a:srgbClr val="00FFFF"/>
                </a:highlight>
                <a:sym typeface="+mn-ea"/>
              </a:rPr>
              <a:t>1. </a:t>
            </a:r>
            <a:r>
              <a:rPr lang="zh-CN" altLang="en-US" sz="2000" b="1">
                <a:highlight>
                  <a:srgbClr val="00FFFF"/>
                </a:highlight>
                <a:sym typeface="+mn-ea"/>
              </a:rPr>
              <a:t>目标更新模块，应更细致的</a:t>
            </a:r>
            <a:r>
              <a:rPr lang="zh-CN" altLang="en-US" sz="2000" b="1">
                <a:highlight>
                  <a:srgbClr val="00FFFF"/>
                </a:highlight>
                <a:sym typeface="+mn-ea"/>
              </a:rPr>
              <a:t>划分</a:t>
            </a:r>
            <a:endParaRPr lang="zh-CN" altLang="en-US" sz="2000" b="1">
              <a:highlight>
                <a:srgbClr val="00FFFF"/>
              </a:highlight>
              <a:sym typeface="+mn-ea"/>
            </a:endParaRPr>
          </a:p>
          <a:p>
            <a:pPr lvl="0" algn="l">
              <a:buClrTx/>
              <a:buSzTx/>
              <a:buFontTx/>
            </a:pPr>
            <a:endParaRPr lang="en-US" altLang="zh-CN" sz="2000" b="1">
              <a:highlight>
                <a:srgbClr val="00FFFF"/>
              </a:highlight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000" b="1">
                <a:highlight>
                  <a:srgbClr val="00FFFF"/>
                </a:highlight>
                <a:sym typeface="+mn-ea"/>
              </a:rPr>
              <a:t>2. r_next</a:t>
            </a:r>
            <a:r>
              <a:rPr lang="zh-CN" altLang="en-US" sz="2000" b="1">
                <a:highlight>
                  <a:srgbClr val="00FFFF"/>
                </a:highlight>
                <a:sym typeface="+mn-ea"/>
              </a:rPr>
              <a:t>，对应</a:t>
            </a:r>
            <a:r>
              <a:rPr lang="en-US" altLang="zh-CN" sz="2000" b="1">
                <a:highlight>
                  <a:srgbClr val="00FFFF"/>
                </a:highlight>
                <a:sym typeface="+mn-ea"/>
              </a:rPr>
              <a:t> </a:t>
            </a:r>
            <a:r>
              <a:rPr lang="en-US" altLang="zh-CN" sz="2000" b="1">
                <a:solidFill>
                  <a:srgbClr val="C00000"/>
                </a:solidFill>
                <a:highlight>
                  <a:srgbClr val="00FFFF"/>
                </a:highlight>
                <a:sym typeface="+mn-ea"/>
              </a:rPr>
              <a:t>“</a:t>
            </a:r>
            <a:r>
              <a:rPr lang="zh-CN" altLang="en-US" sz="2000" b="1">
                <a:solidFill>
                  <a:srgbClr val="C00000"/>
                </a:solidFill>
                <a:highlight>
                  <a:srgbClr val="00FFFF"/>
                </a:highlight>
                <a:sym typeface="+mn-ea"/>
              </a:rPr>
              <a:t>怎么找</a:t>
            </a:r>
            <a:r>
              <a:rPr lang="en-US" altLang="zh-CN" sz="2000" b="1">
                <a:solidFill>
                  <a:srgbClr val="C00000"/>
                </a:solidFill>
                <a:highlight>
                  <a:srgbClr val="00FFFF"/>
                </a:highlight>
                <a:sym typeface="+mn-ea"/>
              </a:rPr>
              <a:t>”</a:t>
            </a:r>
            <a:r>
              <a:rPr lang="en-US" altLang="zh-CN" sz="2000" b="1">
                <a:highlight>
                  <a:srgbClr val="00FFFF"/>
                </a:highlight>
                <a:sym typeface="+mn-ea"/>
              </a:rPr>
              <a:t> </a:t>
            </a:r>
            <a:r>
              <a:rPr lang="zh-CN" altLang="en-US" sz="2000" b="1">
                <a:highlight>
                  <a:srgbClr val="00FFFF"/>
                </a:highlight>
                <a:sym typeface="+mn-ea"/>
              </a:rPr>
              <a:t>问题</a:t>
            </a:r>
            <a:r>
              <a:rPr lang="en-US" altLang="zh-CN" sz="2000" b="1">
                <a:highlight>
                  <a:srgbClr val="00FFFF"/>
                </a:highlight>
                <a:sym typeface="+mn-ea"/>
              </a:rPr>
              <a:t>. </a:t>
            </a:r>
            <a:r>
              <a:rPr lang="zh-CN" altLang="en-US" sz="2000" b="1">
                <a:highlight>
                  <a:srgbClr val="00FFFF"/>
                </a:highlight>
                <a:sym typeface="+mn-ea"/>
              </a:rPr>
              <a:t>完成当前订单，不用实时更</a:t>
            </a:r>
            <a:r>
              <a:rPr lang="zh-CN" altLang="en-US" sz="2000" b="1">
                <a:highlight>
                  <a:srgbClr val="00FFFF"/>
                </a:highlight>
                <a:sym typeface="+mn-ea"/>
              </a:rPr>
              <a:t>新。</a:t>
            </a:r>
            <a:endParaRPr lang="zh-CN" altLang="en-US" sz="2000" b="1">
              <a:highlight>
                <a:srgbClr val="00FFFF"/>
              </a:highlight>
              <a:sym typeface="+mn-ea"/>
            </a:endParaRPr>
          </a:p>
          <a:p>
            <a:pPr lvl="0" algn="l">
              <a:buClrTx/>
              <a:buSzTx/>
              <a:buFontTx/>
            </a:pPr>
            <a:endParaRPr lang="zh-CN" altLang="en-US" sz="2000" b="1">
              <a:highlight>
                <a:srgbClr val="00FFFF"/>
              </a:highlight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000" b="1">
                <a:highlight>
                  <a:srgbClr val="00FFFF"/>
                </a:highlight>
                <a:sym typeface="+mn-ea"/>
              </a:rPr>
              <a:t>3. r_action</a:t>
            </a:r>
            <a:r>
              <a:rPr lang="zh-CN" altLang="en-US" sz="2000" b="1">
                <a:highlight>
                  <a:srgbClr val="00FFFF"/>
                </a:highlight>
                <a:sym typeface="+mn-ea"/>
              </a:rPr>
              <a:t>里的前进速度和角速度，对应</a:t>
            </a:r>
            <a:r>
              <a:rPr lang="en-US" altLang="zh-CN" sz="2000" b="1">
                <a:highlight>
                  <a:srgbClr val="00FFFF"/>
                </a:highlight>
                <a:sym typeface="+mn-ea"/>
              </a:rPr>
              <a:t> </a:t>
            </a:r>
            <a:r>
              <a:rPr lang="en-US" altLang="zh-CN" sz="2000" b="1">
                <a:solidFill>
                  <a:srgbClr val="C00000"/>
                </a:solidFill>
                <a:highlight>
                  <a:srgbClr val="00FFFF"/>
                </a:highlight>
                <a:sym typeface="+mn-ea"/>
              </a:rPr>
              <a:t>“</a:t>
            </a:r>
            <a:r>
              <a:rPr lang="zh-CN" altLang="en-US" sz="2000" b="1">
                <a:solidFill>
                  <a:srgbClr val="C00000"/>
                </a:solidFill>
                <a:highlight>
                  <a:srgbClr val="00FFFF"/>
                </a:highlight>
                <a:sym typeface="+mn-ea"/>
              </a:rPr>
              <a:t>怎么走</a:t>
            </a:r>
            <a:r>
              <a:rPr lang="en-US" altLang="zh-CN" sz="2000" b="1">
                <a:solidFill>
                  <a:srgbClr val="C00000"/>
                </a:solidFill>
                <a:highlight>
                  <a:srgbClr val="00FFFF"/>
                </a:highlight>
                <a:sym typeface="+mn-ea"/>
              </a:rPr>
              <a:t>” </a:t>
            </a:r>
            <a:r>
              <a:rPr lang="zh-CN" altLang="en-US" sz="2000" b="1">
                <a:highlight>
                  <a:srgbClr val="00FFFF"/>
                </a:highlight>
                <a:sym typeface="+mn-ea"/>
              </a:rPr>
              <a:t>问题。</a:t>
            </a:r>
            <a:endParaRPr lang="zh-CN" altLang="en-US" sz="2000" b="1">
              <a:highlight>
                <a:srgbClr val="00FFFF"/>
              </a:highlight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31520" y="1166495"/>
            <a:ext cx="4409440" cy="2332990"/>
            <a:chOff x="12041" y="2273"/>
            <a:chExt cx="4780" cy="3080"/>
          </a:xfrm>
        </p:grpSpPr>
        <p:sp>
          <p:nvSpPr>
            <p:cNvPr id="18" name="矩形 17"/>
            <p:cNvSpPr/>
            <p:nvPr>
              <p:custDataLst>
                <p:tags r:id="rId1"/>
              </p:custDataLst>
            </p:nvPr>
          </p:nvSpPr>
          <p:spPr>
            <a:xfrm>
              <a:off x="12041" y="2273"/>
              <a:ext cx="4779" cy="3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>
              <p:custDataLst>
                <p:tags r:id="rId2"/>
              </p:custDataLst>
            </p:nvPr>
          </p:nvSpPr>
          <p:spPr>
            <a:xfrm>
              <a:off x="12134" y="2273"/>
              <a:ext cx="4687" cy="30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1. </a:t>
              </a:r>
              <a:r>
                <a:rPr lang="zh-CN" altLang="en-US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变量维护模块。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如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 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到每个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station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距离</a:t>
              </a:r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2. </a:t>
              </a:r>
              <a:r>
                <a:rPr lang="zh-CN" altLang="en-US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行为确定模块。</a:t>
              </a: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购买，销售，毁灭。</a:t>
              </a:r>
              <a:endPara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endPara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3.</a:t>
              </a:r>
              <a:r>
                <a:rPr lang="en-US" altLang="zh-CN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r>
                <a:rPr lang="zh-CN" altLang="en-US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目标更新模块。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每帧</a:t>
              </a: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的靶工作站。以及</a:t>
              </a: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的前进速度和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角速度。</a:t>
              </a:r>
              <a:endPara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117090" y="3698006"/>
            <a:ext cx="7925719" cy="2819176"/>
            <a:chOff x="12041" y="2199"/>
            <a:chExt cx="4405" cy="3031"/>
          </a:xfrm>
        </p:grpSpPr>
        <p:sp>
          <p:nvSpPr>
            <p:cNvPr id="21" name="矩形 20"/>
            <p:cNvSpPr/>
            <p:nvPr>
              <p:custDataLst>
                <p:tags r:id="rId3"/>
              </p:custDataLst>
            </p:nvPr>
          </p:nvSpPr>
          <p:spPr>
            <a:xfrm>
              <a:off x="12041" y="2199"/>
              <a:ext cx="4275" cy="3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>
              <p:custDataLst>
                <p:tags r:id="rId4"/>
              </p:custDataLst>
            </p:nvPr>
          </p:nvSpPr>
          <p:spPr>
            <a:xfrm>
              <a:off x="12134" y="2273"/>
              <a:ext cx="4312" cy="28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1. </a:t>
              </a:r>
              <a:r>
                <a:rPr lang="en-US" altLang="zh-CN" sz="1400" b="1">
                  <a:solidFill>
                    <a:srgbClr val="C00000"/>
                  </a:solidFill>
                  <a:highlight>
                    <a:srgbClr val="00FFFF"/>
                  </a:highlight>
                  <a:sym typeface="+mn-ea"/>
                </a:rPr>
                <a:t>“</a:t>
              </a:r>
              <a:r>
                <a:rPr lang="zh-CN" altLang="en-US" sz="1400" b="1">
                  <a:solidFill>
                    <a:srgbClr val="C00000"/>
                  </a:solidFill>
                  <a:highlight>
                    <a:srgbClr val="00FFFF"/>
                  </a:highlight>
                  <a:sym typeface="+mn-ea"/>
                </a:rPr>
                <a:t>怎么找</a:t>
              </a:r>
              <a:r>
                <a:rPr lang="en-US" altLang="zh-CN" sz="1400" b="1">
                  <a:solidFill>
                    <a:srgbClr val="C00000"/>
                  </a:solidFill>
                  <a:highlight>
                    <a:srgbClr val="00FFFF"/>
                  </a:highlight>
                  <a:sym typeface="+mn-ea"/>
                </a:rPr>
                <a:t>”</a:t>
              </a:r>
              <a:r>
                <a:rPr lang="en-US" altLang="zh-CN" sz="1400" b="1">
                  <a:highlight>
                    <a:srgbClr val="00FFFF"/>
                  </a:highlight>
                  <a:sym typeface="+mn-ea"/>
                </a:rPr>
                <a:t> </a:t>
              </a:r>
              <a:r>
                <a:rPr lang="zh-CN" altLang="en-US" sz="1400" b="1">
                  <a:highlight>
                    <a:srgbClr val="00FFFF"/>
                  </a:highlight>
                  <a:sym typeface="+mn-ea"/>
                </a:rPr>
                <a:t>（</a:t>
              </a:r>
              <a:r>
                <a:rPr lang="zh-CN" altLang="en-US" sz="1400" b="1">
                  <a:highlight>
                    <a:srgbClr val="00FFFF"/>
                  </a:highlight>
                  <a:sym typeface="+mn-ea"/>
                </a:rPr>
                <a:t>李）</a:t>
              </a:r>
              <a:endParaRPr lang="en-US" altLang="zh-CN" sz="1400" b="1">
                <a:highlight>
                  <a:srgbClr val="00FFFF"/>
                </a:highlight>
                <a:sym typeface="+mn-ea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zh-CN" altLang="en-US" sz="1400" b="1">
                  <a:highlight>
                    <a:srgbClr val="00FFFF"/>
                  </a:highlight>
                  <a:sym typeface="+mn-ea"/>
                </a:rPr>
                <a:t>考虑组合优化。建立成本函数。（不可能全局最优，尽可能</a:t>
              </a:r>
              <a:r>
                <a:rPr lang="zh-CN" altLang="en-US" sz="1400" b="1">
                  <a:highlight>
                    <a:srgbClr val="00FFFF"/>
                  </a:highlight>
                  <a:sym typeface="+mn-ea"/>
                </a:rPr>
                <a:t>贪心）</a:t>
              </a:r>
              <a:endParaRPr lang="zh-CN" altLang="en-US" sz="1400" b="1">
                <a:highlight>
                  <a:srgbClr val="00FFFF"/>
                </a:highlight>
                <a:sym typeface="+mn-ea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成本函数需考虑：到达目标点，不用等待，直接交易。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成本函数需考虑：</a:t>
              </a: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4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</a:t>
              </a: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5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</a:t>
              </a: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6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</a:t>
              </a: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7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工作站，如果有产出，机器人选择它们的优先级更高。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2. </a:t>
              </a:r>
              <a:r>
                <a:rPr lang="en-US" altLang="zh-CN" sz="1400" b="1">
                  <a:solidFill>
                    <a:srgbClr val="C00000"/>
                  </a:solidFill>
                  <a:highlight>
                    <a:srgbClr val="00FFFF"/>
                  </a:highlight>
                  <a:sym typeface="+mn-ea"/>
                </a:rPr>
                <a:t>“</a:t>
              </a:r>
              <a:r>
                <a:rPr lang="zh-CN" altLang="en-US" sz="1400" b="1">
                  <a:solidFill>
                    <a:srgbClr val="C00000"/>
                  </a:solidFill>
                  <a:highlight>
                    <a:srgbClr val="00FFFF"/>
                  </a:highlight>
                  <a:sym typeface="+mn-ea"/>
                </a:rPr>
                <a:t>怎么走</a:t>
              </a:r>
              <a:r>
                <a:rPr lang="en-US" altLang="zh-CN" sz="1400" b="1">
                  <a:solidFill>
                    <a:srgbClr val="C00000"/>
                  </a:solidFill>
                  <a:highlight>
                    <a:srgbClr val="00FFFF"/>
                  </a:highlight>
                  <a:sym typeface="+mn-ea"/>
                </a:rPr>
                <a:t>”</a:t>
              </a:r>
              <a:r>
                <a:rPr lang="zh-CN" altLang="en-US" sz="1400" b="1">
                  <a:solidFill>
                    <a:schemeClr val="tx1"/>
                  </a:solidFill>
                  <a:highlight>
                    <a:srgbClr val="00FFFF"/>
                  </a:highlight>
                  <a:sym typeface="+mn-ea"/>
                </a:rPr>
                <a:t>（邓）</a:t>
              </a:r>
              <a:endPara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742950" lvl="2" indent="-285750" algn="just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zh-CN" altLang="en-US" sz="1400" b="1">
                  <a:highlight>
                    <a:srgbClr val="00FFFF"/>
                  </a:highlight>
                  <a:sym typeface="+mn-ea"/>
                </a:rPr>
                <a:t>考虑时间成本以及躲避障碍。（可最优</a:t>
              </a:r>
              <a:r>
                <a:rPr lang="zh-CN" altLang="en-US" sz="1400" b="1">
                  <a:highlight>
                    <a:srgbClr val="00FFFF"/>
                  </a:highlight>
                  <a:sym typeface="+mn-ea"/>
                </a:rPr>
                <a:t>解）</a:t>
              </a:r>
              <a:endParaRPr lang="zh-CN" altLang="en-US" sz="1400" b="1">
                <a:highlight>
                  <a:srgbClr val="00FFFF"/>
                </a:highlight>
                <a:sym typeface="+mn-ea"/>
              </a:endParaRPr>
            </a:p>
            <a:p>
              <a:pPr marL="742950" lvl="1" indent="-285750" algn="just">
                <a:lnSpc>
                  <a:spcPct val="150000"/>
                </a:lnSpc>
                <a:buClrTx/>
                <a:buSzTx/>
                <a:buFont typeface="Wingdings" panose="05000000000000000000" charset="0"/>
                <a:buChar char="l"/>
              </a:pP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1. 走出完美曲线，最短时间到达靶工作站。（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有最优解）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742950" lvl="1" indent="-285750" algn="just">
                <a:lnSpc>
                  <a:spcPct val="150000"/>
                </a:lnSpc>
                <a:buClrTx/>
                <a:buSzTx/>
                <a:buFont typeface="Wingdings" panose="05000000000000000000" charset="0"/>
                <a:buChar char="l"/>
              </a:pP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2. 机器人碰撞检测，墙壁碰撞检测。（）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457200" lvl="2"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600" b="1">
                  <a:highlight>
                    <a:srgbClr val="00FFFF"/>
                  </a:highlight>
                  <a:sym typeface="+mn-ea"/>
                </a:rPr>
                <a:t>	</a:t>
              </a:r>
              <a:endParaRPr lang="en-US" altLang="zh-CN" sz="1600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下箭头 3"/>
          <p:cNvSpPr/>
          <p:nvPr/>
        </p:nvSpPr>
        <p:spPr>
          <a:xfrm>
            <a:off x="203200" y="0"/>
            <a:ext cx="421640" cy="724535"/>
          </a:xfrm>
          <a:prstGeom prst="downArrow">
            <a:avLst/>
          </a:pr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4840" y="86360"/>
            <a:ext cx="5752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怎么走（完美曲线，最短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时间）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200" y="881380"/>
            <a:ext cx="11826240" cy="586740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2565" y="805815"/>
            <a:ext cx="11826875" cy="76200"/>
          </a:xfrm>
          <a:prstGeom prst="rect">
            <a:avLst/>
          </a:prstGeom>
          <a:gradFill>
            <a:gsLst>
              <a:gs pos="3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outerShdw blurRad="50800" dist="254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1587500" y="1157605"/>
            <a:ext cx="6985" cy="47199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>
            <p:custDataLst>
              <p:tags r:id="rId1"/>
            </p:custDataLst>
          </p:nvPr>
        </p:nvCxnSpPr>
        <p:spPr>
          <a:xfrm flipV="1">
            <a:off x="1587500" y="5841365"/>
            <a:ext cx="8627745" cy="3619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859655" y="3310255"/>
            <a:ext cx="719455" cy="72199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乘号 13"/>
          <p:cNvSpPr/>
          <p:nvPr/>
        </p:nvSpPr>
        <p:spPr>
          <a:xfrm>
            <a:off x="4617720" y="3016250"/>
            <a:ext cx="358140" cy="43942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244715" y="1932305"/>
            <a:ext cx="321945" cy="306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898900" y="3082925"/>
            <a:ext cx="7188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机器人</a:t>
            </a:r>
            <a:endParaRPr lang="zh-CN" altLang="en-US" sz="1400"/>
          </a:p>
        </p:txBody>
      </p:sp>
      <p:cxnSp>
        <p:nvCxnSpPr>
          <p:cNvPr id="17" name="直接箭头连接符 16"/>
          <p:cNvCxnSpPr/>
          <p:nvPr>
            <p:custDataLst>
              <p:tags r:id="rId2"/>
            </p:custDataLst>
          </p:nvPr>
        </p:nvCxnSpPr>
        <p:spPr>
          <a:xfrm flipV="1">
            <a:off x="4975860" y="2188210"/>
            <a:ext cx="2224405" cy="10172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7045960" y="1519555"/>
            <a:ext cx="7188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工作站</a:t>
            </a:r>
            <a:endParaRPr lang="zh-CN" altLang="en-US" sz="1400"/>
          </a:p>
        </p:txBody>
      </p:sp>
      <p:cxnSp>
        <p:nvCxnSpPr>
          <p:cNvPr id="19" name="直接箭头连接符 18"/>
          <p:cNvCxnSpPr/>
          <p:nvPr>
            <p:custDataLst>
              <p:tags r:id="rId4"/>
            </p:custDataLst>
          </p:nvPr>
        </p:nvCxnSpPr>
        <p:spPr>
          <a:xfrm flipV="1">
            <a:off x="4786630" y="2049145"/>
            <a:ext cx="6350" cy="10337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5" idx="2"/>
          </p:cNvCxnSpPr>
          <p:nvPr>
            <p:custDataLst>
              <p:tags r:id="rId5"/>
            </p:custDataLst>
          </p:nvPr>
        </p:nvCxnSpPr>
        <p:spPr>
          <a:xfrm>
            <a:off x="4741545" y="2070735"/>
            <a:ext cx="2503170" cy="152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56050" y="3455670"/>
            <a:ext cx="830580" cy="39941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691755" y="1890395"/>
            <a:ext cx="724535" cy="34861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210810" y="1764665"/>
            <a:ext cx="1396365" cy="20383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162425" y="2418080"/>
            <a:ext cx="1270000" cy="240665"/>
          </a:xfrm>
          <a:prstGeom prst="rect">
            <a:avLst/>
          </a:prstGeom>
        </p:spPr>
      </p:pic>
      <p:sp>
        <p:nvSpPr>
          <p:cNvPr id="27" name="弧形 26"/>
          <p:cNvSpPr/>
          <p:nvPr/>
        </p:nvSpPr>
        <p:spPr>
          <a:xfrm rot="10140000">
            <a:off x="6685915" y="1861820"/>
            <a:ext cx="188595" cy="474980"/>
          </a:xfrm>
          <a:prstGeom prst="arc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>
            <p:custDataLst>
              <p:tags r:id="rId14"/>
            </p:custDataLst>
          </p:nvPr>
        </p:nvCxnSpPr>
        <p:spPr>
          <a:xfrm>
            <a:off x="4926965" y="3288030"/>
            <a:ext cx="2503170" cy="152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弧形 28"/>
          <p:cNvSpPr/>
          <p:nvPr>
            <p:custDataLst>
              <p:tags r:id="rId15"/>
            </p:custDataLst>
          </p:nvPr>
        </p:nvSpPr>
        <p:spPr>
          <a:xfrm rot="3720000">
            <a:off x="4862195" y="3146425"/>
            <a:ext cx="188595" cy="474980"/>
          </a:xfrm>
          <a:prstGeom prst="arc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045960" y="2377440"/>
            <a:ext cx="1853565" cy="57467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342380" y="2137410"/>
            <a:ext cx="201295" cy="34036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377815" y="3307715"/>
            <a:ext cx="201295" cy="45021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2286635" y="4377055"/>
            <a:ext cx="4361180" cy="314960"/>
          </a:xfrm>
          <a:prstGeom prst="rect">
            <a:avLst/>
          </a:prstGeom>
        </p:spPr>
      </p:pic>
      <p:sp>
        <p:nvSpPr>
          <p:cNvPr id="44" name="右箭头 43"/>
          <p:cNvSpPr/>
          <p:nvPr>
            <p:custDataLst>
              <p:tags r:id="rId24"/>
            </p:custDataLst>
          </p:nvPr>
        </p:nvSpPr>
        <p:spPr>
          <a:xfrm>
            <a:off x="6932295" y="4540250"/>
            <a:ext cx="681355" cy="151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7898130" y="4377055"/>
            <a:ext cx="419100" cy="41275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3473450" y="5127625"/>
            <a:ext cx="1724025" cy="288290"/>
          </a:xfrm>
          <a:prstGeom prst="rect">
            <a:avLst/>
          </a:prstGeom>
        </p:spPr>
      </p:pic>
      <p:sp>
        <p:nvSpPr>
          <p:cNvPr id="37" name="右箭头 36"/>
          <p:cNvSpPr/>
          <p:nvPr>
            <p:custDataLst>
              <p:tags r:id="rId29"/>
            </p:custDataLst>
          </p:nvPr>
        </p:nvSpPr>
        <p:spPr>
          <a:xfrm>
            <a:off x="6932295" y="5259070"/>
            <a:ext cx="681355" cy="151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7915275" y="5321935"/>
            <a:ext cx="393700" cy="25400"/>
          </a:xfrm>
          <a:prstGeom prst="rect">
            <a:avLst/>
          </a:prstGeom>
        </p:spPr>
      </p:pic>
      <p:sp>
        <p:nvSpPr>
          <p:cNvPr id="40" name="文本框 39"/>
          <p:cNvSpPr txBox="1"/>
          <p:nvPr>
            <p:custDataLst>
              <p:tags r:id="rId32"/>
            </p:custDataLst>
          </p:nvPr>
        </p:nvSpPr>
        <p:spPr>
          <a:xfrm>
            <a:off x="8601710" y="4421505"/>
            <a:ext cx="1040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逆时针</a:t>
            </a:r>
            <a:endParaRPr lang="zh-CN" altLang="en-US"/>
          </a:p>
        </p:txBody>
      </p:sp>
      <p:sp>
        <p:nvSpPr>
          <p:cNvPr id="41" name="文本框 40"/>
          <p:cNvSpPr txBox="1"/>
          <p:nvPr>
            <p:custDataLst>
              <p:tags r:id="rId33"/>
            </p:custDataLst>
          </p:nvPr>
        </p:nvSpPr>
        <p:spPr>
          <a:xfrm>
            <a:off x="8623935" y="5103495"/>
            <a:ext cx="1040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顺时</a:t>
            </a:r>
            <a:r>
              <a:rPr lang="zh-CN" altLang="en-US"/>
              <a:t>针</a:t>
            </a:r>
            <a:endParaRPr lang="zh-CN" altLang="en-US"/>
          </a:p>
        </p:txBody>
      </p:sp>
      <p:sp>
        <p:nvSpPr>
          <p:cNvPr id="7" name="左弧形箭头 6"/>
          <p:cNvSpPr/>
          <p:nvPr/>
        </p:nvSpPr>
        <p:spPr>
          <a:xfrm>
            <a:off x="3411220" y="2751455"/>
            <a:ext cx="402590" cy="8274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下箭头 3"/>
          <p:cNvSpPr/>
          <p:nvPr/>
        </p:nvSpPr>
        <p:spPr>
          <a:xfrm>
            <a:off x="203200" y="0"/>
            <a:ext cx="421640" cy="724535"/>
          </a:xfrm>
          <a:prstGeom prst="downArrow">
            <a:avLst/>
          </a:pr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4840" y="86360"/>
            <a:ext cx="7778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怎么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找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200" y="881380"/>
            <a:ext cx="11826240" cy="586740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2565" y="805815"/>
            <a:ext cx="11826875" cy="76200"/>
          </a:xfrm>
          <a:prstGeom prst="rect">
            <a:avLst/>
          </a:prstGeom>
          <a:gradFill>
            <a:gsLst>
              <a:gs pos="3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outerShdw blurRad="50800" dist="254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下箭头 3"/>
          <p:cNvSpPr/>
          <p:nvPr/>
        </p:nvSpPr>
        <p:spPr>
          <a:xfrm>
            <a:off x="203200" y="0"/>
            <a:ext cx="421640" cy="724535"/>
          </a:xfrm>
          <a:prstGeom prst="downArrow">
            <a:avLst/>
          </a:pr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4840" y="86360"/>
            <a:ext cx="7778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怎么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找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200" y="881380"/>
            <a:ext cx="11826240" cy="586740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2565" y="805815"/>
            <a:ext cx="11826875" cy="76200"/>
          </a:xfrm>
          <a:prstGeom prst="rect">
            <a:avLst/>
          </a:prstGeom>
          <a:gradFill>
            <a:gsLst>
              <a:gs pos="3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outerShdw blurRad="50800" dist="254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COMMONDATA" val="eyJoZGlkIjoiZTIyOGQxNTIzNTA2ZjJmOTAyNmEzNTdjYzAyMjMzMTIifQ=="/>
  <p:tag name="KSO_WPP_MARK_KEY" val="57106572-17af-4763-bee3-f66a70fe43fc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1103</Words>
  <Application>WPS 演示</Application>
  <PresentationFormat>宽屏</PresentationFormat>
  <Paragraphs>97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alone</cp:lastModifiedBy>
  <cp:revision>415</cp:revision>
  <dcterms:created xsi:type="dcterms:W3CDTF">2022-09-29T09:10:00Z</dcterms:created>
  <dcterms:modified xsi:type="dcterms:W3CDTF">2023-03-11T07:07:21Z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E672DFE0C2974F9F83D2D3657C58D10A</vt:lpwstr>
  </property>
  <property fmtid="{D5CDD505-2E9C-101B-9397-08002B2CF9AE}" pid="3" name="KSOProductBuildVer">
    <vt:lpwstr>2052-11.1.0.13703</vt:lpwstr>
  </property>
</Properties>
</file>