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56" r:id="rId4"/>
    <p:sldId id="304" r:id="rId5"/>
    <p:sldId id="303" r:id="rId6"/>
    <p:sldId id="306" r:id="rId7"/>
    <p:sldId id="307" r:id="rId8"/>
    <p:sldId id="308" r:id="rId9"/>
    <p:sldId id="309" r:id="rId10"/>
    <p:sldId id="310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7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1.xml"/><Relationship Id="rId7" Type="http://schemas.openxmlformats.org/officeDocument/2006/relationships/image" Target="../media/image1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7.png"/><Relationship Id="rId20" Type="http://schemas.openxmlformats.org/officeDocument/2006/relationships/tags" Target="../tags/tag28.xml"/><Relationship Id="rId2" Type="http://schemas.openxmlformats.org/officeDocument/2006/relationships/tags" Target="../tags/tag16.xml"/><Relationship Id="rId19" Type="http://schemas.openxmlformats.org/officeDocument/2006/relationships/image" Target="../media/image6.png"/><Relationship Id="rId18" Type="http://schemas.openxmlformats.org/officeDocument/2006/relationships/tags" Target="../tags/tag27.xml"/><Relationship Id="rId17" Type="http://schemas.openxmlformats.org/officeDocument/2006/relationships/image" Target="../media/image5.png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image" Target="../media/image4.png"/><Relationship Id="rId12" Type="http://schemas.openxmlformats.org/officeDocument/2006/relationships/tags" Target="../tags/tag23.xml"/><Relationship Id="rId11" Type="http://schemas.openxmlformats.org/officeDocument/2006/relationships/image" Target="../media/image3.png"/><Relationship Id="rId10" Type="http://schemas.openxmlformats.org/officeDocument/2006/relationships/tags" Target="../tags/tag2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image" Target="../media/image8.png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30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9" Type="http://schemas.openxmlformats.org/officeDocument/2006/relationships/tags" Target="../tags/tag66.xml"/><Relationship Id="rId18" Type="http://schemas.openxmlformats.org/officeDocument/2006/relationships/image" Target="../media/image8.png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2364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华为挑战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赛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85545" y="2868295"/>
            <a:ext cx="97326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机器人场景下的运输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生产问题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4786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整体结构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97685" y="1391285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  <a:cs typeface="+mj-ea"/>
              </a:rPr>
              <a:t>1. </a:t>
            </a:r>
            <a:r>
              <a:rPr lang="zh-CN" altLang="en-US">
                <a:latin typeface="+mj-ea"/>
                <a:ea typeface="+mj-ea"/>
                <a:cs typeface="+mj-ea"/>
              </a:rPr>
              <a:t>读取地图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2. </a:t>
            </a:r>
            <a:r>
              <a:rPr lang="zh-CN" altLang="en-US">
                <a:latin typeface="+mj-ea"/>
                <a:ea typeface="+mj-ea"/>
                <a:cs typeface="+mj-ea"/>
              </a:rPr>
              <a:t>返回</a:t>
            </a:r>
            <a:r>
              <a:rPr lang="en-US" altLang="zh-CN">
                <a:latin typeface="+mj-ea"/>
                <a:ea typeface="+mj-ea"/>
                <a:cs typeface="+mj-ea"/>
              </a:rPr>
              <a:t>OK</a:t>
            </a:r>
            <a:endParaRPr lang="en-US" altLang="zh-CN">
              <a:latin typeface="+mj-ea"/>
              <a:ea typeface="+mj-ea"/>
              <a:cs typeface="+mj-ea"/>
            </a:endParaRPr>
          </a:p>
          <a:p>
            <a:endParaRPr lang="en-US" altLang="zh-CN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3. </a:t>
            </a:r>
            <a:r>
              <a:rPr lang="zh-CN" altLang="en-US">
                <a:latin typeface="+mj-ea"/>
                <a:ea typeface="+mj-ea"/>
                <a:cs typeface="+mj-ea"/>
              </a:rPr>
              <a:t>读取每一帧</a:t>
            </a:r>
            <a:r>
              <a:rPr lang="zh-CN" altLang="en-US">
                <a:latin typeface="+mj-ea"/>
                <a:ea typeface="+mj-ea"/>
                <a:cs typeface="+mj-ea"/>
              </a:rPr>
              <a:t>信息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4. </a:t>
            </a:r>
            <a:r>
              <a:rPr lang="zh-CN" altLang="en-US">
                <a:latin typeface="+mj-ea"/>
                <a:ea typeface="+mj-ea"/>
                <a:cs typeface="+mj-ea"/>
              </a:rPr>
              <a:t>返回</a:t>
            </a:r>
            <a:r>
              <a:rPr lang="en-US" altLang="zh-CN">
                <a:latin typeface="+mj-ea"/>
                <a:ea typeface="+mj-ea"/>
                <a:cs typeface="+mj-ea"/>
              </a:rPr>
              <a:t>OK</a:t>
            </a:r>
            <a:endParaRPr lang="en-US" altLang="zh-CN">
              <a:latin typeface="+mj-ea"/>
              <a:ea typeface="+mj-ea"/>
              <a:cs typeface="+mj-ea"/>
            </a:endParaRPr>
          </a:p>
          <a:p>
            <a:endParaRPr lang="en-US" altLang="zh-CN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5. </a:t>
            </a:r>
            <a:r>
              <a:rPr lang="zh-CN" altLang="en-US">
                <a:latin typeface="+mj-ea"/>
                <a:ea typeface="+mj-ea"/>
                <a:cs typeface="+mj-ea"/>
              </a:rPr>
              <a:t>处理当前帧</a:t>
            </a:r>
            <a:r>
              <a:rPr lang="zh-CN" altLang="en-US">
                <a:latin typeface="+mj-ea"/>
                <a:ea typeface="+mj-ea"/>
                <a:cs typeface="+mj-ea"/>
              </a:rPr>
              <a:t>信息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6. </a:t>
            </a:r>
            <a:r>
              <a:rPr lang="zh-CN" altLang="en-US">
                <a:latin typeface="+mj-ea"/>
                <a:ea typeface="+mj-ea"/>
                <a:cs typeface="+mj-ea"/>
              </a:rPr>
              <a:t>机器人行为</a:t>
            </a:r>
            <a:r>
              <a:rPr lang="zh-CN" altLang="en-US">
                <a:latin typeface="+mj-ea"/>
                <a:ea typeface="+mj-ea"/>
                <a:cs typeface="+mj-ea"/>
              </a:rPr>
              <a:t>响应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7. </a:t>
            </a:r>
            <a:r>
              <a:rPr lang="zh-CN" altLang="en-US">
                <a:latin typeface="+mj-ea"/>
                <a:ea typeface="+mj-ea"/>
                <a:cs typeface="+mj-ea"/>
              </a:rPr>
              <a:t>返回</a:t>
            </a:r>
            <a:r>
              <a:rPr lang="en-US" altLang="zh-CN">
                <a:latin typeface="+mj-ea"/>
                <a:ea typeface="+mj-ea"/>
                <a:cs typeface="+mj-ea"/>
              </a:rPr>
              <a:t>OK</a:t>
            </a:r>
            <a:r>
              <a:rPr lang="zh-CN" altLang="en-US">
                <a:latin typeface="+mj-ea"/>
                <a:ea typeface="+mj-ea"/>
                <a:cs typeface="+mj-ea"/>
              </a:rPr>
              <a:t>，回到第</a:t>
            </a:r>
            <a:r>
              <a:rPr lang="zh-CN" altLang="en-US">
                <a:latin typeface="+mj-ea"/>
                <a:ea typeface="+mj-ea"/>
                <a:cs typeface="+mj-ea"/>
              </a:rPr>
              <a:t>三步</a:t>
            </a:r>
            <a:endParaRPr lang="zh-CN" altLang="en-US">
              <a:latin typeface="+mj-ea"/>
              <a:ea typeface="+mj-ea"/>
              <a:cs typeface="+mj-ea"/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883920" y="2505075"/>
            <a:ext cx="747395" cy="2407285"/>
          </a:xfrm>
          <a:prstGeom prst="bentArrow">
            <a:avLst>
              <a:gd name="adj1" fmla="val 1724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891540" y="4707890"/>
            <a:ext cx="73977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3937635" y="2505075"/>
            <a:ext cx="2560320" cy="290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869430" y="1094740"/>
            <a:ext cx="3034030" cy="1817370"/>
            <a:chOff x="12041" y="2273"/>
            <a:chExt cx="4778" cy="2862"/>
          </a:xfrm>
        </p:grpSpPr>
        <p:sp>
          <p:nvSpPr>
            <p:cNvPr id="30" name="矩形 29"/>
            <p:cNvSpPr/>
            <p:nvPr>
              <p:custDataLst>
                <p:tags r:id="rId1"/>
              </p:custDataLst>
            </p:nvPr>
          </p:nvSpPr>
          <p:spPr>
            <a:xfrm>
              <a:off x="12041" y="2273"/>
              <a:ext cx="4779" cy="28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2"/>
              </p:custDataLst>
            </p:nvPr>
          </p:nvSpPr>
          <p:spPr>
            <a:xfrm>
              <a:off x="12536" y="2273"/>
              <a:ext cx="3828" cy="28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工作台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list[dict]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6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）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i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变量：workstations</a:t>
              </a:r>
              <a:endParaRPr lang="zh-CN" altLang="en-US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sz="18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机器人list[dict]（10）</a:t>
              </a: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i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变量：robots</a:t>
              </a:r>
              <a:endParaRPr lang="zh-CN" altLang="en-US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34" name="右箭头 33"/>
          <p:cNvSpPr/>
          <p:nvPr>
            <p:custDataLst>
              <p:tags r:id="rId3"/>
            </p:custDataLst>
          </p:nvPr>
        </p:nvSpPr>
        <p:spPr>
          <a:xfrm>
            <a:off x="3937635" y="3741420"/>
            <a:ext cx="2689860" cy="21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774815" y="3179445"/>
            <a:ext cx="4872355" cy="2048022"/>
            <a:chOff x="12041" y="2273"/>
            <a:chExt cx="4780" cy="3080"/>
          </a:xfrm>
        </p:grpSpPr>
        <p:sp>
          <p:nvSpPr>
            <p:cNvPr id="36" name="矩形 35"/>
            <p:cNvSpPr/>
            <p:nvPr>
              <p:custDataLst>
                <p:tags r:id="rId4"/>
              </p:custDataLst>
            </p:nvPr>
          </p:nvSpPr>
          <p:spPr>
            <a:xfrm>
              <a:off x="12041" y="2273"/>
              <a:ext cx="4779" cy="3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5"/>
              </p:custDataLst>
            </p:nvPr>
          </p:nvSpPr>
          <p:spPr>
            <a:xfrm>
              <a:off x="12134" y="2273"/>
              <a:ext cx="4687" cy="27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变量维护模块。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如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 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到每个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station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距离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行为确定模块。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购买，销售，毁灭。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3.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目标更新模块。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每帧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的靶工作站。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359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处理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模块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8300" y="1784350"/>
            <a:ext cx="4409440" cy="2332990"/>
            <a:chOff x="12041" y="2273"/>
            <a:chExt cx="4780" cy="3080"/>
          </a:xfrm>
        </p:grpSpPr>
        <p:sp>
          <p:nvSpPr>
            <p:cNvPr id="31" name="矩形 30"/>
            <p:cNvSpPr/>
            <p:nvPr>
              <p:custDataLst>
                <p:tags r:id="rId1"/>
              </p:custDataLst>
            </p:nvPr>
          </p:nvSpPr>
          <p:spPr>
            <a:xfrm>
              <a:off x="12041" y="2273"/>
              <a:ext cx="4779" cy="3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12134" y="2273"/>
              <a:ext cx="4687" cy="30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变量维护模块。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如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 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到每个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station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距离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行为确定模块。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购买，销售，毁灭。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3.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目标更新模块。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每帧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的靶工作站。以及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的前进速度和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角速度。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44" name="右箭头 43"/>
          <p:cNvSpPr/>
          <p:nvPr/>
        </p:nvSpPr>
        <p:spPr>
          <a:xfrm>
            <a:off x="4590415" y="2916555"/>
            <a:ext cx="163195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>
            <p:custDataLst>
              <p:tags r:id="rId3"/>
            </p:custDataLst>
          </p:nvPr>
        </p:nvSpPr>
        <p:spPr>
          <a:xfrm rot="5400000">
            <a:off x="3118485" y="3978910"/>
            <a:ext cx="52260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>
            <p:custDataLst>
              <p:tags r:id="rId4"/>
            </p:custDataLst>
          </p:nvPr>
        </p:nvSpPr>
        <p:spPr>
          <a:xfrm>
            <a:off x="6369685" y="1654810"/>
            <a:ext cx="5264150" cy="2139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行为确定模块。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robot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购买，销售，毁灭。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遍历机器人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找到该机器人的靶工作站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如果当前机器人在靶工作站，则进行交易行为（销售或购买，改变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r_action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值）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如果不在靶工作站，则不进行任何交易行为。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r_action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sell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buy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destroy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保持初始值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793875" y="1156970"/>
            <a:ext cx="8758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最终目标：得到每帧的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r_action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shape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[4,5], 4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个机器人，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种行为。初始值为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-1.</a:t>
            </a:r>
            <a:endParaRPr lang="en-US" altLang="zh-CN" b="1">
              <a:solidFill>
                <a:schemeClr val="tx1"/>
              </a:solidFill>
              <a:highlight>
                <a:srgbClr val="00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8" name="文本框 127"/>
          <p:cNvSpPr txBox="1"/>
          <p:nvPr>
            <p:custDataLst>
              <p:tags r:id="rId5"/>
            </p:custDataLst>
          </p:nvPr>
        </p:nvSpPr>
        <p:spPr>
          <a:xfrm>
            <a:off x="454025" y="4239260"/>
            <a:ext cx="7251065" cy="14655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目标更新模块。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靶工作站，由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维向量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r_next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维护。初始值为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-1.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robot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购买，销售，毁灭。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遍历机器人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如果机器人携带了产品，则找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工作台最近的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index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。更新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r_next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如果机器人没有携带产品，则找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工作台，最近的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index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4025" y="5637530"/>
            <a:ext cx="609600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遍历机器人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根据当前机器人与其靶工作站的距离，确定角速度方向，默认最大角速度。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前进速度默认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+6m/s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2313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49545" y="1339215"/>
            <a:ext cx="63931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b="1">
                <a:highlight>
                  <a:srgbClr val="00FFFF"/>
                </a:highlight>
                <a:sym typeface="+mn-ea"/>
              </a:rPr>
              <a:t>1. 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目标更新模块，应更细致的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划分</a:t>
            </a:r>
            <a:endParaRPr lang="zh-CN" altLang="en-US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000" b="1">
                <a:highlight>
                  <a:srgbClr val="00FFFF"/>
                </a:highlight>
                <a:sym typeface="+mn-ea"/>
              </a:rPr>
              <a:t>2. r_next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，对应</a:t>
            </a:r>
            <a:r>
              <a:rPr lang="en-US" altLang="zh-CN" sz="2000" b="1">
                <a:highlight>
                  <a:srgbClr val="00FFFF"/>
                </a:highlight>
                <a:sym typeface="+mn-ea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“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怎么找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”</a:t>
            </a:r>
            <a:r>
              <a:rPr lang="en-US" altLang="zh-CN" sz="2000" b="1">
                <a:highlight>
                  <a:srgbClr val="00FFFF"/>
                </a:highlight>
                <a:sym typeface="+mn-ea"/>
              </a:rPr>
              <a:t> 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问题</a:t>
            </a:r>
            <a:r>
              <a:rPr lang="en-US" altLang="zh-CN" sz="2000" b="1">
                <a:highlight>
                  <a:srgbClr val="00FFFF"/>
                </a:highlight>
                <a:sym typeface="+mn-ea"/>
              </a:rPr>
              <a:t>. 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完成当前订单，不用实时更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新。</a:t>
            </a:r>
            <a:endParaRPr lang="zh-CN" altLang="en-US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 sz="2000" b="1">
              <a:highlight>
                <a:srgbClr val="00FFFF"/>
              </a:highlight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000" b="1">
                <a:highlight>
                  <a:srgbClr val="00FFFF"/>
                </a:highlight>
                <a:sym typeface="+mn-ea"/>
              </a:rPr>
              <a:t>3. r_action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里的前进速度和角速度，对应</a:t>
            </a:r>
            <a:r>
              <a:rPr lang="en-US" altLang="zh-CN" sz="2000" b="1">
                <a:highlight>
                  <a:srgbClr val="00FFFF"/>
                </a:highlight>
                <a:sym typeface="+mn-ea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“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怎么走</a:t>
            </a:r>
            <a:r>
              <a:rPr lang="en-US" altLang="zh-CN" sz="2000" b="1">
                <a:solidFill>
                  <a:srgbClr val="C00000"/>
                </a:solidFill>
                <a:highlight>
                  <a:srgbClr val="00FFFF"/>
                </a:highlight>
                <a:sym typeface="+mn-ea"/>
              </a:rPr>
              <a:t>” </a:t>
            </a:r>
            <a:r>
              <a:rPr lang="zh-CN" altLang="en-US" sz="2000" b="1">
                <a:highlight>
                  <a:srgbClr val="00FFFF"/>
                </a:highlight>
                <a:sym typeface="+mn-ea"/>
              </a:rPr>
              <a:t>问题。</a:t>
            </a:r>
            <a:endParaRPr lang="zh-CN" altLang="en-US" sz="2000" b="1">
              <a:highlight>
                <a:srgbClr val="00FFFF"/>
              </a:highlight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31520" y="1166495"/>
            <a:ext cx="4409440" cy="2332990"/>
            <a:chOff x="12041" y="2273"/>
            <a:chExt cx="4780" cy="3080"/>
          </a:xfrm>
        </p:grpSpPr>
        <p:sp>
          <p:nvSpPr>
            <p:cNvPr id="18" name="矩形 17"/>
            <p:cNvSpPr/>
            <p:nvPr>
              <p:custDataLst>
                <p:tags r:id="rId1"/>
              </p:custDataLst>
            </p:nvPr>
          </p:nvSpPr>
          <p:spPr>
            <a:xfrm>
              <a:off x="12041" y="2273"/>
              <a:ext cx="4779" cy="3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12134" y="2273"/>
              <a:ext cx="4687" cy="30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变量维护模块。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如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 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到每个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station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距离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行为确定模块。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购买，销售，毁灭。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endPara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3.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目标更新模块。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每帧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的靶工作站。以及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robot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的前进速度和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角速度。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17090" y="3698006"/>
            <a:ext cx="7925719" cy="2819176"/>
            <a:chOff x="12041" y="2199"/>
            <a:chExt cx="4405" cy="3031"/>
          </a:xfrm>
        </p:grpSpPr>
        <p:sp>
          <p:nvSpPr>
            <p:cNvPr id="21" name="矩形 20"/>
            <p:cNvSpPr/>
            <p:nvPr>
              <p:custDataLst>
                <p:tags r:id="rId3"/>
              </p:custDataLst>
            </p:nvPr>
          </p:nvSpPr>
          <p:spPr>
            <a:xfrm>
              <a:off x="12041" y="2199"/>
              <a:ext cx="4275" cy="3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4"/>
              </p:custDataLst>
            </p:nvPr>
          </p:nvSpPr>
          <p:spPr>
            <a:xfrm>
              <a:off x="12134" y="2273"/>
              <a:ext cx="4312" cy="2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“</a:t>
              </a:r>
              <a:r>
                <a:rPr lang="zh-CN" altLang="en-US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怎么找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”</a:t>
              </a:r>
              <a:r>
                <a:rPr lang="en-US" altLang="zh-CN" sz="1400" b="1">
                  <a:highlight>
                    <a:srgbClr val="00FFFF"/>
                  </a:highlight>
                  <a:sym typeface="+mn-ea"/>
                </a:rPr>
                <a:t> </a:t>
              </a: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（</a:t>
              </a: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李）</a:t>
              </a:r>
              <a:endParaRPr lang="en-US" altLang="zh-CN" sz="1400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考虑组合优化。建立成本函数。（不可能全局最优，尽可能</a:t>
              </a: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贪心）</a:t>
              </a:r>
              <a:endParaRPr lang="zh-CN" altLang="en-US" sz="1400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成本函数需考虑：到达目标点，不用等待，直接交易。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成本函数需考虑：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4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5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6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7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工作站，如果有产出，机器人选择它们的优先级更高。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“</a:t>
              </a:r>
              <a:r>
                <a:rPr lang="zh-CN" altLang="en-US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怎么走</a:t>
              </a:r>
              <a:r>
                <a:rPr lang="en-US" altLang="zh-CN" sz="1400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”</a:t>
              </a:r>
              <a:r>
                <a:rPr lang="zh-CN" altLang="en-US" sz="1400" b="1">
                  <a:solidFill>
                    <a:schemeClr val="tx1"/>
                  </a:solidFill>
                  <a:highlight>
                    <a:srgbClr val="00FFFF"/>
                  </a:highlight>
                  <a:sym typeface="+mn-ea"/>
                </a:rPr>
                <a:t>（邓）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2" indent="-285750" algn="just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考虑时间成本以及躲避障碍。（可最优</a:t>
              </a:r>
              <a:r>
                <a:rPr lang="zh-CN" altLang="en-US" sz="1400" b="1">
                  <a:highlight>
                    <a:srgbClr val="00FFFF"/>
                  </a:highlight>
                  <a:sym typeface="+mn-ea"/>
                </a:rPr>
                <a:t>解）</a:t>
              </a:r>
              <a:endParaRPr lang="zh-CN" altLang="en-US" sz="1400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ClrTx/>
                <a:buSzTx/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走出完美曲线，最短时间到达靶工作站。（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有最优解）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1" indent="-285750" algn="just">
                <a:lnSpc>
                  <a:spcPct val="150000"/>
                </a:lnSpc>
                <a:buClrTx/>
                <a:buSzTx/>
                <a:buFont typeface="Wingdings" panose="05000000000000000000" charset="0"/>
                <a:buChar char="l"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机器人碰撞检测，墙壁碰撞检测。（）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457200" lvl="2" indent="0" algn="just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600" b="1">
                  <a:highlight>
                    <a:srgbClr val="00FFFF"/>
                  </a:highlight>
                  <a:sym typeface="+mn-ea"/>
                </a:rPr>
                <a:t>	</a:t>
              </a:r>
              <a:endParaRPr lang="en-US" altLang="zh-CN" sz="1600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5752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怎么走（完美曲线，最短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时间）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587500" y="1157605"/>
            <a:ext cx="8627110" cy="4719320"/>
            <a:chOff x="2500" y="1823"/>
            <a:chExt cx="13586" cy="7432"/>
          </a:xfrm>
        </p:grpSpPr>
        <p:cxnSp>
          <p:nvCxnSpPr>
            <p:cNvPr id="2" name="直接箭头连接符 1"/>
            <p:cNvCxnSpPr/>
            <p:nvPr/>
          </p:nvCxnSpPr>
          <p:spPr>
            <a:xfrm flipV="1">
              <a:off x="2500" y="1823"/>
              <a:ext cx="11" cy="743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>
              <p:custDataLst>
                <p:tags r:id="rId1"/>
              </p:custDataLst>
            </p:nvPr>
          </p:nvCxnSpPr>
          <p:spPr>
            <a:xfrm flipV="1">
              <a:off x="2500" y="9199"/>
              <a:ext cx="13587" cy="5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/>
          <p:cNvCxnSpPr/>
          <p:nvPr/>
        </p:nvCxnSpPr>
        <p:spPr>
          <a:xfrm>
            <a:off x="4908550" y="3978275"/>
            <a:ext cx="719455" cy="7219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乘号 13"/>
          <p:cNvSpPr/>
          <p:nvPr/>
        </p:nvSpPr>
        <p:spPr>
          <a:xfrm>
            <a:off x="4666615" y="3684270"/>
            <a:ext cx="358140" cy="4394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293610" y="2600325"/>
            <a:ext cx="321945" cy="30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47795" y="3750945"/>
            <a:ext cx="718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机器人</a:t>
            </a:r>
            <a:endParaRPr lang="zh-CN" altLang="en-US" sz="1400"/>
          </a:p>
        </p:txBody>
      </p:sp>
      <p:cxnSp>
        <p:nvCxnSpPr>
          <p:cNvPr id="17" name="直接箭头连接符 16"/>
          <p:cNvCxnSpPr/>
          <p:nvPr>
            <p:custDataLst>
              <p:tags r:id="rId2"/>
            </p:custDataLst>
          </p:nvPr>
        </p:nvCxnSpPr>
        <p:spPr>
          <a:xfrm flipV="1">
            <a:off x="5024755" y="2856230"/>
            <a:ext cx="2224405" cy="1017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7094855" y="2187575"/>
            <a:ext cx="718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工作站</a:t>
            </a:r>
            <a:endParaRPr lang="zh-CN" altLang="en-US" sz="1400"/>
          </a:p>
        </p:txBody>
      </p:sp>
      <p:cxnSp>
        <p:nvCxnSpPr>
          <p:cNvPr id="19" name="直接箭头连接符 18"/>
          <p:cNvCxnSpPr/>
          <p:nvPr>
            <p:custDataLst>
              <p:tags r:id="rId4"/>
            </p:custDataLst>
          </p:nvPr>
        </p:nvCxnSpPr>
        <p:spPr>
          <a:xfrm flipV="1">
            <a:off x="4835525" y="2717165"/>
            <a:ext cx="6350" cy="10337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2"/>
          </p:cNvCxnSpPr>
          <p:nvPr>
            <p:custDataLst>
              <p:tags r:id="rId5"/>
            </p:custDataLst>
          </p:nvPr>
        </p:nvCxnSpPr>
        <p:spPr>
          <a:xfrm>
            <a:off x="4790440" y="2738755"/>
            <a:ext cx="250317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04945" y="4123690"/>
            <a:ext cx="830580" cy="39941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740650" y="2558415"/>
            <a:ext cx="724535" cy="3486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259705" y="2432685"/>
            <a:ext cx="1396365" cy="2038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1320" y="3086100"/>
            <a:ext cx="1270000" cy="240665"/>
          </a:xfrm>
          <a:prstGeom prst="rect">
            <a:avLst/>
          </a:prstGeom>
        </p:spPr>
      </p:pic>
      <p:sp>
        <p:nvSpPr>
          <p:cNvPr id="27" name="弧形 26"/>
          <p:cNvSpPr/>
          <p:nvPr/>
        </p:nvSpPr>
        <p:spPr>
          <a:xfrm rot="10140000">
            <a:off x="6734810" y="2529840"/>
            <a:ext cx="188595" cy="474980"/>
          </a:xfrm>
          <a:prstGeom prst="arc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>
            <p:custDataLst>
              <p:tags r:id="rId14"/>
            </p:custDataLst>
          </p:nvPr>
        </p:nvCxnSpPr>
        <p:spPr>
          <a:xfrm>
            <a:off x="4975860" y="3956050"/>
            <a:ext cx="250317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/>
          <p:cNvSpPr/>
          <p:nvPr>
            <p:custDataLst>
              <p:tags r:id="rId15"/>
            </p:custDataLst>
          </p:nvPr>
        </p:nvSpPr>
        <p:spPr>
          <a:xfrm rot="3720000">
            <a:off x="4911090" y="3814445"/>
            <a:ext cx="188595" cy="474980"/>
          </a:xfrm>
          <a:prstGeom prst="arc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094855" y="3045460"/>
            <a:ext cx="1853565" cy="5746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391275" y="2805430"/>
            <a:ext cx="201295" cy="3403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426710" y="3975735"/>
            <a:ext cx="201295" cy="450215"/>
          </a:xfrm>
          <a:prstGeom prst="rect">
            <a:avLst/>
          </a:prstGeom>
        </p:spPr>
      </p:pic>
      <p:sp>
        <p:nvSpPr>
          <p:cNvPr id="7" name="左弧形箭头 6"/>
          <p:cNvSpPr/>
          <p:nvPr/>
        </p:nvSpPr>
        <p:spPr>
          <a:xfrm>
            <a:off x="3460115" y="3419475"/>
            <a:ext cx="402590" cy="8274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3827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怎么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找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乘号 13"/>
          <p:cNvSpPr/>
          <p:nvPr>
            <p:custDataLst>
              <p:tags r:id="rId1"/>
            </p:custDataLst>
          </p:nvPr>
        </p:nvSpPr>
        <p:spPr>
          <a:xfrm>
            <a:off x="3329305" y="3947795"/>
            <a:ext cx="358140" cy="4394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>
            <a:off x="7421880" y="4863465"/>
            <a:ext cx="321945" cy="30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625340" y="4784090"/>
            <a:ext cx="1850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50</a:t>
            </a:r>
            <a:r>
              <a:rPr lang="zh-CN" altLang="en-US" sz="1400"/>
              <a:t>帧，</a:t>
            </a:r>
            <a:r>
              <a:rPr lang="en-US" altLang="zh-CN" sz="1400"/>
              <a:t> main_varible</a:t>
            </a:r>
            <a:endParaRPr lang="en-US" altLang="zh-CN" sz="14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28750" y="1020445"/>
            <a:ext cx="3023235" cy="1828800"/>
          </a:xfrm>
          <a:prstGeom prst="rect">
            <a:avLst/>
          </a:prstGeom>
        </p:spPr>
      </p:pic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3221355" y="4928235"/>
            <a:ext cx="321945" cy="30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2868930" y="4543425"/>
            <a:ext cx="1156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收购工作站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19" name="椭圆 18"/>
          <p:cNvSpPr/>
          <p:nvPr>
            <p:custDataLst>
              <p:tags r:id="rId8"/>
            </p:custDataLst>
          </p:nvPr>
        </p:nvSpPr>
        <p:spPr>
          <a:xfrm>
            <a:off x="5836920" y="1845945"/>
            <a:ext cx="321945" cy="30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5638165" y="1433195"/>
            <a:ext cx="1186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工作站</a:t>
            </a:r>
            <a:endParaRPr lang="en-US" altLang="zh-CN" sz="1400"/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7075805" y="1263650"/>
            <a:ext cx="44132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 </a:t>
            </a:r>
            <a:r>
              <a:rPr lang="zh-CN" altLang="en-US" sz="1400"/>
              <a:t>生产类工作站</a:t>
            </a:r>
            <a:r>
              <a:rPr lang="en-US" altLang="zh-CN" sz="1400"/>
              <a:t> 1</a:t>
            </a:r>
            <a:r>
              <a:rPr lang="zh-CN" altLang="en-US" sz="1400"/>
              <a:t>，</a:t>
            </a:r>
            <a:r>
              <a:rPr lang="en-US" altLang="zh-CN" sz="1400"/>
              <a:t>2</a:t>
            </a:r>
            <a:r>
              <a:rPr lang="zh-CN" altLang="en-US" sz="1400"/>
              <a:t>，</a:t>
            </a:r>
            <a:r>
              <a:rPr lang="en-US" altLang="zh-CN" sz="1400"/>
              <a:t>3. (</a:t>
            </a:r>
            <a:r>
              <a:rPr lang="zh-CN" altLang="en-US" sz="1400"/>
              <a:t>有无产品存货</a:t>
            </a:r>
            <a:r>
              <a:rPr lang="en-US" altLang="zh-CN" sz="1400"/>
              <a:t>)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2. </a:t>
            </a:r>
            <a:r>
              <a:rPr lang="zh-CN" altLang="en-US" sz="1400"/>
              <a:t>生产</a:t>
            </a:r>
            <a:r>
              <a:rPr lang="zh-CN" altLang="en-US" sz="1400"/>
              <a:t>收购类工作站</a:t>
            </a:r>
            <a:r>
              <a:rPr lang="en-US" altLang="zh-CN" sz="1400"/>
              <a:t> 4</a:t>
            </a:r>
            <a:r>
              <a:rPr lang="zh-CN" altLang="en-US" sz="1400"/>
              <a:t>，</a:t>
            </a:r>
            <a:r>
              <a:rPr lang="en-US" altLang="zh-CN" sz="1400"/>
              <a:t>5</a:t>
            </a:r>
            <a:r>
              <a:rPr lang="zh-CN" altLang="en-US" sz="1400"/>
              <a:t>，</a:t>
            </a:r>
            <a:r>
              <a:rPr lang="en-US" altLang="zh-CN" sz="1400"/>
              <a:t>6</a:t>
            </a:r>
            <a:r>
              <a:rPr lang="zh-CN" altLang="en-US" sz="1400"/>
              <a:t>，</a:t>
            </a:r>
            <a:r>
              <a:rPr lang="en-US" altLang="zh-CN" sz="1400"/>
              <a:t>7 </a:t>
            </a:r>
            <a:r>
              <a:rPr lang="zh-CN" altLang="en-US" sz="1400"/>
              <a:t>（收材料，生产</a:t>
            </a:r>
            <a:r>
              <a:rPr lang="zh-CN" altLang="en-US" sz="1400"/>
              <a:t>产品）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3. </a:t>
            </a:r>
            <a:r>
              <a:rPr lang="zh-CN" altLang="en-US" sz="1400"/>
              <a:t>收购类工作站</a:t>
            </a:r>
            <a:r>
              <a:rPr lang="en-US" altLang="zh-CN" sz="1400"/>
              <a:t> 8</a:t>
            </a:r>
            <a:r>
              <a:rPr lang="zh-CN" altLang="en-US" sz="1400"/>
              <a:t>，</a:t>
            </a:r>
            <a:r>
              <a:rPr lang="en-US" altLang="zh-CN" sz="1400"/>
              <a:t>9 </a:t>
            </a:r>
            <a:r>
              <a:rPr lang="zh-CN" altLang="en-US" sz="1400"/>
              <a:t>（无需</a:t>
            </a:r>
            <a:r>
              <a:rPr lang="zh-CN" altLang="en-US" sz="1400"/>
              <a:t>考虑）</a:t>
            </a:r>
            <a:endParaRPr lang="zh-CN" altLang="en-US" sz="1400"/>
          </a:p>
        </p:txBody>
      </p:sp>
      <p:sp>
        <p:nvSpPr>
          <p:cNvPr id="22" name="左大括号 21"/>
          <p:cNvSpPr/>
          <p:nvPr>
            <p:custDataLst>
              <p:tags r:id="rId11"/>
            </p:custDataLst>
          </p:nvPr>
        </p:nvSpPr>
        <p:spPr>
          <a:xfrm>
            <a:off x="6555105" y="1291590"/>
            <a:ext cx="336550" cy="1271905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7075805" y="4545330"/>
            <a:ext cx="1094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生产工作站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26" name="上弧形箭头 25"/>
          <p:cNvSpPr/>
          <p:nvPr/>
        </p:nvSpPr>
        <p:spPr>
          <a:xfrm>
            <a:off x="3595370" y="3786505"/>
            <a:ext cx="4061460" cy="762000"/>
          </a:xfrm>
          <a:prstGeom prst="curvedDownArrow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上弧形箭头 26"/>
          <p:cNvSpPr/>
          <p:nvPr>
            <p:custDataLst>
              <p:tags r:id="rId13"/>
            </p:custDataLst>
          </p:nvPr>
        </p:nvSpPr>
        <p:spPr>
          <a:xfrm rot="10800000">
            <a:off x="3485515" y="5287010"/>
            <a:ext cx="4061460" cy="762000"/>
          </a:xfrm>
          <a:prstGeom prst="curvedDownArrow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6" name="文本框 125"/>
          <p:cNvSpPr txBox="1"/>
          <p:nvPr>
            <p:custDataLst>
              <p:tags r:id="rId14"/>
            </p:custDataLst>
          </p:nvPr>
        </p:nvSpPr>
        <p:spPr>
          <a:xfrm>
            <a:off x="2228215" y="301625"/>
            <a:ext cx="8318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仅考虑当前机器人工作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流：不变因素是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b="1"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去买材料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b="1"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去卖材料</a:t>
            </a:r>
            <a:r>
              <a:rPr lang="en-US" altLang="zh-CN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的固定</a:t>
            </a:r>
            <a:r>
              <a:rPr lang="zh-CN" altLang="en-US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行为。</a:t>
            </a:r>
            <a:endParaRPr lang="zh-CN" altLang="en-US" b="1">
              <a:solidFill>
                <a:schemeClr val="tx1"/>
              </a:solidFill>
              <a:highlight>
                <a:srgbClr val="00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5255" y="3428365"/>
            <a:ext cx="1107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去买（</a:t>
            </a:r>
            <a:r>
              <a:rPr lang="zh-CN" altLang="en-US" sz="1400"/>
              <a:t>空手）</a:t>
            </a:r>
            <a:endParaRPr lang="en-US" altLang="zh-CN" sz="1400"/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57165" y="6123940"/>
            <a:ext cx="1409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去卖（</a:t>
            </a:r>
            <a:r>
              <a:rPr lang="zh-CN" altLang="en-US" sz="1400"/>
              <a:t>不空手）</a:t>
            </a:r>
            <a:endParaRPr lang="zh-CN" altLang="en-US" sz="140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990850" y="3805555"/>
            <a:ext cx="338455" cy="581660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1414780" y="2884805"/>
            <a:ext cx="418782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C00000"/>
                </a:solidFill>
              </a:rPr>
              <a:t>触发</a:t>
            </a:r>
            <a:r>
              <a:rPr lang="en-US" altLang="zh-CN" sz="1400" b="1">
                <a:solidFill>
                  <a:srgbClr val="C00000"/>
                </a:solidFill>
              </a:rPr>
              <a:t>find_target:</a:t>
            </a:r>
            <a:r>
              <a:rPr lang="zh-CN" altLang="en-US" sz="1400" b="1">
                <a:solidFill>
                  <a:srgbClr val="C00000"/>
                </a:solidFill>
              </a:rPr>
              <a:t>（需要找</a:t>
            </a:r>
            <a:r>
              <a:rPr lang="en-US" altLang="zh-CN" sz="1400" b="1">
                <a:solidFill>
                  <a:srgbClr val="C00000"/>
                </a:solidFill>
              </a:rPr>
              <a:t>r_next</a:t>
            </a:r>
            <a:r>
              <a:rPr lang="zh-CN" altLang="en-US" sz="1400" b="1">
                <a:solidFill>
                  <a:srgbClr val="C00000"/>
                </a:solidFill>
              </a:rPr>
              <a:t>）</a:t>
            </a:r>
            <a:endParaRPr lang="en-US" altLang="zh-CN" sz="1400" b="1">
              <a:solidFill>
                <a:srgbClr val="C00000"/>
              </a:solidFill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400" b="1">
                <a:solidFill>
                  <a:srgbClr val="C00000"/>
                </a:solidFill>
              </a:rPr>
              <a:t>如果空手，则去买（</a:t>
            </a:r>
            <a:r>
              <a:rPr lang="en-US" altLang="zh-CN" sz="1400" b="1">
                <a:solidFill>
                  <a:srgbClr val="C00000"/>
                </a:solidFill>
              </a:rPr>
              <a:t>1,2,3,4,5,6,7</a:t>
            </a:r>
            <a:r>
              <a:rPr lang="zh-CN" altLang="en-US" sz="1400" b="1">
                <a:solidFill>
                  <a:srgbClr val="C00000"/>
                </a:solidFill>
              </a:rPr>
              <a:t>）</a:t>
            </a:r>
            <a:endParaRPr lang="zh-CN" altLang="en-US" sz="1400" b="1">
              <a:solidFill>
                <a:srgbClr val="C00000"/>
              </a:solidFill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400" b="1">
                <a:solidFill>
                  <a:srgbClr val="C00000"/>
                </a:solidFill>
              </a:rPr>
              <a:t>如果不空手，则去卖</a:t>
            </a:r>
            <a:r>
              <a:rPr lang="en-US" altLang="zh-CN" sz="1400" b="1">
                <a:solidFill>
                  <a:srgbClr val="C00000"/>
                </a:solidFill>
              </a:rPr>
              <a:t> (4,5,6,7,8,9)</a:t>
            </a:r>
            <a:endParaRPr lang="en-US" altLang="zh-CN" sz="1400" b="1">
              <a:solidFill>
                <a:srgbClr val="C00000"/>
              </a:solidFill>
            </a:endParaRPr>
          </a:p>
        </p:txBody>
      </p:sp>
      <p:cxnSp>
        <p:nvCxnSpPr>
          <p:cNvPr id="33" name="直接箭头连接符 32"/>
          <p:cNvCxnSpPr/>
          <p:nvPr>
            <p:custDataLst>
              <p:tags r:id="rId18"/>
            </p:custDataLst>
          </p:nvPr>
        </p:nvCxnSpPr>
        <p:spPr>
          <a:xfrm flipV="1">
            <a:off x="7743825" y="3870960"/>
            <a:ext cx="545465" cy="44640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7476490" y="2924175"/>
            <a:ext cx="392493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C00000"/>
                </a:solidFill>
              </a:rPr>
              <a:t>触发</a:t>
            </a:r>
            <a:r>
              <a:rPr lang="en-US" altLang="zh-CN" sz="1400" b="1">
                <a:solidFill>
                  <a:srgbClr val="C00000"/>
                </a:solidFill>
              </a:rPr>
              <a:t>check_action</a:t>
            </a:r>
            <a:r>
              <a:rPr lang="zh-CN" altLang="en-US" sz="1400" b="1">
                <a:solidFill>
                  <a:srgbClr val="C00000"/>
                </a:solidFill>
              </a:rPr>
              <a:t>（到达靶节点</a:t>
            </a:r>
            <a:r>
              <a:rPr lang="en-US" altLang="zh-CN" sz="1400" b="1">
                <a:solidFill>
                  <a:srgbClr val="C00000"/>
                </a:solidFill>
              </a:rPr>
              <a:t>, </a:t>
            </a:r>
            <a:r>
              <a:rPr lang="zh-CN" altLang="en-US" sz="1400" b="1">
                <a:solidFill>
                  <a:srgbClr val="C00000"/>
                </a:solidFill>
              </a:rPr>
              <a:t>确认交易</a:t>
            </a:r>
            <a:r>
              <a:rPr lang="zh-CN" altLang="en-US" sz="1400" b="1">
                <a:solidFill>
                  <a:srgbClr val="C00000"/>
                </a:solidFill>
              </a:rPr>
              <a:t>行为）</a:t>
            </a:r>
            <a:r>
              <a:rPr lang="en-US" altLang="zh-CN" sz="1400" b="1">
                <a:solidFill>
                  <a:srgbClr val="C00000"/>
                </a:solidFill>
              </a:rPr>
              <a:t>:</a:t>
            </a:r>
            <a:endParaRPr lang="en-US" altLang="zh-CN" sz="1400" b="1">
              <a:solidFill>
                <a:srgbClr val="C00000"/>
              </a:solidFill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400" b="1">
                <a:solidFill>
                  <a:srgbClr val="C00000"/>
                </a:solidFill>
              </a:rPr>
              <a:t>如果空手，</a:t>
            </a:r>
            <a:r>
              <a:rPr lang="zh-CN" altLang="en-US" sz="1400" b="1">
                <a:solidFill>
                  <a:srgbClr val="C00000"/>
                </a:solidFill>
                <a:sym typeface="+mn-ea"/>
              </a:rPr>
              <a:t>则买</a:t>
            </a:r>
            <a:endParaRPr lang="en-US" altLang="zh-CN" sz="1400" b="1">
              <a:solidFill>
                <a:srgbClr val="C00000"/>
              </a:solidFill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400" b="1">
                <a:solidFill>
                  <a:srgbClr val="C00000"/>
                </a:solidFill>
              </a:rPr>
              <a:t>如果不空手，则</a:t>
            </a:r>
            <a:r>
              <a:rPr lang="zh-CN" altLang="en-US" sz="1400" b="1">
                <a:solidFill>
                  <a:srgbClr val="C00000"/>
                </a:solidFill>
              </a:rPr>
              <a:t>卖</a:t>
            </a:r>
            <a:endParaRPr lang="en-US" altLang="zh-CN" sz="1400" b="1">
              <a:solidFill>
                <a:srgbClr val="C00000"/>
              </a:solidFill>
            </a:endParaRPr>
          </a:p>
        </p:txBody>
      </p:sp>
      <p:cxnSp>
        <p:nvCxnSpPr>
          <p:cNvPr id="35" name="直接箭头连接符 34"/>
          <p:cNvCxnSpPr/>
          <p:nvPr>
            <p:custDataLst>
              <p:tags r:id="rId20"/>
            </p:custDataLst>
          </p:nvPr>
        </p:nvCxnSpPr>
        <p:spPr>
          <a:xfrm>
            <a:off x="7656830" y="5442585"/>
            <a:ext cx="487045" cy="482600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058150" y="6017260"/>
            <a:ext cx="274447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C00000"/>
                </a:solidFill>
                <a:sym typeface="+mn-ea"/>
              </a:rPr>
              <a:t>触发</a:t>
            </a:r>
            <a:r>
              <a:rPr lang="en-US" altLang="zh-CN" sz="1400" b="1">
                <a:solidFill>
                  <a:srgbClr val="C00000"/>
                </a:solidFill>
                <a:sym typeface="+mn-ea"/>
              </a:rPr>
              <a:t>find_target:</a:t>
            </a:r>
            <a:r>
              <a:rPr lang="zh-CN" altLang="en-US" sz="1400" b="1">
                <a:solidFill>
                  <a:srgbClr val="C00000"/>
                </a:solidFill>
                <a:sym typeface="+mn-ea"/>
              </a:rPr>
              <a:t>（需要找</a:t>
            </a:r>
            <a:r>
              <a:rPr lang="en-US" altLang="zh-CN" sz="1400" b="1">
                <a:solidFill>
                  <a:srgbClr val="C00000"/>
                </a:solidFill>
                <a:sym typeface="+mn-ea"/>
              </a:rPr>
              <a:t>r_next</a:t>
            </a:r>
            <a:r>
              <a:rPr lang="zh-CN" altLang="en-US" sz="1400" b="1">
                <a:solidFill>
                  <a:srgbClr val="C00000"/>
                </a:solidFill>
                <a:sym typeface="+mn-ea"/>
              </a:rPr>
              <a:t>）</a:t>
            </a:r>
            <a:endParaRPr lang="zh-CN" altLang="en-US" sz="14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9450" y="6165850"/>
            <a:ext cx="394525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C00000"/>
                </a:solidFill>
                <a:sym typeface="+mn-ea"/>
              </a:rPr>
              <a:t>触发</a:t>
            </a:r>
            <a:r>
              <a:rPr lang="en-US" altLang="zh-CN" sz="1400" b="1">
                <a:solidFill>
                  <a:srgbClr val="C00000"/>
                </a:solidFill>
                <a:sym typeface="+mn-ea"/>
              </a:rPr>
              <a:t>check_action</a:t>
            </a:r>
            <a:r>
              <a:rPr lang="zh-CN" altLang="en-US" sz="1400" b="1">
                <a:solidFill>
                  <a:srgbClr val="C00000"/>
                </a:solidFill>
                <a:sym typeface="+mn-ea"/>
              </a:rPr>
              <a:t>（到达靶节点</a:t>
            </a:r>
            <a:r>
              <a:rPr lang="en-US" altLang="zh-CN" sz="1400" b="1">
                <a:solidFill>
                  <a:srgbClr val="C00000"/>
                </a:solidFill>
                <a:sym typeface="+mn-ea"/>
              </a:rPr>
              <a:t>, </a:t>
            </a:r>
            <a:r>
              <a:rPr lang="zh-CN" altLang="en-US" sz="1400" b="1">
                <a:solidFill>
                  <a:srgbClr val="C00000"/>
                </a:solidFill>
                <a:sym typeface="+mn-ea"/>
              </a:rPr>
              <a:t>确认交易行为）</a:t>
            </a:r>
            <a:endParaRPr lang="en-US" altLang="zh-CN" sz="1400" b="1">
              <a:solidFill>
                <a:srgbClr val="C00000"/>
              </a:solidFill>
              <a:sym typeface="+mn-ea"/>
            </a:endParaRPr>
          </a:p>
        </p:txBody>
      </p:sp>
      <p:cxnSp>
        <p:nvCxnSpPr>
          <p:cNvPr id="38" name="直接箭头连接符 37"/>
          <p:cNvCxnSpPr/>
          <p:nvPr>
            <p:custDataLst>
              <p:tags r:id="rId21"/>
            </p:custDataLst>
          </p:nvPr>
        </p:nvCxnSpPr>
        <p:spPr>
          <a:xfrm flipH="1">
            <a:off x="3015615" y="5688965"/>
            <a:ext cx="469900" cy="39941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148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怎么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找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乘号 13"/>
          <p:cNvSpPr/>
          <p:nvPr>
            <p:custDataLst>
              <p:tags r:id="rId1"/>
            </p:custDataLst>
          </p:nvPr>
        </p:nvSpPr>
        <p:spPr>
          <a:xfrm>
            <a:off x="2217420" y="4175760"/>
            <a:ext cx="358140" cy="4394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>
            <a:off x="6309995" y="5091430"/>
            <a:ext cx="321945" cy="30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3513455" y="5012055"/>
            <a:ext cx="1850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50</a:t>
            </a:r>
            <a:r>
              <a:rPr lang="zh-CN" altLang="en-US" sz="1400"/>
              <a:t>帧，</a:t>
            </a:r>
            <a:r>
              <a:rPr lang="en-US" altLang="zh-CN" sz="1400"/>
              <a:t> main_varible</a:t>
            </a:r>
            <a:endParaRPr lang="en-US" altLang="zh-CN" sz="1400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2109470" y="5156200"/>
            <a:ext cx="321945" cy="30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757045" y="4771390"/>
            <a:ext cx="1156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收购工作站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5963920" y="4773295"/>
            <a:ext cx="1094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生产工作站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26" name="上弧形箭头 25"/>
          <p:cNvSpPr/>
          <p:nvPr>
            <p:custDataLst>
              <p:tags r:id="rId7"/>
            </p:custDataLst>
          </p:nvPr>
        </p:nvSpPr>
        <p:spPr>
          <a:xfrm>
            <a:off x="2483485" y="4014470"/>
            <a:ext cx="4061460" cy="762000"/>
          </a:xfrm>
          <a:prstGeom prst="curvedDownArrow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上弧形箭头 26"/>
          <p:cNvSpPr/>
          <p:nvPr>
            <p:custDataLst>
              <p:tags r:id="rId8"/>
            </p:custDataLst>
          </p:nvPr>
        </p:nvSpPr>
        <p:spPr>
          <a:xfrm rot="10800000">
            <a:off x="2373630" y="5514975"/>
            <a:ext cx="4061460" cy="762000"/>
          </a:xfrm>
          <a:prstGeom prst="curvedDownArrow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4103370" y="3656330"/>
            <a:ext cx="1107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去买（</a:t>
            </a:r>
            <a:r>
              <a:rPr lang="zh-CN" altLang="en-US" sz="1400"/>
              <a:t>空手）</a:t>
            </a:r>
            <a:endParaRPr lang="en-US" altLang="zh-CN" sz="1400"/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4145280" y="6351905"/>
            <a:ext cx="1409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去卖（</a:t>
            </a:r>
            <a:r>
              <a:rPr lang="zh-CN" altLang="en-US" sz="1400"/>
              <a:t>不空手）</a:t>
            </a:r>
            <a:endParaRPr lang="zh-CN" altLang="en-US" sz="1400"/>
          </a:p>
        </p:txBody>
      </p:sp>
      <p:cxnSp>
        <p:nvCxnSpPr>
          <p:cNvPr id="31" name="直接箭头连接符 30"/>
          <p:cNvCxnSpPr/>
          <p:nvPr>
            <p:custDataLst>
              <p:tags r:id="rId11"/>
            </p:custDataLst>
          </p:nvPr>
        </p:nvCxnSpPr>
        <p:spPr>
          <a:xfrm flipH="1" flipV="1">
            <a:off x="1878965" y="4033520"/>
            <a:ext cx="338455" cy="581660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302895" y="3112770"/>
            <a:ext cx="418782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C00000"/>
                </a:solidFill>
              </a:rPr>
              <a:t>触发</a:t>
            </a:r>
            <a:r>
              <a:rPr lang="en-US" altLang="zh-CN" sz="1400" b="1">
                <a:solidFill>
                  <a:srgbClr val="C00000"/>
                </a:solidFill>
              </a:rPr>
              <a:t>find_target:</a:t>
            </a:r>
            <a:r>
              <a:rPr lang="zh-CN" altLang="en-US" sz="1400" b="1">
                <a:solidFill>
                  <a:srgbClr val="C00000"/>
                </a:solidFill>
              </a:rPr>
              <a:t>（需要找</a:t>
            </a:r>
            <a:r>
              <a:rPr lang="en-US" altLang="zh-CN" sz="1400" b="1">
                <a:solidFill>
                  <a:srgbClr val="C00000"/>
                </a:solidFill>
              </a:rPr>
              <a:t>r_next</a:t>
            </a:r>
            <a:r>
              <a:rPr lang="zh-CN" altLang="en-US" sz="1400" b="1">
                <a:solidFill>
                  <a:srgbClr val="C00000"/>
                </a:solidFill>
              </a:rPr>
              <a:t>）</a:t>
            </a:r>
            <a:endParaRPr lang="en-US" altLang="zh-CN" sz="1400" b="1">
              <a:solidFill>
                <a:srgbClr val="C00000"/>
              </a:solidFill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400" b="1">
                <a:solidFill>
                  <a:srgbClr val="C00000"/>
                </a:solidFill>
              </a:rPr>
              <a:t>如果空手，则去买（</a:t>
            </a:r>
            <a:r>
              <a:rPr lang="en-US" altLang="zh-CN" sz="1400" b="1">
                <a:solidFill>
                  <a:srgbClr val="C00000"/>
                </a:solidFill>
              </a:rPr>
              <a:t>1,2,3,4,5,6,7</a:t>
            </a:r>
            <a:r>
              <a:rPr lang="zh-CN" altLang="en-US" sz="1400" b="1">
                <a:solidFill>
                  <a:srgbClr val="C00000"/>
                </a:solidFill>
              </a:rPr>
              <a:t>）</a:t>
            </a:r>
            <a:endParaRPr lang="zh-CN" altLang="en-US" sz="1400" b="1">
              <a:solidFill>
                <a:srgbClr val="C00000"/>
              </a:solidFill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400" b="1">
                <a:solidFill>
                  <a:srgbClr val="C00000"/>
                </a:solidFill>
              </a:rPr>
              <a:t>如果不空手，则去卖</a:t>
            </a:r>
            <a:r>
              <a:rPr lang="en-US" altLang="zh-CN" sz="1400" b="1">
                <a:solidFill>
                  <a:srgbClr val="C00000"/>
                </a:solidFill>
              </a:rPr>
              <a:t> (4,5,6,7,8,9)</a:t>
            </a:r>
            <a:endParaRPr lang="en-US" altLang="zh-CN" sz="1400" b="1">
              <a:solidFill>
                <a:srgbClr val="C00000"/>
              </a:solidFill>
            </a:endParaRPr>
          </a:p>
        </p:txBody>
      </p:sp>
      <p:cxnSp>
        <p:nvCxnSpPr>
          <p:cNvPr id="35" name="直接箭头连接符 34"/>
          <p:cNvCxnSpPr/>
          <p:nvPr>
            <p:custDataLst>
              <p:tags r:id="rId13"/>
            </p:custDataLst>
          </p:nvPr>
        </p:nvCxnSpPr>
        <p:spPr>
          <a:xfrm>
            <a:off x="6544945" y="5670550"/>
            <a:ext cx="487045" cy="482600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>
            <p:custDataLst>
              <p:tags r:id="rId14"/>
            </p:custDataLst>
          </p:nvPr>
        </p:nvSpPr>
        <p:spPr>
          <a:xfrm>
            <a:off x="6055995" y="6254115"/>
            <a:ext cx="274447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rgbClr val="C00000"/>
                </a:solidFill>
                <a:sym typeface="+mn-ea"/>
              </a:rPr>
              <a:t>触发</a:t>
            </a:r>
            <a:r>
              <a:rPr lang="en-US" altLang="zh-CN" sz="1400" b="1">
                <a:solidFill>
                  <a:srgbClr val="C00000"/>
                </a:solidFill>
                <a:sym typeface="+mn-ea"/>
              </a:rPr>
              <a:t>find_target:</a:t>
            </a:r>
            <a:r>
              <a:rPr lang="zh-CN" altLang="en-US" sz="1400" b="1">
                <a:solidFill>
                  <a:srgbClr val="C00000"/>
                </a:solidFill>
                <a:sym typeface="+mn-ea"/>
              </a:rPr>
              <a:t>（需要找</a:t>
            </a:r>
            <a:r>
              <a:rPr lang="en-US" altLang="zh-CN" sz="1400" b="1">
                <a:solidFill>
                  <a:srgbClr val="C00000"/>
                </a:solidFill>
                <a:sym typeface="+mn-ea"/>
              </a:rPr>
              <a:t>r_next</a:t>
            </a:r>
            <a:r>
              <a:rPr lang="zh-CN" altLang="en-US" sz="1400" b="1">
                <a:solidFill>
                  <a:srgbClr val="C00000"/>
                </a:solidFill>
                <a:sym typeface="+mn-ea"/>
              </a:rPr>
              <a:t>）</a:t>
            </a:r>
            <a:endParaRPr lang="zh-CN" altLang="en-US" sz="14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15"/>
            </p:custDataLst>
          </p:nvPr>
        </p:nvSpPr>
        <p:spPr>
          <a:xfrm>
            <a:off x="6110605" y="1017905"/>
            <a:ext cx="5735955" cy="308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6221095" y="1064895"/>
            <a:ext cx="562483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200" b="1">
                <a:solidFill>
                  <a:schemeClr val="accent5"/>
                </a:solidFill>
              </a:rPr>
              <a:t>如果空手，则问4，5，6，7 工作台是否有货，有则买；否则买 1，2，3 工作台。</a:t>
            </a:r>
            <a:endParaRPr lang="zh-CN" altLang="en-US" sz="1200" b="1">
              <a:solidFill>
                <a:schemeClr val="accent5"/>
              </a:solidFill>
            </a:endParaRPr>
          </a:p>
          <a:p>
            <a:pPr marL="342900" lvl="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200" b="1">
                <a:solidFill>
                  <a:schemeClr val="accent5"/>
                </a:solidFill>
              </a:rPr>
              <a:t>如果不空手，则分为如下类别：</a:t>
            </a:r>
            <a:endParaRPr lang="zh-CN" altLang="en-US" sz="1200" b="1">
              <a:solidFill>
                <a:schemeClr val="accent5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200" b="1">
                <a:solidFill>
                  <a:schemeClr val="accent5"/>
                </a:solidFill>
              </a:rPr>
              <a:t># 产品类别为1，卖给 4，5，9 工作台</a:t>
            </a:r>
            <a:endParaRPr lang="en-US" altLang="zh-CN" sz="1200" b="1">
              <a:solidFill>
                <a:schemeClr val="accent5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200" b="1">
                <a:solidFill>
                  <a:schemeClr val="accent5"/>
                </a:solidFill>
              </a:rPr>
              <a:t># 产品类别为2，卖给 4，6，9 工作台</a:t>
            </a:r>
            <a:endParaRPr lang="en-US" altLang="zh-CN" sz="1200" b="1">
              <a:solidFill>
                <a:schemeClr val="accent5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200" b="1">
                <a:solidFill>
                  <a:schemeClr val="accent5"/>
                </a:solidFill>
              </a:rPr>
              <a:t># 产品类别为3，卖给 5，6，9 工作台</a:t>
            </a:r>
            <a:endParaRPr lang="en-US" altLang="zh-CN" sz="1200" b="1">
              <a:solidFill>
                <a:schemeClr val="accent5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200" b="1">
                <a:solidFill>
                  <a:schemeClr val="accent5"/>
                </a:solidFill>
              </a:rPr>
              <a:t># 产品类别为4，卖给 7，9 工作台</a:t>
            </a:r>
            <a:endParaRPr lang="en-US" altLang="zh-CN" sz="1200" b="1">
              <a:solidFill>
                <a:schemeClr val="accent5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200" b="1">
                <a:solidFill>
                  <a:schemeClr val="accent5"/>
                </a:solidFill>
              </a:rPr>
              <a:t># 产品类别为5，卖给 7，9 工作台</a:t>
            </a:r>
            <a:endParaRPr lang="en-US" altLang="zh-CN" sz="1200" b="1">
              <a:solidFill>
                <a:schemeClr val="accent5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200" b="1">
                <a:solidFill>
                  <a:schemeClr val="accent5"/>
                </a:solidFill>
              </a:rPr>
              <a:t># 产品类别为6，卖给 7，9 工作台</a:t>
            </a:r>
            <a:endParaRPr lang="en-US" altLang="zh-CN" sz="1200" b="1">
              <a:solidFill>
                <a:schemeClr val="accent5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1200" b="1">
                <a:solidFill>
                  <a:schemeClr val="accent5"/>
                </a:solidFill>
              </a:rPr>
              <a:t># 产品类别为7，卖给 8，9 工作台</a:t>
            </a:r>
            <a:endParaRPr lang="en-US" altLang="zh-CN" sz="1200" b="1">
              <a:solidFill>
                <a:schemeClr val="accent5"/>
              </a:solidFill>
            </a:endParaRPr>
          </a:p>
          <a:p>
            <a:pPr marL="0" lv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200" b="1">
                <a:solidFill>
                  <a:schemeClr val="accent5"/>
                </a:solidFill>
              </a:rPr>
              <a:t># 要求，卖给的工作台要有材料空位，//且含有优先级数组index，之后考虑//如果不存在有空位的工作台，之后考虑</a:t>
            </a:r>
            <a:endParaRPr lang="en-US" altLang="zh-CN" sz="1200" b="1">
              <a:solidFill>
                <a:schemeClr val="accent5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402080" y="907415"/>
            <a:ext cx="3698240" cy="223710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7658735" y="4216400"/>
            <a:ext cx="4187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>
                <a:solidFill>
                  <a:srgbClr val="C00000"/>
                </a:solidFill>
              </a:rPr>
              <a:t>生产工作台优先级。（</a:t>
            </a:r>
            <a:r>
              <a:rPr lang="zh-CN" altLang="en-US" sz="1600" b="1">
                <a:solidFill>
                  <a:srgbClr val="C00000"/>
                </a:solidFill>
              </a:rPr>
              <a:t>较难）</a:t>
            </a:r>
            <a:endParaRPr lang="zh-CN" altLang="en-US" sz="1600" b="1">
              <a:solidFill>
                <a:srgbClr val="C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>
                <a:solidFill>
                  <a:srgbClr val="C00000"/>
                </a:solidFill>
              </a:rPr>
              <a:t>收购工作台优先级。（工作台材料越多越</a:t>
            </a:r>
            <a:r>
              <a:rPr lang="zh-CN" altLang="en-US" sz="1600" b="1">
                <a:solidFill>
                  <a:srgbClr val="C00000"/>
                </a:solidFill>
              </a:rPr>
              <a:t>优先）</a:t>
            </a:r>
            <a:endParaRPr lang="zh-CN" altLang="en-US" sz="1600" b="1">
              <a:solidFill>
                <a:srgbClr val="C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>
                <a:solidFill>
                  <a:srgbClr val="C00000"/>
                </a:solidFill>
              </a:rPr>
              <a:t>生产与收购</a:t>
            </a:r>
            <a:r>
              <a:rPr lang="zh-CN" altLang="en-US" sz="1600" b="1">
                <a:solidFill>
                  <a:srgbClr val="C00000"/>
                </a:solidFill>
              </a:rPr>
              <a:t>联动。</a:t>
            </a:r>
            <a:endParaRPr lang="zh-CN" altLang="en-US" sz="1600" b="1">
              <a:solidFill>
                <a:srgbClr val="C00000"/>
              </a:solidFill>
            </a:endParaRPr>
          </a:p>
          <a:p>
            <a:pPr lvl="0" indent="0">
              <a:lnSpc>
                <a:spcPct val="150000"/>
              </a:lnSpc>
              <a:buFont typeface="+mj-ea"/>
              <a:buNone/>
            </a:pPr>
            <a:r>
              <a:rPr lang="en-US" altLang="zh-CN" sz="1600" b="1">
                <a:solidFill>
                  <a:srgbClr val="C00000"/>
                </a:solidFill>
              </a:rPr>
              <a:t>NOTES: </a:t>
            </a:r>
            <a:r>
              <a:rPr lang="zh-CN" altLang="en-US" sz="1600" b="1">
                <a:solidFill>
                  <a:srgbClr val="C00000"/>
                </a:solidFill>
              </a:rPr>
              <a:t>优先级即为成本</a:t>
            </a:r>
            <a:r>
              <a:rPr lang="zh-CN" altLang="en-US" sz="1600" b="1">
                <a:solidFill>
                  <a:srgbClr val="C00000"/>
                </a:solidFill>
              </a:rPr>
              <a:t>函数。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3865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怎么找（成本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对比）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711960" y="1332230"/>
            <a:ext cx="6924040" cy="3849370"/>
            <a:chOff x="2696" y="2098"/>
            <a:chExt cx="10904" cy="6062"/>
          </a:xfrm>
        </p:grpSpPr>
        <p:sp>
          <p:nvSpPr>
            <p:cNvPr id="11" name="乘号 10"/>
            <p:cNvSpPr/>
            <p:nvPr>
              <p:custDataLst>
                <p:tags r:id="rId1"/>
              </p:custDataLst>
            </p:nvPr>
          </p:nvSpPr>
          <p:spPr>
            <a:xfrm>
              <a:off x="2696" y="2777"/>
              <a:ext cx="564" cy="69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3518" y="2882"/>
              <a:ext cx="215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机器人拿物品</a:t>
              </a:r>
              <a:endParaRPr lang="zh-CN" altLang="en-US" sz="140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585" y="2870"/>
              <a:ext cx="701" cy="495"/>
              <a:chOff x="5579" y="2869"/>
              <a:chExt cx="701" cy="495"/>
            </a:xfrm>
          </p:grpSpPr>
          <p:sp>
            <p:nvSpPr>
              <p:cNvPr id="16" name="椭圆 15"/>
              <p:cNvSpPr/>
              <p:nvPr>
                <p:custDataLst>
                  <p:tags r:id="rId3"/>
                </p:custDataLst>
              </p:nvPr>
            </p:nvSpPr>
            <p:spPr>
              <a:xfrm>
                <a:off x="5579" y="2882"/>
                <a:ext cx="507" cy="4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618" y="2869"/>
                <a:ext cx="66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/>
                  <a:t>1</a:t>
                </a:r>
                <a:endParaRPr lang="en-US" altLang="zh-CN" sz="1400" b="1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585" y="4468"/>
              <a:ext cx="701" cy="496"/>
              <a:chOff x="5579" y="2869"/>
              <a:chExt cx="701" cy="496"/>
            </a:xfrm>
          </p:grpSpPr>
          <p:sp>
            <p:nvSpPr>
              <p:cNvPr id="21" name="椭圆 20"/>
              <p:cNvSpPr/>
              <p:nvPr>
                <p:custDataLst>
                  <p:tags r:id="rId5"/>
                </p:custDataLst>
              </p:nvPr>
            </p:nvSpPr>
            <p:spPr>
              <a:xfrm>
                <a:off x="5579" y="2882"/>
                <a:ext cx="507" cy="4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618" y="2869"/>
                <a:ext cx="66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/>
                  <a:t>3</a:t>
                </a:r>
                <a:endParaRPr lang="en-US" altLang="zh-CN" sz="14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585" y="3669"/>
              <a:ext cx="701" cy="496"/>
              <a:chOff x="5579" y="2869"/>
              <a:chExt cx="701" cy="496"/>
            </a:xfrm>
          </p:grpSpPr>
          <p:sp>
            <p:nvSpPr>
              <p:cNvPr id="25" name="椭圆 24"/>
              <p:cNvSpPr/>
              <p:nvPr>
                <p:custDataLst>
                  <p:tags r:id="rId7"/>
                </p:custDataLst>
              </p:nvPr>
            </p:nvSpPr>
            <p:spPr>
              <a:xfrm>
                <a:off x="5579" y="2882"/>
                <a:ext cx="507" cy="4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618" y="2869"/>
                <a:ext cx="66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/>
                  <a:t>2</a:t>
                </a:r>
                <a:endParaRPr lang="en-US" altLang="zh-CN" sz="1400" b="1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585" y="5267"/>
              <a:ext cx="701" cy="496"/>
              <a:chOff x="5579" y="2869"/>
              <a:chExt cx="701" cy="496"/>
            </a:xfrm>
          </p:grpSpPr>
          <p:sp>
            <p:nvSpPr>
              <p:cNvPr id="34" name="椭圆 33"/>
              <p:cNvSpPr/>
              <p:nvPr>
                <p:custDataLst>
                  <p:tags r:id="rId9"/>
                </p:custDataLst>
              </p:nvPr>
            </p:nvSpPr>
            <p:spPr>
              <a:xfrm>
                <a:off x="5579" y="2882"/>
                <a:ext cx="507" cy="4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618" y="2869"/>
                <a:ext cx="66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/>
                  <a:t>4</a:t>
                </a:r>
                <a:endParaRPr lang="en-US" altLang="zh-CN" sz="1400" b="1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585" y="6066"/>
              <a:ext cx="701" cy="496"/>
              <a:chOff x="5579" y="2869"/>
              <a:chExt cx="701" cy="496"/>
            </a:xfrm>
          </p:grpSpPr>
          <p:sp>
            <p:nvSpPr>
              <p:cNvPr id="39" name="椭圆 38"/>
              <p:cNvSpPr/>
              <p:nvPr>
                <p:custDataLst>
                  <p:tags r:id="rId11"/>
                </p:custDataLst>
              </p:nvPr>
            </p:nvSpPr>
            <p:spPr>
              <a:xfrm>
                <a:off x="5579" y="2882"/>
                <a:ext cx="507" cy="4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618" y="2869"/>
                <a:ext cx="66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/>
                  <a:t>5</a:t>
                </a:r>
                <a:endParaRPr lang="en-US" altLang="zh-CN" sz="1400" b="1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585" y="6865"/>
              <a:ext cx="701" cy="496"/>
              <a:chOff x="5579" y="2869"/>
              <a:chExt cx="701" cy="496"/>
            </a:xfrm>
          </p:grpSpPr>
          <p:sp>
            <p:nvSpPr>
              <p:cNvPr id="42" name="椭圆 41"/>
              <p:cNvSpPr/>
              <p:nvPr>
                <p:custDataLst>
                  <p:tags r:id="rId13"/>
                </p:custDataLst>
              </p:nvPr>
            </p:nvSpPr>
            <p:spPr>
              <a:xfrm>
                <a:off x="5579" y="2882"/>
                <a:ext cx="507" cy="4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5618" y="2869"/>
                <a:ext cx="66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/>
                  <a:t>6</a:t>
                </a:r>
                <a:endParaRPr lang="en-US" altLang="zh-CN" sz="1400" b="1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5585" y="7664"/>
              <a:ext cx="701" cy="496"/>
              <a:chOff x="5579" y="2869"/>
              <a:chExt cx="701" cy="496"/>
            </a:xfrm>
          </p:grpSpPr>
          <p:sp>
            <p:nvSpPr>
              <p:cNvPr id="45" name="椭圆 44"/>
              <p:cNvSpPr/>
              <p:nvPr>
                <p:custDataLst>
                  <p:tags r:id="rId15"/>
                </p:custDataLst>
              </p:nvPr>
            </p:nvSpPr>
            <p:spPr>
              <a:xfrm>
                <a:off x="5579" y="2882"/>
                <a:ext cx="507" cy="4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5618" y="2869"/>
                <a:ext cx="66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/>
                  <a:t>7</a:t>
                </a:r>
                <a:endParaRPr lang="en-US" altLang="zh-CN" sz="1400" b="1"/>
              </a:p>
            </p:txBody>
          </p:sp>
        </p:grpSp>
        <p:sp>
          <p:nvSpPr>
            <p:cNvPr id="50" name="文本框 49"/>
            <p:cNvSpPr txBox="1"/>
            <p:nvPr>
              <p:custDataLst>
                <p:tags r:id="rId17"/>
              </p:custDataLst>
            </p:nvPr>
          </p:nvSpPr>
          <p:spPr>
            <a:xfrm>
              <a:off x="6650" y="2883"/>
              <a:ext cx="6950" cy="5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90000"/>
                </a:lnSpc>
              </a:pPr>
              <a:r>
                <a:rPr lang="en-US" altLang="zh-CN"/>
                <a:t>3000   6000               3200           2000 </a:t>
              </a:r>
              <a:endParaRPr lang="zh-CN" altLang="en-US"/>
            </a:p>
            <a:p>
              <a:pPr algn="just">
                <a:lnSpc>
                  <a:spcPct val="90000"/>
                </a:lnSpc>
              </a:pPr>
              <a:endParaRPr lang="zh-CN" altLang="en-US"/>
            </a:p>
            <a:p>
              <a:pPr algn="just">
                <a:lnSpc>
                  <a:spcPct val="90000"/>
                </a:lnSpc>
              </a:pPr>
              <a:r>
                <a:rPr lang="en-US" altLang="zh-CN"/>
                <a:t>4400   7600               3400           1880</a:t>
              </a:r>
              <a:endParaRPr lang="zh-CN" altLang="en-US"/>
            </a:p>
            <a:p>
              <a:pPr algn="just">
                <a:lnSpc>
                  <a:spcPct val="90000"/>
                </a:lnSpc>
              </a:pPr>
              <a:r>
                <a:rPr lang="en-US" altLang="zh-CN"/>
                <a:t> </a:t>
              </a:r>
              <a:endParaRPr lang="zh-CN" altLang="en-US"/>
            </a:p>
            <a:p>
              <a:pPr algn="just">
                <a:lnSpc>
                  <a:spcPct val="90000"/>
                </a:lnSpc>
              </a:pPr>
              <a:r>
                <a:rPr lang="en-US" altLang="zh-CN"/>
                <a:t>5800   9200               3600           1760</a:t>
              </a:r>
              <a:endParaRPr lang="zh-CN" altLang="en-US"/>
            </a:p>
            <a:p>
              <a:pPr algn="just">
                <a:lnSpc>
                  <a:spcPct val="90000"/>
                </a:lnSpc>
              </a:pPr>
              <a:endParaRPr lang="zh-CN" altLang="en-US"/>
            </a:p>
            <a:p>
              <a:pPr algn="just">
                <a:lnSpc>
                  <a:spcPct val="90000"/>
                </a:lnSpc>
              </a:pPr>
              <a:r>
                <a:rPr lang="en-US" altLang="zh-CN"/>
                <a:t>15400   22500           7100           2600</a:t>
              </a:r>
              <a:endParaRPr lang="en-US" altLang="zh-CN"/>
            </a:p>
            <a:p>
              <a:pPr algn="just">
                <a:lnSpc>
                  <a:spcPct val="90000"/>
                </a:lnSpc>
              </a:pPr>
              <a:endParaRPr lang="en-US" altLang="zh-CN"/>
            </a:p>
            <a:p>
              <a:pPr algn="just">
                <a:lnSpc>
                  <a:spcPct val="90000"/>
                </a:lnSpc>
              </a:pPr>
              <a:r>
                <a:rPr lang="en-US" altLang="zh-CN"/>
                <a:t>17200   25000           7800           2800</a:t>
              </a:r>
              <a:endParaRPr lang="en-US" altLang="zh-CN"/>
            </a:p>
            <a:p>
              <a:pPr algn="just">
                <a:lnSpc>
                  <a:spcPct val="90000"/>
                </a:lnSpc>
              </a:pPr>
              <a:endParaRPr lang="en-US" altLang="zh-CN"/>
            </a:p>
            <a:p>
              <a:pPr algn="just">
                <a:lnSpc>
                  <a:spcPct val="90000"/>
                </a:lnSpc>
              </a:pPr>
              <a:r>
                <a:rPr lang="en-US" altLang="zh-CN"/>
                <a:t>19200   27500           8300           2800</a:t>
              </a:r>
              <a:endParaRPr lang="en-US" altLang="zh-CN"/>
            </a:p>
            <a:p>
              <a:pPr algn="just">
                <a:lnSpc>
                  <a:spcPct val="90000"/>
                </a:lnSpc>
              </a:pPr>
              <a:endParaRPr lang="en-US" altLang="zh-CN"/>
            </a:p>
            <a:p>
              <a:pPr algn="just">
                <a:lnSpc>
                  <a:spcPct val="90000"/>
                </a:lnSpc>
              </a:pPr>
              <a:r>
                <a:rPr lang="en-US" altLang="zh-CN"/>
                <a:t>76000   105000        29000          8000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>
              <p:custDataLst>
                <p:tags r:id="rId18"/>
              </p:custDataLst>
            </p:nvPr>
          </p:nvSpPr>
          <p:spPr>
            <a:xfrm>
              <a:off x="6365" y="2098"/>
              <a:ext cx="672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    </a:t>
              </a:r>
              <a:r>
                <a:rPr lang="zh-CN" altLang="en-US" sz="1600" b="1"/>
                <a:t>原价</a:t>
              </a:r>
              <a:r>
                <a:rPr lang="en-US" altLang="zh-CN" sz="1600" b="1"/>
                <a:t>    </a:t>
              </a:r>
              <a:r>
                <a:rPr lang="zh-CN" altLang="en-US" sz="1600" b="1"/>
                <a:t>售价</a:t>
              </a:r>
              <a:r>
                <a:rPr lang="en-US" altLang="zh-CN" sz="1600" b="1"/>
                <a:t>                  </a:t>
              </a:r>
              <a:r>
                <a:rPr lang="zh-CN" altLang="en-US" sz="1600" b="1"/>
                <a:t>净赚</a:t>
              </a:r>
              <a:r>
                <a:rPr lang="en-US" altLang="zh-CN" sz="1600" b="1"/>
                <a:t>         </a:t>
              </a:r>
              <a:r>
                <a:rPr lang="zh-CN" altLang="en-US" sz="1600" b="1"/>
                <a:t>最大损失赚</a:t>
              </a:r>
              <a:r>
                <a:rPr lang="en-US" altLang="zh-CN" sz="1600" b="1"/>
                <a:t>           </a:t>
              </a:r>
              <a:endParaRPr lang="en-US" altLang="zh-CN" sz="1600" b="1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下箭头 3"/>
          <p:cNvSpPr/>
          <p:nvPr/>
        </p:nvSpPr>
        <p:spPr>
          <a:xfrm>
            <a:off x="203200" y="0"/>
            <a:ext cx="421640" cy="724535"/>
          </a:xfrm>
          <a:prstGeom prst="downArrow">
            <a:avLst/>
          </a:pr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840" y="86360"/>
            <a:ext cx="3865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安排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200" y="881380"/>
            <a:ext cx="11826240" cy="5867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2565" y="805815"/>
            <a:ext cx="11826875" cy="76200"/>
          </a:xfrm>
          <a:prstGeom prst="rect">
            <a:avLst/>
          </a:prstGeom>
          <a:gradFill>
            <a:gsLst>
              <a:gs pos="3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outerShdw blurRad="50800" dist="254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146935" y="1090696"/>
            <a:ext cx="7925719" cy="5305371"/>
            <a:chOff x="12041" y="2199"/>
            <a:chExt cx="4405" cy="5704"/>
          </a:xfrm>
        </p:grpSpPr>
        <p:sp>
          <p:nvSpPr>
            <p:cNvPr id="2" name="矩形 1"/>
            <p:cNvSpPr/>
            <p:nvPr>
              <p:custDataLst>
                <p:tags r:id="rId1"/>
              </p:custDataLst>
            </p:nvPr>
          </p:nvSpPr>
          <p:spPr>
            <a:xfrm>
              <a:off x="12041" y="2199"/>
              <a:ext cx="4275" cy="57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2"/>
              </p:custDataLst>
            </p:nvPr>
          </p:nvSpPr>
          <p:spPr>
            <a:xfrm>
              <a:off x="12134" y="2273"/>
              <a:ext cx="4312" cy="56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p>
              <a:pPr indent="0" algn="just">
                <a:lnSpc>
                  <a:spcPct val="140000"/>
                </a:lnSpc>
                <a:buFont typeface="Wingdings" panose="05000000000000000000" charset="0"/>
                <a:buNone/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. </a:t>
              </a:r>
              <a:r>
                <a:rPr lang="en-US" altLang="zh-CN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“</a:t>
              </a:r>
              <a:r>
                <a:rPr lang="zh-CN" altLang="en-US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问题一</a:t>
              </a:r>
              <a:r>
                <a:rPr lang="en-US" altLang="zh-CN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”</a:t>
              </a: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：负责人</a:t>
              </a:r>
              <a:endParaRPr lang="en-US" altLang="zh-CN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40000"/>
                </a:lnSpc>
                <a:buFont typeface="Wingdings" panose="05000000000000000000" charset="0"/>
                <a:buChar char="l"/>
              </a:pP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生产工作台</a:t>
              </a: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优先级。</a:t>
              </a:r>
              <a:endParaRPr lang="zh-CN" altLang="en-US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40000"/>
                </a:lnSpc>
                <a:buFont typeface="Wingdings" panose="05000000000000000000" charset="0"/>
                <a:buChar char="l"/>
              </a:pP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收购工作台</a:t>
              </a: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优先级。</a:t>
              </a:r>
              <a:endParaRPr lang="zh-CN" altLang="en-US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40000"/>
                </a:lnSpc>
                <a:buFont typeface="Wingdings" panose="05000000000000000000" charset="0"/>
                <a:buChar char="l"/>
              </a:pP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特殊工作站队列中，</a:t>
              </a: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碰撞死锁</a:t>
              </a: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问题。</a:t>
              </a:r>
              <a:endParaRPr lang="zh-CN" altLang="en-US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40000"/>
                </a:lnSpc>
                <a:buFont typeface="Wingdings" panose="05000000000000000000" charset="0"/>
                <a:buChar char="l"/>
              </a:pP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到达靶工作站不作为问题</a:t>
              </a:r>
              <a:endParaRPr lang="zh-CN" altLang="en-US" b="1">
                <a:highlight>
                  <a:srgbClr val="00FFFF"/>
                </a:highlight>
                <a:sym typeface="+mn-ea"/>
              </a:endParaRPr>
            </a:p>
            <a:p>
              <a:pPr indent="0" algn="just">
                <a:lnSpc>
                  <a:spcPct val="140000"/>
                </a:lnSpc>
                <a:buFont typeface="Wingdings" panose="05000000000000000000" charset="0"/>
                <a:buNone/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</a:t>
              </a:r>
              <a:r>
                <a:rPr lang="en-US" altLang="zh-CN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“</a:t>
              </a:r>
              <a:r>
                <a:rPr lang="zh-CN" altLang="en-US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问题二</a:t>
              </a:r>
              <a:r>
                <a:rPr lang="en-US" altLang="zh-CN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”</a:t>
              </a:r>
              <a:r>
                <a:rPr lang="zh-CN" altLang="en-US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：</a:t>
              </a:r>
              <a:r>
                <a:rPr lang="zh-CN" altLang="en-US" b="1">
                  <a:solidFill>
                    <a:schemeClr val="tx1"/>
                  </a:solidFill>
                  <a:highlight>
                    <a:srgbClr val="00FFFF"/>
                  </a:highlight>
                  <a:sym typeface="+mn-ea"/>
                </a:rPr>
                <a:t>负责人</a:t>
              </a: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2" indent="-285750" algn="just">
                <a:lnSpc>
                  <a:spcPct val="140000"/>
                </a:lnSpc>
                <a:buFont typeface="Wingdings" panose="05000000000000000000" charset="0"/>
                <a:buChar char="l"/>
              </a:pP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考虑时间成本以及躲避障碍。（可最优解）</a:t>
              </a:r>
              <a:endParaRPr lang="zh-CN" altLang="en-US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40000"/>
                </a:lnSpc>
                <a:buClrTx/>
                <a:buSzTx/>
                <a:buFont typeface="Wingdings" panose="05000000000000000000" charset="0"/>
                <a:buChar char="l"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走出完美曲线，最短时间到达靶工作站。（有最优解）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1" indent="-285750" algn="just">
                <a:lnSpc>
                  <a:spcPct val="140000"/>
                </a:lnSpc>
                <a:buClrTx/>
                <a:buSzTx/>
                <a:buFont typeface="Wingdings" panose="05000000000000000000" charset="0"/>
                <a:buChar char="l"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机器人碰撞检测，墙壁碰撞检测。（）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 algn="just">
                <a:lnSpc>
                  <a:spcPct val="140000"/>
                </a:lnSpc>
                <a:buFont typeface="Wingdings" panose="05000000000000000000" charset="0"/>
                <a:buNone/>
              </a:pP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3. </a:t>
              </a:r>
              <a:r>
                <a:rPr lang="en-US" altLang="zh-CN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“</a:t>
              </a:r>
              <a:r>
                <a:rPr lang="zh-CN" altLang="en-US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问题三</a:t>
              </a:r>
              <a:r>
                <a:rPr lang="en-US" altLang="zh-CN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”</a:t>
              </a:r>
              <a:r>
                <a:rPr lang="zh-CN" altLang="en-US" b="1">
                  <a:solidFill>
                    <a:srgbClr val="C00000"/>
                  </a:solidFill>
                  <a:highlight>
                    <a:srgbClr val="00FFFF"/>
                  </a:highlight>
                  <a:sym typeface="+mn-ea"/>
                </a:rPr>
                <a:t>：</a:t>
              </a: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负责人</a:t>
              </a: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2" indent="-285750" algn="just">
                <a:lnSpc>
                  <a:spcPct val="140000"/>
                </a:lnSpc>
                <a:buFont typeface="Wingdings" panose="05000000000000000000" charset="0"/>
                <a:buChar char="l"/>
              </a:pPr>
              <a:r>
                <a:rPr lang="zh-CN" altLang="en-US" b="1">
                  <a:highlight>
                    <a:srgbClr val="00FFFF"/>
                  </a:highlight>
                  <a:sym typeface="+mn-ea"/>
                </a:rPr>
                <a:t>考虑时间成本以及躲避障碍。（可最优解）</a:t>
              </a:r>
              <a:endParaRPr lang="zh-CN" altLang="en-US" b="1">
                <a:highlight>
                  <a:srgbClr val="00FFFF"/>
                </a:highlight>
                <a:sym typeface="+mn-ea"/>
              </a:endParaRPr>
            </a:p>
            <a:p>
              <a:pPr marL="742950" lvl="1" indent="-285750" algn="just">
                <a:lnSpc>
                  <a:spcPct val="140000"/>
                </a:lnSpc>
                <a:buClrTx/>
                <a:buSzTx/>
                <a:buFont typeface="Wingdings" panose="05000000000000000000" charset="0"/>
                <a:buChar char="l"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 走出完美曲线，最短时间到达靶工作站。（有最优解）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742950" lvl="1" indent="-285750" algn="just">
                <a:lnSpc>
                  <a:spcPct val="140000"/>
                </a:lnSpc>
                <a:buClrTx/>
                <a:buSzTx/>
                <a:buFont typeface="Wingdings" panose="05000000000000000000" charset="0"/>
                <a:buChar char="l"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 机器人碰撞检测，墙壁碰撞检测。（）</a:t>
              </a:r>
              <a:r>
                <a:rPr lang="en-US" altLang="zh-CN" sz="1600" b="1">
                  <a:highlight>
                    <a:srgbClr val="00FFFF"/>
                  </a:highlight>
                  <a:sym typeface="+mn-ea"/>
                </a:rPr>
                <a:t>	</a:t>
              </a:r>
              <a:endParaRPr lang="en-US" altLang="zh-CN" sz="1600" b="1">
                <a:solidFill>
                  <a:schemeClr val="tx1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COMMONDATA" val="eyJoZGlkIjoiZTIyOGQxNTIzNTA2ZjJmOTAyNmEzNTdjYzAyMjMzMTIifQ=="/>
  <p:tag name="KSO_WPP_MARK_KEY" val="57106572-17af-4763-bee3-f66a70fe43fc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2475</Words>
  <Application>WPS 演示</Application>
  <PresentationFormat>宽屏</PresentationFormat>
  <Paragraphs>207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alone</cp:lastModifiedBy>
  <cp:revision>461</cp:revision>
  <dcterms:created xsi:type="dcterms:W3CDTF">2022-09-29T09:10:00Z</dcterms:created>
  <dcterms:modified xsi:type="dcterms:W3CDTF">2023-03-12T04:55:47Z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E672DFE0C2974F9F83D2D3657C58D10A</vt:lpwstr>
  </property>
  <property fmtid="{D5CDD505-2E9C-101B-9397-08002B2CF9AE}" pid="3" name="KSOProductBuildVer">
    <vt:lpwstr>2052-11.1.0.13703</vt:lpwstr>
  </property>
</Properties>
</file>