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6" r:id="rId4"/>
    <p:sldId id="304" r:id="rId5"/>
    <p:sldId id="303" r:id="rId6"/>
    <p:sldId id="306" r:id="rId7"/>
    <p:sldId id="307" r:id="rId8"/>
    <p:sldId id="30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image" Target="../media/image11.png"/><Relationship Id="rId30" Type="http://schemas.openxmlformats.org/officeDocument/2006/relationships/tags" Target="../tags/tag34.xml"/><Relationship Id="rId3" Type="http://schemas.openxmlformats.org/officeDocument/2006/relationships/tags" Target="../tags/tag17.xml"/><Relationship Id="rId29" Type="http://schemas.openxmlformats.org/officeDocument/2006/relationships/tags" Target="../tags/tag33.xml"/><Relationship Id="rId28" Type="http://schemas.openxmlformats.org/officeDocument/2006/relationships/image" Target="../media/image10.png"/><Relationship Id="rId27" Type="http://schemas.openxmlformats.org/officeDocument/2006/relationships/tags" Target="../tags/tag32.xml"/><Relationship Id="rId26" Type="http://schemas.openxmlformats.org/officeDocument/2006/relationships/image" Target="../media/image9.png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image" Target="../media/image8.png"/><Relationship Id="rId22" Type="http://schemas.openxmlformats.org/officeDocument/2006/relationships/tags" Target="../tags/tag29.xml"/><Relationship Id="rId21" Type="http://schemas.openxmlformats.org/officeDocument/2006/relationships/image" Target="../media/image7.png"/><Relationship Id="rId20" Type="http://schemas.openxmlformats.org/officeDocument/2006/relationships/tags" Target="../tags/tag28.xml"/><Relationship Id="rId2" Type="http://schemas.openxmlformats.org/officeDocument/2006/relationships/tags" Target="../tags/tag16.xml"/><Relationship Id="rId19" Type="http://schemas.openxmlformats.org/officeDocument/2006/relationships/image" Target="../media/image6.png"/><Relationship Id="rId18" Type="http://schemas.openxmlformats.org/officeDocument/2006/relationships/tags" Target="../tags/tag27.xml"/><Relationship Id="rId17" Type="http://schemas.openxmlformats.org/officeDocument/2006/relationships/image" Target="../media/image5.png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image" Target="../media/image4.png"/><Relationship Id="rId12" Type="http://schemas.openxmlformats.org/officeDocument/2006/relationships/tags" Target="../tags/tag23.xml"/><Relationship Id="rId11" Type="http://schemas.openxmlformats.org/officeDocument/2006/relationships/image" Target="../media/image3.png"/><Relationship Id="rId10" Type="http://schemas.openxmlformats.org/officeDocument/2006/relationships/tags" Target="../tags/tag2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华为挑战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赛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29360" y="2583180"/>
            <a:ext cx="973264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机器人场景下的运输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生产问题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汇报人：刘志远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478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整体结构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97685" y="139128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  <a:cs typeface="+mj-ea"/>
              </a:rPr>
              <a:t>1. </a:t>
            </a:r>
            <a:r>
              <a:rPr lang="zh-CN" altLang="en-US">
                <a:latin typeface="+mj-ea"/>
                <a:ea typeface="+mj-ea"/>
                <a:cs typeface="+mj-ea"/>
              </a:rPr>
              <a:t>读取地图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2.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3. </a:t>
            </a:r>
            <a:r>
              <a:rPr lang="zh-CN" altLang="en-US">
                <a:latin typeface="+mj-ea"/>
                <a:ea typeface="+mj-ea"/>
                <a:cs typeface="+mj-ea"/>
              </a:rPr>
              <a:t>读取每一帧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4.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5. </a:t>
            </a:r>
            <a:r>
              <a:rPr lang="zh-CN" altLang="en-US">
                <a:latin typeface="+mj-ea"/>
                <a:ea typeface="+mj-ea"/>
                <a:cs typeface="+mj-ea"/>
              </a:rPr>
              <a:t>处理当前帧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6. </a:t>
            </a:r>
            <a:r>
              <a:rPr lang="zh-CN" altLang="en-US">
                <a:latin typeface="+mj-ea"/>
                <a:ea typeface="+mj-ea"/>
                <a:cs typeface="+mj-ea"/>
              </a:rPr>
              <a:t>机器人行为</a:t>
            </a:r>
            <a:r>
              <a:rPr lang="zh-CN" altLang="en-US">
                <a:latin typeface="+mj-ea"/>
                <a:ea typeface="+mj-ea"/>
                <a:cs typeface="+mj-ea"/>
              </a:rPr>
              <a:t>响应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7.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r>
              <a:rPr lang="zh-CN" altLang="en-US">
                <a:latin typeface="+mj-ea"/>
                <a:ea typeface="+mj-ea"/>
                <a:cs typeface="+mj-ea"/>
              </a:rPr>
              <a:t>，回到第</a:t>
            </a:r>
            <a:r>
              <a:rPr lang="zh-CN" altLang="en-US">
                <a:latin typeface="+mj-ea"/>
                <a:ea typeface="+mj-ea"/>
                <a:cs typeface="+mj-ea"/>
              </a:rPr>
              <a:t>三步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883920" y="2505075"/>
            <a:ext cx="747395" cy="2407285"/>
          </a:xfrm>
          <a:prstGeom prst="bentArrow">
            <a:avLst>
              <a:gd name="adj1" fmla="val 172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891540" y="4707890"/>
            <a:ext cx="73977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937635" y="2505075"/>
            <a:ext cx="2560320" cy="29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69430" y="1094740"/>
            <a:ext cx="3034030" cy="1817370"/>
            <a:chOff x="12041" y="2273"/>
            <a:chExt cx="4778" cy="2862"/>
          </a:xfrm>
        </p:grpSpPr>
        <p:sp>
          <p:nvSpPr>
            <p:cNvPr id="30" name="矩形 29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2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12536" y="2273"/>
              <a:ext cx="3828" cy="2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list[dict]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变量：workstations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机器人list[dict]（10）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变量：robots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34" name="右箭头 33"/>
          <p:cNvSpPr/>
          <p:nvPr>
            <p:custDataLst>
              <p:tags r:id="rId3"/>
            </p:custDataLst>
          </p:nvPr>
        </p:nvSpPr>
        <p:spPr>
          <a:xfrm>
            <a:off x="3937635" y="3741420"/>
            <a:ext cx="268986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74815" y="3179445"/>
            <a:ext cx="4872355" cy="2048022"/>
            <a:chOff x="12041" y="2273"/>
            <a:chExt cx="4780" cy="3080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12134" y="2273"/>
              <a:ext cx="4687" cy="2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59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处理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模块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8300" y="1784350"/>
            <a:ext cx="4409440" cy="2332990"/>
            <a:chOff x="12041" y="2273"/>
            <a:chExt cx="4780" cy="3080"/>
          </a:xfrm>
        </p:grpSpPr>
        <p:sp>
          <p:nvSpPr>
            <p:cNvPr id="31" name="矩形 30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>
            <a:off x="4590415" y="2916555"/>
            <a:ext cx="16319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3"/>
            </p:custDataLst>
          </p:nvPr>
        </p:nvSpPr>
        <p:spPr>
          <a:xfrm rot="5400000">
            <a:off x="3118485" y="3978910"/>
            <a:ext cx="52260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4"/>
            </p:custDataLst>
          </p:nvPr>
        </p:nvSpPr>
        <p:spPr>
          <a:xfrm>
            <a:off x="6369685" y="1654810"/>
            <a:ext cx="5264150" cy="2139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行为确定模块。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找到该机器人的靶工作站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如果当前机器人在靶工作站，则进行交易行为（销售或购买，改变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值）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如果不在靶工作站，则不进行任何交易行为。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sell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destroy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保持初始值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93875" y="1156970"/>
            <a:ext cx="875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最终目标：得到每帧的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shape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[4,5], 4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个机器人，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种行为。初始值为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</a:t>
            </a:r>
            <a:endParaRPr lang="en-US" altLang="zh-CN" b="1">
              <a:solidFill>
                <a:schemeClr val="tx1"/>
              </a:solidFill>
              <a:highlight>
                <a:srgbClr val="00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5"/>
            </p:custDataLst>
          </p:nvPr>
        </p:nvSpPr>
        <p:spPr>
          <a:xfrm>
            <a:off x="454025" y="4239260"/>
            <a:ext cx="7251065" cy="146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目标更新模块。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靶工作站，由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维护。初始值为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如果机器人携带了产品，则找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。更新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如果机器人没有携带产品，则找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工作台，最近的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4025" y="5637530"/>
            <a:ext cx="609600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根据当前机器人与其靶工作站的距离，确定角速度方向，默认最大角速度。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前进速度默认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+6m/s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231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9545" y="1339215"/>
            <a:ext cx="63931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1.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目标更新模块，应更细致的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划分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2. r_next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怎么找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3. r_action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里的前进速度和角速度，对应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怎么走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问题。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31520" y="1166495"/>
            <a:ext cx="4409440" cy="2332990"/>
            <a:chOff x="12041" y="2273"/>
            <a:chExt cx="4780" cy="3080"/>
          </a:xfrm>
        </p:grpSpPr>
        <p:sp>
          <p:nvSpPr>
            <p:cNvPr id="18" name="矩形 17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17090" y="3698006"/>
            <a:ext cx="7925719" cy="2819176"/>
            <a:chOff x="12041" y="2199"/>
            <a:chExt cx="4405" cy="3031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12041" y="2199"/>
              <a:ext cx="4275" cy="3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2134" y="2273"/>
              <a:ext cx="4312" cy="2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怎么找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en-US" altLang="zh-CN" sz="1400" b="1">
                  <a:highlight>
                    <a:srgbClr val="00FFFF"/>
                  </a:highlight>
                  <a:sym typeface="+mn-ea"/>
                </a:rPr>
                <a:t> </a:t>
              </a:r>
              <a:endParaRPr lang="en-US" altLang="zh-CN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考虑组合优化。建立成本函数。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成本函数需考虑：到达目标点，不用等待，直接交易。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4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7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工作站，如果有产出，机器人选择它们的优先级更高。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怎么走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endPara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考虑时间成本以及躲避障碍。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走出完美曲线，最短时间到达靶工作站。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机器人碰撞检测，墙壁碰撞检测。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457200" lvl="2"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 b="1">
                  <a:highlight>
                    <a:srgbClr val="00FFFF"/>
                  </a:highlight>
                  <a:sym typeface="+mn-ea"/>
                </a:rPr>
                <a:t>	</a:t>
              </a:r>
              <a:endParaRPr lang="en-US" altLang="zh-CN" sz="1600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5752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怎么走（完美曲线，最短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时间）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1587500" y="1157605"/>
            <a:ext cx="6985" cy="4719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1"/>
            </p:custDataLst>
          </p:nvPr>
        </p:nvCxnSpPr>
        <p:spPr>
          <a:xfrm flipV="1">
            <a:off x="1587500" y="5841365"/>
            <a:ext cx="8627745" cy="361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9655" y="3310255"/>
            <a:ext cx="719455" cy="7219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乘号 13"/>
          <p:cNvSpPr/>
          <p:nvPr/>
        </p:nvSpPr>
        <p:spPr>
          <a:xfrm>
            <a:off x="4617720" y="3016250"/>
            <a:ext cx="358140" cy="439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244715" y="193230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98900" y="308292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机器人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>
            <p:custDataLst>
              <p:tags r:id="rId2"/>
            </p:custDataLst>
          </p:nvPr>
        </p:nvCxnSpPr>
        <p:spPr>
          <a:xfrm flipV="1">
            <a:off x="4975860" y="2188210"/>
            <a:ext cx="2224405" cy="1017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7045960" y="151955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工作站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>
            <p:custDataLst>
              <p:tags r:id="rId4"/>
            </p:custDataLst>
          </p:nvPr>
        </p:nvCxnSpPr>
        <p:spPr>
          <a:xfrm flipV="1">
            <a:off x="4786630" y="2049145"/>
            <a:ext cx="6350" cy="10337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2"/>
          </p:cNvCxnSpPr>
          <p:nvPr>
            <p:custDataLst>
              <p:tags r:id="rId5"/>
            </p:custDataLst>
          </p:nvPr>
        </p:nvCxnSpPr>
        <p:spPr>
          <a:xfrm>
            <a:off x="4741545" y="2070735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56050" y="3455670"/>
            <a:ext cx="830580" cy="3994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91755" y="1890395"/>
            <a:ext cx="724535" cy="3486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10810" y="1764665"/>
            <a:ext cx="1396365" cy="2038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2425" y="2418080"/>
            <a:ext cx="1270000" cy="240665"/>
          </a:xfrm>
          <a:prstGeom prst="rect">
            <a:avLst/>
          </a:prstGeom>
        </p:spPr>
      </p:pic>
      <p:sp>
        <p:nvSpPr>
          <p:cNvPr id="27" name="弧形 26"/>
          <p:cNvSpPr/>
          <p:nvPr/>
        </p:nvSpPr>
        <p:spPr>
          <a:xfrm rot="10140000">
            <a:off x="6685915" y="1861820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>
            <p:custDataLst>
              <p:tags r:id="rId14"/>
            </p:custDataLst>
          </p:nvPr>
        </p:nvCxnSpPr>
        <p:spPr>
          <a:xfrm>
            <a:off x="4926965" y="3288030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>
            <p:custDataLst>
              <p:tags r:id="rId15"/>
            </p:custDataLst>
          </p:nvPr>
        </p:nvSpPr>
        <p:spPr>
          <a:xfrm rot="3720000">
            <a:off x="4862195" y="3146425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45960" y="2377440"/>
            <a:ext cx="1853565" cy="5746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342380" y="2137410"/>
            <a:ext cx="201295" cy="3403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377815" y="3307715"/>
            <a:ext cx="201295" cy="45021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286635" y="4377055"/>
            <a:ext cx="4361180" cy="314960"/>
          </a:xfrm>
          <a:prstGeom prst="rect">
            <a:avLst/>
          </a:prstGeom>
        </p:spPr>
      </p:pic>
      <p:sp>
        <p:nvSpPr>
          <p:cNvPr id="44" name="右箭头 43"/>
          <p:cNvSpPr/>
          <p:nvPr>
            <p:custDataLst>
              <p:tags r:id="rId24"/>
            </p:custDataLst>
          </p:nvPr>
        </p:nvSpPr>
        <p:spPr>
          <a:xfrm>
            <a:off x="6932295" y="4540250"/>
            <a:ext cx="68135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898130" y="4377055"/>
            <a:ext cx="419100" cy="4127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473450" y="5127625"/>
            <a:ext cx="1724025" cy="288290"/>
          </a:xfrm>
          <a:prstGeom prst="rect">
            <a:avLst/>
          </a:prstGeom>
        </p:spPr>
      </p:pic>
      <p:sp>
        <p:nvSpPr>
          <p:cNvPr id="37" name="右箭头 36"/>
          <p:cNvSpPr/>
          <p:nvPr>
            <p:custDataLst>
              <p:tags r:id="rId29"/>
            </p:custDataLst>
          </p:nvPr>
        </p:nvSpPr>
        <p:spPr>
          <a:xfrm>
            <a:off x="6932295" y="5259070"/>
            <a:ext cx="68135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15275" y="5321935"/>
            <a:ext cx="393700" cy="25400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32"/>
            </p:custDataLst>
          </p:nvPr>
        </p:nvSpPr>
        <p:spPr>
          <a:xfrm>
            <a:off x="8601710" y="4421505"/>
            <a:ext cx="104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逆时针</a:t>
            </a:r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33"/>
            </p:custDataLst>
          </p:nvPr>
        </p:nvSpPr>
        <p:spPr>
          <a:xfrm>
            <a:off x="8623935" y="5103495"/>
            <a:ext cx="104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顺时</a:t>
            </a:r>
            <a:r>
              <a:rPr lang="zh-CN" altLang="en-US"/>
              <a:t>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ZTIyOGQxNTIzNTA2ZjJmOTAyNmEzNTdjYzAyMjMzMTIifQ=="/>
  <p:tag name="KSO_WPP_MARK_KEY" val="57106572-17af-4763-bee3-f66a70fe43fc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alone</cp:lastModifiedBy>
  <cp:revision>406</cp:revision>
  <dcterms:created xsi:type="dcterms:W3CDTF">2022-09-29T09:10:00Z</dcterms:created>
  <dcterms:modified xsi:type="dcterms:W3CDTF">2023-03-11T05:28:49Z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E672DFE0C2974F9F83D2D3657C58D10A</vt:lpwstr>
  </property>
  <property fmtid="{D5CDD505-2E9C-101B-9397-08002B2CF9AE}" pid="3" name="KSOProductBuildVer">
    <vt:lpwstr>2052-11.1.0.13703</vt:lpwstr>
  </property>
</Properties>
</file>