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E67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/>
          <p:cNvSpPr txBox="1"/>
          <p:nvPr/>
        </p:nvSpPr>
        <p:spPr>
          <a:xfrm>
            <a:off x="3176270" y="5582285"/>
            <a:ext cx="6889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rgbClr val="FD8E67"/>
                </a:solidFill>
              </a:rPr>
              <a:t>General Process</a:t>
            </a:r>
            <a:endParaRPr lang="en-US" altLang="zh-CN" sz="3200">
              <a:solidFill>
                <a:srgbClr val="FD8E67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65910" y="405130"/>
            <a:ext cx="9351645" cy="5301615"/>
            <a:chOff x="2466" y="638"/>
            <a:chExt cx="14727" cy="8349"/>
          </a:xfrm>
        </p:grpSpPr>
        <p:sp>
          <p:nvSpPr>
            <p:cNvPr id="23" name="文本框 22"/>
            <p:cNvSpPr txBox="1"/>
            <p:nvPr/>
          </p:nvSpPr>
          <p:spPr>
            <a:xfrm>
              <a:off x="4291" y="638"/>
              <a:ext cx="445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endParaRPr lang="zh-CN" altLang="en-US">
                <a:latin typeface="新宋体" panose="02010609030101010101" charset="-122"/>
                <a:ea typeface="新宋体" panose="02010609030101010101" charset="-122"/>
              </a:endParaRPr>
            </a:p>
            <a:p>
              <a:endParaRPr lang="zh-CN" altLang="en-US">
                <a:latin typeface="新宋体" panose="02010609030101010101" charset="-122"/>
                <a:ea typeface="新宋体" panose="02010609030101010101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198" y="1885"/>
              <a:ext cx="2600" cy="986"/>
              <a:chOff x="3198" y="1885"/>
              <a:chExt cx="2600" cy="986"/>
            </a:xfrm>
          </p:grpSpPr>
          <p:sp>
            <p:nvSpPr>
              <p:cNvPr id="7" name="平行四边形 6"/>
              <p:cNvSpPr/>
              <p:nvPr/>
            </p:nvSpPr>
            <p:spPr>
              <a:xfrm>
                <a:off x="3198" y="1885"/>
                <a:ext cx="867" cy="986"/>
              </a:xfrm>
              <a:prstGeom prst="parallelogram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 rot="0">
                <a:off x="3366" y="1885"/>
                <a:ext cx="2432" cy="985"/>
                <a:chOff x="1703" y="1877"/>
                <a:chExt cx="2980" cy="1140"/>
              </a:xfrm>
            </p:grpSpPr>
            <p:sp>
              <p:nvSpPr>
                <p:cNvPr id="9" name="平行四边形 8"/>
                <p:cNvSpPr/>
                <p:nvPr/>
              </p:nvSpPr>
              <p:spPr>
                <a:xfrm>
                  <a:off x="1703" y="1877"/>
                  <a:ext cx="1062" cy="1141"/>
                </a:xfrm>
                <a:prstGeom prst="parallelogram">
                  <a:avLst/>
                </a:prstGeom>
                <a:solidFill>
                  <a:schemeClr val="accent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scene3d>
                  <a:camera prst="isometricRightUp">
                    <a:rot lat="2400000" lon="18600000" rev="6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195" rtlCol="0" anchor="b" anchorCtr="0"/>
                <a:p>
                  <a:pPr algn="ctr"/>
                  <a:endParaRPr lang="zh-CN" altLang="en-US"/>
                </a:p>
              </p:txBody>
            </p:sp>
            <p:sp>
              <p:nvSpPr>
                <p:cNvPr id="10" name="平行四边形 9"/>
                <p:cNvSpPr/>
                <p:nvPr/>
              </p:nvSpPr>
              <p:spPr>
                <a:xfrm>
                  <a:off x="1951" y="1877"/>
                  <a:ext cx="1062" cy="1141"/>
                </a:xfrm>
                <a:prstGeom prst="parallelogram">
                  <a:avLst/>
                </a:prstGeom>
                <a:solidFill>
                  <a:schemeClr val="accent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scene3d>
                  <a:camera prst="isometricRightUp">
                    <a:rot lat="2400000" lon="18600000" rev="6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195" rtlCol="0" anchor="b" anchorCtr="0"/>
                <a:p>
                  <a:pPr algn="ctr"/>
                  <a:endParaRPr lang="zh-CN" altLang="en-US"/>
                </a:p>
              </p:txBody>
            </p:sp>
            <p:sp>
              <p:nvSpPr>
                <p:cNvPr id="11" name="平行四边形 10"/>
                <p:cNvSpPr/>
                <p:nvPr/>
              </p:nvSpPr>
              <p:spPr>
                <a:xfrm>
                  <a:off x="2207" y="1877"/>
                  <a:ext cx="1062" cy="1141"/>
                </a:xfrm>
                <a:prstGeom prst="parallelogram">
                  <a:avLst/>
                </a:prstGeom>
                <a:solidFill>
                  <a:schemeClr val="accent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scene3d>
                  <a:camera prst="isometricRightUp">
                    <a:rot lat="2400000" lon="18600000" rev="6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195" rtlCol="0" anchor="b" anchorCtr="0"/>
                <a:p>
                  <a:pPr algn="ctr"/>
                  <a:endParaRPr lang="zh-CN" altLang="en-US"/>
                </a:p>
              </p:txBody>
            </p:sp>
            <p:sp>
              <p:nvSpPr>
                <p:cNvPr id="12" name="平行四边形 11"/>
                <p:cNvSpPr/>
                <p:nvPr/>
              </p:nvSpPr>
              <p:spPr>
                <a:xfrm>
                  <a:off x="2422" y="1877"/>
                  <a:ext cx="1062" cy="1141"/>
                </a:xfrm>
                <a:prstGeom prst="parallelogram">
                  <a:avLst/>
                </a:prstGeom>
                <a:solidFill>
                  <a:schemeClr val="accent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scene3d>
                  <a:camera prst="isometricRightUp">
                    <a:rot lat="2400000" lon="18600000" rev="6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195" rtlCol="0" anchor="b" anchorCtr="0"/>
                <a:p>
                  <a:pPr algn="ctr"/>
                  <a:endParaRPr lang="zh-CN" altLang="en-US"/>
                </a:p>
              </p:txBody>
            </p:sp>
            <p:sp>
              <p:nvSpPr>
                <p:cNvPr id="16" name="平行四边形 15"/>
                <p:cNvSpPr/>
                <p:nvPr/>
              </p:nvSpPr>
              <p:spPr>
                <a:xfrm>
                  <a:off x="2654" y="1877"/>
                  <a:ext cx="1062" cy="1141"/>
                </a:xfrm>
                <a:prstGeom prst="parallelogram">
                  <a:avLst/>
                </a:prstGeom>
                <a:solidFill>
                  <a:schemeClr val="accent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scene3d>
                  <a:camera prst="isometricRightUp">
                    <a:rot lat="2400000" lon="18600000" rev="6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195" rtlCol="0" anchor="b" anchorCtr="0"/>
                <a:p>
                  <a:pPr algn="ctr"/>
                  <a:endParaRPr lang="zh-CN" altLang="en-US"/>
                </a:p>
              </p:txBody>
            </p:sp>
            <p:sp>
              <p:nvSpPr>
                <p:cNvPr id="17" name="平行四边形 16"/>
                <p:cNvSpPr/>
                <p:nvPr/>
              </p:nvSpPr>
              <p:spPr>
                <a:xfrm>
                  <a:off x="2903" y="1877"/>
                  <a:ext cx="1062" cy="1141"/>
                </a:xfrm>
                <a:prstGeom prst="parallelogram">
                  <a:avLst/>
                </a:prstGeom>
                <a:solidFill>
                  <a:schemeClr val="accent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scene3d>
                  <a:camera prst="isometricRightUp">
                    <a:rot lat="2400000" lon="18600000" rev="6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195" rtlCol="0" anchor="b" anchorCtr="0"/>
                <a:p>
                  <a:pPr algn="ctr"/>
                  <a:endParaRPr lang="zh-CN" altLang="en-US"/>
                </a:p>
              </p:txBody>
            </p:sp>
            <p:sp>
              <p:nvSpPr>
                <p:cNvPr id="18" name="平行四边形 17"/>
                <p:cNvSpPr/>
                <p:nvPr/>
              </p:nvSpPr>
              <p:spPr>
                <a:xfrm>
                  <a:off x="3158" y="1877"/>
                  <a:ext cx="1062" cy="1141"/>
                </a:xfrm>
                <a:prstGeom prst="parallelogram">
                  <a:avLst/>
                </a:prstGeom>
                <a:solidFill>
                  <a:schemeClr val="accent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scene3d>
                  <a:camera prst="isometricRightUp">
                    <a:rot lat="2400000" lon="18600000" rev="6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195" rtlCol="0" anchor="b" anchorCtr="0"/>
                <a:p>
                  <a:pPr algn="ctr"/>
                  <a:endParaRPr lang="zh-CN" altLang="en-US"/>
                </a:p>
              </p:txBody>
            </p:sp>
            <p:sp>
              <p:nvSpPr>
                <p:cNvPr id="19" name="平行四边形 18"/>
                <p:cNvSpPr/>
                <p:nvPr/>
              </p:nvSpPr>
              <p:spPr>
                <a:xfrm>
                  <a:off x="3382" y="1877"/>
                  <a:ext cx="1062" cy="1141"/>
                </a:xfrm>
                <a:prstGeom prst="parallelogram">
                  <a:avLst/>
                </a:prstGeom>
                <a:solidFill>
                  <a:schemeClr val="accent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scene3d>
                  <a:camera prst="isometricRightUp">
                    <a:rot lat="2400000" lon="18600000" rev="6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195" rtlCol="0" anchor="b" anchorCtr="0"/>
                <a:p>
                  <a:pPr algn="ctr"/>
                  <a:endParaRPr lang="zh-CN" altLang="en-US"/>
                </a:p>
              </p:txBody>
            </p:sp>
            <p:sp>
              <p:nvSpPr>
                <p:cNvPr id="20" name="平行四边形 19"/>
                <p:cNvSpPr/>
                <p:nvPr/>
              </p:nvSpPr>
              <p:spPr>
                <a:xfrm>
                  <a:off x="3621" y="1877"/>
                  <a:ext cx="1062" cy="1141"/>
                </a:xfrm>
                <a:prstGeom prst="parallelogram">
                  <a:avLst/>
                </a:prstGeom>
                <a:solidFill>
                  <a:schemeClr val="accent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scene3d>
                  <a:camera prst="isometricRightUp">
                    <a:rot lat="2400000" lon="18600000" rev="6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195" rtlCol="0" anchor="b" anchorCtr="0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5" name="文本框 24"/>
            <p:cNvSpPr txBox="1"/>
            <p:nvPr/>
          </p:nvSpPr>
          <p:spPr>
            <a:xfrm>
              <a:off x="4061" y="1023"/>
              <a:ext cx="869" cy="68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2400" b="1"/>
                <a:t>···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603" y="1409"/>
              <a:ext cx="225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Layer t+1</a:t>
              </a:r>
              <a:endParaRPr lang="en-US" altLang="zh-CN" b="1"/>
            </a:p>
            <a:p>
              <a:r>
                <a:rPr lang="en-US" altLang="zh-CN"/>
                <a:t>      </a:t>
              </a:r>
              <a:endParaRPr lang="en-US" altLang="zh-CN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0">
              <a:off x="3102" y="3617"/>
              <a:ext cx="2600" cy="985"/>
              <a:chOff x="1360" y="4513"/>
              <a:chExt cx="3186" cy="1140"/>
            </a:xfrm>
          </p:grpSpPr>
          <p:sp>
            <p:nvSpPr>
              <p:cNvPr id="27" name="平行四边形 26"/>
              <p:cNvSpPr/>
              <p:nvPr/>
            </p:nvSpPr>
            <p:spPr>
              <a:xfrm>
                <a:off x="1360" y="451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sp>
            <p:nvSpPr>
              <p:cNvPr id="28" name="平行四边形 27"/>
              <p:cNvSpPr/>
              <p:nvPr/>
            </p:nvSpPr>
            <p:spPr>
              <a:xfrm>
                <a:off x="1592" y="451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mpd="sng">
                <a:solidFill>
                  <a:schemeClr val="tx1"/>
                </a:solidFill>
                <a:prstDash val="sysDot"/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841" y="451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2096" y="451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mpd="sng">
                <a:solidFill>
                  <a:schemeClr val="tx1"/>
                </a:solidFill>
                <a:prstDash val="sysDot"/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sp>
            <p:nvSpPr>
              <p:cNvPr id="35" name="平行四边形 34"/>
              <p:cNvSpPr/>
              <p:nvPr/>
            </p:nvSpPr>
            <p:spPr>
              <a:xfrm>
                <a:off x="2319" y="451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75000"/>
                </a:schemeClr>
              </a:solidFill>
              <a:ln w="28575" cmpd="sng">
                <a:solidFill>
                  <a:schemeClr val="tx1"/>
                </a:solidFill>
                <a:prstDash val="solid"/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en-US" altLang="zh-CN"/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>
                <a:off x="2559" y="451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mpd="sng">
                <a:solidFill>
                  <a:schemeClr val="tx1"/>
                </a:solidFill>
                <a:prstDash val="sysDot"/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sp>
            <p:nvSpPr>
              <p:cNvPr id="37" name="平行四边形 36"/>
              <p:cNvSpPr/>
              <p:nvPr/>
            </p:nvSpPr>
            <p:spPr>
              <a:xfrm>
                <a:off x="2750" y="451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mpd="sng">
                <a:solidFill>
                  <a:schemeClr val="tx1"/>
                </a:solidFill>
                <a:prstDash val="sysDot"/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3013" y="451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75000"/>
                </a:schemeClr>
              </a:solidFill>
              <a:ln w="28575" cmpd="sng">
                <a:solidFill>
                  <a:schemeClr val="tx1"/>
                </a:solidFill>
                <a:prstDash val="solid"/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3269" y="451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mpd="sng">
                <a:solidFill>
                  <a:schemeClr val="tx1"/>
                </a:solidFill>
                <a:prstDash val="sysDot"/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sp>
            <p:nvSpPr>
              <p:cNvPr id="40" name="平行四边形 39"/>
              <p:cNvSpPr/>
              <p:nvPr/>
            </p:nvSpPr>
            <p:spPr>
              <a:xfrm>
                <a:off x="3484" y="451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75000"/>
                </a:schemeClr>
              </a:solidFill>
              <a:ln w="28575" cmpd="sng">
                <a:solidFill>
                  <a:schemeClr val="tx1"/>
                </a:solidFill>
                <a:prstDash val="solid"/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5603" y="3268"/>
              <a:ext cx="188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Layer t</a:t>
              </a:r>
              <a:endParaRPr lang="en-US" altLang="zh-CN" b="1"/>
            </a:p>
            <a:p>
              <a:r>
                <a:rPr lang="en-US" altLang="zh-CN" b="1"/>
                <a:t>   </a:t>
              </a:r>
              <a:endParaRPr lang="en-US" altLang="zh-CN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 rot="0">
              <a:off x="3086" y="5435"/>
              <a:ext cx="2600" cy="985"/>
              <a:chOff x="1360" y="6553"/>
              <a:chExt cx="3186" cy="1140"/>
            </a:xfrm>
          </p:grpSpPr>
          <p:sp>
            <p:nvSpPr>
              <p:cNvPr id="44" name="平行四边形 43"/>
              <p:cNvSpPr/>
              <p:nvPr/>
            </p:nvSpPr>
            <p:spPr>
              <a:xfrm>
                <a:off x="1360" y="655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sp>
            <p:nvSpPr>
              <p:cNvPr id="45" name="平行四边形 44"/>
              <p:cNvSpPr/>
              <p:nvPr/>
            </p:nvSpPr>
            <p:spPr>
              <a:xfrm>
                <a:off x="1592" y="655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mpd="sng">
                <a:solidFill>
                  <a:schemeClr val="tx1"/>
                </a:solidFill>
                <a:prstDash val="sysDot"/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841" y="655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sp>
            <p:nvSpPr>
              <p:cNvPr id="47" name="平行四边形 46"/>
              <p:cNvSpPr/>
              <p:nvPr/>
            </p:nvSpPr>
            <p:spPr>
              <a:xfrm>
                <a:off x="2096" y="655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sp>
            <p:nvSpPr>
              <p:cNvPr id="48" name="平行四边形 47"/>
              <p:cNvSpPr/>
              <p:nvPr/>
            </p:nvSpPr>
            <p:spPr>
              <a:xfrm>
                <a:off x="2320" y="655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sp>
            <p:nvSpPr>
              <p:cNvPr id="49" name="平行四边形 48"/>
              <p:cNvSpPr/>
              <p:nvPr/>
            </p:nvSpPr>
            <p:spPr>
              <a:xfrm>
                <a:off x="2557" y="655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sp>
            <p:nvSpPr>
              <p:cNvPr id="50" name="平行四边形 49"/>
              <p:cNvSpPr/>
              <p:nvPr/>
            </p:nvSpPr>
            <p:spPr>
              <a:xfrm>
                <a:off x="2765" y="655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mpd="sng">
                <a:solidFill>
                  <a:schemeClr val="tx1"/>
                </a:solidFill>
                <a:prstDash val="sysDot"/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sp>
            <p:nvSpPr>
              <p:cNvPr id="51" name="平行四边形 50"/>
              <p:cNvSpPr/>
              <p:nvPr/>
            </p:nvSpPr>
            <p:spPr>
              <a:xfrm>
                <a:off x="3013" y="655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mpd="sng">
                <a:solidFill>
                  <a:schemeClr val="tx1"/>
                </a:solidFill>
                <a:prstDash val="sysDot"/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zh-CN" altLang="en-US"/>
              </a:p>
            </p:txBody>
          </p:sp>
          <p:sp>
            <p:nvSpPr>
              <p:cNvPr id="52" name="平行四边形 51"/>
              <p:cNvSpPr/>
              <p:nvPr/>
            </p:nvSpPr>
            <p:spPr>
              <a:xfrm>
                <a:off x="3269" y="655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75000"/>
                </a:schemeClr>
              </a:solidFill>
              <a:ln w="28575" cmpd="sng">
                <a:solidFill>
                  <a:schemeClr val="tx1"/>
                </a:solidFill>
                <a:prstDash val="solid"/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en-US" altLang="zh-CN"/>
              </a:p>
            </p:txBody>
          </p:sp>
          <p:sp>
            <p:nvSpPr>
              <p:cNvPr id="53" name="平行四边形 52"/>
              <p:cNvSpPr/>
              <p:nvPr/>
            </p:nvSpPr>
            <p:spPr>
              <a:xfrm>
                <a:off x="3484" y="6553"/>
                <a:ext cx="1062" cy="1141"/>
              </a:xfrm>
              <a:prstGeom prst="parallelogram">
                <a:avLst/>
              </a:prstGeom>
              <a:solidFill>
                <a:schemeClr val="accent2">
                  <a:lumMod val="75000"/>
                </a:schemeClr>
              </a:solidFill>
              <a:ln w="28575" cmpd="sng">
                <a:solidFill>
                  <a:schemeClr val="tx1"/>
                </a:solidFill>
                <a:prstDash val="solid"/>
              </a:ln>
              <a:scene3d>
                <a:camera prst="isometricRightUp">
                  <a:rot lat="2400000" lon="1860000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195" rtlCol="0" anchor="b" anchorCtr="0"/>
              <a:p>
                <a:pPr algn="ctr"/>
                <a:endParaRPr lang="en-US" altLang="zh-CN"/>
              </a:p>
            </p:txBody>
          </p:sp>
        </p:grpSp>
        <p:sp>
          <p:nvSpPr>
            <p:cNvPr id="55" name="文本框 54"/>
            <p:cNvSpPr txBox="1"/>
            <p:nvPr/>
          </p:nvSpPr>
          <p:spPr>
            <a:xfrm>
              <a:off x="5421" y="4603"/>
              <a:ext cx="185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Layer t-1</a:t>
              </a:r>
              <a:endParaRPr lang="en-US" altLang="zh-CN" b="1"/>
            </a:p>
            <a:p>
              <a:r>
                <a:rPr lang="en-US" altLang="zh-CN" b="1"/>
                <a:t>   </a:t>
              </a:r>
              <a:endParaRPr lang="en-US" altLang="zh-CN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950" y="6724"/>
              <a:ext cx="869" cy="7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2400" b="1"/>
                <a:t>···</a:t>
              </a:r>
              <a:endParaRPr lang="en-US" altLang="zh-CN" sz="2400" b="1"/>
            </a:p>
          </p:txBody>
        </p:sp>
        <p:sp>
          <p:nvSpPr>
            <p:cNvPr id="58" name="矩形 57"/>
            <p:cNvSpPr/>
            <p:nvPr/>
          </p:nvSpPr>
          <p:spPr>
            <a:xfrm>
              <a:off x="2466" y="849"/>
              <a:ext cx="5078" cy="6794"/>
            </a:xfrm>
            <a:prstGeom prst="rect">
              <a:avLst/>
            </a:prstGeom>
            <a:noFill/>
            <a:ln w="22225" cmpd="dbl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466" y="7971"/>
              <a:ext cx="579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Environment: Channel Pruning</a:t>
              </a:r>
              <a:endParaRPr lang="en-US" altLang="zh-CN"/>
            </a:p>
            <a:p>
              <a:r>
                <a:rPr lang="en-US" altLang="zh-CN"/>
                <a:t>with objective pruning ratio </a:t>
              </a:r>
              <a:r>
                <a:rPr lang="zh-CN" altLang="en-US" b="1">
                  <a:solidFill>
                    <a:srgbClr val="FD8E67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β</a:t>
              </a:r>
              <a:r>
                <a:rPr lang="en-US" altLang="zh-CN">
                  <a:solidFill>
                    <a:srgbClr val="FD8E67"/>
                  </a:solidFill>
                </a:rPr>
                <a:t> </a:t>
              </a:r>
              <a:endParaRPr lang="en-US" altLang="zh-CN">
                <a:solidFill>
                  <a:srgbClr val="FD8E67"/>
                </a:solidFill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8571" y="3268"/>
              <a:ext cx="3575" cy="1695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3600" b="1">
                  <a:solidFill>
                    <a:srgbClr val="FD8E67"/>
                  </a:solidFill>
                </a:rPr>
                <a:t>DDPG</a:t>
              </a:r>
              <a:endParaRPr lang="en-US" altLang="zh-CN" sz="3600" b="1">
                <a:solidFill>
                  <a:srgbClr val="FD8E67"/>
                </a:solidFill>
              </a:endParaRPr>
            </a:p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（</a:t>
              </a:r>
              <a:r>
                <a:rPr lang="en-US" altLang="zh-CN" sz="2000" b="1">
                  <a:solidFill>
                    <a:schemeClr val="tx1"/>
                  </a:solidFill>
                </a:rPr>
                <a:t>pre-trained)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395" y="2217"/>
              <a:ext cx="118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4"/>
                  </a:solidFill>
                </a:rPr>
                <a:t>s</a:t>
              </a:r>
              <a:r>
                <a:rPr lang="en-US" altLang="zh-CN" sz="2000" b="1" baseline="-25000">
                  <a:solidFill>
                    <a:schemeClr val="accent4"/>
                  </a:solidFill>
                  <a:uFillTx/>
                </a:rPr>
                <a:t>t+1</a:t>
              </a:r>
              <a:endParaRPr lang="en-US" altLang="zh-CN" sz="2000" b="1" baseline="-25000">
                <a:solidFill>
                  <a:schemeClr val="accent4"/>
                </a:solidFill>
                <a:uFillTx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919" y="3450"/>
              <a:ext cx="94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2"/>
                  </a:solidFill>
                </a:rPr>
                <a:t>s</a:t>
              </a:r>
              <a:r>
                <a:rPr lang="en-US" altLang="zh-CN" sz="2000" b="1" baseline="-25000">
                  <a:solidFill>
                    <a:schemeClr val="accent2"/>
                  </a:solidFill>
                  <a:uFillTx/>
                </a:rPr>
                <a:t>t</a:t>
              </a:r>
              <a:endParaRPr lang="en-US" altLang="zh-CN" sz="2000" b="1" baseline="-25000">
                <a:solidFill>
                  <a:schemeClr val="accent2"/>
                </a:solidFill>
                <a:uFillTx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397" y="5435"/>
              <a:ext cx="118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3"/>
                  </a:solidFill>
                </a:rPr>
                <a:t>s</a:t>
              </a:r>
              <a:r>
                <a:rPr lang="en-US" altLang="zh-CN" sz="2000" b="1" baseline="-25000">
                  <a:solidFill>
                    <a:schemeClr val="accent3"/>
                  </a:solidFill>
                  <a:uFillTx/>
                </a:rPr>
                <a:t>t-1</a:t>
              </a:r>
              <a:endParaRPr lang="en-US" altLang="zh-CN" sz="2000" b="1" baseline="-25000">
                <a:solidFill>
                  <a:schemeClr val="accent3"/>
                </a:solidFill>
                <a:uFillTx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3231" y="1341"/>
              <a:ext cx="3356" cy="5714"/>
            </a:xfrm>
            <a:prstGeom prst="rect">
              <a:avLst/>
            </a:prstGeom>
            <a:noFill/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4373" y="2077"/>
              <a:ext cx="16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chemeClr val="accent4"/>
                  </a:solidFill>
                </a:rPr>
                <a:t>a</a:t>
              </a:r>
              <a:r>
                <a:rPr lang="en-US" altLang="zh-CN" sz="3200" b="1" baseline="-25000">
                  <a:solidFill>
                    <a:schemeClr val="accent4"/>
                  </a:solidFill>
                  <a:uFillTx/>
                </a:rPr>
                <a:t>t+1</a:t>
              </a:r>
              <a:endParaRPr lang="en-US" altLang="zh-CN" sz="3200" b="1" baseline="-25000">
                <a:solidFill>
                  <a:schemeClr val="accent4"/>
                </a:solidFill>
                <a:uFillTx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4453" y="1533"/>
              <a:ext cx="869" cy="6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2400" b="1"/>
                <a:t>···</a:t>
              </a:r>
              <a:endParaRPr lang="en-US" altLang="zh-CN" sz="2400" b="1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4431" y="3418"/>
              <a:ext cx="138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chemeClr val="accent2"/>
                  </a:solidFill>
                </a:rPr>
                <a:t>a</a:t>
              </a:r>
              <a:r>
                <a:rPr lang="en-US" altLang="zh-CN" sz="3200" b="1" baseline="-25000">
                  <a:solidFill>
                    <a:schemeClr val="accent2"/>
                  </a:solidFill>
                  <a:uFillTx/>
                </a:rPr>
                <a:t>t</a:t>
              </a:r>
              <a:endParaRPr lang="en-US" altLang="zh-CN" sz="3200" b="1" baseline="-25000">
                <a:solidFill>
                  <a:schemeClr val="accent2"/>
                </a:solidFill>
                <a:uFillTx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4392" y="4724"/>
              <a:ext cx="145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chemeClr val="accent3"/>
                  </a:solidFill>
                </a:rPr>
                <a:t>a</a:t>
              </a:r>
              <a:r>
                <a:rPr lang="en-US" altLang="zh-CN" sz="3200" b="1" baseline="-25000">
                  <a:solidFill>
                    <a:schemeClr val="accent3"/>
                  </a:solidFill>
                  <a:uFillTx/>
                </a:rPr>
                <a:t>t-1</a:t>
              </a:r>
              <a:endParaRPr lang="en-US" altLang="zh-CN" sz="3200" b="1" baseline="-25000">
                <a:solidFill>
                  <a:schemeClr val="accent3"/>
                </a:solidFill>
                <a:uFillTx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4453" y="6016"/>
              <a:ext cx="869" cy="10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2400" b="1"/>
                <a:t>···</a:t>
              </a:r>
              <a:endParaRPr lang="en-US" altLang="zh-CN" sz="2400" b="1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3166" y="7821"/>
              <a:ext cx="40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action of each layer</a:t>
              </a:r>
              <a:endParaRPr lang="en-US" altLang="zh-CN"/>
            </a:p>
          </p:txBody>
        </p:sp>
        <p:cxnSp>
          <p:nvCxnSpPr>
            <p:cNvPr id="2" name="直接箭头连接符 1"/>
            <p:cNvCxnSpPr/>
            <p:nvPr/>
          </p:nvCxnSpPr>
          <p:spPr>
            <a:xfrm>
              <a:off x="5566" y="2291"/>
              <a:ext cx="3021" cy="1582"/>
            </a:xfrm>
            <a:prstGeom prst="straightConnector1">
              <a:avLst/>
            </a:prstGeom>
            <a:ln w="19050" cmpd="sng">
              <a:solidFill>
                <a:schemeClr val="accent4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>
              <a:endCxn id="60" idx="1"/>
            </p:cNvCxnSpPr>
            <p:nvPr/>
          </p:nvCxnSpPr>
          <p:spPr>
            <a:xfrm>
              <a:off x="5408" y="4078"/>
              <a:ext cx="3163" cy="38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5393" y="4379"/>
              <a:ext cx="3194" cy="1550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>
              <a:endCxn id="77" idx="1"/>
            </p:cNvCxnSpPr>
            <p:nvPr/>
          </p:nvCxnSpPr>
          <p:spPr>
            <a:xfrm flipV="1">
              <a:off x="12130" y="2537"/>
              <a:ext cx="2243" cy="124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stCxn id="60" idx="3"/>
              <a:endCxn id="79" idx="1"/>
            </p:cNvCxnSpPr>
            <p:nvPr/>
          </p:nvCxnSpPr>
          <p:spPr>
            <a:xfrm flipV="1">
              <a:off x="12146" y="3877"/>
              <a:ext cx="2285" cy="23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endCxn id="80" idx="1"/>
            </p:cNvCxnSpPr>
            <p:nvPr/>
          </p:nvCxnSpPr>
          <p:spPr>
            <a:xfrm>
              <a:off x="12162" y="4442"/>
              <a:ext cx="2230" cy="741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49265" y="873760"/>
            <a:ext cx="2802255" cy="722630"/>
            <a:chOff x="1913" y="1564"/>
            <a:chExt cx="4413" cy="1138"/>
          </a:xfrm>
        </p:grpSpPr>
        <p:sp>
          <p:nvSpPr>
            <p:cNvPr id="6" name="圆角矩形 5"/>
            <p:cNvSpPr/>
            <p:nvPr/>
          </p:nvSpPr>
          <p:spPr>
            <a:xfrm>
              <a:off x="1913" y="1564"/>
              <a:ext cx="4413" cy="113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57" y="1843"/>
              <a:ext cx="221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Embedding</a:t>
              </a:r>
              <a:endParaRPr lang="en-US" altLang="zh-CN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49265" y="2416175"/>
            <a:ext cx="3154680" cy="1476375"/>
            <a:chOff x="1913" y="1218"/>
            <a:chExt cx="4968" cy="2325"/>
          </a:xfrm>
          <a:solidFill>
            <a:schemeClr val="accent1"/>
          </a:solidFill>
        </p:grpSpPr>
        <p:sp>
          <p:nvSpPr>
            <p:cNvPr id="11" name="圆角矩形 10"/>
            <p:cNvSpPr/>
            <p:nvPr/>
          </p:nvSpPr>
          <p:spPr>
            <a:xfrm>
              <a:off x="1913" y="1218"/>
              <a:ext cx="4523" cy="2212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51" y="1218"/>
              <a:ext cx="4830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/>
                <a:t>               Actor</a:t>
              </a:r>
              <a:endParaRPr lang="en-US" altLang="zh-CN"/>
            </a:p>
            <a:p>
              <a:r>
                <a:rPr lang="en-US" altLang="zh-CN"/>
                <a:t>(compute different sparsity ratio by using piecewise function)</a:t>
              </a:r>
              <a:endParaRPr lang="en-US" altLang="zh-CN"/>
            </a:p>
            <a:p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39740" y="4309745"/>
            <a:ext cx="2802255" cy="722630"/>
            <a:chOff x="1929" y="1976"/>
            <a:chExt cx="4413" cy="1138"/>
          </a:xfrm>
          <a:solidFill>
            <a:schemeClr val="accent4"/>
          </a:solidFill>
        </p:grpSpPr>
        <p:sp>
          <p:nvSpPr>
            <p:cNvPr id="17" name="圆角矩形 16"/>
            <p:cNvSpPr/>
            <p:nvPr/>
          </p:nvSpPr>
          <p:spPr>
            <a:xfrm>
              <a:off x="1929" y="1976"/>
              <a:ext cx="4413" cy="1138"/>
            </a:xfrm>
            <a:prstGeom prst="round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02" y="2255"/>
              <a:ext cx="134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Critic</a:t>
              </a:r>
              <a:endParaRPr lang="en-US" altLang="zh-CN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746625" y="430530"/>
            <a:ext cx="4368800" cy="5121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930775" y="5742940"/>
            <a:ext cx="447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FD8E67"/>
                </a:solidFill>
              </a:rPr>
              <a:t>DDPG</a:t>
            </a:r>
            <a:endParaRPr lang="en-US" altLang="zh-CN" sz="2000" b="1">
              <a:solidFill>
                <a:srgbClr val="FD8E67"/>
              </a:solidFill>
            </a:endParaRPr>
          </a:p>
        </p:txBody>
      </p:sp>
      <p:cxnSp>
        <p:nvCxnSpPr>
          <p:cNvPr id="21" name="直接箭头连接符 20"/>
          <p:cNvCxnSpPr>
            <a:endCxn id="6" idx="1"/>
          </p:cNvCxnSpPr>
          <p:nvPr/>
        </p:nvCxnSpPr>
        <p:spPr>
          <a:xfrm>
            <a:off x="1776730" y="1225550"/>
            <a:ext cx="3772535" cy="95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887855" y="802005"/>
            <a:ext cx="302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Embedding st=[N,C,H,</a:t>
            </a:r>
            <a:r>
              <a:rPr lang="en-US" altLang="zh-CN" b="1">
                <a:solidFill>
                  <a:srgbClr val="FD8E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β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···]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/>
          <p:cNvCxnSpPr>
            <a:endCxn id="11" idx="0"/>
          </p:cNvCxnSpPr>
          <p:nvPr/>
        </p:nvCxnSpPr>
        <p:spPr>
          <a:xfrm>
            <a:off x="6976745" y="1598930"/>
            <a:ext cx="8890" cy="8172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1"/>
          </p:cNvCxnSpPr>
          <p:nvPr/>
        </p:nvCxnSpPr>
        <p:spPr>
          <a:xfrm flipH="1">
            <a:off x="1786890" y="3118485"/>
            <a:ext cx="3762375" cy="101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817370" y="2167890"/>
            <a:ext cx="2692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action:compress with saprsity ratio a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t</a:t>
            </a:r>
            <a:r>
              <a:rPr lang="en-US" altLang="zh-CN"/>
              <a:t>(e.g 30%)</a:t>
            </a:r>
            <a:endParaRPr lang="en-US" altLang="zh-CN"/>
          </a:p>
        </p:txBody>
      </p:sp>
      <p:cxnSp>
        <p:nvCxnSpPr>
          <p:cNvPr id="35" name="肘形连接符 34"/>
          <p:cNvCxnSpPr>
            <a:stCxn id="6" idx="3"/>
            <a:endCxn id="17" idx="3"/>
          </p:cNvCxnSpPr>
          <p:nvPr/>
        </p:nvCxnSpPr>
        <p:spPr>
          <a:xfrm flipH="1">
            <a:off x="8341995" y="1235075"/>
            <a:ext cx="9525" cy="3435985"/>
          </a:xfrm>
          <a:prstGeom prst="bentConnector3">
            <a:avLst>
              <a:gd name="adj1" fmla="val -2500000"/>
            </a:avLst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7" idx="1"/>
          </p:cNvCxnSpPr>
          <p:nvPr/>
        </p:nvCxnSpPr>
        <p:spPr>
          <a:xfrm flipV="1">
            <a:off x="1887855" y="4671060"/>
            <a:ext cx="3651885" cy="38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887855" y="4855210"/>
            <a:ext cx="354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Reward=-Error*(</a:t>
            </a:r>
            <a:r>
              <a:rPr lang="en-US" altLang="zh-CN" b="1">
                <a:solidFill>
                  <a:srgbClr val="FD8E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α'/α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984365" y="3820795"/>
            <a:ext cx="1905" cy="4997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3785870" y="4034790"/>
            <a:ext cx="3190875" cy="1143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785870" y="4046220"/>
            <a:ext cx="0" cy="6324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演示</Application>
  <PresentationFormat>宽屏</PresentationFormat>
  <Paragraphs>57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新宋体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yx</cp:lastModifiedBy>
  <cp:revision>177</cp:revision>
  <dcterms:created xsi:type="dcterms:W3CDTF">2019-06-19T02:08:00Z</dcterms:created>
  <dcterms:modified xsi:type="dcterms:W3CDTF">2020-08-29T05:48:20Z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