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5" r:id="rId3"/>
    <p:sldId id="266" r:id="rId4"/>
    <p:sldId id="259" r:id="rId5"/>
    <p:sldId id="260" r:id="rId6"/>
    <p:sldId id="267" r:id="rId7"/>
    <p:sldId id="261" r:id="rId8"/>
    <p:sldId id="262" r:id="rId9"/>
    <p:sldId id="263" r:id="rId10"/>
    <p:sldId id="257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60"/>
  </p:normalViewPr>
  <p:slideViewPr>
    <p:cSldViewPr snapToGrid="0">
      <p:cViewPr>
        <p:scale>
          <a:sx n="66" d="100"/>
          <a:sy n="66" d="100"/>
        </p:scale>
        <p:origin x="91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8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0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1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7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3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9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31470C-3AEC-439A-8BB1-6BD2E3910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第一周汇报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D305FE-19D4-4575-9633-5D7ED2F4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刘奕鑫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7530D-F494-482F-B74A-5E1B4A94F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58" b="24981"/>
          <a:stretch/>
        </p:blipFill>
        <p:spPr>
          <a:xfrm>
            <a:off x="838201" y="127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224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36AEA-21C9-4B9B-9E32-67E37EC3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项目计划</a:t>
            </a:r>
            <a:r>
              <a:rPr lang="en-US" altLang="zh-CN" dirty="0"/>
              <a:t>-</a:t>
            </a:r>
            <a:r>
              <a:rPr lang="zh-CN" altLang="en-US" dirty="0"/>
              <a:t>每周工作流程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A4B94-83A1-4A5D-8A57-F308E1531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6142463" cy="416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1~5</a:t>
            </a:r>
            <a:r>
              <a:rPr lang="zh-CN" altLang="en-US" dirty="0"/>
              <a:t>周：</a:t>
            </a:r>
            <a:endParaRPr lang="en-US" altLang="zh-CN" dirty="0"/>
          </a:p>
          <a:p>
            <a:r>
              <a:rPr lang="zh-CN" altLang="en-US" dirty="0"/>
              <a:t>周一早上：任务布置</a:t>
            </a:r>
            <a:endParaRPr lang="en-US" altLang="zh-CN" dirty="0"/>
          </a:p>
          <a:p>
            <a:r>
              <a:rPr lang="zh-CN" altLang="en-US" dirty="0"/>
              <a:t>周一下午：任务分工</a:t>
            </a:r>
            <a:r>
              <a:rPr lang="en-US" altLang="zh-CN" dirty="0"/>
              <a:t>-</a:t>
            </a:r>
            <a:r>
              <a:rPr lang="zh-CN" altLang="en-US" dirty="0"/>
              <a:t>组内开会</a:t>
            </a:r>
            <a:endParaRPr lang="en-US" altLang="zh-CN" dirty="0"/>
          </a:p>
          <a:p>
            <a:r>
              <a:rPr lang="zh-CN" altLang="en-US" dirty="0"/>
              <a:t>工作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周三</a:t>
            </a:r>
            <a:r>
              <a:rPr lang="en-US" altLang="zh-CN" dirty="0"/>
              <a:t>(or</a:t>
            </a:r>
            <a:r>
              <a:rPr lang="zh-CN" altLang="en-US" dirty="0"/>
              <a:t>四</a:t>
            </a:r>
            <a:r>
              <a:rPr lang="en-US" altLang="zh-CN" dirty="0"/>
              <a:t>)</a:t>
            </a:r>
            <a:r>
              <a:rPr lang="zh-CN" altLang="en-US" dirty="0"/>
              <a:t>下午：进度汇报</a:t>
            </a:r>
            <a:r>
              <a:rPr lang="en-US" altLang="zh-CN" dirty="0"/>
              <a:t>-</a:t>
            </a:r>
            <a:r>
              <a:rPr lang="zh-CN" altLang="en-US" dirty="0"/>
              <a:t>组内开会</a:t>
            </a:r>
            <a:endParaRPr lang="en-US" altLang="zh-CN" dirty="0"/>
          </a:p>
          <a:p>
            <a:r>
              <a:rPr lang="zh-CN" altLang="en-US" dirty="0"/>
              <a:t>工作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周六：汇报</a:t>
            </a:r>
            <a:endParaRPr lang="en-US" altLang="zh-CN" dirty="0"/>
          </a:p>
          <a:p>
            <a:r>
              <a:rPr lang="zh-CN" altLang="en-US" dirty="0"/>
              <a:t>周日：复盘、调整</a:t>
            </a:r>
          </a:p>
        </p:txBody>
      </p:sp>
    </p:spTree>
    <p:extLst>
      <p:ext uri="{BB962C8B-B14F-4D97-AF65-F5344CB8AC3E}">
        <p14:creationId xmlns:p14="http://schemas.microsoft.com/office/powerpoint/2010/main" val="285261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CB61E-BB6B-4EBD-9D67-66DE66F4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项目计划</a:t>
            </a:r>
            <a:r>
              <a:rPr lang="en-US" altLang="zh-CN" dirty="0"/>
              <a:t>-</a:t>
            </a:r>
            <a:r>
              <a:rPr lang="zh-CN" altLang="en-US" dirty="0"/>
              <a:t>总进度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F3424-83C9-4E5B-9157-4DC055CD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图片 1">
            <a:extLst>
              <a:ext uri="{FF2B5EF4-FFF2-40B4-BE49-F238E27FC236}">
                <a16:creationId xmlns:a16="http://schemas.microsoft.com/office/drawing/2014/main" id="{0325FE82-CF1B-4952-811E-1E6429928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535" y="282575"/>
            <a:ext cx="3552825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5BEFFB0-EECD-4980-A9EE-C98261644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055" y="292100"/>
            <a:ext cx="3524250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>
            <a:extLst>
              <a:ext uri="{FF2B5EF4-FFF2-40B4-BE49-F238E27FC236}">
                <a16:creationId xmlns:a16="http://schemas.microsoft.com/office/drawing/2014/main" id="{D213BDC1-A404-4A6D-A0AB-29F565491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82675"/>
            <a:ext cx="35242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17B836-2E4F-4201-8744-2A05BC29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23899-8B38-4E67-88F0-34FBD3B7B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67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DB201-6653-4188-A4FB-299A856B2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25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5AFBB-84BB-42C8-9D4A-7D96CE336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449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1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884AC-D09C-4981-9A87-CDB9CE5D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项目计划</a:t>
            </a:r>
            <a:r>
              <a:rPr lang="en-US" altLang="zh-CN" dirty="0"/>
              <a:t>-</a:t>
            </a:r>
            <a:r>
              <a:rPr lang="zh-CN" altLang="en-US" dirty="0"/>
              <a:t>任务分解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5CF4E94-E844-4F21-B656-AFEA94F17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521"/>
            <a:ext cx="10515600" cy="4160520"/>
          </a:xfr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10" name="内容占位符 6">
            <a:extLst>
              <a:ext uri="{FF2B5EF4-FFF2-40B4-BE49-F238E27FC236}">
                <a16:creationId xmlns:a16="http://schemas.microsoft.com/office/drawing/2014/main" id="{D2DEEEA5-3416-4CD5-AC6B-18E2CB233A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034009"/>
              </p:ext>
            </p:extLst>
          </p:nvPr>
        </p:nvGraphicFramePr>
        <p:xfrm>
          <a:off x="3106420" y="2445861"/>
          <a:ext cx="5979160" cy="3291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2927824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604495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3028449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345837808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5135348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任务分解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任务描述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</a:t>
                      </a:r>
                      <a:r>
                        <a:rPr lang="en-US" sz="1200">
                          <a:effectLst/>
                        </a:rPr>
                        <a:t>  </a:t>
                      </a:r>
                      <a:r>
                        <a:rPr lang="zh-CN" sz="1200">
                          <a:effectLst/>
                        </a:rPr>
                        <a:t>负责人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</a:rPr>
                        <a:t>达到指标</a:t>
                      </a:r>
                      <a:endParaRPr lang="zh-CN" sz="105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备注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61294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任务一：核心数据库表设计和实现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基于需求和调研，完成系统数据库表的设计和实现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陈妍钿、刘奕鑫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</a:rPr>
                        <a:t>系统数据库的建表</a:t>
                      </a:r>
                      <a:r>
                        <a:rPr lang="en-US" sz="1200" b="1" dirty="0" err="1">
                          <a:effectLst/>
                        </a:rPr>
                        <a:t>sql</a:t>
                      </a:r>
                      <a:r>
                        <a:rPr lang="zh-CN" sz="1200" b="1" dirty="0">
                          <a:effectLst/>
                        </a:rPr>
                        <a:t>语句或者文件</a:t>
                      </a:r>
                      <a:endParaRPr lang="zh-CN" sz="105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调研参考</a:t>
                      </a:r>
                      <a:r>
                        <a:rPr lang="en-US" sz="1200">
                          <a:effectLst/>
                        </a:rPr>
                        <a:t>+</a:t>
                      </a:r>
                      <a:r>
                        <a:rPr lang="zh-CN" sz="1200">
                          <a:effectLst/>
                        </a:rPr>
                        <a:t>思考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692428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任务二：前端界面（前台和后台）的设计和实现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基于需求和设计，完成前端界面的设计和实现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江罗情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</a:rPr>
                        <a:t>前台和后台的静态页面（</a:t>
                      </a:r>
                      <a:r>
                        <a:rPr lang="en-US" sz="1200" b="1" dirty="0">
                          <a:effectLst/>
                        </a:rPr>
                        <a:t>.html/.</a:t>
                      </a:r>
                      <a:r>
                        <a:rPr lang="en-US" sz="1200" b="1" dirty="0" err="1">
                          <a:effectLst/>
                        </a:rPr>
                        <a:t>css</a:t>
                      </a:r>
                      <a:r>
                        <a:rPr lang="en-US" sz="1200" b="1" dirty="0">
                          <a:effectLst/>
                        </a:rPr>
                        <a:t>/.</a:t>
                      </a:r>
                      <a:r>
                        <a:rPr lang="en-US" sz="1200" b="1" dirty="0" err="1">
                          <a:effectLst/>
                        </a:rPr>
                        <a:t>js</a:t>
                      </a:r>
                      <a:r>
                        <a:rPr lang="zh-CN" sz="1200" b="1" dirty="0">
                          <a:effectLst/>
                        </a:rPr>
                        <a:t>等文件）</a:t>
                      </a:r>
                      <a:endParaRPr lang="zh-CN" sz="105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可以用模板，不一定全手画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176747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任务三：后端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CN" sz="1200">
                          <a:effectLst/>
                        </a:rPr>
                        <a:t>前台和后台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r>
                        <a:rPr lang="zh-CN" sz="1200">
                          <a:effectLst/>
                        </a:rPr>
                        <a:t>的设计和实现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基于需求和设计，在前端页面的基础上，完成后端业务逻辑的设计和实现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严灏、黄文奕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系统各个功能后端初步实现 </a:t>
                      </a:r>
                      <a:endParaRPr lang="zh-CN" sz="1200" b="1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自由发挥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225367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任务四：系统联调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基于前面所做的，对系统进行一定的联调和测试，进一步完善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所有人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系统能够完整地演示一次各个功能</a:t>
                      </a:r>
                      <a:endParaRPr lang="zh-CN" sz="1200" b="1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3592741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A738DC90-AC35-4851-9EAF-F96167AE0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：任务分解列表（第一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五周）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16E41-115F-403D-BF19-9439C06C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汇报结束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C74A96-EE89-4E45-ABAB-7C5322E4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63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8DC6B-2171-4A53-81B0-29809698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E12DA-66A9-40C1-B1DC-CF73F766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团队组建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需求分析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项目计划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058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1350F-3906-4DD8-992A-1C5B6116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CD889-E1E6-40C1-8390-BD8BCEBB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项目成员：</a:t>
            </a:r>
            <a:endParaRPr lang="en-US" altLang="zh-CN" dirty="0"/>
          </a:p>
          <a:p>
            <a:pPr lvl="1"/>
            <a:r>
              <a:rPr lang="zh-CN" altLang="en-US" dirty="0"/>
              <a:t>刘奕鑫，严灏，陈妍钿，江罗倩，黄文奕</a:t>
            </a:r>
            <a:endParaRPr lang="en-US" altLang="zh-CN" dirty="0"/>
          </a:p>
          <a:p>
            <a:r>
              <a:rPr lang="zh-CN" altLang="zh-CN" dirty="0"/>
              <a:t>项目</a:t>
            </a:r>
            <a:r>
              <a:rPr lang="zh-CN" altLang="en-US" dirty="0"/>
              <a:t>成员分工：</a:t>
            </a:r>
            <a:endParaRPr lang="en-US" altLang="zh-CN" dirty="0"/>
          </a:p>
          <a:p>
            <a:pPr lvl="1"/>
            <a:r>
              <a:rPr lang="zh-CN" altLang="zh-CN" dirty="0"/>
              <a:t>项目经理</a:t>
            </a:r>
            <a:r>
              <a:rPr lang="en-US" altLang="zh-CN" dirty="0"/>
              <a:t>x1</a:t>
            </a:r>
            <a:r>
              <a:rPr lang="zh-CN" altLang="zh-CN" dirty="0"/>
              <a:t>，后端</a:t>
            </a:r>
            <a:r>
              <a:rPr lang="en-US" altLang="zh-CN" dirty="0"/>
              <a:t>x2</a:t>
            </a:r>
            <a:r>
              <a:rPr lang="zh-CN" altLang="zh-CN" dirty="0"/>
              <a:t>，前端</a:t>
            </a:r>
            <a:r>
              <a:rPr lang="en-US" altLang="zh-CN" dirty="0"/>
              <a:t>x1</a:t>
            </a:r>
            <a:r>
              <a:rPr lang="zh-CN" altLang="zh-CN" dirty="0"/>
              <a:t>，数据库</a:t>
            </a:r>
            <a:r>
              <a:rPr lang="en-US" altLang="zh-CN" dirty="0"/>
              <a:t>x1</a:t>
            </a:r>
            <a:r>
              <a:rPr lang="zh-CN" altLang="zh-CN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00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199F0-ADA8-45E2-889C-124FCFBE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-</a:t>
            </a:r>
            <a:r>
              <a:rPr lang="zh-CN" altLang="en-US" dirty="0"/>
              <a:t>题目解读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53D8C98-9929-4B7F-BE13-1FC1B901A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04" y="1685983"/>
            <a:ext cx="7603196" cy="34860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A0C2C38-99C3-49F3-8ED9-E167796B0929}"/>
              </a:ext>
            </a:extLst>
          </p:cNvPr>
          <p:cNvSpPr txBox="1"/>
          <p:nvPr/>
        </p:nvSpPr>
        <p:spPr>
          <a:xfrm>
            <a:off x="-143219" y="5874995"/>
            <a:ext cx="12335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①商品中心（商品的定义和存储）</a:t>
            </a:r>
            <a:r>
              <a:rPr lang="zh-CN" altLang="en-US" dirty="0"/>
              <a:t>、②</a:t>
            </a:r>
            <a:r>
              <a:rPr lang="zh-CN" altLang="en-US" b="1" dirty="0"/>
              <a:t>购物车（商品的使用）、③订单系统（包含商品交易管理）④统计报表（统计分析）</a:t>
            </a:r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r>
              <a:rPr lang="zh-CN" altLang="en-US" b="1" dirty="0"/>
              <a:t>④用户商家管理（用户商家信息的维护，用户注册登陆等）、⑤管理员管理</a:t>
            </a:r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723A23-FE13-48F7-B719-BCF4FEDEC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396" y="1685983"/>
            <a:ext cx="3750604" cy="319132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08BE918-0407-4213-9A14-CD96338C7688}"/>
              </a:ext>
            </a:extLst>
          </p:cNvPr>
          <p:cNvCxnSpPr>
            <a:cxnSpLocks/>
          </p:cNvCxnSpPr>
          <p:nvPr/>
        </p:nvCxnSpPr>
        <p:spPr>
          <a:xfrm>
            <a:off x="9220200" y="3822700"/>
            <a:ext cx="2235200" cy="200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987C9EC-5567-4B52-ABB8-562089782023}"/>
              </a:ext>
            </a:extLst>
          </p:cNvPr>
          <p:cNvCxnSpPr/>
          <p:nvPr/>
        </p:nvCxnSpPr>
        <p:spPr>
          <a:xfrm flipH="1">
            <a:off x="1625600" y="2933700"/>
            <a:ext cx="7569200" cy="289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4065AB-C34A-464E-9E79-25074618E196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024391" y="3373566"/>
            <a:ext cx="2710332" cy="250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E80BB04-308E-4E91-976C-3C3F3E36D37C}"/>
              </a:ext>
            </a:extLst>
          </p:cNvPr>
          <p:cNvSpPr txBox="1"/>
          <p:nvPr/>
        </p:nvSpPr>
        <p:spPr>
          <a:xfrm>
            <a:off x="1040770" y="5459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功能：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334DCC0-3EC5-44A8-8FE3-A4BDC48415D1}"/>
              </a:ext>
            </a:extLst>
          </p:cNvPr>
          <p:cNvCxnSpPr>
            <a:cxnSpLocks/>
          </p:cNvCxnSpPr>
          <p:nvPr/>
        </p:nvCxnSpPr>
        <p:spPr>
          <a:xfrm flipH="1">
            <a:off x="8225923" y="3428999"/>
            <a:ext cx="1160705" cy="239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1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F77A3-CE4C-472A-BD00-59143207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-</a:t>
            </a:r>
            <a:r>
              <a:rPr lang="zh-CN" altLang="en-US" dirty="0"/>
              <a:t>系统功能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68B029F3-7534-4A2E-BD53-E5702940F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22" y="1369429"/>
            <a:ext cx="5101078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578AB13-53FD-4BCA-9B47-39E394AA9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5" y="2352618"/>
            <a:ext cx="6863959" cy="234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18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1E96A-CB96-4B93-8D3B-0D318C3E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-</a:t>
            </a:r>
            <a:r>
              <a:rPr lang="zh-CN" altLang="en-US" dirty="0"/>
              <a:t>功能概述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B1CBD-5AF4-4812-9FDC-22041091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Font typeface="Wingdings" panose="05000000000000000000" pitchFamily="2" charset="2"/>
              <a:buChar char="p"/>
            </a:pPr>
            <a:r>
              <a:rPr lang="zh-CN" altLang="zh-CN" b="1" dirty="0"/>
              <a:t>商品前台购物系统</a:t>
            </a:r>
            <a:r>
              <a:rPr lang="zh-CN" altLang="zh-CN" dirty="0"/>
              <a:t>的基本功能为：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用户可以在用户中心完成注册登录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用户能够对</a:t>
            </a:r>
            <a:r>
              <a:rPr lang="zh-CN" altLang="zh-CN" b="1" dirty="0"/>
              <a:t>展示商品</a:t>
            </a:r>
            <a:r>
              <a:rPr lang="zh-CN" altLang="zh-CN" dirty="0"/>
              <a:t>进行一定的浏览和筛选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用户可以将心仪的商品选入</a:t>
            </a:r>
            <a:r>
              <a:rPr lang="zh-CN" altLang="zh-CN" b="1" dirty="0"/>
              <a:t>购物车</a:t>
            </a:r>
            <a:r>
              <a:rPr lang="zh-CN" altLang="zh-CN" dirty="0"/>
              <a:t>并进行结算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b="1" dirty="0"/>
              <a:t>平台后台管理系统</a:t>
            </a:r>
            <a:r>
              <a:rPr lang="zh-CN" altLang="zh-CN" dirty="0"/>
              <a:t>的基本功能为：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管理员可以通过</a:t>
            </a:r>
            <a:r>
              <a:rPr lang="zh-CN" altLang="zh-CN" b="1" dirty="0"/>
              <a:t>商品管理</a:t>
            </a:r>
            <a:r>
              <a:rPr lang="zh-CN" altLang="zh-CN" dirty="0"/>
              <a:t>界面，对平台上架的商品进行管理和维护。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管理员能够在订单管理看到平台的购物订单结算历史记录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订单管理模块中能够对已经交易的订单进行多种维度的</a:t>
            </a:r>
            <a:r>
              <a:rPr lang="zh-CN" altLang="zh-CN" b="1" dirty="0"/>
              <a:t>统计报表</a:t>
            </a:r>
            <a:r>
              <a:rPr lang="zh-CN" altLang="zh-CN" dirty="0"/>
              <a:t>分析并呈现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系统能够对用户、商家、管理员等人员的信息进行管理</a:t>
            </a:r>
          </a:p>
        </p:txBody>
      </p:sp>
    </p:spTree>
    <p:extLst>
      <p:ext uri="{BB962C8B-B14F-4D97-AF65-F5344CB8AC3E}">
        <p14:creationId xmlns:p14="http://schemas.microsoft.com/office/powerpoint/2010/main" val="229589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B615D-948A-40CE-ADAC-CABE0C6F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原型图</a:t>
            </a:r>
            <a:r>
              <a:rPr lang="en-US" altLang="zh-CN" dirty="0"/>
              <a:t>-</a:t>
            </a:r>
            <a:r>
              <a:rPr lang="zh-CN" altLang="en-US" dirty="0"/>
              <a:t>前台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F13A37E-E478-4A5E-A64F-D9A779C02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764" y="1606970"/>
            <a:ext cx="3293087" cy="48859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DC87F9-0227-4871-BBCE-E48CA36F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1" y="1690686"/>
            <a:ext cx="3066520" cy="46656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8AEC93-167E-45DF-B5A9-184DF4AD2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179" y="1690687"/>
            <a:ext cx="3407276" cy="48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0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AB609-B1B1-425E-826F-36A22ABB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原型图</a:t>
            </a:r>
            <a:r>
              <a:rPr lang="en-US" altLang="zh-CN" dirty="0"/>
              <a:t>-</a:t>
            </a:r>
            <a:r>
              <a:rPr lang="zh-CN" altLang="en-US" dirty="0"/>
              <a:t>前台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29FA769-CAB6-4149-A2CC-28D17A4BF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0077" y="1406265"/>
            <a:ext cx="3759912" cy="51935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99AD13-9464-4AEF-BC0D-6B11917A8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06265"/>
            <a:ext cx="3513677" cy="519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6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6BA00-F9B2-421E-AD06-B737447A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原型图</a:t>
            </a:r>
            <a:r>
              <a:rPr lang="en-US" altLang="zh-CN" dirty="0"/>
              <a:t>-</a:t>
            </a:r>
            <a:r>
              <a:rPr lang="zh-CN" altLang="en-US" dirty="0"/>
              <a:t>后台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4FB68-A84C-4B35-AFAB-68859FDD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7ACB86-28BE-4020-8862-E94333D24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26" y="1611900"/>
            <a:ext cx="9822774" cy="52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2498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3124"/>
      </a:dk2>
      <a:lt2>
        <a:srgbClr val="E2E8E8"/>
      </a:lt2>
      <a:accent1>
        <a:srgbClr val="E72E29"/>
      </a:accent1>
      <a:accent2>
        <a:srgbClr val="D56C17"/>
      </a:accent2>
      <a:accent3>
        <a:srgbClr val="B7A321"/>
      </a:accent3>
      <a:accent4>
        <a:srgbClr val="86B313"/>
      </a:accent4>
      <a:accent5>
        <a:srgbClr val="50BA21"/>
      </a:accent5>
      <a:accent6>
        <a:srgbClr val="15BD27"/>
      </a:accent6>
      <a:hlink>
        <a:srgbClr val="31919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492</Words>
  <Application>Microsoft Office PowerPoint</Application>
  <PresentationFormat>宽屏</PresentationFormat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Elephant</vt:lpstr>
      <vt:lpstr>Tahoma</vt:lpstr>
      <vt:lpstr>Times New Roman</vt:lpstr>
      <vt:lpstr>Wingdings</vt:lpstr>
      <vt:lpstr>BrushVTI</vt:lpstr>
      <vt:lpstr>第一周汇报</vt:lpstr>
      <vt:lpstr>本周工作</vt:lpstr>
      <vt:lpstr>团队组建</vt:lpstr>
      <vt:lpstr>需求分析-题目解读</vt:lpstr>
      <vt:lpstr>需求分析-系统功能</vt:lpstr>
      <vt:lpstr>需求分析-功能概述</vt:lpstr>
      <vt:lpstr>原型图-前台</vt:lpstr>
      <vt:lpstr>原型图-前台</vt:lpstr>
      <vt:lpstr>原型图-后台</vt:lpstr>
      <vt:lpstr>项目计划-每周工作流程</vt:lpstr>
      <vt:lpstr>项目计划-总进度</vt:lpstr>
      <vt:lpstr>项目计划-任务分解</vt:lpstr>
      <vt:lpstr>汇报结束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周三开会</dc:title>
  <dc:creator>L YX</dc:creator>
  <cp:lastModifiedBy>L YX</cp:lastModifiedBy>
  <cp:revision>21</cp:revision>
  <dcterms:created xsi:type="dcterms:W3CDTF">2020-05-27T05:29:45Z</dcterms:created>
  <dcterms:modified xsi:type="dcterms:W3CDTF">2020-06-28T04:12:35Z</dcterms:modified>
</cp:coreProperties>
</file>