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36"/>
  </p:notesMasterIdLst>
  <p:sldIdLst>
    <p:sldId id="256" r:id="rId2"/>
    <p:sldId id="265" r:id="rId3"/>
    <p:sldId id="278" r:id="rId4"/>
    <p:sldId id="283" r:id="rId5"/>
    <p:sldId id="303" r:id="rId6"/>
    <p:sldId id="304" r:id="rId7"/>
    <p:sldId id="281" r:id="rId8"/>
    <p:sldId id="279" r:id="rId9"/>
    <p:sldId id="311" r:id="rId10"/>
    <p:sldId id="302" r:id="rId11"/>
    <p:sldId id="305" r:id="rId12"/>
    <p:sldId id="307" r:id="rId13"/>
    <p:sldId id="310" r:id="rId14"/>
    <p:sldId id="309" r:id="rId15"/>
    <p:sldId id="282" r:id="rId16"/>
    <p:sldId id="300" r:id="rId17"/>
    <p:sldId id="286" r:id="rId18"/>
    <p:sldId id="288" r:id="rId19"/>
    <p:sldId id="289" r:id="rId20"/>
    <p:sldId id="290" r:id="rId21"/>
    <p:sldId id="287" r:id="rId22"/>
    <p:sldId id="291" r:id="rId23"/>
    <p:sldId id="294" r:id="rId24"/>
    <p:sldId id="292" r:id="rId25"/>
    <p:sldId id="295" r:id="rId26"/>
    <p:sldId id="296" r:id="rId27"/>
    <p:sldId id="297" r:id="rId28"/>
    <p:sldId id="298" r:id="rId29"/>
    <p:sldId id="293" r:id="rId30"/>
    <p:sldId id="299" r:id="rId31"/>
    <p:sldId id="280" r:id="rId32"/>
    <p:sldId id="277" r:id="rId33"/>
    <p:sldId id="284" r:id="rId34"/>
    <p:sldId id="27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8" autoAdjust="0"/>
    <p:restoredTop sz="94660"/>
  </p:normalViewPr>
  <p:slideViewPr>
    <p:cSldViewPr snapToGrid="0">
      <p:cViewPr>
        <p:scale>
          <a:sx n="75" d="100"/>
          <a:sy n="75" d="100"/>
        </p:scale>
        <p:origin x="55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B0489-4EB9-4AD5-BD72-51AA4EA79DF1}" type="datetimeFigureOut">
              <a:rPr lang="zh-CN" altLang="en-US" smtClean="0"/>
              <a:t>2020-06-05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53B21-574C-40D8-BE72-4E946B0B4B3D}" type="slidenum">
              <a:rPr lang="zh-CN" altLang="en-US" smtClean="0"/>
              <a:t>‹#›</a:t>
            </a:fld>
            <a:endParaRPr lang="zh-CN" altLang="en-US"/>
          </a:p>
        </p:txBody>
      </p:sp>
    </p:spTree>
    <p:extLst>
      <p:ext uri="{BB962C8B-B14F-4D97-AF65-F5344CB8AC3E}">
        <p14:creationId xmlns:p14="http://schemas.microsoft.com/office/powerpoint/2010/main" val="1178442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2</a:t>
            </a:fld>
            <a:endParaRPr lang="zh-CN" altLang="en-US"/>
          </a:p>
        </p:txBody>
      </p:sp>
    </p:spTree>
    <p:extLst>
      <p:ext uri="{BB962C8B-B14F-4D97-AF65-F5344CB8AC3E}">
        <p14:creationId xmlns:p14="http://schemas.microsoft.com/office/powerpoint/2010/main" val="1346664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24</a:t>
            </a:fld>
            <a:endParaRPr lang="zh-CN" altLang="en-US"/>
          </a:p>
        </p:txBody>
      </p:sp>
    </p:spTree>
    <p:extLst>
      <p:ext uri="{BB962C8B-B14F-4D97-AF65-F5344CB8AC3E}">
        <p14:creationId xmlns:p14="http://schemas.microsoft.com/office/powerpoint/2010/main" val="974782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25</a:t>
            </a:fld>
            <a:endParaRPr lang="zh-CN" altLang="en-US"/>
          </a:p>
        </p:txBody>
      </p:sp>
    </p:spTree>
    <p:extLst>
      <p:ext uri="{BB962C8B-B14F-4D97-AF65-F5344CB8AC3E}">
        <p14:creationId xmlns:p14="http://schemas.microsoft.com/office/powerpoint/2010/main" val="110424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26</a:t>
            </a:fld>
            <a:endParaRPr lang="zh-CN" altLang="en-US"/>
          </a:p>
        </p:txBody>
      </p:sp>
    </p:spTree>
    <p:extLst>
      <p:ext uri="{BB962C8B-B14F-4D97-AF65-F5344CB8AC3E}">
        <p14:creationId xmlns:p14="http://schemas.microsoft.com/office/powerpoint/2010/main" val="2844404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27</a:t>
            </a:fld>
            <a:endParaRPr lang="zh-CN" altLang="en-US"/>
          </a:p>
        </p:txBody>
      </p:sp>
    </p:spTree>
    <p:extLst>
      <p:ext uri="{BB962C8B-B14F-4D97-AF65-F5344CB8AC3E}">
        <p14:creationId xmlns:p14="http://schemas.microsoft.com/office/powerpoint/2010/main" val="16924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4</a:t>
            </a:fld>
            <a:endParaRPr lang="zh-CN" altLang="en-US"/>
          </a:p>
        </p:txBody>
      </p:sp>
    </p:spTree>
    <p:extLst>
      <p:ext uri="{BB962C8B-B14F-4D97-AF65-F5344CB8AC3E}">
        <p14:creationId xmlns:p14="http://schemas.microsoft.com/office/powerpoint/2010/main" val="2797236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10</a:t>
            </a:fld>
            <a:endParaRPr lang="zh-CN" altLang="en-US"/>
          </a:p>
        </p:txBody>
      </p:sp>
    </p:spTree>
    <p:extLst>
      <p:ext uri="{BB962C8B-B14F-4D97-AF65-F5344CB8AC3E}">
        <p14:creationId xmlns:p14="http://schemas.microsoft.com/office/powerpoint/2010/main" val="14119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14</a:t>
            </a:fld>
            <a:endParaRPr lang="zh-CN" altLang="en-US"/>
          </a:p>
        </p:txBody>
      </p:sp>
    </p:spTree>
    <p:extLst>
      <p:ext uri="{BB962C8B-B14F-4D97-AF65-F5344CB8AC3E}">
        <p14:creationId xmlns:p14="http://schemas.microsoft.com/office/powerpoint/2010/main" val="417686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17</a:t>
            </a:fld>
            <a:endParaRPr lang="zh-CN" altLang="en-US"/>
          </a:p>
        </p:txBody>
      </p:sp>
    </p:spTree>
    <p:extLst>
      <p:ext uri="{BB962C8B-B14F-4D97-AF65-F5344CB8AC3E}">
        <p14:creationId xmlns:p14="http://schemas.microsoft.com/office/powerpoint/2010/main" val="380933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18</a:t>
            </a:fld>
            <a:endParaRPr lang="zh-CN" altLang="en-US"/>
          </a:p>
        </p:txBody>
      </p:sp>
    </p:spTree>
    <p:extLst>
      <p:ext uri="{BB962C8B-B14F-4D97-AF65-F5344CB8AC3E}">
        <p14:creationId xmlns:p14="http://schemas.microsoft.com/office/powerpoint/2010/main" val="3232598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19</a:t>
            </a:fld>
            <a:endParaRPr lang="zh-CN" altLang="en-US"/>
          </a:p>
        </p:txBody>
      </p:sp>
    </p:spTree>
    <p:extLst>
      <p:ext uri="{BB962C8B-B14F-4D97-AF65-F5344CB8AC3E}">
        <p14:creationId xmlns:p14="http://schemas.microsoft.com/office/powerpoint/2010/main" val="771695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20</a:t>
            </a:fld>
            <a:endParaRPr lang="zh-CN" altLang="en-US"/>
          </a:p>
        </p:txBody>
      </p:sp>
    </p:spTree>
    <p:extLst>
      <p:ext uri="{BB962C8B-B14F-4D97-AF65-F5344CB8AC3E}">
        <p14:creationId xmlns:p14="http://schemas.microsoft.com/office/powerpoint/2010/main" val="2645321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F53B21-574C-40D8-BE72-4E946B0B4B3D}" type="slidenum">
              <a:rPr lang="zh-CN" altLang="en-US" smtClean="0"/>
              <a:t>23</a:t>
            </a:fld>
            <a:endParaRPr lang="zh-CN" altLang="en-US"/>
          </a:p>
        </p:txBody>
      </p:sp>
    </p:spTree>
    <p:extLst>
      <p:ext uri="{BB962C8B-B14F-4D97-AF65-F5344CB8AC3E}">
        <p14:creationId xmlns:p14="http://schemas.microsoft.com/office/powerpoint/2010/main" val="54197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538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314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150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810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651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253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687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383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705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935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451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6/5/2020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603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6/5/2020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8549412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6" r:id="rId7"/>
    <p:sldLayoutId id="2147483747" r:id="rId8"/>
    <p:sldLayoutId id="2147483748" r:id="rId9"/>
    <p:sldLayoutId id="2147483749" r:id="rId10"/>
    <p:sldLayoutId id="2147483750" r:id="rId11"/>
    <p:sldLayoutId id="214748375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CJzSDexUvb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E31470C-3AEC-439A-8BB1-6BD2E3910D8E}"/>
              </a:ext>
            </a:extLst>
          </p:cNvPr>
          <p:cNvSpPr>
            <a:spLocks noGrp="1"/>
          </p:cNvSpPr>
          <p:nvPr>
            <p:ph type="ctrTitle"/>
          </p:nvPr>
        </p:nvSpPr>
        <p:spPr>
          <a:xfrm>
            <a:off x="1524000" y="3851974"/>
            <a:ext cx="9144000" cy="1152663"/>
          </a:xfrm>
        </p:spPr>
        <p:txBody>
          <a:bodyPr>
            <a:normAutofit/>
          </a:bodyPr>
          <a:lstStyle/>
          <a:p>
            <a:pPr algn="ctr"/>
            <a:r>
              <a:rPr lang="zh-CN" altLang="en-US" dirty="0"/>
              <a:t>第二周</a:t>
            </a:r>
            <a:r>
              <a:rPr lang="en-US" altLang="zh-CN" dirty="0"/>
              <a:t>-</a:t>
            </a:r>
            <a:r>
              <a:rPr lang="zh-CN" altLang="en-US" dirty="0"/>
              <a:t>工作汇报</a:t>
            </a:r>
          </a:p>
        </p:txBody>
      </p:sp>
      <p:sp>
        <p:nvSpPr>
          <p:cNvPr id="3" name="副标题 2">
            <a:extLst>
              <a:ext uri="{FF2B5EF4-FFF2-40B4-BE49-F238E27FC236}">
                <a16:creationId xmlns:a16="http://schemas.microsoft.com/office/drawing/2014/main" id="{A9D305FE-19D4-4575-9633-5D7ED2F47866}"/>
              </a:ext>
            </a:extLst>
          </p:cNvPr>
          <p:cNvSpPr>
            <a:spLocks noGrp="1"/>
          </p:cNvSpPr>
          <p:nvPr>
            <p:ph type="subTitle" idx="1"/>
          </p:nvPr>
        </p:nvSpPr>
        <p:spPr>
          <a:xfrm>
            <a:off x="1508406" y="5159930"/>
            <a:ext cx="9144000" cy="646785"/>
          </a:xfrm>
        </p:spPr>
        <p:txBody>
          <a:bodyPr>
            <a:normAutofit/>
          </a:bodyPr>
          <a:lstStyle/>
          <a:p>
            <a:pPr algn="ctr"/>
            <a:r>
              <a:rPr lang="en-US" altLang="zh-CN" dirty="0" err="1"/>
              <a:t>Z_mall</a:t>
            </a:r>
            <a:r>
              <a:rPr lang="zh-CN" altLang="en-US" dirty="0"/>
              <a:t>小组</a:t>
            </a:r>
            <a:r>
              <a:rPr lang="en-US" altLang="zh-CN" b="1" dirty="0"/>
              <a:t>——</a:t>
            </a:r>
            <a:r>
              <a:rPr lang="zh-CN" altLang="en-US" dirty="0"/>
              <a:t>刘奕鑫</a:t>
            </a:r>
          </a:p>
        </p:txBody>
      </p:sp>
      <p:pic>
        <p:nvPicPr>
          <p:cNvPr id="4" name="Picture 3">
            <a:extLst>
              <a:ext uri="{FF2B5EF4-FFF2-40B4-BE49-F238E27FC236}">
                <a16:creationId xmlns:a16="http://schemas.microsoft.com/office/drawing/2014/main" id="{3E97530D-F494-482F-B74A-5E1B4A94F41D}"/>
              </a:ext>
            </a:extLst>
          </p:cNvPr>
          <p:cNvPicPr>
            <a:picLocks noChangeAspect="1"/>
          </p:cNvPicPr>
          <p:nvPr/>
        </p:nvPicPr>
        <p:blipFill rotWithShape="1">
          <a:blip r:embed="rId2"/>
          <a:srcRect t="20558" b="24981"/>
          <a:stretch/>
        </p:blipFill>
        <p:spPr>
          <a:xfrm>
            <a:off x="838201" y="127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pic>
        <p:nvPicPr>
          <p:cNvPr id="5" name="图片 4">
            <a:extLst>
              <a:ext uri="{FF2B5EF4-FFF2-40B4-BE49-F238E27FC236}">
                <a16:creationId xmlns:a16="http://schemas.microsoft.com/office/drawing/2014/main" id="{8135EA84-6B56-44B4-93D2-5A1A39472308}"/>
              </a:ext>
            </a:extLst>
          </p:cNvPr>
          <p:cNvPicPr>
            <a:picLocks noChangeAspect="1"/>
          </p:cNvPicPr>
          <p:nvPr/>
        </p:nvPicPr>
        <p:blipFill>
          <a:blip r:embed="rId3"/>
          <a:stretch>
            <a:fillRect/>
          </a:stretch>
        </p:blipFill>
        <p:spPr>
          <a:xfrm>
            <a:off x="5503741" y="1051285"/>
            <a:ext cx="1153331" cy="1228223"/>
          </a:xfrm>
          <a:prstGeom prst="rect">
            <a:avLst/>
          </a:prstGeom>
        </p:spPr>
      </p:pic>
    </p:spTree>
    <p:extLst>
      <p:ext uri="{BB962C8B-B14F-4D97-AF65-F5344CB8AC3E}">
        <p14:creationId xmlns:p14="http://schemas.microsoft.com/office/powerpoint/2010/main" val="198224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BA887-CF24-4C5C-8A24-B1E2A8A16132}"/>
              </a:ext>
            </a:extLst>
          </p:cNvPr>
          <p:cNvSpPr>
            <a:spLocks noGrp="1"/>
          </p:cNvSpPr>
          <p:nvPr>
            <p:ph type="title"/>
          </p:nvPr>
        </p:nvSpPr>
        <p:spPr/>
        <p:txBody>
          <a:bodyPr/>
          <a:lstStyle/>
          <a:p>
            <a:r>
              <a:rPr lang="en-US" altLang="zh-CN" dirty="0"/>
              <a:t>2.</a:t>
            </a:r>
            <a:r>
              <a:rPr lang="zh-CN" altLang="en-US" dirty="0"/>
              <a:t>表结构关系的设计</a:t>
            </a:r>
          </a:p>
        </p:txBody>
      </p:sp>
      <p:sp>
        <p:nvSpPr>
          <p:cNvPr id="4" name="内容占位符 4">
            <a:extLst>
              <a:ext uri="{FF2B5EF4-FFF2-40B4-BE49-F238E27FC236}">
                <a16:creationId xmlns:a16="http://schemas.microsoft.com/office/drawing/2014/main" id="{8E8840DC-36EE-4529-9026-E855A446511B}"/>
              </a:ext>
            </a:extLst>
          </p:cNvPr>
          <p:cNvSpPr txBox="1">
            <a:spLocks/>
          </p:cNvSpPr>
          <p:nvPr/>
        </p:nvSpPr>
        <p:spPr>
          <a:xfrm>
            <a:off x="838200" y="2011680"/>
            <a:ext cx="4576948" cy="29086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dirty="0"/>
              <a:t>商品管理</a:t>
            </a:r>
            <a:endParaRPr lang="en-US" altLang="zh-CN" dirty="0"/>
          </a:p>
          <a:p>
            <a:r>
              <a:rPr lang="zh-CN" altLang="en-US" b="1" dirty="0">
                <a:solidFill>
                  <a:srgbClr val="FF0000"/>
                </a:solidFill>
              </a:rPr>
              <a:t>一个“核心”表</a:t>
            </a:r>
            <a:r>
              <a:rPr lang="zh-CN" altLang="en-US" b="1" dirty="0"/>
              <a:t>：商品表</a:t>
            </a:r>
            <a:endParaRPr lang="en-US" altLang="zh-CN" b="1" dirty="0"/>
          </a:p>
          <a:p>
            <a:r>
              <a:rPr lang="zh-CN" altLang="en-US" b="1" dirty="0">
                <a:solidFill>
                  <a:srgbClr val="FF0000"/>
                </a:solidFill>
              </a:rPr>
              <a:t>五个“属性”表</a:t>
            </a:r>
            <a:r>
              <a:rPr lang="zh-CN" altLang="en-US" b="1" dirty="0"/>
              <a:t>：商品分类、品牌管理、商品属性（规格</a:t>
            </a:r>
            <a:r>
              <a:rPr lang="en-US" altLang="zh-CN" b="1" dirty="0"/>
              <a:t>/</a:t>
            </a:r>
            <a:r>
              <a:rPr lang="zh-CN" altLang="en-US" b="1" dirty="0"/>
              <a:t>参数）、评论表、审核表</a:t>
            </a:r>
            <a:r>
              <a:rPr lang="zh-CN" altLang="en-US" dirty="0"/>
              <a:t> </a:t>
            </a:r>
          </a:p>
        </p:txBody>
      </p:sp>
      <p:pic>
        <p:nvPicPr>
          <p:cNvPr id="4098" name="Picture 2">
            <a:extLst>
              <a:ext uri="{FF2B5EF4-FFF2-40B4-BE49-F238E27FC236}">
                <a16:creationId xmlns:a16="http://schemas.microsoft.com/office/drawing/2014/main" id="{9A6EFB28-F9B7-4CD8-9076-0F18D62B8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781" y="541547"/>
            <a:ext cx="6153839" cy="595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8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BA887-CF24-4C5C-8A24-B1E2A8A16132}"/>
              </a:ext>
            </a:extLst>
          </p:cNvPr>
          <p:cNvSpPr>
            <a:spLocks noGrp="1"/>
          </p:cNvSpPr>
          <p:nvPr>
            <p:ph type="title"/>
          </p:nvPr>
        </p:nvSpPr>
        <p:spPr/>
        <p:txBody>
          <a:bodyPr/>
          <a:lstStyle/>
          <a:p>
            <a:r>
              <a:rPr lang="en-US" altLang="zh-CN" dirty="0"/>
              <a:t>2.</a:t>
            </a:r>
            <a:r>
              <a:rPr lang="zh-CN" altLang="en-US" dirty="0"/>
              <a:t>表结构关系的设计</a:t>
            </a:r>
          </a:p>
        </p:txBody>
      </p:sp>
      <p:sp>
        <p:nvSpPr>
          <p:cNvPr id="4" name="内容占位符 4">
            <a:extLst>
              <a:ext uri="{FF2B5EF4-FFF2-40B4-BE49-F238E27FC236}">
                <a16:creationId xmlns:a16="http://schemas.microsoft.com/office/drawing/2014/main" id="{8E8840DC-36EE-4529-9026-E855A446511B}"/>
              </a:ext>
            </a:extLst>
          </p:cNvPr>
          <p:cNvSpPr txBox="1">
            <a:spLocks/>
          </p:cNvSpPr>
          <p:nvPr/>
        </p:nvSpPr>
        <p:spPr>
          <a:xfrm>
            <a:off x="838200" y="2011680"/>
            <a:ext cx="10515600" cy="119465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dirty="0"/>
              <a:t>商品管理</a:t>
            </a:r>
            <a:endParaRPr lang="en-US" altLang="zh-CN" dirty="0"/>
          </a:p>
          <a:p>
            <a:r>
              <a:rPr lang="zh-CN" altLang="en-US" b="1" dirty="0">
                <a:solidFill>
                  <a:srgbClr val="FF0000"/>
                </a:solidFill>
              </a:rPr>
              <a:t>商品表</a:t>
            </a:r>
            <a:endParaRPr lang="en-US" altLang="zh-CN" b="1" dirty="0">
              <a:solidFill>
                <a:srgbClr val="FF0000"/>
              </a:solidFill>
            </a:endParaRPr>
          </a:p>
        </p:txBody>
      </p:sp>
      <p:sp>
        <p:nvSpPr>
          <p:cNvPr id="5" name="文本框 4">
            <a:extLst>
              <a:ext uri="{FF2B5EF4-FFF2-40B4-BE49-F238E27FC236}">
                <a16:creationId xmlns:a16="http://schemas.microsoft.com/office/drawing/2014/main" id="{61EFAAF9-CC9F-4067-AEB9-63937DE11AB6}"/>
              </a:ext>
            </a:extLst>
          </p:cNvPr>
          <p:cNvSpPr txBox="1"/>
          <p:nvPr/>
        </p:nvSpPr>
        <p:spPr>
          <a:xfrm>
            <a:off x="985652" y="3429000"/>
            <a:ext cx="184731" cy="369332"/>
          </a:xfrm>
          <a:prstGeom prst="rect">
            <a:avLst/>
          </a:prstGeom>
          <a:noFill/>
        </p:spPr>
        <p:txBody>
          <a:bodyPr wrap="none" rtlCol="0">
            <a:spAutoFit/>
          </a:bodyPr>
          <a:lstStyle/>
          <a:p>
            <a:endParaRPr lang="zh-CN" altLang="en-US" dirty="0"/>
          </a:p>
        </p:txBody>
      </p:sp>
      <p:pic>
        <p:nvPicPr>
          <p:cNvPr id="6" name="图片 5">
            <a:extLst>
              <a:ext uri="{FF2B5EF4-FFF2-40B4-BE49-F238E27FC236}">
                <a16:creationId xmlns:a16="http://schemas.microsoft.com/office/drawing/2014/main" id="{E3DF3DB9-4936-43C1-A787-D77D1094D2B9}"/>
              </a:ext>
            </a:extLst>
          </p:cNvPr>
          <p:cNvPicPr>
            <a:picLocks noChangeAspect="1"/>
          </p:cNvPicPr>
          <p:nvPr/>
        </p:nvPicPr>
        <p:blipFill>
          <a:blip r:embed="rId2"/>
          <a:stretch>
            <a:fillRect/>
          </a:stretch>
        </p:blipFill>
        <p:spPr>
          <a:xfrm>
            <a:off x="5712031" y="180521"/>
            <a:ext cx="3416135" cy="6496957"/>
          </a:xfrm>
          <a:prstGeom prst="rect">
            <a:avLst/>
          </a:prstGeom>
        </p:spPr>
      </p:pic>
    </p:spTree>
    <p:extLst>
      <p:ext uri="{BB962C8B-B14F-4D97-AF65-F5344CB8AC3E}">
        <p14:creationId xmlns:p14="http://schemas.microsoft.com/office/powerpoint/2010/main" val="2507014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BA887-CF24-4C5C-8A24-B1E2A8A16132}"/>
              </a:ext>
            </a:extLst>
          </p:cNvPr>
          <p:cNvSpPr>
            <a:spLocks noGrp="1"/>
          </p:cNvSpPr>
          <p:nvPr>
            <p:ph type="title"/>
          </p:nvPr>
        </p:nvSpPr>
        <p:spPr/>
        <p:txBody>
          <a:bodyPr/>
          <a:lstStyle/>
          <a:p>
            <a:r>
              <a:rPr lang="en-US" altLang="zh-CN" dirty="0"/>
              <a:t>2.</a:t>
            </a:r>
            <a:r>
              <a:rPr lang="zh-CN" altLang="en-US" dirty="0"/>
              <a:t>表结构关系的设计</a:t>
            </a:r>
          </a:p>
        </p:txBody>
      </p:sp>
      <p:sp>
        <p:nvSpPr>
          <p:cNvPr id="4" name="内容占位符 4">
            <a:extLst>
              <a:ext uri="{FF2B5EF4-FFF2-40B4-BE49-F238E27FC236}">
                <a16:creationId xmlns:a16="http://schemas.microsoft.com/office/drawing/2014/main" id="{8E8840DC-36EE-4529-9026-E855A446511B}"/>
              </a:ext>
            </a:extLst>
          </p:cNvPr>
          <p:cNvSpPr txBox="1">
            <a:spLocks/>
          </p:cNvSpPr>
          <p:nvPr/>
        </p:nvSpPr>
        <p:spPr>
          <a:xfrm>
            <a:off x="9257805" y="178130"/>
            <a:ext cx="2824467" cy="119465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dirty="0"/>
              <a:t>商品管理</a:t>
            </a:r>
            <a:endParaRPr lang="en-US" altLang="zh-CN" dirty="0"/>
          </a:p>
          <a:p>
            <a:r>
              <a:rPr lang="zh-CN" altLang="en-US" b="1" dirty="0">
                <a:solidFill>
                  <a:srgbClr val="FF0000"/>
                </a:solidFill>
              </a:rPr>
              <a:t>商品表</a:t>
            </a:r>
            <a:r>
              <a:rPr lang="en-US" altLang="zh-CN" b="1" dirty="0">
                <a:solidFill>
                  <a:srgbClr val="FF0000"/>
                </a:solidFill>
              </a:rPr>
              <a:t>-</a:t>
            </a:r>
            <a:r>
              <a:rPr lang="en-US" altLang="zh-CN" b="1" dirty="0" err="1">
                <a:solidFill>
                  <a:srgbClr val="FF0000"/>
                </a:solidFill>
              </a:rPr>
              <a:t>sql</a:t>
            </a:r>
            <a:r>
              <a:rPr lang="zh-CN" altLang="en-US" b="1" dirty="0">
                <a:solidFill>
                  <a:srgbClr val="FF0000"/>
                </a:solidFill>
              </a:rPr>
              <a:t>代码</a:t>
            </a:r>
            <a:endParaRPr lang="en-US" altLang="zh-CN" b="1" dirty="0">
              <a:solidFill>
                <a:srgbClr val="FF0000"/>
              </a:solidFill>
            </a:endParaRPr>
          </a:p>
        </p:txBody>
      </p:sp>
      <p:sp>
        <p:nvSpPr>
          <p:cNvPr id="5" name="文本框 4">
            <a:extLst>
              <a:ext uri="{FF2B5EF4-FFF2-40B4-BE49-F238E27FC236}">
                <a16:creationId xmlns:a16="http://schemas.microsoft.com/office/drawing/2014/main" id="{61EFAAF9-CC9F-4067-AEB9-63937DE11AB6}"/>
              </a:ext>
            </a:extLst>
          </p:cNvPr>
          <p:cNvSpPr txBox="1"/>
          <p:nvPr/>
        </p:nvSpPr>
        <p:spPr>
          <a:xfrm>
            <a:off x="985652" y="3429000"/>
            <a:ext cx="184731" cy="369332"/>
          </a:xfrm>
          <a:prstGeom prst="rect">
            <a:avLst/>
          </a:prstGeom>
          <a:noFill/>
        </p:spPr>
        <p:txBody>
          <a:bodyPr wrap="none" rtlCol="0">
            <a:spAutoFit/>
          </a:bodyPr>
          <a:lstStyle/>
          <a:p>
            <a:endParaRPr lang="zh-CN" altLang="en-US" dirty="0"/>
          </a:p>
        </p:txBody>
      </p:sp>
      <p:pic>
        <p:nvPicPr>
          <p:cNvPr id="3" name="图片 2">
            <a:extLst>
              <a:ext uri="{FF2B5EF4-FFF2-40B4-BE49-F238E27FC236}">
                <a16:creationId xmlns:a16="http://schemas.microsoft.com/office/drawing/2014/main" id="{8231B872-FED5-4714-94D9-8A802F72D909}"/>
              </a:ext>
            </a:extLst>
          </p:cNvPr>
          <p:cNvPicPr>
            <a:picLocks noChangeAspect="1"/>
          </p:cNvPicPr>
          <p:nvPr/>
        </p:nvPicPr>
        <p:blipFill>
          <a:blip r:embed="rId2"/>
          <a:stretch>
            <a:fillRect/>
          </a:stretch>
        </p:blipFill>
        <p:spPr>
          <a:xfrm>
            <a:off x="109728" y="1438107"/>
            <a:ext cx="5448404" cy="4351118"/>
          </a:xfrm>
          <a:prstGeom prst="rect">
            <a:avLst/>
          </a:prstGeom>
        </p:spPr>
      </p:pic>
      <p:pic>
        <p:nvPicPr>
          <p:cNvPr id="7" name="图片 6">
            <a:extLst>
              <a:ext uri="{FF2B5EF4-FFF2-40B4-BE49-F238E27FC236}">
                <a16:creationId xmlns:a16="http://schemas.microsoft.com/office/drawing/2014/main" id="{2D0520F3-22A0-4E8B-B90A-3E6F845303F5}"/>
              </a:ext>
            </a:extLst>
          </p:cNvPr>
          <p:cNvPicPr>
            <a:picLocks noChangeAspect="1"/>
          </p:cNvPicPr>
          <p:nvPr/>
        </p:nvPicPr>
        <p:blipFill>
          <a:blip r:embed="rId3"/>
          <a:stretch>
            <a:fillRect/>
          </a:stretch>
        </p:blipFill>
        <p:spPr>
          <a:xfrm>
            <a:off x="5743175" y="1690688"/>
            <a:ext cx="6448825" cy="3944553"/>
          </a:xfrm>
          <a:prstGeom prst="rect">
            <a:avLst/>
          </a:prstGeom>
        </p:spPr>
      </p:pic>
      <p:cxnSp>
        <p:nvCxnSpPr>
          <p:cNvPr id="9" name="直接箭头连接符 8">
            <a:extLst>
              <a:ext uri="{FF2B5EF4-FFF2-40B4-BE49-F238E27FC236}">
                <a16:creationId xmlns:a16="http://schemas.microsoft.com/office/drawing/2014/main" id="{77EDB09C-3643-472E-94E2-18B6D0364919}"/>
              </a:ext>
            </a:extLst>
          </p:cNvPr>
          <p:cNvCxnSpPr>
            <a:cxnSpLocks/>
          </p:cNvCxnSpPr>
          <p:nvPr/>
        </p:nvCxnSpPr>
        <p:spPr>
          <a:xfrm>
            <a:off x="420914" y="1877683"/>
            <a:ext cx="3628572" cy="442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76E43-DC7F-4D2F-AC2D-D5B32359945F}"/>
              </a:ext>
            </a:extLst>
          </p:cNvPr>
          <p:cNvSpPr txBox="1"/>
          <p:nvPr/>
        </p:nvSpPr>
        <p:spPr>
          <a:xfrm>
            <a:off x="4049486" y="6123543"/>
            <a:ext cx="1043876" cy="369332"/>
          </a:xfrm>
          <a:prstGeom prst="rect">
            <a:avLst/>
          </a:prstGeom>
          <a:noFill/>
        </p:spPr>
        <p:txBody>
          <a:bodyPr wrap="none" rtlCol="0">
            <a:spAutoFit/>
          </a:bodyPr>
          <a:lstStyle/>
          <a:p>
            <a:r>
              <a:rPr lang="zh-CN" altLang="en-US" b="1" dirty="0"/>
              <a:t>充当</a:t>
            </a:r>
            <a:r>
              <a:rPr lang="en-US" altLang="zh-CN" b="1" dirty="0"/>
              <a:t>SPU</a:t>
            </a:r>
            <a:endParaRPr lang="zh-CN" altLang="en-US" b="1" dirty="0"/>
          </a:p>
        </p:txBody>
      </p:sp>
    </p:spTree>
    <p:extLst>
      <p:ext uri="{BB962C8B-B14F-4D97-AF65-F5344CB8AC3E}">
        <p14:creationId xmlns:p14="http://schemas.microsoft.com/office/powerpoint/2010/main" val="351752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09AB-B7C5-49D0-B857-50F559415656}"/>
              </a:ext>
            </a:extLst>
          </p:cNvPr>
          <p:cNvSpPr>
            <a:spLocks noGrp="1"/>
          </p:cNvSpPr>
          <p:nvPr>
            <p:ph type="title"/>
          </p:nvPr>
        </p:nvSpPr>
        <p:spPr/>
        <p:txBody>
          <a:bodyPr/>
          <a:lstStyle/>
          <a:p>
            <a:r>
              <a:rPr lang="en-US" altLang="zh-CN" dirty="0"/>
              <a:t>2.</a:t>
            </a:r>
            <a:r>
              <a:rPr lang="zh-CN" altLang="en-US" dirty="0"/>
              <a:t>表结构关系设计</a:t>
            </a:r>
          </a:p>
        </p:txBody>
      </p:sp>
      <p:pic>
        <p:nvPicPr>
          <p:cNvPr id="16386" name="Picture 2">
            <a:extLst>
              <a:ext uri="{FF2B5EF4-FFF2-40B4-BE49-F238E27FC236}">
                <a16:creationId xmlns:a16="http://schemas.microsoft.com/office/drawing/2014/main" id="{7B819EC5-DE88-4EA9-90AF-DCA724F0E7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6408" y="2611138"/>
            <a:ext cx="8134350" cy="25812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D5EC550D-76AD-436E-A3E1-3B4037EE85B9}"/>
              </a:ext>
            </a:extLst>
          </p:cNvPr>
          <p:cNvCxnSpPr/>
          <p:nvPr/>
        </p:nvCxnSpPr>
        <p:spPr>
          <a:xfrm flipH="1">
            <a:off x="1923803" y="3063834"/>
            <a:ext cx="2600696" cy="837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347F0B1-AF64-49B8-8870-7AA8D53E846A}"/>
              </a:ext>
            </a:extLst>
          </p:cNvPr>
          <p:cNvSpPr txBox="1"/>
          <p:nvPr/>
        </p:nvSpPr>
        <p:spPr>
          <a:xfrm>
            <a:off x="1508166" y="3985139"/>
            <a:ext cx="595035" cy="369332"/>
          </a:xfrm>
          <a:prstGeom prst="rect">
            <a:avLst/>
          </a:prstGeom>
          <a:noFill/>
        </p:spPr>
        <p:txBody>
          <a:bodyPr wrap="none" rtlCol="0">
            <a:spAutoFit/>
          </a:bodyPr>
          <a:lstStyle/>
          <a:p>
            <a:r>
              <a:rPr lang="en-US" altLang="zh-CN" b="1" dirty="0"/>
              <a:t>SKU</a:t>
            </a:r>
            <a:endParaRPr lang="zh-CN" altLang="en-US" b="1" dirty="0"/>
          </a:p>
        </p:txBody>
      </p:sp>
      <p:pic>
        <p:nvPicPr>
          <p:cNvPr id="8" name="Picture 4">
            <a:extLst>
              <a:ext uri="{FF2B5EF4-FFF2-40B4-BE49-F238E27FC236}">
                <a16:creationId xmlns:a16="http://schemas.microsoft.com/office/drawing/2014/main" id="{567D59B5-1EA1-40A1-8FBB-06081B1F0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5125"/>
            <a:ext cx="5554731" cy="21012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箭头连接符 8">
            <a:extLst>
              <a:ext uri="{FF2B5EF4-FFF2-40B4-BE49-F238E27FC236}">
                <a16:creationId xmlns:a16="http://schemas.microsoft.com/office/drawing/2014/main" id="{5C8F2500-1727-4A1E-9C86-E47972B22E78}"/>
              </a:ext>
            </a:extLst>
          </p:cNvPr>
          <p:cNvCxnSpPr/>
          <p:nvPr/>
        </p:nvCxnSpPr>
        <p:spPr>
          <a:xfrm flipH="1">
            <a:off x="4524499" y="1415739"/>
            <a:ext cx="2090057" cy="3132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A5507A3-3ADC-48B9-A7D6-CFCB8AF75371}"/>
              </a:ext>
            </a:extLst>
          </p:cNvPr>
          <p:cNvCxnSpPr/>
          <p:nvPr/>
        </p:nvCxnSpPr>
        <p:spPr>
          <a:xfrm>
            <a:off x="5474525" y="4655127"/>
            <a:ext cx="0" cy="174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41C2340E-4E16-4B2B-B4DB-32ACFA9C2444}"/>
              </a:ext>
            </a:extLst>
          </p:cNvPr>
          <p:cNvSpPr txBox="1"/>
          <p:nvPr/>
        </p:nvSpPr>
        <p:spPr>
          <a:xfrm>
            <a:off x="5035943" y="6400800"/>
            <a:ext cx="877163" cy="369332"/>
          </a:xfrm>
          <a:prstGeom prst="rect">
            <a:avLst/>
          </a:prstGeom>
          <a:noFill/>
        </p:spPr>
        <p:txBody>
          <a:bodyPr wrap="none" rtlCol="0">
            <a:spAutoFit/>
          </a:bodyPr>
          <a:lstStyle/>
          <a:p>
            <a:r>
              <a:rPr lang="zh-CN" altLang="en-US" b="1" dirty="0"/>
              <a:t>拓展性</a:t>
            </a:r>
          </a:p>
        </p:txBody>
      </p:sp>
    </p:spTree>
    <p:extLst>
      <p:ext uri="{BB962C8B-B14F-4D97-AF65-F5344CB8AC3E}">
        <p14:creationId xmlns:p14="http://schemas.microsoft.com/office/powerpoint/2010/main" val="324121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BA887-CF24-4C5C-8A24-B1E2A8A16132}"/>
              </a:ext>
            </a:extLst>
          </p:cNvPr>
          <p:cNvSpPr>
            <a:spLocks noGrp="1"/>
          </p:cNvSpPr>
          <p:nvPr>
            <p:ph type="title"/>
          </p:nvPr>
        </p:nvSpPr>
        <p:spPr/>
        <p:txBody>
          <a:bodyPr/>
          <a:lstStyle/>
          <a:p>
            <a:r>
              <a:rPr lang="en-US" altLang="zh-CN" dirty="0"/>
              <a:t>2.</a:t>
            </a:r>
            <a:r>
              <a:rPr lang="zh-CN" altLang="en-US" dirty="0"/>
              <a:t>表结构关系的设计</a:t>
            </a:r>
          </a:p>
        </p:txBody>
      </p:sp>
      <p:sp>
        <p:nvSpPr>
          <p:cNvPr id="4" name="内容占位符 4">
            <a:extLst>
              <a:ext uri="{FF2B5EF4-FFF2-40B4-BE49-F238E27FC236}">
                <a16:creationId xmlns:a16="http://schemas.microsoft.com/office/drawing/2014/main" id="{8E8840DC-36EE-4529-9026-E855A446511B}"/>
              </a:ext>
            </a:extLst>
          </p:cNvPr>
          <p:cNvSpPr txBox="1">
            <a:spLocks/>
          </p:cNvSpPr>
          <p:nvPr/>
        </p:nvSpPr>
        <p:spPr>
          <a:xfrm>
            <a:off x="838200" y="2011680"/>
            <a:ext cx="10515600" cy="119465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dirty="0"/>
              <a:t>商品管理</a:t>
            </a:r>
            <a:endParaRPr lang="en-US" altLang="zh-CN" dirty="0"/>
          </a:p>
          <a:p>
            <a:r>
              <a:rPr lang="zh-CN" altLang="en-US" b="1" dirty="0">
                <a:solidFill>
                  <a:srgbClr val="FF0000"/>
                </a:solidFill>
              </a:rPr>
              <a:t>商品属性表</a:t>
            </a:r>
            <a:endParaRPr lang="en-US" altLang="zh-CN" b="1" dirty="0">
              <a:solidFill>
                <a:srgbClr val="FF0000"/>
              </a:solidFill>
            </a:endParaRPr>
          </a:p>
        </p:txBody>
      </p:sp>
      <p:sp>
        <p:nvSpPr>
          <p:cNvPr id="5" name="文本框 4">
            <a:extLst>
              <a:ext uri="{FF2B5EF4-FFF2-40B4-BE49-F238E27FC236}">
                <a16:creationId xmlns:a16="http://schemas.microsoft.com/office/drawing/2014/main" id="{61EFAAF9-CC9F-4067-AEB9-63937DE11AB6}"/>
              </a:ext>
            </a:extLst>
          </p:cNvPr>
          <p:cNvSpPr txBox="1"/>
          <p:nvPr/>
        </p:nvSpPr>
        <p:spPr>
          <a:xfrm>
            <a:off x="985652" y="3429000"/>
            <a:ext cx="184731" cy="369332"/>
          </a:xfrm>
          <a:prstGeom prst="rect">
            <a:avLst/>
          </a:prstGeom>
          <a:noFill/>
        </p:spPr>
        <p:txBody>
          <a:bodyPr wrap="none" rtlCol="0">
            <a:spAutoFit/>
          </a:bodyPr>
          <a:lstStyle/>
          <a:p>
            <a:endParaRPr lang="zh-CN" altLang="en-US" dirty="0"/>
          </a:p>
        </p:txBody>
      </p:sp>
      <p:pic>
        <p:nvPicPr>
          <p:cNvPr id="3" name="图片 2">
            <a:extLst>
              <a:ext uri="{FF2B5EF4-FFF2-40B4-BE49-F238E27FC236}">
                <a16:creationId xmlns:a16="http://schemas.microsoft.com/office/drawing/2014/main" id="{12842092-9DA1-40B3-A9A6-3D98B256AF83}"/>
              </a:ext>
            </a:extLst>
          </p:cNvPr>
          <p:cNvPicPr>
            <a:picLocks noChangeAspect="1"/>
          </p:cNvPicPr>
          <p:nvPr/>
        </p:nvPicPr>
        <p:blipFill>
          <a:blip r:embed="rId3"/>
          <a:stretch>
            <a:fillRect/>
          </a:stretch>
        </p:blipFill>
        <p:spPr>
          <a:xfrm>
            <a:off x="5698555" y="193339"/>
            <a:ext cx="6237348" cy="2133316"/>
          </a:xfrm>
          <a:prstGeom prst="rect">
            <a:avLst/>
          </a:prstGeom>
        </p:spPr>
      </p:pic>
      <p:pic>
        <p:nvPicPr>
          <p:cNvPr id="7" name="图片 6">
            <a:extLst>
              <a:ext uri="{FF2B5EF4-FFF2-40B4-BE49-F238E27FC236}">
                <a16:creationId xmlns:a16="http://schemas.microsoft.com/office/drawing/2014/main" id="{07F5D2A2-72F6-4BBF-95BA-828EB1DA426A}"/>
              </a:ext>
            </a:extLst>
          </p:cNvPr>
          <p:cNvPicPr>
            <a:picLocks noChangeAspect="1"/>
          </p:cNvPicPr>
          <p:nvPr/>
        </p:nvPicPr>
        <p:blipFill>
          <a:blip r:embed="rId4"/>
          <a:stretch>
            <a:fillRect/>
          </a:stretch>
        </p:blipFill>
        <p:spPr>
          <a:xfrm>
            <a:off x="5698555" y="4060618"/>
            <a:ext cx="6237348" cy="2283548"/>
          </a:xfrm>
          <a:prstGeom prst="rect">
            <a:avLst/>
          </a:prstGeom>
        </p:spPr>
      </p:pic>
      <p:pic>
        <p:nvPicPr>
          <p:cNvPr id="8" name="图片 7">
            <a:extLst>
              <a:ext uri="{FF2B5EF4-FFF2-40B4-BE49-F238E27FC236}">
                <a16:creationId xmlns:a16="http://schemas.microsoft.com/office/drawing/2014/main" id="{474BD553-D3E4-477C-95FD-DC46EC30130A}"/>
              </a:ext>
            </a:extLst>
          </p:cNvPr>
          <p:cNvPicPr>
            <a:picLocks noChangeAspect="1"/>
          </p:cNvPicPr>
          <p:nvPr/>
        </p:nvPicPr>
        <p:blipFill>
          <a:blip r:embed="rId5"/>
          <a:stretch>
            <a:fillRect/>
          </a:stretch>
        </p:blipFill>
        <p:spPr>
          <a:xfrm>
            <a:off x="253085" y="3206338"/>
            <a:ext cx="5445470" cy="3535279"/>
          </a:xfrm>
          <a:prstGeom prst="rect">
            <a:avLst/>
          </a:prstGeom>
        </p:spPr>
      </p:pic>
      <p:cxnSp>
        <p:nvCxnSpPr>
          <p:cNvPr id="12" name="直接箭头连接符 11">
            <a:extLst>
              <a:ext uri="{FF2B5EF4-FFF2-40B4-BE49-F238E27FC236}">
                <a16:creationId xmlns:a16="http://schemas.microsoft.com/office/drawing/2014/main" id="{A65D8775-874E-4BA3-ACA8-F61D1F4008C8}"/>
              </a:ext>
            </a:extLst>
          </p:cNvPr>
          <p:cNvCxnSpPr>
            <a:cxnSpLocks/>
            <a:endCxn id="7" idx="0"/>
          </p:cNvCxnSpPr>
          <p:nvPr/>
        </p:nvCxnSpPr>
        <p:spPr>
          <a:xfrm>
            <a:off x="8579355" y="2270433"/>
            <a:ext cx="237874" cy="1790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C51675E2-9AC0-40F0-BE17-1BB47A45AC0B}"/>
              </a:ext>
            </a:extLst>
          </p:cNvPr>
          <p:cNvPicPr>
            <a:picLocks noChangeAspect="1"/>
          </p:cNvPicPr>
          <p:nvPr/>
        </p:nvPicPr>
        <p:blipFill>
          <a:blip r:embed="rId6"/>
          <a:stretch>
            <a:fillRect/>
          </a:stretch>
        </p:blipFill>
        <p:spPr>
          <a:xfrm>
            <a:off x="3886136" y="2310244"/>
            <a:ext cx="3675588" cy="1114407"/>
          </a:xfrm>
          <a:prstGeom prst="rect">
            <a:avLst/>
          </a:prstGeom>
        </p:spPr>
      </p:pic>
      <p:cxnSp>
        <p:nvCxnSpPr>
          <p:cNvPr id="10" name="直接箭头连接符 9">
            <a:extLst>
              <a:ext uri="{FF2B5EF4-FFF2-40B4-BE49-F238E27FC236}">
                <a16:creationId xmlns:a16="http://schemas.microsoft.com/office/drawing/2014/main" id="{1BC06847-24DB-4076-9C78-5AA5A84428A7}"/>
              </a:ext>
            </a:extLst>
          </p:cNvPr>
          <p:cNvCxnSpPr>
            <a:cxnSpLocks/>
            <a:stCxn id="8" idx="3"/>
            <a:endCxn id="16" idx="2"/>
          </p:cNvCxnSpPr>
          <p:nvPr/>
        </p:nvCxnSpPr>
        <p:spPr>
          <a:xfrm flipV="1">
            <a:off x="5698555" y="3424651"/>
            <a:ext cx="25375" cy="1549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7E13151-9353-4F19-8DEB-2F8FED28F435}"/>
              </a:ext>
            </a:extLst>
          </p:cNvPr>
          <p:cNvCxnSpPr>
            <a:stCxn id="16" idx="0"/>
            <a:endCxn id="3" idx="1"/>
          </p:cNvCxnSpPr>
          <p:nvPr/>
        </p:nvCxnSpPr>
        <p:spPr>
          <a:xfrm flipH="1" flipV="1">
            <a:off x="5698555" y="1259997"/>
            <a:ext cx="25375" cy="1050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84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722E9-2E74-46FF-8C09-DD925FBA9224}"/>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88C0C839-280E-4489-BFFE-3E38871AAECB}"/>
              </a:ext>
            </a:extLst>
          </p:cNvPr>
          <p:cNvSpPr>
            <a:spLocks noGrp="1"/>
          </p:cNvSpPr>
          <p:nvPr>
            <p:ph idx="1"/>
          </p:nvPr>
        </p:nvSpPr>
        <p:spPr>
          <a:xfrm>
            <a:off x="838200" y="2011680"/>
            <a:ext cx="10515600" cy="3690620"/>
          </a:xfrm>
        </p:spPr>
        <p:txBody>
          <a:bodyPr/>
          <a:lstStyle/>
          <a:p>
            <a:r>
              <a:rPr lang="zh-CN" altLang="en-US" dirty="0"/>
              <a:t>一般性</a:t>
            </a:r>
            <a:endParaRPr lang="en-US" altLang="zh-CN" dirty="0"/>
          </a:p>
          <a:p>
            <a:pPr lvl="1"/>
            <a:r>
              <a:rPr lang="zh-CN" altLang="en-US" dirty="0"/>
              <a:t>主键应该是什么？</a:t>
            </a:r>
            <a:endParaRPr lang="en-US" altLang="zh-CN" dirty="0"/>
          </a:p>
          <a:p>
            <a:pPr lvl="2"/>
            <a:r>
              <a:rPr lang="zh-CN" altLang="en-US" dirty="0"/>
              <a:t>主键应该有哪些特征和要求；</a:t>
            </a:r>
            <a:endParaRPr lang="en-US" altLang="zh-CN" dirty="0"/>
          </a:p>
          <a:p>
            <a:pPr lvl="2"/>
            <a:r>
              <a:rPr lang="zh-CN" altLang="en-US" dirty="0"/>
              <a:t>如何设计主键；</a:t>
            </a:r>
            <a:endParaRPr lang="en-US" altLang="zh-CN" dirty="0"/>
          </a:p>
          <a:p>
            <a:pPr lvl="1"/>
            <a:r>
              <a:rPr lang="zh-CN" altLang="en-US" dirty="0"/>
              <a:t>需要哪些字段？</a:t>
            </a:r>
            <a:endParaRPr lang="en-US" altLang="zh-CN" dirty="0"/>
          </a:p>
          <a:p>
            <a:r>
              <a:rPr lang="zh-CN" altLang="en-US" dirty="0"/>
              <a:t>特别地</a:t>
            </a:r>
            <a:endParaRPr lang="en-US" altLang="zh-CN" dirty="0"/>
          </a:p>
          <a:p>
            <a:pPr lvl="1"/>
            <a:r>
              <a:rPr lang="zh-CN" altLang="en-US" dirty="0"/>
              <a:t>金额怎么表示？</a:t>
            </a:r>
            <a:r>
              <a:rPr lang="en-US" altLang="zh-CN" dirty="0"/>
              <a:t>——</a:t>
            </a:r>
            <a:r>
              <a:rPr lang="en-US" altLang="zh-CN" b="1" dirty="0">
                <a:solidFill>
                  <a:srgbClr val="FF0000"/>
                </a:solidFill>
              </a:rPr>
              <a:t>decimal(10,2)</a:t>
            </a:r>
          </a:p>
          <a:p>
            <a:pPr lvl="1"/>
            <a:r>
              <a:rPr lang="zh-CN" altLang="en-US" dirty="0"/>
              <a:t>商品怎么删除？</a:t>
            </a:r>
            <a:r>
              <a:rPr lang="en-US" altLang="zh-CN" dirty="0"/>
              <a:t>——</a:t>
            </a:r>
            <a:r>
              <a:rPr lang="zh-CN" altLang="en-US" b="1" dirty="0">
                <a:solidFill>
                  <a:srgbClr val="FF0000"/>
                </a:solidFill>
              </a:rPr>
              <a:t>商品字段设置一个删除状态的</a:t>
            </a:r>
            <a:r>
              <a:rPr lang="en-US" altLang="zh-CN" b="1" dirty="0">
                <a:solidFill>
                  <a:srgbClr val="FF0000"/>
                </a:solidFill>
              </a:rPr>
              <a:t>bool</a:t>
            </a:r>
            <a:r>
              <a:rPr lang="zh-CN" altLang="en-US" b="1" dirty="0">
                <a:solidFill>
                  <a:srgbClr val="FF0000"/>
                </a:solidFill>
              </a:rPr>
              <a:t>值</a:t>
            </a:r>
            <a:endParaRPr lang="en-US" altLang="zh-CN" b="1" dirty="0">
              <a:solidFill>
                <a:srgbClr val="FF0000"/>
              </a:solidFill>
            </a:endParaRPr>
          </a:p>
        </p:txBody>
      </p:sp>
    </p:spTree>
    <p:extLst>
      <p:ext uri="{BB962C8B-B14F-4D97-AF65-F5344CB8AC3E}">
        <p14:creationId xmlns:p14="http://schemas.microsoft.com/office/powerpoint/2010/main" val="412136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1461D15-F4AB-4048-A7E1-AEAE318A8EDC}"/>
              </a:ext>
            </a:extLst>
          </p:cNvPr>
          <p:cNvSpPr>
            <a:spLocks noGrp="1"/>
          </p:cNvSpPr>
          <p:nvPr>
            <p:ph type="title"/>
          </p:nvPr>
        </p:nvSpPr>
        <p:spPr/>
        <p:txBody>
          <a:bodyPr/>
          <a:lstStyle/>
          <a:p>
            <a:r>
              <a:rPr lang="en-US" altLang="zh-CN" dirty="0"/>
              <a:t>3.</a:t>
            </a:r>
            <a:r>
              <a:rPr lang="zh-CN" altLang="en-US" dirty="0"/>
              <a:t>表的设计</a:t>
            </a:r>
          </a:p>
        </p:txBody>
      </p:sp>
      <p:sp>
        <p:nvSpPr>
          <p:cNvPr id="7" name="文本占位符 6">
            <a:extLst>
              <a:ext uri="{FF2B5EF4-FFF2-40B4-BE49-F238E27FC236}">
                <a16:creationId xmlns:a16="http://schemas.microsoft.com/office/drawing/2014/main" id="{EBDAA97E-F50B-444D-B724-51FA9943F132}"/>
              </a:ext>
            </a:extLst>
          </p:cNvPr>
          <p:cNvSpPr>
            <a:spLocks noGrp="1"/>
          </p:cNvSpPr>
          <p:nvPr>
            <p:ph type="body" idx="1"/>
          </p:nvPr>
        </p:nvSpPr>
        <p:spPr>
          <a:xfrm>
            <a:off x="831849" y="4279392"/>
            <a:ext cx="5525407" cy="2368151"/>
          </a:xfrm>
        </p:spPr>
        <p:txBody>
          <a:bodyPr>
            <a:normAutofit lnSpcReduction="10000"/>
          </a:bodyPr>
          <a:lstStyle/>
          <a:p>
            <a:pPr marL="342900" indent="-342900">
              <a:buFontTx/>
              <a:buChar char="-"/>
            </a:pPr>
            <a:r>
              <a:rPr lang="zh-CN" altLang="zh-CN" dirty="0"/>
              <a:t>商品管理</a:t>
            </a:r>
            <a:endParaRPr lang="en-US" altLang="zh-CN" dirty="0"/>
          </a:p>
          <a:p>
            <a:pPr marL="342900" indent="-342900">
              <a:buFontTx/>
              <a:buChar char="-"/>
            </a:pPr>
            <a:r>
              <a:rPr lang="zh-CN" altLang="en-US" dirty="0"/>
              <a:t>商家管理</a:t>
            </a:r>
            <a:endParaRPr lang="en-US" altLang="zh-CN" dirty="0"/>
          </a:p>
          <a:p>
            <a:pPr marL="342900" indent="-342900">
              <a:buFontTx/>
              <a:buChar char="-"/>
            </a:pPr>
            <a:r>
              <a:rPr lang="zh-CN" altLang="en-US" dirty="0"/>
              <a:t>订单管理</a:t>
            </a:r>
            <a:endParaRPr lang="en-US" altLang="zh-CN" dirty="0"/>
          </a:p>
          <a:p>
            <a:pPr marL="342900" indent="-342900">
              <a:buFontTx/>
              <a:buChar char="-"/>
            </a:pPr>
            <a:r>
              <a:rPr lang="zh-CN" altLang="en-US" dirty="0"/>
              <a:t>报表分析</a:t>
            </a:r>
            <a:endParaRPr lang="en-US" altLang="zh-CN" dirty="0"/>
          </a:p>
          <a:p>
            <a:pPr marL="342900" indent="-342900">
              <a:buFontTx/>
              <a:buChar char="-"/>
            </a:pPr>
            <a:r>
              <a:rPr lang="en-US" altLang="zh-CN" dirty="0"/>
              <a:t>…</a:t>
            </a:r>
          </a:p>
          <a:p>
            <a:pPr marL="342900" indent="-342900">
              <a:buFontTx/>
              <a:buChar char="-"/>
            </a:pPr>
            <a:endParaRPr lang="en-US" altLang="zh-CN" dirty="0"/>
          </a:p>
          <a:p>
            <a:endParaRPr lang="zh-CN" altLang="en-US" dirty="0"/>
          </a:p>
        </p:txBody>
      </p:sp>
    </p:spTree>
    <p:extLst>
      <p:ext uri="{BB962C8B-B14F-4D97-AF65-F5344CB8AC3E}">
        <p14:creationId xmlns:p14="http://schemas.microsoft.com/office/powerpoint/2010/main" val="329664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1350F-3906-4DD8-992A-1C5B61161895}"/>
              </a:ext>
            </a:extLst>
          </p:cNvPr>
          <p:cNvSpPr>
            <a:spLocks noGrp="1"/>
          </p:cNvSpPr>
          <p:nvPr>
            <p:ph type="title"/>
          </p:nvPr>
        </p:nvSpPr>
        <p:spPr/>
        <p:txBody>
          <a:bodyPr/>
          <a:lstStyle/>
          <a:p>
            <a:r>
              <a:rPr lang="en-US" altLang="zh-CN" dirty="0"/>
              <a:t>3.</a:t>
            </a:r>
            <a:r>
              <a:rPr lang="zh-CN" altLang="en-US" dirty="0"/>
              <a:t>表的设计</a:t>
            </a:r>
          </a:p>
        </p:txBody>
      </p:sp>
      <p:sp>
        <p:nvSpPr>
          <p:cNvPr id="5" name="内容占位符 4">
            <a:extLst>
              <a:ext uri="{FF2B5EF4-FFF2-40B4-BE49-F238E27FC236}">
                <a16:creationId xmlns:a16="http://schemas.microsoft.com/office/drawing/2014/main" id="{65E58B21-34C1-4D48-BF64-09CEEDCA3980}"/>
              </a:ext>
            </a:extLst>
          </p:cNvPr>
          <p:cNvSpPr>
            <a:spLocks noGrp="1"/>
          </p:cNvSpPr>
          <p:nvPr>
            <p:ph idx="1"/>
          </p:nvPr>
        </p:nvSpPr>
        <p:spPr>
          <a:xfrm>
            <a:off x="838200" y="1563677"/>
            <a:ext cx="10515600" cy="1325564"/>
          </a:xfrm>
        </p:spPr>
        <p:txBody>
          <a:bodyPr>
            <a:normAutofit/>
          </a:bodyPr>
          <a:lstStyle/>
          <a:p>
            <a:pPr lvl="0"/>
            <a:r>
              <a:rPr lang="zh-CN" altLang="en-US" b="1" dirty="0"/>
              <a:t>模块</a:t>
            </a:r>
            <a:r>
              <a:rPr lang="zh-CN" altLang="en-US" dirty="0"/>
              <a:t>：</a:t>
            </a:r>
            <a:r>
              <a:rPr lang="zh-CN" altLang="zh-CN" dirty="0"/>
              <a:t>商品管理</a:t>
            </a:r>
            <a:endParaRPr lang="en-US" altLang="zh-CN" dirty="0"/>
          </a:p>
          <a:p>
            <a:pPr lvl="0"/>
            <a:r>
              <a:rPr lang="zh-CN" altLang="zh-CN" b="1" dirty="0"/>
              <a:t>目标</a:t>
            </a:r>
            <a:r>
              <a:rPr lang="zh-CN" altLang="en-US" b="1" dirty="0"/>
              <a:t>：</a:t>
            </a:r>
            <a:r>
              <a:rPr lang="zh-CN" altLang="zh-CN" dirty="0"/>
              <a:t>商品的高效管理</a:t>
            </a:r>
            <a:endParaRPr lang="en-US" altLang="zh-CN" dirty="0"/>
          </a:p>
          <a:p>
            <a:pPr lvl="0"/>
            <a:endParaRPr lang="en-US" altLang="zh-CN" dirty="0"/>
          </a:p>
          <a:p>
            <a:pPr lvl="0"/>
            <a:endParaRPr lang="zh-CN" altLang="zh-CN" dirty="0"/>
          </a:p>
        </p:txBody>
      </p:sp>
      <p:sp>
        <p:nvSpPr>
          <p:cNvPr id="12" name="矩形 11">
            <a:extLst>
              <a:ext uri="{FF2B5EF4-FFF2-40B4-BE49-F238E27FC236}">
                <a16:creationId xmlns:a16="http://schemas.microsoft.com/office/drawing/2014/main" id="{26B6729B-935D-4BDE-BB4E-30C9596DAEE3}"/>
              </a:ext>
            </a:extLst>
          </p:cNvPr>
          <p:cNvSpPr/>
          <p:nvPr/>
        </p:nvSpPr>
        <p:spPr>
          <a:xfrm>
            <a:off x="0" y="3076555"/>
            <a:ext cx="6096000" cy="3416320"/>
          </a:xfrm>
          <a:prstGeom prst="rect">
            <a:avLst/>
          </a:prstGeom>
        </p:spPr>
        <p:txBody>
          <a:bodyPr>
            <a:spAutoFit/>
          </a:bodyPr>
          <a:lstStyle/>
          <a:p>
            <a:pPr indent="228600" algn="ctr">
              <a:spcAft>
                <a:spcPts val="0"/>
              </a:spcAft>
            </a:pPr>
            <a:r>
              <a:rPr lang="zh-CN" altLang="en-US" b="1" kern="100" dirty="0">
                <a:latin typeface="等线" panose="02010600030101010101" pitchFamily="2" charset="-122"/>
                <a:ea typeface="等线" panose="02010600030101010101" pitchFamily="2" charset="-122"/>
                <a:cs typeface="Times New Roman" panose="02020603050405020304" pitchFamily="18" charset="0"/>
              </a:rPr>
              <a:t>可能出现的问题</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indent="2286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1.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同一商品可能拥有多个规格组合且对应地有不同的价格和库存量。</a:t>
            </a:r>
          </a:p>
          <a:p>
            <a:pPr marL="2286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2.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即使商品可能拥有多种规格组合，但出于统计销量、简化商品种类的数量和减少分流等方面的考虑，仍应将其视为一个商品。</a:t>
            </a:r>
          </a:p>
          <a:p>
            <a:pPr marL="2286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3. </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不同类别的商品有不同的属性或规格，如手电子类产品的规格类型为容量、尺寸、网络类型而食物类产品规格类型为重量、种类、保质期等。</a:t>
            </a:r>
          </a:p>
          <a:p>
            <a:pPr indent="2286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4.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同一属性或属性值在不同类别商品中可能有不同叫法。 </a:t>
            </a:r>
          </a:p>
          <a:p>
            <a:pPr indent="2286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5.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同一品牌可能有多种叫法，为避免杂乱与冗余，应对品牌进行标准化管理。</a:t>
            </a:r>
          </a:p>
        </p:txBody>
      </p:sp>
      <p:sp>
        <p:nvSpPr>
          <p:cNvPr id="14" name="矩形 13">
            <a:extLst>
              <a:ext uri="{FF2B5EF4-FFF2-40B4-BE49-F238E27FC236}">
                <a16:creationId xmlns:a16="http://schemas.microsoft.com/office/drawing/2014/main" id="{00AEC02F-C520-4A1B-81E1-C5D9F6F6700A}"/>
              </a:ext>
            </a:extLst>
          </p:cNvPr>
          <p:cNvSpPr/>
          <p:nvPr/>
        </p:nvSpPr>
        <p:spPr>
          <a:xfrm>
            <a:off x="6229350" y="3076555"/>
            <a:ext cx="5962650" cy="3139321"/>
          </a:xfrm>
          <a:prstGeom prst="rect">
            <a:avLst/>
          </a:prstGeom>
        </p:spPr>
        <p:txBody>
          <a:bodyPr wrap="square">
            <a:spAutoFit/>
          </a:bodyPr>
          <a:lstStyle/>
          <a:p>
            <a:pPr lvl="0" algn="ctr">
              <a:spcAft>
                <a:spcPts val="0"/>
              </a:spcAft>
            </a:pPr>
            <a:r>
              <a:rPr lang="zh-CN" altLang="en-US" b="1" kern="100" dirty="0">
                <a:latin typeface="等线" panose="02010600030101010101" pitchFamily="2" charset="-122"/>
                <a:ea typeface="等线" panose="02010600030101010101" pitchFamily="2" charset="-122"/>
                <a:cs typeface="Times New Roman" panose="02020603050405020304" pitchFamily="18" charset="0"/>
              </a:rPr>
              <a:t>我们的解决思路</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等线" panose="02010600030101010101" pitchFamily="2" charset="-122"/>
                <a:ea typeface="等线" panose="02010600030101010101" pitchFamily="2" charset="-122"/>
                <a:cs typeface="Times New Roman" panose="02020603050405020304" pitchFamily="18" charset="0"/>
              </a:rPr>
              <a:t>使用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SKU</a:t>
            </a:r>
            <a:r>
              <a:rPr lang="zh-CN" altLang="zh-CN" kern="100" dirty="0">
                <a:latin typeface="等线" panose="02010600030101010101" pitchFamily="2" charset="-122"/>
                <a:ea typeface="等线" panose="02010600030101010101" pitchFamily="2" charset="-122"/>
                <a:cs typeface="Times New Roman" panose="02020603050405020304" pitchFamily="18" charset="0"/>
              </a:rPr>
              <a:t>定义同个商品的不同规格组合，并将价格、库存定义在</a:t>
            </a:r>
            <a:r>
              <a:rPr lang="en-US" altLang="zh-CN" kern="100" dirty="0">
                <a:latin typeface="等线" panose="02010600030101010101" pitchFamily="2" charset="-122"/>
                <a:ea typeface="等线" panose="02010600030101010101" pitchFamily="2" charset="-122"/>
                <a:cs typeface="Times New Roman" panose="02020603050405020304" pitchFamily="18" charset="0"/>
              </a:rPr>
              <a:t>SKU</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下。</a:t>
            </a:r>
          </a:p>
          <a:p>
            <a:pPr marL="342900" lvl="0" indent="-342900" algn="just">
              <a:spcAft>
                <a:spcPts val="0"/>
              </a:spcAft>
              <a:buFont typeface="+mj-lt"/>
              <a:buAutoNum type="arabicPeriod"/>
            </a:pPr>
            <a:r>
              <a:rPr lang="zh-CN" altLang="zh-CN" kern="100" dirty="0">
                <a:latin typeface="等线" panose="02010600030101010101" pitchFamily="2" charset="-122"/>
                <a:ea typeface="等线" panose="02010600030101010101" pitchFamily="2" charset="-122"/>
                <a:cs typeface="Times New Roman" panose="02020603050405020304" pitchFamily="18" charset="0"/>
              </a:rPr>
              <a:t>使用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SPU</a:t>
            </a:r>
            <a:r>
              <a:rPr lang="zh-CN" altLang="zh-CN" kern="100" dirty="0">
                <a:latin typeface="等线" panose="02010600030101010101" pitchFamily="2" charset="-122"/>
                <a:ea typeface="等线" panose="02010600030101010101" pitchFamily="2" charset="-122"/>
                <a:cs typeface="Times New Roman" panose="02020603050405020304" pitchFamily="18" charset="0"/>
              </a:rPr>
              <a:t>定义一个商品，并与</a:t>
            </a:r>
            <a:r>
              <a:rPr lang="en-US" altLang="zh-CN" kern="100" dirty="0">
                <a:latin typeface="等线" panose="02010600030101010101" pitchFamily="2" charset="-122"/>
                <a:ea typeface="等线" panose="02010600030101010101" pitchFamily="2" charset="-122"/>
                <a:cs typeface="Times New Roman" panose="02020603050405020304" pitchFamily="18" charset="0"/>
              </a:rPr>
              <a:t>SKU</a:t>
            </a:r>
            <a:r>
              <a:rPr lang="zh-CN" altLang="zh-CN" kern="100" dirty="0">
                <a:latin typeface="等线" panose="02010600030101010101" pitchFamily="2" charset="-122"/>
                <a:ea typeface="等线" panose="02010600030101010101" pitchFamily="2" charset="-122"/>
                <a:cs typeface="Times New Roman" panose="02020603050405020304" pitchFamily="18" charset="0"/>
              </a:rPr>
              <a:t>关联，一般为一对多。</a:t>
            </a:r>
          </a:p>
          <a:p>
            <a:pPr marL="342900" lvl="0" indent="-342900" algn="just">
              <a:spcAft>
                <a:spcPts val="0"/>
              </a:spcAft>
              <a:buFont typeface="+mj-lt"/>
              <a:buAutoNum type="arabicPeriod"/>
            </a:pPr>
            <a:r>
              <a:rPr lang="zh-CN" altLang="zh-CN" kern="100" dirty="0">
                <a:latin typeface="等线" panose="02010600030101010101" pitchFamily="2" charset="-122"/>
                <a:ea typeface="等线" panose="02010600030101010101" pitchFamily="2" charset="-122"/>
                <a:cs typeface="Times New Roman" panose="02020603050405020304" pitchFamily="18" charset="0"/>
              </a:rPr>
              <a:t>将属性表建立在分类表下。</a:t>
            </a:r>
          </a:p>
          <a:p>
            <a:pPr marL="342900" lvl="0" indent="-342900" algn="just">
              <a:spcAft>
                <a:spcPts val="0"/>
              </a:spcAft>
              <a:buFont typeface="+mj-lt"/>
              <a:buAutoNum type="arabicPeriod"/>
            </a:pPr>
            <a:r>
              <a:rPr lang="zh-CN" altLang="zh-CN" kern="100" dirty="0">
                <a:latin typeface="等线" panose="02010600030101010101" pitchFamily="2" charset="-122"/>
                <a:ea typeface="等线" panose="02010600030101010101" pitchFamily="2" charset="-122"/>
                <a:cs typeface="Times New Roman" panose="02020603050405020304" pitchFamily="18" charset="0"/>
              </a:rPr>
              <a:t>为有不同叫法的属性或属性值设置别名。</a:t>
            </a:r>
          </a:p>
          <a:p>
            <a:pPr marL="342900" lvl="0" indent="-342900" algn="just">
              <a:spcAft>
                <a:spcPts val="0"/>
              </a:spcAft>
              <a:buFont typeface="+mj-lt"/>
              <a:buAutoNum type="arabicPeriod"/>
            </a:pPr>
            <a:r>
              <a:rPr lang="zh-CN" altLang="zh-CN" kern="100" dirty="0">
                <a:latin typeface="等线" panose="02010600030101010101" pitchFamily="2" charset="-122"/>
                <a:ea typeface="等线" panose="02010600030101010101" pitchFamily="2" charset="-122"/>
                <a:cs typeface="Times New Roman" panose="02020603050405020304" pitchFamily="18" charset="0"/>
              </a:rPr>
              <a:t>对品牌进行标准化管理的流程为品牌申请</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品牌审核</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品牌使用。商家上架商品时若发现平台没有该品牌，可以填写品牌申请信息，提交到系统后由管理员进行审核，若审核无异常则在品牌表中新增该品牌并允许商家使用。</a:t>
            </a:r>
          </a:p>
        </p:txBody>
      </p:sp>
    </p:spTree>
    <p:extLst>
      <p:ext uri="{BB962C8B-B14F-4D97-AF65-F5344CB8AC3E}">
        <p14:creationId xmlns:p14="http://schemas.microsoft.com/office/powerpoint/2010/main" val="43389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1350F-3906-4DD8-992A-1C5B61161895}"/>
              </a:ext>
            </a:extLst>
          </p:cNvPr>
          <p:cNvSpPr>
            <a:spLocks noGrp="1"/>
          </p:cNvSpPr>
          <p:nvPr>
            <p:ph type="title"/>
          </p:nvPr>
        </p:nvSpPr>
        <p:spPr/>
        <p:txBody>
          <a:bodyPr/>
          <a:lstStyle/>
          <a:p>
            <a:r>
              <a:rPr lang="en-US" altLang="zh-CN" dirty="0"/>
              <a:t>3.</a:t>
            </a:r>
            <a:r>
              <a:rPr lang="zh-CN" altLang="en-US" dirty="0"/>
              <a:t>表的设计</a:t>
            </a:r>
          </a:p>
        </p:txBody>
      </p:sp>
      <p:sp>
        <p:nvSpPr>
          <p:cNvPr id="5" name="内容占位符 4">
            <a:extLst>
              <a:ext uri="{FF2B5EF4-FFF2-40B4-BE49-F238E27FC236}">
                <a16:creationId xmlns:a16="http://schemas.microsoft.com/office/drawing/2014/main" id="{65E58B21-34C1-4D48-BF64-09CEEDCA3980}"/>
              </a:ext>
            </a:extLst>
          </p:cNvPr>
          <p:cNvSpPr>
            <a:spLocks noGrp="1"/>
          </p:cNvSpPr>
          <p:nvPr>
            <p:ph idx="1"/>
          </p:nvPr>
        </p:nvSpPr>
        <p:spPr>
          <a:xfrm>
            <a:off x="838200" y="1563677"/>
            <a:ext cx="10515600" cy="1325564"/>
          </a:xfrm>
        </p:spPr>
        <p:txBody>
          <a:bodyPr>
            <a:normAutofit/>
          </a:bodyPr>
          <a:lstStyle/>
          <a:p>
            <a:pPr lvl="0"/>
            <a:r>
              <a:rPr lang="zh-CN" altLang="en-US" b="1" dirty="0"/>
              <a:t>模块</a:t>
            </a:r>
            <a:r>
              <a:rPr lang="zh-CN" altLang="en-US" dirty="0"/>
              <a:t>：</a:t>
            </a:r>
            <a:r>
              <a:rPr lang="zh-CN" altLang="zh-CN" dirty="0"/>
              <a:t>商品管理</a:t>
            </a:r>
            <a:endParaRPr lang="en-US" altLang="zh-CN" dirty="0"/>
          </a:p>
          <a:p>
            <a:pPr lvl="0"/>
            <a:r>
              <a:rPr lang="zh-CN" altLang="zh-CN" b="1" dirty="0"/>
              <a:t>目标</a:t>
            </a:r>
            <a:r>
              <a:rPr lang="zh-CN" altLang="en-US" b="1" dirty="0"/>
              <a:t>：</a:t>
            </a:r>
            <a:r>
              <a:rPr lang="zh-CN" altLang="zh-CN" dirty="0"/>
              <a:t>商品的高效管理</a:t>
            </a:r>
            <a:endParaRPr lang="en-US" altLang="zh-CN" dirty="0"/>
          </a:p>
          <a:p>
            <a:pPr lvl="0"/>
            <a:endParaRPr lang="en-US" altLang="zh-CN" dirty="0"/>
          </a:p>
          <a:p>
            <a:pPr lvl="0"/>
            <a:endParaRPr lang="zh-CN" altLang="zh-CN" dirty="0"/>
          </a:p>
        </p:txBody>
      </p:sp>
      <p:sp>
        <p:nvSpPr>
          <p:cNvPr id="14" name="矩形 13">
            <a:extLst>
              <a:ext uri="{FF2B5EF4-FFF2-40B4-BE49-F238E27FC236}">
                <a16:creationId xmlns:a16="http://schemas.microsoft.com/office/drawing/2014/main" id="{00AEC02F-C520-4A1B-81E1-C5D9F6F6700A}"/>
              </a:ext>
            </a:extLst>
          </p:cNvPr>
          <p:cNvSpPr/>
          <p:nvPr/>
        </p:nvSpPr>
        <p:spPr>
          <a:xfrm>
            <a:off x="838200" y="2787631"/>
            <a:ext cx="4838700" cy="2585323"/>
          </a:xfrm>
          <a:prstGeom prst="rect">
            <a:avLst/>
          </a:prstGeom>
        </p:spPr>
        <p:txBody>
          <a:bodyPr wrap="square">
            <a:spAutoFit/>
          </a:bodyPr>
          <a:lstStyle/>
          <a:p>
            <a:pPr lvl="0" algn="ctr">
              <a:spcAft>
                <a:spcPts val="0"/>
              </a:spcAft>
            </a:pPr>
            <a:r>
              <a:rPr lang="zh-CN" altLang="en-US" b="1" kern="100" dirty="0">
                <a:latin typeface="等线" panose="02010600030101010101" pitchFamily="2" charset="-122"/>
                <a:ea typeface="等线" panose="02010600030101010101" pitchFamily="2" charset="-122"/>
                <a:cs typeface="Times New Roman" panose="02020603050405020304" pitchFamily="18" charset="0"/>
              </a:rPr>
              <a:t>设计方案</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dirty="0"/>
              <a:t>1. </a:t>
            </a:r>
            <a:r>
              <a:rPr lang="zh-CN" altLang="zh-CN" dirty="0"/>
              <a:t>商品类别是一个多级结构，需要用树进行管理，商品则挂靠在类树的叶子节点上。为了避免繁琐，引入属性，挂靠在每一级类树上，每一类商品可以继承上一级的属性。</a:t>
            </a:r>
          </a:p>
          <a:p>
            <a:r>
              <a:rPr lang="en-US" altLang="zh-CN" dirty="0"/>
              <a:t>2. </a:t>
            </a:r>
            <a:r>
              <a:rPr lang="zh-CN" altLang="zh-CN" dirty="0"/>
              <a:t>为商品设计一个数据库，其中有</a:t>
            </a:r>
            <a:r>
              <a:rPr lang="en-US" altLang="zh-CN" dirty="0"/>
              <a:t>SPU</a:t>
            </a:r>
            <a:r>
              <a:rPr lang="zh-CN" altLang="zh-CN" dirty="0"/>
              <a:t>（包含商品通用属性）、</a:t>
            </a:r>
            <a:r>
              <a:rPr lang="en-US" altLang="zh-CN" dirty="0"/>
              <a:t>SKU</a:t>
            </a:r>
            <a:r>
              <a:rPr lang="zh-CN" altLang="zh-CN" dirty="0"/>
              <a:t>（包含不同的规格属性组合以及库存、价格属性）、分类、规格、品牌等表。</a:t>
            </a:r>
          </a:p>
        </p:txBody>
      </p:sp>
      <p:pic>
        <p:nvPicPr>
          <p:cNvPr id="7" name="图片 6">
            <a:extLst>
              <a:ext uri="{FF2B5EF4-FFF2-40B4-BE49-F238E27FC236}">
                <a16:creationId xmlns:a16="http://schemas.microsoft.com/office/drawing/2014/main" id="{4EEAE790-129A-466E-B95C-0E2D30DCCE7A}"/>
              </a:ext>
            </a:extLst>
          </p:cNvPr>
          <p:cNvPicPr/>
          <p:nvPr/>
        </p:nvPicPr>
        <p:blipFill>
          <a:blip r:embed="rId3">
            <a:extLst>
              <a:ext uri="{28A0092B-C50C-407E-A947-70E740481C1C}">
                <a14:useLocalDpi xmlns:a14="http://schemas.microsoft.com/office/drawing/2010/main" val="0"/>
              </a:ext>
            </a:extLst>
          </a:blip>
          <a:stretch>
            <a:fillRect/>
          </a:stretch>
        </p:blipFill>
        <p:spPr>
          <a:xfrm>
            <a:off x="6914515" y="2662923"/>
            <a:ext cx="3811270" cy="3107690"/>
          </a:xfrm>
          <a:prstGeom prst="rect">
            <a:avLst/>
          </a:prstGeom>
        </p:spPr>
      </p:pic>
    </p:spTree>
    <p:extLst>
      <p:ext uri="{BB962C8B-B14F-4D97-AF65-F5344CB8AC3E}">
        <p14:creationId xmlns:p14="http://schemas.microsoft.com/office/powerpoint/2010/main" val="100724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1350F-3906-4DD8-992A-1C5B61161895}"/>
              </a:ext>
            </a:extLst>
          </p:cNvPr>
          <p:cNvSpPr>
            <a:spLocks noGrp="1"/>
          </p:cNvSpPr>
          <p:nvPr>
            <p:ph type="title"/>
          </p:nvPr>
        </p:nvSpPr>
        <p:spPr/>
        <p:txBody>
          <a:bodyPr/>
          <a:lstStyle/>
          <a:p>
            <a:r>
              <a:rPr lang="en-US" altLang="zh-CN" dirty="0"/>
              <a:t>3.</a:t>
            </a:r>
            <a:r>
              <a:rPr lang="zh-CN" altLang="en-US" dirty="0"/>
              <a:t>表的设计</a:t>
            </a:r>
          </a:p>
        </p:txBody>
      </p:sp>
      <p:sp>
        <p:nvSpPr>
          <p:cNvPr id="5" name="内容占位符 4">
            <a:extLst>
              <a:ext uri="{FF2B5EF4-FFF2-40B4-BE49-F238E27FC236}">
                <a16:creationId xmlns:a16="http://schemas.microsoft.com/office/drawing/2014/main" id="{65E58B21-34C1-4D48-BF64-09CEEDCA3980}"/>
              </a:ext>
            </a:extLst>
          </p:cNvPr>
          <p:cNvSpPr>
            <a:spLocks noGrp="1"/>
          </p:cNvSpPr>
          <p:nvPr>
            <p:ph idx="1"/>
          </p:nvPr>
        </p:nvSpPr>
        <p:spPr>
          <a:xfrm>
            <a:off x="838200" y="1563677"/>
            <a:ext cx="10515600" cy="1325564"/>
          </a:xfrm>
        </p:spPr>
        <p:txBody>
          <a:bodyPr>
            <a:normAutofit/>
          </a:bodyPr>
          <a:lstStyle/>
          <a:p>
            <a:pPr lvl="0"/>
            <a:r>
              <a:rPr lang="zh-CN" altLang="en-US" b="1" dirty="0"/>
              <a:t>模块</a:t>
            </a:r>
            <a:r>
              <a:rPr lang="zh-CN" altLang="en-US" dirty="0"/>
              <a:t>：</a:t>
            </a:r>
            <a:r>
              <a:rPr lang="zh-CN" altLang="zh-CN" dirty="0"/>
              <a:t>商家管理</a:t>
            </a:r>
            <a:endParaRPr lang="en-US" altLang="zh-CN" dirty="0"/>
          </a:p>
          <a:p>
            <a:r>
              <a:rPr lang="zh-CN" altLang="zh-CN" b="1" dirty="0"/>
              <a:t>目标</a:t>
            </a:r>
            <a:r>
              <a:rPr lang="zh-CN" altLang="en-US" b="1" dirty="0"/>
              <a:t>：</a:t>
            </a:r>
            <a:r>
              <a:rPr lang="zh-CN" altLang="zh-CN" dirty="0"/>
              <a:t>实现后台管理员对商家的增、删、改、查等操作。</a:t>
            </a:r>
            <a:endParaRPr lang="en-US" altLang="zh-CN" dirty="0"/>
          </a:p>
          <a:p>
            <a:pPr lvl="0"/>
            <a:endParaRPr lang="en-US" altLang="zh-CN" dirty="0"/>
          </a:p>
          <a:p>
            <a:pPr lvl="0"/>
            <a:endParaRPr lang="zh-CN" altLang="zh-CN" dirty="0"/>
          </a:p>
        </p:txBody>
      </p:sp>
      <p:sp>
        <p:nvSpPr>
          <p:cNvPr id="8" name="Rectangle 1">
            <a:extLst>
              <a:ext uri="{FF2B5EF4-FFF2-40B4-BE49-F238E27FC236}">
                <a16:creationId xmlns:a16="http://schemas.microsoft.com/office/drawing/2014/main" id="{4E8359DC-13BE-4602-A83E-7ADC12FB7BDE}"/>
              </a:ext>
            </a:extLst>
          </p:cNvPr>
          <p:cNvSpPr>
            <a:spLocks noChangeArrowheads="1"/>
          </p:cNvSpPr>
          <p:nvPr/>
        </p:nvSpPr>
        <p:spPr bwMode="auto">
          <a:xfrm>
            <a:off x="152400" y="152400"/>
            <a:ext cx="12192000" cy="0"/>
          </a:xfrm>
          <a:prstGeom prst="rect">
            <a:avLst/>
          </a:prstGeom>
          <a:solidFill>
            <a:srgbClr val="FFFE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3">
            <a:extLst>
              <a:ext uri="{FF2B5EF4-FFF2-40B4-BE49-F238E27FC236}">
                <a16:creationId xmlns:a16="http://schemas.microsoft.com/office/drawing/2014/main" id="{F4F9127A-57D1-4281-B127-7079B3E0A451}"/>
              </a:ext>
            </a:extLst>
          </p:cNvPr>
          <p:cNvSpPr>
            <a:spLocks noChangeArrowheads="1"/>
          </p:cNvSpPr>
          <p:nvPr/>
        </p:nvSpPr>
        <p:spPr bwMode="auto">
          <a:xfrm>
            <a:off x="152400" y="152400"/>
            <a:ext cx="1795463" cy="0"/>
          </a:xfrm>
          <a:prstGeom prst="rect">
            <a:avLst/>
          </a:prstGeom>
          <a:solidFill>
            <a:srgbClr val="FFFE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sng" strike="noStrike" cap="none" normalizeH="0" baseline="0">
                <a:ln>
                  <a:noFill/>
                </a:ln>
                <a:solidFill>
                  <a:srgbClr val="FFFEF8"/>
                </a:solidFill>
                <a:effectLst/>
                <a:latin typeface="Arial" panose="020B0604020202020204" pitchFamily="34" charset="0"/>
                <a:cs typeface="Arial" panose="020B0604020202020204" pitchFamily="34" charset="0"/>
              </a:rPr>
              <a:t>0:31</a:t>
            </a:r>
            <a:endParaRPr kumimoji="0" lang="zh-CN" altLang="zh-CN" sz="1000" b="0" i="0" u="sng" strike="noStrike" cap="none" normalizeH="0" baseline="0">
              <a:ln>
                <a:noFill/>
              </a:ln>
              <a:solidFill>
                <a:srgbClr val="650098"/>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287984B3-BB42-41F7-918A-E832C08D60A4}"/>
              </a:ext>
            </a:extLst>
          </p:cNvPr>
          <p:cNvSpPr>
            <a:spLocks noChangeArrowheads="1"/>
          </p:cNvSpPr>
          <p:nvPr/>
        </p:nvSpPr>
        <p:spPr bwMode="auto">
          <a:xfrm>
            <a:off x="152400" y="152400"/>
            <a:ext cx="12192000" cy="0"/>
          </a:xfrm>
          <a:prstGeom prst="rect">
            <a:avLst/>
          </a:prstGeom>
          <a:solidFill>
            <a:srgbClr val="FFFE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sng" strike="noStrike" cap="none" normalizeH="0" baseline="0" dirty="0">
                <a:ln>
                  <a:noFill/>
                </a:ln>
                <a:solidFill>
                  <a:srgbClr val="650098"/>
                </a:solidFill>
                <a:effectLst/>
                <a:latin typeface="Arial" panose="020B0604020202020204" pitchFamily="34" charset="0"/>
                <a:cs typeface="Arial" panose="020B0604020202020204" pitchFamily="34" charset="0"/>
                <a:hlinkClick r:id="rId3"/>
              </a:rPr>
              <a:t>Bupper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矩形 14">
            <a:extLst>
              <a:ext uri="{FF2B5EF4-FFF2-40B4-BE49-F238E27FC236}">
                <a16:creationId xmlns:a16="http://schemas.microsoft.com/office/drawing/2014/main" id="{4565F204-A6B0-4088-AFC6-2646F066EB44}"/>
              </a:ext>
            </a:extLst>
          </p:cNvPr>
          <p:cNvSpPr/>
          <p:nvPr/>
        </p:nvSpPr>
        <p:spPr>
          <a:xfrm>
            <a:off x="0" y="3076555"/>
            <a:ext cx="6096000" cy="1200329"/>
          </a:xfrm>
          <a:prstGeom prst="rect">
            <a:avLst/>
          </a:prstGeom>
        </p:spPr>
        <p:txBody>
          <a:bodyPr>
            <a:spAutoFit/>
          </a:bodyPr>
          <a:lstStyle/>
          <a:p>
            <a:pPr indent="228600" algn="ctr">
              <a:spcAft>
                <a:spcPts val="0"/>
              </a:spcAft>
            </a:pPr>
            <a:r>
              <a:rPr lang="zh-CN" altLang="en-US" b="1" kern="100" dirty="0">
                <a:latin typeface="等线" panose="02010600030101010101" pitchFamily="2" charset="-122"/>
                <a:ea typeface="等线" panose="02010600030101010101" pitchFamily="2" charset="-122"/>
                <a:cs typeface="Times New Roman" panose="02020603050405020304" pitchFamily="18" charset="0"/>
              </a:rPr>
              <a:t>可能出现的问题</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dirty="0"/>
              <a:t>1. </a:t>
            </a:r>
            <a:r>
              <a:rPr lang="zh-CN" altLang="zh-CN" dirty="0"/>
              <a:t>不同商家所售商品领域有所区别。</a:t>
            </a:r>
          </a:p>
          <a:p>
            <a:r>
              <a:rPr lang="en-US" altLang="zh-CN" dirty="0"/>
              <a:t>2. </a:t>
            </a:r>
            <a:r>
              <a:rPr lang="zh-CN" altLang="zh-CN" dirty="0"/>
              <a:t>当商家注销店铺时，其所发布的商品也应随之下架。</a:t>
            </a:r>
          </a:p>
          <a:p>
            <a:r>
              <a:rPr lang="en-US" altLang="zh-CN" dirty="0"/>
              <a:t>3. </a:t>
            </a:r>
            <a:r>
              <a:rPr lang="zh-CN" altLang="zh-CN" dirty="0"/>
              <a:t>不同商家可能销售同一件商品。</a:t>
            </a:r>
          </a:p>
        </p:txBody>
      </p:sp>
      <p:sp>
        <p:nvSpPr>
          <p:cNvPr id="16" name="矩形 15">
            <a:extLst>
              <a:ext uri="{FF2B5EF4-FFF2-40B4-BE49-F238E27FC236}">
                <a16:creationId xmlns:a16="http://schemas.microsoft.com/office/drawing/2014/main" id="{A0D1921E-4807-4120-892C-4FE83ED98B7D}"/>
              </a:ext>
            </a:extLst>
          </p:cNvPr>
          <p:cNvSpPr/>
          <p:nvPr/>
        </p:nvSpPr>
        <p:spPr>
          <a:xfrm>
            <a:off x="6229350" y="3076555"/>
            <a:ext cx="5962650" cy="2031325"/>
          </a:xfrm>
          <a:prstGeom prst="rect">
            <a:avLst/>
          </a:prstGeom>
        </p:spPr>
        <p:txBody>
          <a:bodyPr wrap="square">
            <a:spAutoFit/>
          </a:bodyPr>
          <a:lstStyle/>
          <a:p>
            <a:pPr lvl="0" algn="ctr">
              <a:spcAft>
                <a:spcPts val="0"/>
              </a:spcAft>
            </a:pPr>
            <a:r>
              <a:rPr lang="zh-CN" altLang="en-US" b="1" kern="100" dirty="0">
                <a:latin typeface="等线" panose="02010600030101010101" pitchFamily="2" charset="-122"/>
                <a:ea typeface="等线" panose="02010600030101010101" pitchFamily="2" charset="-122"/>
                <a:cs typeface="Times New Roman" panose="02020603050405020304" pitchFamily="18" charset="0"/>
              </a:rPr>
              <a:t>我们的解决思路</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dirty="0"/>
              <a:t>1. </a:t>
            </a:r>
            <a:r>
              <a:rPr lang="zh-CN" altLang="zh-CN" dirty="0"/>
              <a:t>解决方案</a:t>
            </a:r>
            <a:r>
              <a:rPr lang="en-US" altLang="zh-CN" dirty="0"/>
              <a:t>1</a:t>
            </a:r>
            <a:r>
              <a:rPr lang="zh-CN" altLang="zh-CN" dirty="0"/>
              <a:t>：在商家表中增加一个领域属性。</a:t>
            </a:r>
          </a:p>
          <a:p>
            <a:r>
              <a:rPr lang="en-US" altLang="zh-CN" dirty="0"/>
              <a:t>2. </a:t>
            </a:r>
            <a:r>
              <a:rPr lang="zh-CN" altLang="zh-CN" dirty="0"/>
              <a:t>解决方案</a:t>
            </a:r>
            <a:r>
              <a:rPr lang="en-US" altLang="zh-CN" dirty="0"/>
              <a:t>2</a:t>
            </a:r>
            <a:r>
              <a:rPr lang="zh-CN" altLang="zh-CN" dirty="0"/>
              <a:t>：</a:t>
            </a:r>
            <a:r>
              <a:rPr lang="zh-CN" altLang="zh-CN" b="1" dirty="0"/>
              <a:t>将商家表与领域表关联起来，因为商家领域与商品的类别意义接近且内容除范围大小不同外基本一致，所以领域表挂靠在类树的某一级上。</a:t>
            </a:r>
            <a:endParaRPr lang="zh-CN" altLang="zh-CN" dirty="0"/>
          </a:p>
          <a:p>
            <a:r>
              <a:rPr lang="en-US" altLang="zh-CN" dirty="0"/>
              <a:t>3. </a:t>
            </a:r>
            <a:r>
              <a:rPr lang="zh-CN" altLang="zh-CN" dirty="0"/>
              <a:t>解决方案权衡：考虑到后台管理员对商家管理方式的多样性，解决方案</a:t>
            </a:r>
            <a:r>
              <a:rPr lang="en-US" altLang="zh-CN" dirty="0"/>
              <a:t>2</a:t>
            </a:r>
            <a:r>
              <a:rPr lang="zh-CN" altLang="zh-CN" dirty="0"/>
              <a:t>较为实际。</a:t>
            </a:r>
          </a:p>
        </p:txBody>
      </p:sp>
      <p:sp>
        <p:nvSpPr>
          <p:cNvPr id="23" name="矩形 22">
            <a:extLst>
              <a:ext uri="{FF2B5EF4-FFF2-40B4-BE49-F238E27FC236}">
                <a16:creationId xmlns:a16="http://schemas.microsoft.com/office/drawing/2014/main" id="{C2D784CC-FCD1-4F20-9902-1BCE581ABA0B}"/>
              </a:ext>
            </a:extLst>
          </p:cNvPr>
          <p:cNvSpPr/>
          <p:nvPr/>
        </p:nvSpPr>
        <p:spPr>
          <a:xfrm>
            <a:off x="6096000" y="5294323"/>
            <a:ext cx="6096000" cy="1477328"/>
          </a:xfrm>
          <a:prstGeom prst="rect">
            <a:avLst/>
          </a:prstGeom>
        </p:spPr>
        <p:txBody>
          <a:bodyPr>
            <a:spAutoFit/>
          </a:bodyPr>
          <a:lstStyle/>
          <a:p>
            <a:pPr marL="228600"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（二）</a:t>
            </a:r>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3</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2286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1. </a:t>
            </a:r>
            <a:r>
              <a:rPr lang="zh-CN" altLang="zh-CN" kern="100" dirty="0">
                <a:latin typeface="等线" panose="02010600030101010101" pitchFamily="2" charset="-122"/>
                <a:ea typeface="等线" panose="02010600030101010101" pitchFamily="2" charset="-122"/>
                <a:cs typeface="Times New Roman" panose="02020603050405020304" pitchFamily="18" charset="0"/>
              </a:rPr>
              <a:t>解决方案</a:t>
            </a: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latin typeface="等线" panose="02010600030101010101" pitchFamily="2" charset="-122"/>
                <a:ea typeface="等线" panose="02010600030101010101" pitchFamily="2" charset="-122"/>
                <a:cs typeface="Times New Roman" panose="02020603050405020304" pitchFamily="18" charset="0"/>
              </a:rPr>
              <a:t>：将商家表与</a:t>
            </a:r>
            <a:r>
              <a:rPr lang="en-US" altLang="zh-CN" kern="100" dirty="0">
                <a:latin typeface="等线" panose="02010600030101010101" pitchFamily="2" charset="-122"/>
                <a:ea typeface="等线" panose="02010600030101010101" pitchFamily="2" charset="-122"/>
                <a:cs typeface="Times New Roman" panose="02020603050405020304" pitchFamily="18" charset="0"/>
              </a:rPr>
              <a:t>SPU</a:t>
            </a:r>
            <a:r>
              <a:rPr lang="zh-CN" altLang="zh-CN" kern="100" dirty="0">
                <a:latin typeface="等线" panose="02010600030101010101" pitchFamily="2" charset="-122"/>
                <a:ea typeface="等线" panose="02010600030101010101" pitchFamily="2" charset="-122"/>
                <a:cs typeface="Times New Roman" panose="02020603050405020304" pitchFamily="18" charset="0"/>
              </a:rPr>
              <a:t>表关联并建立一个关联表，商品的表示为</a:t>
            </a:r>
            <a:r>
              <a:rPr lang="en-US" altLang="zh-CN" kern="100" dirty="0">
                <a:latin typeface="等线" panose="02010600030101010101" pitchFamily="2" charset="-122"/>
                <a:ea typeface="等线" panose="02010600030101010101" pitchFamily="2" charset="-122"/>
                <a:cs typeface="Times New Roman" panose="02020603050405020304" pitchFamily="18" charset="0"/>
              </a:rPr>
              <a:t>SPU</a:t>
            </a:r>
            <a:r>
              <a:rPr lang="zh-CN" altLang="zh-CN" kern="100" dirty="0">
                <a:latin typeface="等线" panose="02010600030101010101" pitchFamily="2" charset="-122"/>
                <a:ea typeface="等线" panose="02010600030101010101" pitchFamily="2" charset="-122"/>
                <a:cs typeface="Times New Roman" panose="02020603050405020304" pitchFamily="18" charset="0"/>
              </a:rPr>
              <a:t>表与此关联表结合，当商家注销时该关联表对应的行也被删除，但不影响其他销售该商品的商家。</a:t>
            </a:r>
          </a:p>
        </p:txBody>
      </p:sp>
    </p:spTree>
    <p:extLst>
      <p:ext uri="{BB962C8B-B14F-4D97-AF65-F5344CB8AC3E}">
        <p14:creationId xmlns:p14="http://schemas.microsoft.com/office/powerpoint/2010/main" val="290820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8DC6B-2171-4A53-81B0-2980969817FC}"/>
              </a:ext>
            </a:extLst>
          </p:cNvPr>
          <p:cNvSpPr>
            <a:spLocks noGrp="1"/>
          </p:cNvSpPr>
          <p:nvPr>
            <p:ph type="title"/>
          </p:nvPr>
        </p:nvSpPr>
        <p:spPr/>
        <p:txBody>
          <a:bodyPr/>
          <a:lstStyle/>
          <a:p>
            <a:r>
              <a:rPr lang="zh-CN" altLang="en-US" dirty="0"/>
              <a:t>本周工作</a:t>
            </a:r>
          </a:p>
        </p:txBody>
      </p:sp>
      <p:sp>
        <p:nvSpPr>
          <p:cNvPr id="3" name="内容占位符 2">
            <a:extLst>
              <a:ext uri="{FF2B5EF4-FFF2-40B4-BE49-F238E27FC236}">
                <a16:creationId xmlns:a16="http://schemas.microsoft.com/office/drawing/2014/main" id="{FF0E12DA-66A9-40C1-B1DC-CF73F7663194}"/>
              </a:ext>
            </a:extLst>
          </p:cNvPr>
          <p:cNvSpPr>
            <a:spLocks noGrp="1"/>
          </p:cNvSpPr>
          <p:nvPr>
            <p:ph idx="1"/>
          </p:nvPr>
        </p:nvSpPr>
        <p:spPr>
          <a:xfrm>
            <a:off x="838200" y="2011680"/>
            <a:ext cx="3878943" cy="4160520"/>
          </a:xfrm>
        </p:spPr>
        <p:txBody>
          <a:bodyPr/>
          <a:lstStyle/>
          <a:p>
            <a:r>
              <a:rPr lang="en-US" altLang="zh-CN" dirty="0"/>
              <a:t>1.</a:t>
            </a:r>
            <a:r>
              <a:rPr lang="zh-CN" altLang="en-US" dirty="0"/>
              <a:t>功能设计</a:t>
            </a:r>
            <a:endParaRPr lang="en-US" altLang="zh-CN" dirty="0"/>
          </a:p>
          <a:p>
            <a:r>
              <a:rPr lang="en-US" altLang="zh-CN" dirty="0"/>
              <a:t>2.</a:t>
            </a:r>
            <a:r>
              <a:rPr lang="zh-CN" altLang="en-US" dirty="0"/>
              <a:t>表结构关系的设计</a:t>
            </a:r>
            <a:endParaRPr lang="en-US" altLang="zh-CN" dirty="0"/>
          </a:p>
          <a:p>
            <a:r>
              <a:rPr lang="en-US" altLang="zh-CN" dirty="0"/>
              <a:t>3.</a:t>
            </a:r>
            <a:r>
              <a:rPr lang="zh-CN" altLang="en-US" dirty="0"/>
              <a:t>表的设计</a:t>
            </a:r>
            <a:endParaRPr lang="en-US" altLang="zh-CN" dirty="0"/>
          </a:p>
          <a:p>
            <a:r>
              <a:rPr lang="en-US" altLang="zh-CN" dirty="0"/>
              <a:t>4.</a:t>
            </a:r>
            <a:r>
              <a:rPr lang="zh-CN" altLang="en-US" dirty="0"/>
              <a:t>实现方法</a:t>
            </a:r>
            <a:endParaRPr lang="en-US" altLang="zh-CN" dirty="0"/>
          </a:p>
        </p:txBody>
      </p:sp>
      <p:pic>
        <p:nvPicPr>
          <p:cNvPr id="4" name="图片 3">
            <a:extLst>
              <a:ext uri="{FF2B5EF4-FFF2-40B4-BE49-F238E27FC236}">
                <a16:creationId xmlns:a16="http://schemas.microsoft.com/office/drawing/2014/main" id="{C4A69F77-53FA-4952-891F-671BB48185A3}"/>
              </a:ext>
            </a:extLst>
          </p:cNvPr>
          <p:cNvPicPr>
            <a:picLocks noChangeAspect="1"/>
          </p:cNvPicPr>
          <p:nvPr/>
        </p:nvPicPr>
        <p:blipFill>
          <a:blip r:embed="rId3"/>
          <a:stretch>
            <a:fillRect/>
          </a:stretch>
        </p:blipFill>
        <p:spPr>
          <a:xfrm>
            <a:off x="4634015" y="1183345"/>
            <a:ext cx="4417218" cy="3833812"/>
          </a:xfrm>
          <a:prstGeom prst="rect">
            <a:avLst/>
          </a:prstGeom>
        </p:spPr>
      </p:pic>
      <p:pic>
        <p:nvPicPr>
          <p:cNvPr id="5" name="图片 4">
            <a:extLst>
              <a:ext uri="{FF2B5EF4-FFF2-40B4-BE49-F238E27FC236}">
                <a16:creationId xmlns:a16="http://schemas.microsoft.com/office/drawing/2014/main" id="{F993A6EB-8900-4706-87D2-BF16E1F09C1F}"/>
              </a:ext>
            </a:extLst>
          </p:cNvPr>
          <p:cNvPicPr>
            <a:picLocks noChangeAspect="1"/>
          </p:cNvPicPr>
          <p:nvPr/>
        </p:nvPicPr>
        <p:blipFill>
          <a:blip r:embed="rId4"/>
          <a:stretch>
            <a:fillRect/>
          </a:stretch>
        </p:blipFill>
        <p:spPr>
          <a:xfrm>
            <a:off x="9302681" y="1183345"/>
            <a:ext cx="2889319" cy="4038168"/>
          </a:xfrm>
          <a:prstGeom prst="rect">
            <a:avLst/>
          </a:prstGeom>
        </p:spPr>
      </p:pic>
    </p:spTree>
    <p:extLst>
      <p:ext uri="{BB962C8B-B14F-4D97-AF65-F5344CB8AC3E}">
        <p14:creationId xmlns:p14="http://schemas.microsoft.com/office/powerpoint/2010/main" val="950589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1350F-3906-4DD8-992A-1C5B61161895}"/>
              </a:ext>
            </a:extLst>
          </p:cNvPr>
          <p:cNvSpPr>
            <a:spLocks noGrp="1"/>
          </p:cNvSpPr>
          <p:nvPr>
            <p:ph type="title"/>
          </p:nvPr>
        </p:nvSpPr>
        <p:spPr/>
        <p:txBody>
          <a:bodyPr/>
          <a:lstStyle/>
          <a:p>
            <a:r>
              <a:rPr lang="en-US" altLang="zh-CN" dirty="0"/>
              <a:t>3.</a:t>
            </a:r>
            <a:r>
              <a:rPr lang="zh-CN" altLang="en-US" dirty="0"/>
              <a:t>表的设计</a:t>
            </a:r>
          </a:p>
        </p:txBody>
      </p:sp>
      <p:sp>
        <p:nvSpPr>
          <p:cNvPr id="5" name="内容占位符 4">
            <a:extLst>
              <a:ext uri="{FF2B5EF4-FFF2-40B4-BE49-F238E27FC236}">
                <a16:creationId xmlns:a16="http://schemas.microsoft.com/office/drawing/2014/main" id="{65E58B21-34C1-4D48-BF64-09CEEDCA3980}"/>
              </a:ext>
            </a:extLst>
          </p:cNvPr>
          <p:cNvSpPr>
            <a:spLocks noGrp="1"/>
          </p:cNvSpPr>
          <p:nvPr>
            <p:ph idx="1"/>
          </p:nvPr>
        </p:nvSpPr>
        <p:spPr>
          <a:xfrm>
            <a:off x="838200" y="1563677"/>
            <a:ext cx="10515600" cy="1325564"/>
          </a:xfrm>
        </p:spPr>
        <p:txBody>
          <a:bodyPr>
            <a:normAutofit/>
          </a:bodyPr>
          <a:lstStyle/>
          <a:p>
            <a:pPr lvl="0"/>
            <a:r>
              <a:rPr lang="zh-CN" altLang="en-US" b="1" dirty="0"/>
              <a:t>模块</a:t>
            </a:r>
            <a:r>
              <a:rPr lang="zh-CN" altLang="en-US" dirty="0"/>
              <a:t>：</a:t>
            </a:r>
            <a:r>
              <a:rPr lang="zh-CN" altLang="zh-CN" dirty="0"/>
              <a:t>商家管理</a:t>
            </a:r>
            <a:endParaRPr lang="en-US" altLang="zh-CN" dirty="0"/>
          </a:p>
          <a:p>
            <a:r>
              <a:rPr lang="zh-CN" altLang="zh-CN" b="1" dirty="0"/>
              <a:t>目标</a:t>
            </a:r>
            <a:r>
              <a:rPr lang="zh-CN" altLang="en-US" b="1" dirty="0"/>
              <a:t>：</a:t>
            </a:r>
            <a:r>
              <a:rPr lang="zh-CN" altLang="zh-CN" dirty="0"/>
              <a:t>实现后台管理员对商家的增、删、改、查等操作。</a:t>
            </a:r>
            <a:endParaRPr lang="en-US" altLang="zh-CN" dirty="0"/>
          </a:p>
          <a:p>
            <a:pPr lvl="0"/>
            <a:endParaRPr lang="en-US" altLang="zh-CN" dirty="0"/>
          </a:p>
          <a:p>
            <a:pPr lvl="0"/>
            <a:endParaRPr lang="zh-CN" altLang="zh-CN" dirty="0"/>
          </a:p>
        </p:txBody>
      </p:sp>
      <p:pic>
        <p:nvPicPr>
          <p:cNvPr id="6" name="图片 5">
            <a:extLst>
              <a:ext uri="{FF2B5EF4-FFF2-40B4-BE49-F238E27FC236}">
                <a16:creationId xmlns:a16="http://schemas.microsoft.com/office/drawing/2014/main" id="{B2CDD1F2-287F-405E-8E0B-FEA29A69FF68}"/>
              </a:ext>
            </a:extLst>
          </p:cNvPr>
          <p:cNvPicPr/>
          <p:nvPr/>
        </p:nvPicPr>
        <p:blipFill>
          <a:blip r:embed="rId3">
            <a:extLst>
              <a:ext uri="{28A0092B-C50C-407E-A947-70E740481C1C}">
                <a14:useLocalDpi xmlns:a14="http://schemas.microsoft.com/office/drawing/2010/main" val="0"/>
              </a:ext>
            </a:extLst>
          </a:blip>
          <a:stretch>
            <a:fillRect/>
          </a:stretch>
        </p:blipFill>
        <p:spPr>
          <a:xfrm>
            <a:off x="3417411" y="2706360"/>
            <a:ext cx="5357178" cy="3968760"/>
          </a:xfrm>
          <a:prstGeom prst="rect">
            <a:avLst/>
          </a:prstGeom>
        </p:spPr>
      </p:pic>
      <p:sp>
        <p:nvSpPr>
          <p:cNvPr id="3" name="文本框 2">
            <a:extLst>
              <a:ext uri="{FF2B5EF4-FFF2-40B4-BE49-F238E27FC236}">
                <a16:creationId xmlns:a16="http://schemas.microsoft.com/office/drawing/2014/main" id="{83648BF7-1842-47C3-90EB-C90FFD439DB7}"/>
              </a:ext>
            </a:extLst>
          </p:cNvPr>
          <p:cNvSpPr txBox="1"/>
          <p:nvPr/>
        </p:nvSpPr>
        <p:spPr>
          <a:xfrm>
            <a:off x="5542002" y="2889239"/>
            <a:ext cx="1107996" cy="369332"/>
          </a:xfrm>
          <a:prstGeom prst="rect">
            <a:avLst/>
          </a:prstGeom>
          <a:noFill/>
        </p:spPr>
        <p:txBody>
          <a:bodyPr wrap="none" rtlCol="0">
            <a:spAutoFit/>
          </a:bodyPr>
          <a:lstStyle/>
          <a:p>
            <a:r>
              <a:rPr lang="zh-CN" altLang="en-US" dirty="0"/>
              <a:t>设计方案</a:t>
            </a:r>
          </a:p>
        </p:txBody>
      </p:sp>
    </p:spTree>
    <p:extLst>
      <p:ext uri="{BB962C8B-B14F-4D97-AF65-F5344CB8AC3E}">
        <p14:creationId xmlns:p14="http://schemas.microsoft.com/office/powerpoint/2010/main" val="147005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F2D9E-FE86-4013-AD64-9C06D395E02A}"/>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42F7991A-EAA1-4E5C-AF3B-9FEC3D67140D}"/>
              </a:ext>
            </a:extLst>
          </p:cNvPr>
          <p:cNvSpPr>
            <a:spLocks noGrp="1"/>
          </p:cNvSpPr>
          <p:nvPr>
            <p:ph idx="1"/>
          </p:nvPr>
        </p:nvSpPr>
        <p:spPr>
          <a:xfrm>
            <a:off x="838200" y="2011680"/>
            <a:ext cx="10515600" cy="1143000"/>
          </a:xfrm>
        </p:spPr>
        <p:txBody>
          <a:bodyPr/>
          <a:lstStyle/>
          <a:p>
            <a:pPr lvl="0"/>
            <a:r>
              <a:rPr lang="zh-CN" altLang="en-US" b="1" dirty="0"/>
              <a:t>模块</a:t>
            </a:r>
            <a:r>
              <a:rPr lang="zh-CN" altLang="en-US" dirty="0"/>
              <a:t>：订单管理</a:t>
            </a:r>
            <a:endParaRPr lang="en-US" altLang="zh-CN" dirty="0"/>
          </a:p>
          <a:p>
            <a:pPr lvl="0"/>
            <a:r>
              <a:rPr lang="zh-CN" altLang="zh-CN" b="1" dirty="0"/>
              <a:t>目标</a:t>
            </a:r>
            <a:r>
              <a:rPr lang="zh-CN" altLang="en-US" b="1" dirty="0"/>
              <a:t>：</a:t>
            </a:r>
            <a:r>
              <a:rPr lang="zh-CN" altLang="zh-CN" dirty="0"/>
              <a:t>运营者对用户提交的订单进行监控和操作</a:t>
            </a:r>
            <a:endParaRPr lang="en-US" altLang="zh-CN" dirty="0"/>
          </a:p>
          <a:p>
            <a:pPr lvl="0"/>
            <a:endParaRPr lang="zh-CN" altLang="zh-CN" dirty="0"/>
          </a:p>
          <a:p>
            <a:endParaRPr lang="zh-CN" altLang="en-US" dirty="0"/>
          </a:p>
        </p:txBody>
      </p:sp>
      <p:pic>
        <p:nvPicPr>
          <p:cNvPr id="6" name="图片 5">
            <a:extLst>
              <a:ext uri="{FF2B5EF4-FFF2-40B4-BE49-F238E27FC236}">
                <a16:creationId xmlns:a16="http://schemas.microsoft.com/office/drawing/2014/main" id="{D8E0002F-1403-4CDB-A37D-01C94A798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38" y="3691798"/>
            <a:ext cx="4793288" cy="2889024"/>
          </a:xfrm>
          <a:prstGeom prst="rect">
            <a:avLst/>
          </a:prstGeom>
        </p:spPr>
      </p:pic>
      <p:pic>
        <p:nvPicPr>
          <p:cNvPr id="8" name="图片 7">
            <a:extLst>
              <a:ext uri="{FF2B5EF4-FFF2-40B4-BE49-F238E27FC236}">
                <a16:creationId xmlns:a16="http://schemas.microsoft.com/office/drawing/2014/main" id="{1DFC1F45-0318-4241-B780-86E9B99F6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426" y="3615374"/>
            <a:ext cx="6928952" cy="2877501"/>
          </a:xfrm>
          <a:prstGeom prst="rect">
            <a:avLst/>
          </a:prstGeom>
        </p:spPr>
      </p:pic>
    </p:spTree>
    <p:extLst>
      <p:ext uri="{BB962C8B-B14F-4D97-AF65-F5344CB8AC3E}">
        <p14:creationId xmlns:p14="http://schemas.microsoft.com/office/powerpoint/2010/main" val="958049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4A6AD-027E-4D2D-805C-161E381ACA55}"/>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CEC6DD65-60F0-4741-B7ED-E00C489F2D62}"/>
              </a:ext>
            </a:extLst>
          </p:cNvPr>
          <p:cNvSpPr>
            <a:spLocks noGrp="1"/>
          </p:cNvSpPr>
          <p:nvPr>
            <p:ph idx="1"/>
          </p:nvPr>
        </p:nvSpPr>
        <p:spPr>
          <a:xfrm>
            <a:off x="838200" y="1690688"/>
            <a:ext cx="10515600" cy="1097280"/>
          </a:xfrm>
        </p:spPr>
        <p:txBody>
          <a:bodyPr/>
          <a:lstStyle/>
          <a:p>
            <a:pPr marL="0" lvl="0" indent="0">
              <a:buNone/>
            </a:pPr>
            <a:r>
              <a:rPr lang="en-US" altLang="zh-CN" dirty="0"/>
              <a:t>#</a:t>
            </a:r>
            <a:r>
              <a:rPr lang="zh-CN" altLang="en-US" dirty="0"/>
              <a:t>订单管理</a:t>
            </a:r>
            <a:endParaRPr lang="en-US" altLang="zh-CN" dirty="0"/>
          </a:p>
        </p:txBody>
      </p:sp>
      <p:sp>
        <p:nvSpPr>
          <p:cNvPr id="8" name="Rectangle 5">
            <a:extLst>
              <a:ext uri="{FF2B5EF4-FFF2-40B4-BE49-F238E27FC236}">
                <a16:creationId xmlns:a16="http://schemas.microsoft.com/office/drawing/2014/main" id="{B084545B-D871-4F49-90AF-7AD2B2EF44D2}"/>
              </a:ext>
            </a:extLst>
          </p:cNvPr>
          <p:cNvSpPr>
            <a:spLocks noChangeArrowheads="1"/>
          </p:cNvSpPr>
          <p:nvPr/>
        </p:nvSpPr>
        <p:spPr bwMode="auto">
          <a:xfrm>
            <a:off x="838200" y="2722153"/>
            <a:ext cx="649580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buFontTx/>
              <a:buChar char="•"/>
            </a:pPr>
            <a:r>
              <a:rPr kumimoji="0" lang="zh-CN" altLang="zh-CN"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可能出现哪些问题</a:t>
            </a:r>
            <a:r>
              <a:rPr kumimoji="0" lang="en-US" altLang="zh-CN"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需要考虑</a:t>
            </a:r>
            <a:r>
              <a:rPr lang="zh-CN" altLang="en-US" dirty="0">
                <a:latin typeface="等线" panose="02010600030101010101" pitchFamily="2" charset="-122"/>
                <a:ea typeface="等线" panose="02010600030101010101" pitchFamily="2" charset="-122"/>
                <a:cs typeface="Times New Roman" panose="02020603050405020304" pitchFamily="18" charset="0"/>
              </a:rPr>
              <a:t>些</a:t>
            </a: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哪细节：</a:t>
            </a:r>
            <a:endParaRPr kumimoji="0" lang="zh-CN" altLang="en-US" b="0" i="0" u="none" strike="noStrike" cap="none" normalizeH="0" baseline="0" dirty="0">
              <a:ln>
                <a:noFill/>
              </a:ln>
              <a:solidFill>
                <a:schemeClr val="tx1"/>
              </a:solidFill>
              <a:effectLst/>
            </a:endParaRPr>
          </a:p>
          <a:p>
            <a:pPr lvl="1"/>
            <a:r>
              <a:rPr kumimoji="0" lang="en-US" altLang="zh-CN"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 </a:t>
            </a:r>
            <a:r>
              <a:rPr kumimoji="0" lang="zh-CN" altLang="en-US"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订单状态</a:t>
            </a: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en-US"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整个流程可分为未付款、已付款待发货、已发货和已收货四个阶段；涉及到的模块主要有支付和库存</a:t>
            </a:r>
            <a:endParaRPr kumimoji="0" lang="en-US" altLang="zh-CN"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lvl="1"/>
            <a:r>
              <a:rPr lang="en-US" altLang="zh-CN" b="1" dirty="0">
                <a:solidFill>
                  <a:srgbClr val="FF0000"/>
                </a:solidFill>
                <a:latin typeface="等线" panose="02010600030101010101" pitchFamily="2" charset="-122"/>
                <a:ea typeface="等线" panose="02010600030101010101" pitchFamily="2" charset="-122"/>
                <a:cs typeface="Times New Roman" panose="02020603050405020304" pitchFamily="18" charset="0"/>
              </a:rPr>
              <a:t>2. </a:t>
            </a:r>
            <a:r>
              <a:rPr lang="zh-CN" altLang="zh-CN" b="1" dirty="0">
                <a:solidFill>
                  <a:srgbClr val="FF0000"/>
                </a:solidFill>
                <a:latin typeface="等线" panose="02010600030101010101" pitchFamily="2" charset="-122"/>
                <a:ea typeface="等线" panose="02010600030101010101" pitchFamily="2" charset="-122"/>
                <a:cs typeface="Times New Roman" panose="02020603050405020304" pitchFamily="18" charset="0"/>
              </a:rPr>
              <a:t>订单的取消：在哪些情况下采用自动或人工取消订单，流程该如何操作，又该给商家和用户怎样的反馈</a:t>
            </a:r>
            <a:endParaRPr lang="zh-CN" altLang="zh-CN" b="1" dirty="0">
              <a:solidFill>
                <a:srgbClr val="FF0000"/>
              </a:solidFill>
            </a:endParaRPr>
          </a:p>
          <a:p>
            <a:pPr lvl="1"/>
            <a:r>
              <a:rPr lang="en-US" altLang="zh-CN" b="1" dirty="0">
                <a:latin typeface="等线" panose="02010600030101010101" pitchFamily="2" charset="-122"/>
                <a:ea typeface="等线" panose="02010600030101010101" pitchFamily="2" charset="-122"/>
                <a:cs typeface="Times New Roman" panose="02020603050405020304" pitchFamily="18" charset="0"/>
              </a:rPr>
              <a:t>3. </a:t>
            </a:r>
            <a:r>
              <a:rPr lang="zh-CN" altLang="zh-CN" b="1" dirty="0">
                <a:latin typeface="等线" panose="02010600030101010101" pitchFamily="2" charset="-122"/>
                <a:ea typeface="等线" panose="02010600030101010101" pitchFamily="2" charset="-122"/>
                <a:cs typeface="Times New Roman" panose="02020603050405020304" pitchFamily="18" charset="0"/>
              </a:rPr>
              <a:t>订单数据问题</a:t>
            </a:r>
            <a:r>
              <a:rPr lang="zh-CN" altLang="zh-CN" dirty="0">
                <a:latin typeface="等线" panose="02010600030101010101" pitchFamily="2" charset="-122"/>
                <a:ea typeface="等线" panose="02010600030101010101" pitchFamily="2" charset="-122"/>
                <a:cs typeface="Times New Roman" panose="02020603050405020304" pitchFamily="18" charset="0"/>
              </a:rPr>
              <a:t>：在实际运转中，可能还会出现不同表的订单时间不一致、数据延时、订单重复、漏单等情况，这些都需要引起重视，及时优化程序</a:t>
            </a:r>
            <a:endParaRPr lang="zh-CN" altLang="zh-CN" dirty="0"/>
          </a:p>
          <a:p>
            <a:pPr lvl="1"/>
            <a:r>
              <a:rPr lang="en-US" altLang="zh-CN" b="1" dirty="0">
                <a:latin typeface="等线" panose="02010600030101010101" pitchFamily="2" charset="-122"/>
                <a:ea typeface="等线" panose="02010600030101010101" pitchFamily="2" charset="-122"/>
                <a:cs typeface="Times New Roman" panose="02020603050405020304" pitchFamily="18" charset="0"/>
              </a:rPr>
              <a:t>4. </a:t>
            </a:r>
            <a:r>
              <a:rPr lang="zh-CN" altLang="zh-CN" b="1" dirty="0">
                <a:latin typeface="等线" panose="02010600030101010101" pitchFamily="2" charset="-122"/>
                <a:ea typeface="等线" panose="02010600030101010101" pitchFamily="2" charset="-122"/>
                <a:cs typeface="Times New Roman" panose="02020603050405020304" pitchFamily="18" charset="0"/>
              </a:rPr>
              <a:t>活动订单</a:t>
            </a:r>
            <a:r>
              <a:rPr lang="zh-CN" altLang="zh-CN" dirty="0">
                <a:latin typeface="等线" panose="02010600030101010101" pitchFamily="2" charset="-122"/>
                <a:ea typeface="等线" panose="02010600030101010101" pitchFamily="2" charset="-122"/>
                <a:cs typeface="Times New Roman" panose="02020603050405020304" pitchFamily="18" charset="0"/>
              </a:rPr>
              <a:t>：当平台在做活动时，商品的价格一般都会出现大的波动，那么就需要考虑此时下的订单是否需要单独管理</a:t>
            </a:r>
            <a:endParaRPr lang="zh-CN" altLang="zh-CN" sz="4000" dirty="0"/>
          </a:p>
        </p:txBody>
      </p:sp>
      <p:pic>
        <p:nvPicPr>
          <p:cNvPr id="2052" name="图片 1" descr="7T8q7qZX8aK2v3grY4Ym">
            <a:extLst>
              <a:ext uri="{FF2B5EF4-FFF2-40B4-BE49-F238E27FC236}">
                <a16:creationId xmlns:a16="http://schemas.microsoft.com/office/drawing/2014/main" id="{00D805BD-F81D-4933-9EE8-F96A20958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003" y="3139909"/>
            <a:ext cx="4456217" cy="2119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96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4A6AD-027E-4D2D-805C-161E381ACA55}"/>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CEC6DD65-60F0-4741-B7ED-E00C489F2D62}"/>
              </a:ext>
            </a:extLst>
          </p:cNvPr>
          <p:cNvSpPr>
            <a:spLocks noGrp="1"/>
          </p:cNvSpPr>
          <p:nvPr>
            <p:ph idx="1"/>
          </p:nvPr>
        </p:nvSpPr>
        <p:spPr>
          <a:xfrm>
            <a:off x="838200" y="1690688"/>
            <a:ext cx="10515600" cy="1097280"/>
          </a:xfrm>
        </p:spPr>
        <p:txBody>
          <a:bodyPr/>
          <a:lstStyle/>
          <a:p>
            <a:pPr marL="0" lvl="0" indent="0">
              <a:buNone/>
            </a:pPr>
            <a:r>
              <a:rPr lang="en-US" altLang="zh-CN" dirty="0"/>
              <a:t>#</a:t>
            </a:r>
            <a:r>
              <a:rPr lang="zh-CN" altLang="en-US" dirty="0"/>
              <a:t>订单管理</a:t>
            </a:r>
            <a:endParaRPr lang="en-US" altLang="zh-CN" dirty="0"/>
          </a:p>
        </p:txBody>
      </p:sp>
      <p:sp>
        <p:nvSpPr>
          <p:cNvPr id="14" name="文本框 13">
            <a:extLst>
              <a:ext uri="{FF2B5EF4-FFF2-40B4-BE49-F238E27FC236}">
                <a16:creationId xmlns:a16="http://schemas.microsoft.com/office/drawing/2014/main" id="{A9C401BA-F94A-479C-81F7-2AC49ADC36C7}"/>
              </a:ext>
            </a:extLst>
          </p:cNvPr>
          <p:cNvSpPr txBox="1"/>
          <p:nvPr/>
        </p:nvSpPr>
        <p:spPr>
          <a:xfrm>
            <a:off x="961901" y="2505694"/>
            <a:ext cx="10937174" cy="4801314"/>
          </a:xfrm>
          <a:prstGeom prst="rect">
            <a:avLst/>
          </a:prstGeom>
          <a:noFill/>
        </p:spPr>
        <p:txBody>
          <a:bodyPr wrap="square" rtlCol="0">
            <a:spAutoFit/>
          </a:bodyPr>
          <a:lstStyle/>
          <a:p>
            <a:pPr lvl="0"/>
            <a:r>
              <a:rPr lang="en-US" altLang="zh-CN" b="1" dirty="0"/>
              <a:t>- </a:t>
            </a:r>
            <a:r>
              <a:rPr lang="zh-CN" altLang="zh-CN" b="1" dirty="0"/>
              <a:t>问题对应的可能解决方案与权衡</a:t>
            </a:r>
            <a:r>
              <a:rPr lang="zh-CN" altLang="en-US" b="1" dirty="0"/>
              <a:t>：</a:t>
            </a:r>
            <a:endParaRPr lang="zh-CN" altLang="zh-CN" dirty="0"/>
          </a:p>
          <a:p>
            <a:r>
              <a:rPr lang="en-US" altLang="zh-CN" dirty="0"/>
              <a:t>-  </a:t>
            </a:r>
            <a:r>
              <a:rPr lang="zh-CN" altLang="zh-CN" dirty="0"/>
              <a:t>针对问题</a:t>
            </a:r>
            <a:r>
              <a:rPr lang="en-US" altLang="zh-CN" dirty="0"/>
              <a:t>1</a:t>
            </a:r>
            <a:r>
              <a:rPr lang="zh-CN" altLang="zh-CN" dirty="0"/>
              <a:t>：</a:t>
            </a:r>
          </a:p>
          <a:p>
            <a:r>
              <a:rPr lang="en-US" altLang="zh-CN" dirty="0"/>
              <a:t>1.1</a:t>
            </a:r>
            <a:r>
              <a:rPr lang="zh-CN" altLang="zh-CN" dirty="0"/>
              <a:t>单条订单记录的设计</a:t>
            </a:r>
            <a:r>
              <a:rPr lang="en-US" altLang="zh-CN" dirty="0"/>
              <a:t>:</a:t>
            </a:r>
            <a:r>
              <a:rPr lang="zh-CN" altLang="zh-CN" dirty="0"/>
              <a:t>在设计订单的字段信息时，数据应该尽可能全面，主要包括商品信息、支付信息、物流信息等</a:t>
            </a:r>
            <a:endParaRPr lang="en-US" altLang="zh-CN" dirty="0"/>
          </a:p>
          <a:p>
            <a:r>
              <a:rPr lang="en-US" altLang="zh-CN" dirty="0"/>
              <a:t>1.2.</a:t>
            </a:r>
            <a:r>
              <a:rPr lang="zh-CN" altLang="zh-CN" dirty="0"/>
              <a:t>订单页面的设计：将订单页面设计为列表页，主要包括搜索区、列表区和操作区</a:t>
            </a:r>
          </a:p>
          <a:p>
            <a:pPr lvl="1"/>
            <a:r>
              <a:rPr lang="zh-CN" altLang="zh-CN" dirty="0"/>
              <a:t>（</a:t>
            </a:r>
            <a:r>
              <a:rPr lang="en-US" altLang="zh-CN" dirty="0"/>
              <a:t>1</a:t>
            </a:r>
            <a:r>
              <a:rPr lang="zh-CN" altLang="zh-CN" dirty="0"/>
              <a:t>）搜索区域：在订单列表中涉及到的信息和状态比较多，所以为了提高工作效率，需要将常用的重要的条件作为筛选项，以便于快速查找；一般情况下，搜索区域主要包括：订单编号、订单状态、付款状态、退款状态、交易时间、支付渠道、平台、区域等，根据业务范围而定。显示哪些条件，还要看用户权限等级。</a:t>
            </a:r>
          </a:p>
          <a:p>
            <a:pPr lvl="1"/>
            <a:r>
              <a:rPr lang="zh-CN" altLang="zh-CN" dirty="0"/>
              <a:t>（</a:t>
            </a:r>
            <a:r>
              <a:rPr lang="en-US" altLang="zh-CN" dirty="0"/>
              <a:t>2)</a:t>
            </a:r>
            <a:r>
              <a:rPr lang="zh-CN" altLang="zh-CN" dirty="0"/>
              <a:t>列表区域：订单详情包含的信息较多，后台列表中不可能直接显示订单相关的所有字段，应该选择比较重要的字段比如订单编号、支付流水号、订单状态、退款状态等信息。而剩余的其他信息，可以通过下级页面或自定义菜单来显示。</a:t>
            </a:r>
          </a:p>
          <a:p>
            <a:pPr lvl="1"/>
            <a:r>
              <a:rPr lang="zh-CN" altLang="zh-CN" dirty="0"/>
              <a:t>这里需要特别注意的就是订单的状态和操作，在设计前，需要对业务流程相当熟悉，明确场景中的每种状态以及各状态下的操作权限。</a:t>
            </a:r>
          </a:p>
          <a:p>
            <a:pPr lvl="1"/>
            <a:r>
              <a:rPr lang="zh-CN" altLang="zh-CN" dirty="0"/>
              <a:t>（</a:t>
            </a:r>
            <a:r>
              <a:rPr lang="en-US" altLang="zh-CN" dirty="0"/>
              <a:t>3)</a:t>
            </a:r>
            <a:r>
              <a:rPr lang="zh-CN" altLang="zh-CN" dirty="0"/>
              <a:t>操作区域：对于订单的操作，基本上是确认、审核、锁单、跟进、退款等。</a:t>
            </a:r>
          </a:p>
          <a:p>
            <a:pPr lvl="1"/>
            <a:endParaRPr lang="zh-CN" altLang="zh-CN" dirty="0"/>
          </a:p>
          <a:p>
            <a:endParaRPr lang="zh-CN" altLang="en-US" dirty="0"/>
          </a:p>
        </p:txBody>
      </p:sp>
      <p:pic>
        <p:nvPicPr>
          <p:cNvPr id="20" name="图片 19" descr="OUsZw2dcCGVvBk1YFtOA">
            <a:extLst>
              <a:ext uri="{FF2B5EF4-FFF2-40B4-BE49-F238E27FC236}">
                <a16:creationId xmlns:a16="http://schemas.microsoft.com/office/drawing/2014/main" id="{DE40C9BF-00D2-41A8-BFAD-561FB294F7A1}"/>
              </a:ext>
            </a:extLst>
          </p:cNvPr>
          <p:cNvPicPr/>
          <p:nvPr/>
        </p:nvPicPr>
        <p:blipFill>
          <a:blip r:embed="rId3"/>
          <a:stretch>
            <a:fillRect/>
          </a:stretch>
        </p:blipFill>
        <p:spPr>
          <a:xfrm>
            <a:off x="8549107" y="0"/>
            <a:ext cx="3642893" cy="2931660"/>
          </a:xfrm>
          <a:prstGeom prst="rect">
            <a:avLst/>
          </a:prstGeom>
        </p:spPr>
      </p:pic>
    </p:spTree>
    <p:extLst>
      <p:ext uri="{BB962C8B-B14F-4D97-AF65-F5344CB8AC3E}">
        <p14:creationId xmlns:p14="http://schemas.microsoft.com/office/powerpoint/2010/main" val="3872881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4A6AD-027E-4D2D-805C-161E381ACA55}"/>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CEC6DD65-60F0-4741-B7ED-E00C489F2D62}"/>
              </a:ext>
            </a:extLst>
          </p:cNvPr>
          <p:cNvSpPr>
            <a:spLocks noGrp="1"/>
          </p:cNvSpPr>
          <p:nvPr>
            <p:ph idx="1"/>
          </p:nvPr>
        </p:nvSpPr>
        <p:spPr>
          <a:xfrm>
            <a:off x="838200" y="1690688"/>
            <a:ext cx="10515600" cy="1097280"/>
          </a:xfrm>
        </p:spPr>
        <p:txBody>
          <a:bodyPr/>
          <a:lstStyle/>
          <a:p>
            <a:pPr marL="0" lvl="0" indent="0">
              <a:buNone/>
            </a:pPr>
            <a:r>
              <a:rPr lang="en-US" altLang="zh-CN" dirty="0"/>
              <a:t>#</a:t>
            </a:r>
            <a:r>
              <a:rPr lang="zh-CN" altLang="en-US" dirty="0"/>
              <a:t>订单管理</a:t>
            </a:r>
            <a:endParaRPr lang="en-US" altLang="zh-CN" dirty="0"/>
          </a:p>
        </p:txBody>
      </p:sp>
      <p:sp>
        <p:nvSpPr>
          <p:cNvPr id="14" name="文本框 13">
            <a:extLst>
              <a:ext uri="{FF2B5EF4-FFF2-40B4-BE49-F238E27FC236}">
                <a16:creationId xmlns:a16="http://schemas.microsoft.com/office/drawing/2014/main" id="{A9C401BA-F94A-479C-81F7-2AC49ADC36C7}"/>
              </a:ext>
            </a:extLst>
          </p:cNvPr>
          <p:cNvSpPr txBox="1"/>
          <p:nvPr/>
        </p:nvSpPr>
        <p:spPr>
          <a:xfrm>
            <a:off x="838200" y="2398817"/>
            <a:ext cx="10937174" cy="2585323"/>
          </a:xfrm>
          <a:prstGeom prst="rect">
            <a:avLst/>
          </a:prstGeom>
          <a:noFill/>
        </p:spPr>
        <p:txBody>
          <a:bodyPr wrap="square" rtlCol="0">
            <a:spAutoFit/>
          </a:bodyPr>
          <a:lstStyle/>
          <a:p>
            <a:pPr lvl="0"/>
            <a:r>
              <a:rPr lang="en-US" altLang="zh-CN" b="1" dirty="0"/>
              <a:t>- </a:t>
            </a:r>
            <a:r>
              <a:rPr lang="zh-CN" altLang="zh-CN" b="1" dirty="0"/>
              <a:t>问题对应的可能解决方案与权衡</a:t>
            </a:r>
            <a:r>
              <a:rPr lang="zh-CN" altLang="en-US" b="1" dirty="0"/>
              <a:t>：</a:t>
            </a:r>
            <a:endParaRPr lang="zh-CN" altLang="zh-CN" dirty="0"/>
          </a:p>
          <a:p>
            <a:pPr marL="285750" indent="-285750">
              <a:buFontTx/>
              <a:buChar char="-"/>
            </a:pPr>
            <a:r>
              <a:rPr lang="zh-CN" altLang="zh-CN" dirty="0"/>
              <a:t>针对问题</a:t>
            </a:r>
            <a:r>
              <a:rPr lang="en-US" altLang="zh-CN" dirty="0"/>
              <a:t>2</a:t>
            </a:r>
            <a:r>
              <a:rPr lang="zh-CN" altLang="zh-CN" dirty="0"/>
              <a:t>：</a:t>
            </a:r>
            <a:endParaRPr lang="en-US" altLang="zh-CN" dirty="0"/>
          </a:p>
          <a:p>
            <a:r>
              <a:rPr lang="en-US" altLang="zh-CN" dirty="0"/>
              <a:t>-  </a:t>
            </a:r>
            <a:r>
              <a:rPr lang="zh-CN" altLang="zh-CN" dirty="0"/>
              <a:t>针对问题</a:t>
            </a:r>
            <a:r>
              <a:rPr lang="en-US" altLang="zh-CN" dirty="0"/>
              <a:t>2:</a:t>
            </a:r>
            <a:endParaRPr lang="zh-CN" altLang="zh-CN" dirty="0"/>
          </a:p>
          <a:p>
            <a:pPr lvl="1"/>
            <a:r>
              <a:rPr lang="en-US" altLang="zh-CN" dirty="0"/>
              <a:t>2.1</a:t>
            </a:r>
            <a:r>
              <a:rPr lang="zh-CN" altLang="zh-CN" dirty="0"/>
              <a:t>（</a:t>
            </a:r>
            <a:r>
              <a:rPr lang="en-US" altLang="zh-CN" dirty="0"/>
              <a:t>1</a:t>
            </a:r>
            <a:r>
              <a:rPr lang="zh-CN" altLang="zh-CN" dirty="0"/>
              <a:t>）自动取消：自动取消属于用户被动取消订单的行为。主要发生在先下单成功后，再进行支付。当此类预付订单、节假日订单、秒杀订单等在下单成功后，若一定时间内未进行支付则自动取消订单。支付时间多数是在</a:t>
            </a:r>
            <a:r>
              <a:rPr lang="en-US" altLang="zh-CN" dirty="0"/>
              <a:t>30</a:t>
            </a:r>
            <a:r>
              <a:rPr lang="zh-CN" altLang="zh-CN" dirty="0"/>
              <a:t>分钟之内。这段时间足够用户进行完成支付订单的操作。另外会有订单支付倒计时提醒以及短信提醒去支付。</a:t>
            </a:r>
          </a:p>
          <a:p>
            <a:pPr lvl="1"/>
            <a:r>
              <a:rPr lang="zh-CN" altLang="zh-CN" dirty="0"/>
              <a:t>（</a:t>
            </a:r>
            <a:r>
              <a:rPr lang="en-US" altLang="zh-CN" dirty="0"/>
              <a:t>2</a:t>
            </a:r>
            <a:r>
              <a:rPr lang="zh-CN" altLang="zh-CN" dirty="0"/>
              <a:t>）人工取消：人工取消属于用户主动取消订单的行为。一般是用户对于订单产生疑问、对订单服务不满意等因素导致主动取消订单。</a:t>
            </a:r>
            <a:endParaRPr lang="zh-CN" altLang="en-US" dirty="0"/>
          </a:p>
        </p:txBody>
      </p:sp>
    </p:spTree>
    <p:extLst>
      <p:ext uri="{BB962C8B-B14F-4D97-AF65-F5344CB8AC3E}">
        <p14:creationId xmlns:p14="http://schemas.microsoft.com/office/powerpoint/2010/main" val="4220869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4A6AD-027E-4D2D-805C-161E381ACA55}"/>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CEC6DD65-60F0-4741-B7ED-E00C489F2D62}"/>
              </a:ext>
            </a:extLst>
          </p:cNvPr>
          <p:cNvSpPr>
            <a:spLocks noGrp="1"/>
          </p:cNvSpPr>
          <p:nvPr>
            <p:ph idx="1"/>
          </p:nvPr>
        </p:nvSpPr>
        <p:spPr>
          <a:xfrm>
            <a:off x="838200" y="1690688"/>
            <a:ext cx="10515600" cy="1097280"/>
          </a:xfrm>
        </p:spPr>
        <p:txBody>
          <a:bodyPr/>
          <a:lstStyle/>
          <a:p>
            <a:pPr marL="0" lvl="0" indent="0">
              <a:buNone/>
            </a:pPr>
            <a:r>
              <a:rPr lang="en-US" altLang="zh-CN" dirty="0"/>
              <a:t>#</a:t>
            </a:r>
            <a:r>
              <a:rPr lang="zh-CN" altLang="en-US" dirty="0"/>
              <a:t>订单管理</a:t>
            </a:r>
            <a:endParaRPr lang="en-US" altLang="zh-CN" dirty="0"/>
          </a:p>
        </p:txBody>
      </p:sp>
      <p:sp>
        <p:nvSpPr>
          <p:cNvPr id="14" name="文本框 13">
            <a:extLst>
              <a:ext uri="{FF2B5EF4-FFF2-40B4-BE49-F238E27FC236}">
                <a16:creationId xmlns:a16="http://schemas.microsoft.com/office/drawing/2014/main" id="{A9C401BA-F94A-479C-81F7-2AC49ADC36C7}"/>
              </a:ext>
            </a:extLst>
          </p:cNvPr>
          <p:cNvSpPr txBox="1"/>
          <p:nvPr/>
        </p:nvSpPr>
        <p:spPr>
          <a:xfrm>
            <a:off x="838199" y="2239328"/>
            <a:ext cx="11060875" cy="4524315"/>
          </a:xfrm>
          <a:prstGeom prst="rect">
            <a:avLst/>
          </a:prstGeom>
          <a:noFill/>
        </p:spPr>
        <p:txBody>
          <a:bodyPr wrap="square" rtlCol="0">
            <a:spAutoFit/>
          </a:bodyPr>
          <a:lstStyle/>
          <a:p>
            <a:pPr lvl="0"/>
            <a:r>
              <a:rPr lang="en-US" altLang="zh-CN" b="1" dirty="0"/>
              <a:t>- </a:t>
            </a:r>
            <a:r>
              <a:rPr lang="zh-CN" altLang="zh-CN" b="1" dirty="0"/>
              <a:t>问题对应的可能解决方案与权衡</a:t>
            </a:r>
            <a:r>
              <a:rPr lang="zh-CN" altLang="en-US" b="1" dirty="0"/>
              <a:t>：</a:t>
            </a:r>
            <a:endParaRPr lang="zh-CN" altLang="zh-CN" dirty="0"/>
          </a:p>
          <a:p>
            <a:r>
              <a:rPr lang="zh-CN" altLang="zh-CN" dirty="0"/>
              <a:t>针对问题</a:t>
            </a:r>
            <a:r>
              <a:rPr lang="en-US" altLang="zh-CN" dirty="0"/>
              <a:t>2</a:t>
            </a:r>
            <a:r>
              <a:rPr lang="zh-CN" altLang="zh-CN" dirty="0"/>
              <a:t>：</a:t>
            </a:r>
          </a:p>
          <a:p>
            <a:r>
              <a:rPr lang="en-US" altLang="zh-CN" dirty="0"/>
              <a:t>2.2</a:t>
            </a:r>
            <a:r>
              <a:rPr lang="zh-CN" altLang="zh-CN" dirty="0"/>
              <a:t>（</a:t>
            </a:r>
            <a:r>
              <a:rPr lang="en-US" altLang="zh-CN" dirty="0"/>
              <a:t>1</a:t>
            </a:r>
            <a:r>
              <a:rPr lang="zh-CN" altLang="zh-CN" dirty="0"/>
              <a:t>）对商家影响：</a:t>
            </a:r>
          </a:p>
          <a:p>
            <a:r>
              <a:rPr lang="zh-CN" altLang="en-US" dirty="0"/>
              <a:t>①</a:t>
            </a:r>
            <a:r>
              <a:rPr lang="zh-CN" altLang="zh-CN" dirty="0"/>
              <a:t>恢复库存，当用户订单取消成功时，应恢复该商品的库存，便于其他用户下单时有库存可供选择。</a:t>
            </a:r>
          </a:p>
          <a:p>
            <a:r>
              <a:rPr lang="zh-CN" altLang="zh-CN" dirty="0"/>
              <a:t>扣除已赠送优惠，主要是针对于用户下单成功后及时赠送优惠券、红包、积分等情况，而此类情况的订单，当用户主动取消订单时，企业应主动扣除之前下单成功赠送的优惠，避免用户薅羊毛行为。</a:t>
            </a:r>
          </a:p>
          <a:p>
            <a:r>
              <a:rPr lang="zh-CN" altLang="en-US" dirty="0"/>
              <a:t>②</a:t>
            </a:r>
            <a:r>
              <a:rPr lang="zh-CN" altLang="zh-CN" dirty="0"/>
              <a:t>返还优惠券，当用户的成功订单使用了普通优惠券时，取消订单时企业应返还此优惠券，便于用户下次下单进行使用。</a:t>
            </a:r>
          </a:p>
          <a:p>
            <a:r>
              <a:rPr lang="zh-CN" altLang="en-US" dirty="0"/>
              <a:t>③</a:t>
            </a:r>
            <a:r>
              <a:rPr lang="zh-CN" altLang="zh-CN" dirty="0"/>
              <a:t>退款，当用户下单成功后且支付了订单金额，那么用户在取消订单后，企业应进</a:t>
            </a:r>
          </a:p>
          <a:p>
            <a:r>
              <a:rPr lang="zh-CN" altLang="zh-CN" dirty="0"/>
              <a:t>行退款操作。</a:t>
            </a:r>
          </a:p>
          <a:p>
            <a:pPr lvl="0"/>
            <a:r>
              <a:rPr lang="zh-CN" altLang="zh-CN" dirty="0"/>
              <a:t>对用户影响；</a:t>
            </a:r>
          </a:p>
          <a:p>
            <a:r>
              <a:rPr lang="zh-CN" altLang="en-US" dirty="0"/>
              <a:t>①</a:t>
            </a:r>
            <a:r>
              <a:rPr lang="zh-CN" altLang="zh-CN" dirty="0"/>
              <a:t>影响信誉，为了避免用户多次取消订单的恶劣行为以及避免竞争对手恶意下单占库存，所以取消订单会设计信誉度，这里的信誉度可以是具体的次数，也可以是具体的数值，相对而言信誉次数的逻辑比较简单，但是适用性低。如果是仅针对于取消订单进行扣信誉的话，那么可以采用信誉次数的设计，如用户连续取消</a:t>
            </a:r>
            <a:r>
              <a:rPr lang="en-US" altLang="zh-CN" dirty="0"/>
              <a:t>N</a:t>
            </a:r>
            <a:r>
              <a:rPr lang="zh-CN" altLang="zh-CN" dirty="0"/>
              <a:t>次订单则该用户信誉度较低（黑名单用户）。这里需要明确的是，取消规则中应明确取消原因的影响和信誉度的规则。</a:t>
            </a:r>
            <a:endParaRPr lang="en-US" altLang="zh-CN" dirty="0"/>
          </a:p>
        </p:txBody>
      </p:sp>
    </p:spTree>
    <p:extLst>
      <p:ext uri="{BB962C8B-B14F-4D97-AF65-F5344CB8AC3E}">
        <p14:creationId xmlns:p14="http://schemas.microsoft.com/office/powerpoint/2010/main" val="967505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4A6AD-027E-4D2D-805C-161E381ACA55}"/>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CEC6DD65-60F0-4741-B7ED-E00C489F2D62}"/>
              </a:ext>
            </a:extLst>
          </p:cNvPr>
          <p:cNvSpPr>
            <a:spLocks noGrp="1"/>
          </p:cNvSpPr>
          <p:nvPr>
            <p:ph idx="1"/>
          </p:nvPr>
        </p:nvSpPr>
        <p:spPr>
          <a:xfrm>
            <a:off x="838200" y="1690688"/>
            <a:ext cx="10515600" cy="1097280"/>
          </a:xfrm>
        </p:spPr>
        <p:txBody>
          <a:bodyPr/>
          <a:lstStyle/>
          <a:p>
            <a:pPr marL="0" lvl="0" indent="0">
              <a:buNone/>
            </a:pPr>
            <a:r>
              <a:rPr lang="en-US" altLang="zh-CN" dirty="0"/>
              <a:t>#</a:t>
            </a:r>
            <a:r>
              <a:rPr lang="zh-CN" altLang="en-US" dirty="0"/>
              <a:t>订单管理</a:t>
            </a:r>
            <a:endParaRPr lang="en-US" altLang="zh-CN" dirty="0"/>
          </a:p>
        </p:txBody>
      </p:sp>
      <p:sp>
        <p:nvSpPr>
          <p:cNvPr id="14" name="文本框 13">
            <a:extLst>
              <a:ext uri="{FF2B5EF4-FFF2-40B4-BE49-F238E27FC236}">
                <a16:creationId xmlns:a16="http://schemas.microsoft.com/office/drawing/2014/main" id="{A9C401BA-F94A-479C-81F7-2AC49ADC36C7}"/>
              </a:ext>
            </a:extLst>
          </p:cNvPr>
          <p:cNvSpPr txBox="1"/>
          <p:nvPr/>
        </p:nvSpPr>
        <p:spPr>
          <a:xfrm>
            <a:off x="838199" y="2239328"/>
            <a:ext cx="11060875" cy="3139321"/>
          </a:xfrm>
          <a:prstGeom prst="rect">
            <a:avLst/>
          </a:prstGeom>
          <a:noFill/>
        </p:spPr>
        <p:txBody>
          <a:bodyPr wrap="square" rtlCol="0">
            <a:spAutoFit/>
          </a:bodyPr>
          <a:lstStyle/>
          <a:p>
            <a:pPr lvl="0"/>
            <a:r>
              <a:rPr lang="en-US" altLang="zh-CN" b="1" dirty="0"/>
              <a:t>- </a:t>
            </a:r>
            <a:r>
              <a:rPr lang="zh-CN" altLang="zh-CN" b="1" dirty="0"/>
              <a:t>问题对应的可能解决方案与权衡</a:t>
            </a:r>
            <a:r>
              <a:rPr lang="zh-CN" altLang="en-US" b="1" dirty="0"/>
              <a:t>：</a:t>
            </a:r>
            <a:endParaRPr lang="zh-CN" altLang="zh-CN" dirty="0"/>
          </a:p>
          <a:p>
            <a:r>
              <a:rPr lang="zh-CN" altLang="zh-CN" dirty="0"/>
              <a:t>针对问题</a:t>
            </a:r>
            <a:r>
              <a:rPr lang="en-US" altLang="zh-CN" dirty="0"/>
              <a:t>2</a:t>
            </a:r>
            <a:r>
              <a:rPr lang="zh-CN" altLang="zh-CN" dirty="0"/>
              <a:t>：</a:t>
            </a:r>
          </a:p>
          <a:p>
            <a:r>
              <a:rPr lang="en-US" altLang="zh-CN" dirty="0"/>
              <a:t>2.2</a:t>
            </a:r>
          </a:p>
          <a:p>
            <a:r>
              <a:rPr lang="zh-CN" altLang="zh-CN" dirty="0"/>
              <a:t>（</a:t>
            </a:r>
            <a:r>
              <a:rPr lang="en-US" altLang="zh-CN" dirty="0"/>
              <a:t>2</a:t>
            </a:r>
            <a:r>
              <a:rPr lang="zh-CN" altLang="zh-CN" dirty="0"/>
              <a:t>）</a:t>
            </a:r>
            <a:r>
              <a:rPr lang="zh-CN" altLang="en-US" dirty="0"/>
              <a:t>对用户影响：</a:t>
            </a:r>
            <a:endParaRPr lang="en-US" altLang="zh-CN" dirty="0"/>
          </a:p>
          <a:p>
            <a:r>
              <a:rPr lang="zh-CN" altLang="en-US" dirty="0"/>
              <a:t>②</a:t>
            </a:r>
            <a:r>
              <a:rPr lang="zh-CN" altLang="zh-CN" dirty="0"/>
              <a:t>支付取消费用，为了减少取消订单企业所付出的损失，所以在一定情况下，用户取消订单需要支付一定的违约费。主要常见于打车、租车</a:t>
            </a:r>
            <a:r>
              <a:rPr lang="en-US" altLang="zh-CN" dirty="0"/>
              <a:t>APP</a:t>
            </a:r>
            <a:r>
              <a:rPr lang="zh-CN" altLang="zh-CN" dirty="0"/>
              <a:t>中，在订单生效前即司机到达目的前</a:t>
            </a:r>
            <a:r>
              <a:rPr lang="en-US" altLang="zh-CN" dirty="0"/>
              <a:t>N</a:t>
            </a:r>
            <a:r>
              <a:rPr lang="zh-CN" altLang="zh-CN" dirty="0"/>
              <a:t>分钟或取车前</a:t>
            </a:r>
            <a:r>
              <a:rPr lang="en-US" altLang="zh-CN" dirty="0"/>
              <a:t>N</a:t>
            </a:r>
            <a:r>
              <a:rPr lang="zh-CN" altLang="zh-CN" dirty="0"/>
              <a:t>小时，用户可免费取消订单，若用户在</a:t>
            </a:r>
            <a:r>
              <a:rPr lang="en-US" altLang="zh-CN" dirty="0"/>
              <a:t>N</a:t>
            </a:r>
            <a:r>
              <a:rPr lang="zh-CN" altLang="zh-CN" dirty="0"/>
              <a:t>时间内取消订单，则需要支付一定的取消费用。这里需要明确的是取消费用的规则，一是什么情况下需要支付取消费用，二是取消费用如何进行计算？可以是定额赔付，也可以是按照订单总额计算来赔付。</a:t>
            </a:r>
          </a:p>
          <a:p>
            <a:r>
              <a:rPr lang="zh-CN" altLang="en-US" dirty="0"/>
              <a:t>③</a:t>
            </a:r>
            <a:r>
              <a:rPr lang="zh-CN" altLang="zh-CN" dirty="0"/>
              <a:t>优惠措施失效，主要是针对于特殊订单或此订单使用特殊优惠，当用户取消这类订单时，除了订单被取消以外，特殊的优惠措施也失效。常见于限时特价、预约资格等订单和特殊的优惠券。</a:t>
            </a:r>
          </a:p>
        </p:txBody>
      </p:sp>
    </p:spTree>
    <p:extLst>
      <p:ext uri="{BB962C8B-B14F-4D97-AF65-F5344CB8AC3E}">
        <p14:creationId xmlns:p14="http://schemas.microsoft.com/office/powerpoint/2010/main" val="4062091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4A6AD-027E-4D2D-805C-161E381ACA55}"/>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CEC6DD65-60F0-4741-B7ED-E00C489F2D62}"/>
              </a:ext>
            </a:extLst>
          </p:cNvPr>
          <p:cNvSpPr>
            <a:spLocks noGrp="1"/>
          </p:cNvSpPr>
          <p:nvPr>
            <p:ph idx="1"/>
          </p:nvPr>
        </p:nvSpPr>
        <p:spPr>
          <a:xfrm>
            <a:off x="838200" y="1690688"/>
            <a:ext cx="10515600" cy="1097280"/>
          </a:xfrm>
        </p:spPr>
        <p:txBody>
          <a:bodyPr/>
          <a:lstStyle/>
          <a:p>
            <a:pPr marL="0" lvl="0" indent="0">
              <a:buNone/>
            </a:pPr>
            <a:r>
              <a:rPr lang="en-US" altLang="zh-CN" dirty="0"/>
              <a:t>#</a:t>
            </a:r>
            <a:r>
              <a:rPr lang="zh-CN" altLang="en-US" dirty="0"/>
              <a:t>订单管理</a:t>
            </a:r>
            <a:endParaRPr lang="en-US" altLang="zh-CN" dirty="0"/>
          </a:p>
        </p:txBody>
      </p:sp>
      <p:sp>
        <p:nvSpPr>
          <p:cNvPr id="14" name="文本框 13">
            <a:extLst>
              <a:ext uri="{FF2B5EF4-FFF2-40B4-BE49-F238E27FC236}">
                <a16:creationId xmlns:a16="http://schemas.microsoft.com/office/drawing/2014/main" id="{A9C401BA-F94A-479C-81F7-2AC49ADC36C7}"/>
              </a:ext>
            </a:extLst>
          </p:cNvPr>
          <p:cNvSpPr txBox="1"/>
          <p:nvPr/>
        </p:nvSpPr>
        <p:spPr>
          <a:xfrm>
            <a:off x="838199" y="2239328"/>
            <a:ext cx="11060875" cy="4524315"/>
          </a:xfrm>
          <a:prstGeom prst="rect">
            <a:avLst/>
          </a:prstGeom>
          <a:noFill/>
        </p:spPr>
        <p:txBody>
          <a:bodyPr wrap="square" rtlCol="0">
            <a:spAutoFit/>
          </a:bodyPr>
          <a:lstStyle/>
          <a:p>
            <a:pPr lvl="0"/>
            <a:r>
              <a:rPr lang="en-US" altLang="zh-CN" b="1" dirty="0"/>
              <a:t>- </a:t>
            </a:r>
            <a:r>
              <a:rPr lang="zh-CN" altLang="zh-CN" b="1" dirty="0"/>
              <a:t>问题对应的可能解决方案与权衡</a:t>
            </a:r>
            <a:r>
              <a:rPr lang="zh-CN" altLang="en-US" b="1" dirty="0"/>
              <a:t>：</a:t>
            </a:r>
            <a:endParaRPr lang="zh-CN" altLang="zh-CN" dirty="0"/>
          </a:p>
          <a:p>
            <a:r>
              <a:rPr lang="zh-CN" altLang="zh-CN" dirty="0"/>
              <a:t>针对问题</a:t>
            </a:r>
            <a:r>
              <a:rPr lang="en-US" altLang="zh-CN" dirty="0"/>
              <a:t>2</a:t>
            </a:r>
            <a:r>
              <a:rPr lang="zh-CN" altLang="zh-CN" dirty="0"/>
              <a:t>：</a:t>
            </a:r>
          </a:p>
          <a:p>
            <a:r>
              <a:rPr lang="en-US" altLang="zh-CN" dirty="0"/>
              <a:t>2.2</a:t>
            </a:r>
          </a:p>
          <a:p>
            <a:r>
              <a:rPr lang="zh-CN" altLang="zh-CN" dirty="0"/>
              <a:t>（</a:t>
            </a:r>
            <a:r>
              <a:rPr lang="en-US" altLang="zh-CN" dirty="0"/>
              <a:t>1</a:t>
            </a:r>
            <a:r>
              <a:rPr lang="zh-CN" altLang="zh-CN" dirty="0"/>
              <a:t>）对商家影响：</a:t>
            </a:r>
          </a:p>
          <a:p>
            <a:r>
              <a:rPr lang="zh-CN" altLang="zh-CN" dirty="0"/>
              <a:t>恢复库存，当用户订单取消成功时，应恢复该商品的库存，便于其他用户下单时有库存可供选择。</a:t>
            </a:r>
          </a:p>
          <a:p>
            <a:r>
              <a:rPr lang="zh-CN" altLang="zh-CN" dirty="0"/>
              <a:t>扣除已赠送优惠，主要是针对于用户下单成功后及时赠送优惠券、红包、积分等情况，而此类情况的订单，当用户主动取消订单时，企业应主动扣除之前下单成功赠送的优惠，避免用户薅羊毛行为。</a:t>
            </a:r>
          </a:p>
          <a:p>
            <a:r>
              <a:rPr lang="zh-CN" altLang="zh-CN" dirty="0"/>
              <a:t>返还优惠券，当用户的成功订单使用了普通优惠券时，取消订单时企业应返还此优惠券，便于用户下次下单进行使用。</a:t>
            </a:r>
          </a:p>
          <a:p>
            <a:r>
              <a:rPr lang="zh-CN" altLang="zh-CN" dirty="0"/>
              <a:t>退款，当用户下单成功后且支付了订单金额，那么用户在取消订单后，企业应进行退款操作。</a:t>
            </a:r>
          </a:p>
          <a:p>
            <a:pPr lvl="0"/>
            <a:r>
              <a:rPr lang="zh-CN" altLang="en-US" dirty="0"/>
              <a:t>（</a:t>
            </a:r>
            <a:r>
              <a:rPr lang="en-US" altLang="zh-CN" dirty="0"/>
              <a:t>2</a:t>
            </a:r>
            <a:r>
              <a:rPr lang="zh-CN" altLang="en-US" dirty="0"/>
              <a:t>）</a:t>
            </a:r>
            <a:r>
              <a:rPr lang="zh-CN" altLang="zh-CN" dirty="0"/>
              <a:t>对用户影响；</a:t>
            </a:r>
          </a:p>
          <a:p>
            <a:r>
              <a:rPr lang="zh-CN" altLang="zh-CN" dirty="0"/>
              <a:t>影响信誉，为了避免用户多次取消订单的恶劣行为以及避免竞争对手恶意下单占库存，所以取消订单会设计信誉度，这里的信誉度可以是具体的次数，也可以是具体的数值，相对而言信誉次数的逻辑比较简单，但是适用性低。如果是仅针对于取消订单进行扣信誉的话，那么可以采用信誉次数的设计，如用户连续取消</a:t>
            </a:r>
            <a:r>
              <a:rPr lang="en-US" altLang="zh-CN" dirty="0"/>
              <a:t>N</a:t>
            </a:r>
            <a:r>
              <a:rPr lang="zh-CN" altLang="zh-CN" dirty="0"/>
              <a:t>次订单则该用户信誉度较低（黑名单用户）。这里需要明确的是，取消规则中应明确取消原因的影响和信誉度的规则。</a:t>
            </a:r>
            <a:endParaRPr lang="en-US" altLang="zh-CN" dirty="0"/>
          </a:p>
        </p:txBody>
      </p:sp>
    </p:spTree>
    <p:extLst>
      <p:ext uri="{BB962C8B-B14F-4D97-AF65-F5344CB8AC3E}">
        <p14:creationId xmlns:p14="http://schemas.microsoft.com/office/powerpoint/2010/main" val="118274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F2D9E-FE86-4013-AD64-9C06D395E02A}"/>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42F7991A-EAA1-4E5C-AF3B-9FEC3D67140D}"/>
              </a:ext>
            </a:extLst>
          </p:cNvPr>
          <p:cNvSpPr>
            <a:spLocks noGrp="1"/>
          </p:cNvSpPr>
          <p:nvPr>
            <p:ph idx="1"/>
          </p:nvPr>
        </p:nvSpPr>
        <p:spPr>
          <a:xfrm>
            <a:off x="838199" y="2011679"/>
            <a:ext cx="10816771" cy="4331063"/>
          </a:xfrm>
        </p:spPr>
        <p:txBody>
          <a:bodyPr>
            <a:normAutofit/>
          </a:bodyPr>
          <a:lstStyle/>
          <a:p>
            <a:pPr lvl="0"/>
            <a:r>
              <a:rPr lang="zh-CN" altLang="en-US" b="1" dirty="0"/>
              <a:t>模块</a:t>
            </a:r>
            <a:r>
              <a:rPr lang="zh-CN" altLang="en-US" dirty="0"/>
              <a:t>：报表分析</a:t>
            </a:r>
            <a:endParaRPr lang="en-US" altLang="zh-CN" dirty="0"/>
          </a:p>
          <a:p>
            <a:pPr lvl="0"/>
            <a:r>
              <a:rPr lang="zh-CN" altLang="zh-CN" b="1" dirty="0"/>
              <a:t>目标</a:t>
            </a:r>
            <a:r>
              <a:rPr lang="zh-CN" altLang="en-US" b="1" dirty="0"/>
              <a:t>：</a:t>
            </a:r>
            <a:endParaRPr lang="en-US" altLang="zh-CN" b="1" dirty="0"/>
          </a:p>
          <a:p>
            <a:pPr lvl="0"/>
            <a:r>
              <a:rPr lang="zh-CN" altLang="zh-CN" dirty="0"/>
              <a:t>（</a:t>
            </a:r>
            <a:r>
              <a:rPr lang="en-US" altLang="zh-CN" dirty="0"/>
              <a:t>1</a:t>
            </a:r>
            <a:r>
              <a:rPr lang="zh-CN" altLang="zh-CN" dirty="0"/>
              <a:t>）商店角度：主要展现店铺的销售额，销量，平均价格，利润等关键数据，针对每项绘制成折线图；卖家可以通过筛选不同时间维度对比店铺的销售额，销量，均价，利润；</a:t>
            </a:r>
            <a:endParaRPr lang="en-US" altLang="zh-CN" dirty="0"/>
          </a:p>
          <a:p>
            <a:pPr lvl="0"/>
            <a:r>
              <a:rPr lang="zh-CN" altLang="zh-CN" dirty="0"/>
              <a:t>（</a:t>
            </a:r>
            <a:r>
              <a:rPr lang="en-US" altLang="zh-CN" dirty="0"/>
              <a:t>2</a:t>
            </a:r>
            <a:r>
              <a:rPr lang="zh-CN" altLang="zh-CN" dirty="0"/>
              <a:t>）单品角度：主要展现单品的销量，销售额，库存，利润，利润率等数据</a:t>
            </a:r>
          </a:p>
          <a:p>
            <a:pPr lvl="0"/>
            <a:endParaRPr lang="zh-CN" altLang="zh-CN" dirty="0"/>
          </a:p>
          <a:p>
            <a:endParaRPr lang="zh-CN" altLang="en-US" dirty="0"/>
          </a:p>
        </p:txBody>
      </p:sp>
    </p:spTree>
    <p:extLst>
      <p:ext uri="{BB962C8B-B14F-4D97-AF65-F5344CB8AC3E}">
        <p14:creationId xmlns:p14="http://schemas.microsoft.com/office/powerpoint/2010/main" val="757686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35D91-3F67-4EC2-876D-542385F6102C}"/>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9A22FF27-1FE3-44D8-AAB8-CB1EBB9C770F}"/>
              </a:ext>
            </a:extLst>
          </p:cNvPr>
          <p:cNvSpPr>
            <a:spLocks noGrp="1"/>
          </p:cNvSpPr>
          <p:nvPr>
            <p:ph idx="1"/>
          </p:nvPr>
        </p:nvSpPr>
        <p:spPr/>
        <p:txBody>
          <a:bodyPr>
            <a:normAutofit fontScale="77500" lnSpcReduction="20000"/>
          </a:bodyPr>
          <a:lstStyle/>
          <a:p>
            <a:r>
              <a:rPr lang="en-US" altLang="zh-CN" b="1" dirty="0"/>
              <a:t>#</a:t>
            </a:r>
            <a:r>
              <a:rPr lang="zh-CN" altLang="en-US" b="1" dirty="0"/>
              <a:t>报表分析</a:t>
            </a:r>
            <a:endParaRPr lang="en-US" altLang="zh-CN" b="1" dirty="0"/>
          </a:p>
          <a:p>
            <a:pPr lvl="0"/>
            <a:r>
              <a:rPr lang="zh-CN" altLang="zh-CN" b="1" dirty="0"/>
              <a:t>可能出现哪些问题</a:t>
            </a:r>
            <a:r>
              <a:rPr lang="en-US" altLang="zh-CN" b="1" dirty="0"/>
              <a:t>/</a:t>
            </a:r>
            <a:r>
              <a:rPr lang="zh-CN" altLang="zh-CN" b="1" dirty="0"/>
              <a:t>需要考虑哪些细节</a:t>
            </a:r>
          </a:p>
          <a:p>
            <a:pPr lvl="0"/>
            <a:r>
              <a:rPr lang="zh-CN" altLang="zh-CN" dirty="0"/>
              <a:t>“商品销量”计算定义为：在筛选时间内，成功付款订单的商品件数之和（拼团在成团时计入付款订单；货到付款在发货时计入付款订单，不剔除退款订单）</a:t>
            </a:r>
          </a:p>
          <a:p>
            <a:pPr lvl="0"/>
            <a:r>
              <a:rPr lang="zh-CN" altLang="zh-CN" dirty="0"/>
              <a:t>报表生成的频率是多少？什么情况下适合日频，什么情况下适合月频，季频，年报？</a:t>
            </a:r>
          </a:p>
          <a:p>
            <a:r>
              <a:rPr lang="en-US" altLang="zh-CN" dirty="0"/>
              <a:t>3.</a:t>
            </a:r>
            <a:r>
              <a:rPr lang="zh-CN" altLang="zh-CN" dirty="0"/>
              <a:t>销售订单类报表：主要统计和分析销售订单相关的数据报表，便于企业根据销售情况及时调整销售策略，基本元素包含有：时间、人、渠道、商品、金额等数据信息</a:t>
            </a:r>
          </a:p>
          <a:p>
            <a:r>
              <a:rPr lang="en-US" altLang="zh-CN" dirty="0"/>
              <a:t>4.</a:t>
            </a:r>
            <a:r>
              <a:rPr lang="zh-CN" altLang="zh-CN" dirty="0"/>
              <a:t>商品库存类报表：主要统计和分析商品库存流转数据，便于企业能提升商品的库存转化效率，基本元素包含有：统计时间、商品信息、库存信息、售卖信息、商品进价售价、毛利率等数据信息</a:t>
            </a:r>
          </a:p>
          <a:p>
            <a:endParaRPr lang="zh-CN" altLang="en-US" dirty="0"/>
          </a:p>
        </p:txBody>
      </p:sp>
    </p:spTree>
    <p:extLst>
      <p:ext uri="{BB962C8B-B14F-4D97-AF65-F5344CB8AC3E}">
        <p14:creationId xmlns:p14="http://schemas.microsoft.com/office/powerpoint/2010/main" val="286402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6060F-2D03-401C-9F9F-159429765C34}"/>
              </a:ext>
            </a:extLst>
          </p:cNvPr>
          <p:cNvSpPr>
            <a:spLocks noGrp="1"/>
          </p:cNvSpPr>
          <p:nvPr>
            <p:ph type="title"/>
          </p:nvPr>
        </p:nvSpPr>
        <p:spPr>
          <a:xfrm>
            <a:off x="838200" y="365125"/>
            <a:ext cx="10515600" cy="1325563"/>
          </a:xfrm>
        </p:spPr>
        <p:txBody>
          <a:bodyPr/>
          <a:lstStyle/>
          <a:p>
            <a:r>
              <a:rPr lang="en-US" altLang="zh-CN" dirty="0"/>
              <a:t>1.</a:t>
            </a:r>
            <a:r>
              <a:rPr lang="zh-CN" altLang="en-US" dirty="0"/>
              <a:t>功能设计</a:t>
            </a:r>
          </a:p>
        </p:txBody>
      </p:sp>
      <p:sp>
        <p:nvSpPr>
          <p:cNvPr id="3" name="内容占位符 2">
            <a:extLst>
              <a:ext uri="{FF2B5EF4-FFF2-40B4-BE49-F238E27FC236}">
                <a16:creationId xmlns:a16="http://schemas.microsoft.com/office/drawing/2014/main" id="{0355FA0B-8D7F-4EDE-99C8-5EAF0923DED5}"/>
              </a:ext>
            </a:extLst>
          </p:cNvPr>
          <p:cNvSpPr>
            <a:spLocks noGrp="1"/>
          </p:cNvSpPr>
          <p:nvPr>
            <p:ph idx="1"/>
          </p:nvPr>
        </p:nvSpPr>
        <p:spPr>
          <a:xfrm>
            <a:off x="838199" y="2011680"/>
            <a:ext cx="10693401" cy="4160520"/>
          </a:xfrm>
        </p:spPr>
        <p:txBody>
          <a:bodyPr>
            <a:normAutofit/>
          </a:bodyPr>
          <a:lstStyle/>
          <a:p>
            <a:r>
              <a:rPr lang="zh-CN" altLang="en-US" dirty="0"/>
              <a:t>实体管理：</a:t>
            </a:r>
            <a:endParaRPr lang="en-US" altLang="zh-CN" dirty="0"/>
          </a:p>
          <a:p>
            <a:pPr lvl="1"/>
            <a:r>
              <a:rPr lang="zh-CN" altLang="en-US" dirty="0"/>
              <a:t>商家管理</a:t>
            </a:r>
            <a:r>
              <a:rPr lang="en-US" altLang="zh-CN" dirty="0"/>
              <a:t>——</a:t>
            </a:r>
            <a:r>
              <a:rPr lang="zh-CN" altLang="en-US" dirty="0">
                <a:solidFill>
                  <a:srgbClr val="FF0000"/>
                </a:solidFill>
              </a:rPr>
              <a:t>商家表</a:t>
            </a:r>
            <a:endParaRPr lang="en-US" altLang="zh-CN" dirty="0">
              <a:solidFill>
                <a:srgbClr val="FF0000"/>
              </a:solidFill>
            </a:endParaRPr>
          </a:p>
          <a:p>
            <a:pPr lvl="1"/>
            <a:r>
              <a:rPr lang="zh-CN" altLang="en-US" dirty="0"/>
              <a:t>用户管理</a:t>
            </a:r>
            <a:r>
              <a:rPr lang="en-US" altLang="zh-CN" dirty="0"/>
              <a:t>——</a:t>
            </a:r>
            <a:r>
              <a:rPr lang="zh-CN" altLang="en-US" dirty="0">
                <a:solidFill>
                  <a:srgbClr val="FF0000"/>
                </a:solidFill>
              </a:rPr>
              <a:t>用户表</a:t>
            </a:r>
            <a:endParaRPr lang="en-US" altLang="zh-CN" dirty="0"/>
          </a:p>
          <a:p>
            <a:pPr lvl="1"/>
            <a:r>
              <a:rPr lang="zh-CN" altLang="en-US" dirty="0"/>
              <a:t>商品管理（如何高效的管理商品？）</a:t>
            </a:r>
            <a:r>
              <a:rPr lang="en-US" altLang="zh-CN" dirty="0"/>
              <a:t>——</a:t>
            </a:r>
            <a:r>
              <a:rPr lang="zh-CN" altLang="en-US" dirty="0">
                <a:solidFill>
                  <a:srgbClr val="FF0000"/>
                </a:solidFill>
              </a:rPr>
              <a:t>类目</a:t>
            </a:r>
            <a:r>
              <a:rPr lang="en-US" altLang="zh-CN" dirty="0">
                <a:solidFill>
                  <a:srgbClr val="FF0000"/>
                </a:solidFill>
              </a:rPr>
              <a:t>-</a:t>
            </a:r>
            <a:r>
              <a:rPr lang="zh-CN" altLang="en-US" dirty="0">
                <a:solidFill>
                  <a:srgbClr val="FF0000"/>
                </a:solidFill>
              </a:rPr>
              <a:t>品牌</a:t>
            </a:r>
            <a:r>
              <a:rPr lang="en-US" altLang="zh-CN" dirty="0">
                <a:solidFill>
                  <a:srgbClr val="FF0000"/>
                </a:solidFill>
              </a:rPr>
              <a:t>-</a:t>
            </a:r>
            <a:r>
              <a:rPr lang="zh-CN" altLang="en-US" dirty="0">
                <a:solidFill>
                  <a:srgbClr val="FF0000"/>
                </a:solidFill>
              </a:rPr>
              <a:t>属性</a:t>
            </a:r>
            <a:r>
              <a:rPr lang="en-US" altLang="zh-CN" dirty="0">
                <a:solidFill>
                  <a:srgbClr val="FF0000"/>
                </a:solidFill>
              </a:rPr>
              <a:t>-</a:t>
            </a:r>
            <a:r>
              <a:rPr lang="zh-CN" altLang="en-US" dirty="0">
                <a:solidFill>
                  <a:srgbClr val="FF0000"/>
                </a:solidFill>
              </a:rPr>
              <a:t>商家</a:t>
            </a:r>
            <a:endParaRPr lang="en-US" altLang="zh-CN" dirty="0">
              <a:solidFill>
                <a:srgbClr val="FF0000"/>
              </a:solidFill>
            </a:endParaRPr>
          </a:p>
          <a:p>
            <a:pPr lvl="1"/>
            <a:r>
              <a:rPr lang="zh-CN" altLang="en-US" dirty="0"/>
              <a:t>类别管理（是否需要？）</a:t>
            </a:r>
            <a:r>
              <a:rPr lang="en-US" altLang="zh-CN" dirty="0"/>
              <a:t>——</a:t>
            </a:r>
            <a:r>
              <a:rPr lang="zh-CN" altLang="en-US" dirty="0">
                <a:solidFill>
                  <a:srgbClr val="FF0000"/>
                </a:solidFill>
              </a:rPr>
              <a:t>需要，对展示和降低冗余有用</a:t>
            </a:r>
            <a:endParaRPr lang="en-US" altLang="zh-CN" dirty="0">
              <a:solidFill>
                <a:srgbClr val="FF0000"/>
              </a:solidFill>
            </a:endParaRPr>
          </a:p>
          <a:p>
            <a:r>
              <a:rPr lang="zh-CN" altLang="en-US" dirty="0"/>
              <a:t>交互操作：</a:t>
            </a:r>
            <a:endParaRPr lang="en-US" altLang="zh-CN" dirty="0"/>
          </a:p>
          <a:p>
            <a:pPr lvl="1"/>
            <a:r>
              <a:rPr lang="zh-CN" altLang="en-US" dirty="0"/>
              <a:t>购买流程</a:t>
            </a:r>
            <a:r>
              <a:rPr lang="en-US" altLang="zh-CN" dirty="0"/>
              <a:t>——</a:t>
            </a:r>
            <a:r>
              <a:rPr lang="zh-CN" altLang="en-US" dirty="0">
                <a:solidFill>
                  <a:srgbClr val="FF0000"/>
                </a:solidFill>
              </a:rPr>
              <a:t>后文的流程图</a:t>
            </a:r>
            <a:endParaRPr lang="en-US" altLang="zh-CN" dirty="0">
              <a:solidFill>
                <a:srgbClr val="FF0000"/>
              </a:solidFill>
            </a:endParaRPr>
          </a:p>
          <a:p>
            <a:pPr lvl="1"/>
            <a:r>
              <a:rPr lang="zh-CN" altLang="en-US" dirty="0"/>
              <a:t>订单管理（如何高效的管理订单？）</a:t>
            </a:r>
            <a:r>
              <a:rPr lang="en-US" altLang="zh-CN" dirty="0"/>
              <a:t>——</a:t>
            </a:r>
            <a:r>
              <a:rPr lang="zh-CN" altLang="en-US" dirty="0">
                <a:solidFill>
                  <a:srgbClr val="FF0000"/>
                </a:solidFill>
              </a:rPr>
              <a:t>后文设计</a:t>
            </a:r>
            <a:endParaRPr lang="en-US" altLang="zh-CN" dirty="0">
              <a:solidFill>
                <a:srgbClr val="FF0000"/>
              </a:solidFill>
            </a:endParaRPr>
          </a:p>
          <a:p>
            <a:pPr lvl="1"/>
            <a:r>
              <a:rPr lang="zh-CN" altLang="en-US" dirty="0"/>
              <a:t>有没有其他交互功能设计？</a:t>
            </a:r>
            <a:r>
              <a:rPr lang="en-US" altLang="zh-CN" dirty="0"/>
              <a:t>——</a:t>
            </a:r>
            <a:r>
              <a:rPr lang="zh-CN" altLang="en-US" dirty="0">
                <a:solidFill>
                  <a:srgbClr val="FF0000"/>
                </a:solidFill>
              </a:rPr>
              <a:t>评论、点赞、收藏、客服咨询等</a:t>
            </a:r>
          </a:p>
        </p:txBody>
      </p:sp>
      <p:pic>
        <p:nvPicPr>
          <p:cNvPr id="17410" name="Picture 2">
            <a:extLst>
              <a:ext uri="{FF2B5EF4-FFF2-40B4-BE49-F238E27FC236}">
                <a16:creationId xmlns:a16="http://schemas.microsoft.com/office/drawing/2014/main" id="{CAF16043-D553-4C3B-BCBA-A4F63EE55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6232"/>
            <a:ext cx="5967309" cy="293753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BD8F479D-DCBF-4C70-999C-CF4B606AD587}"/>
              </a:ext>
            </a:extLst>
          </p:cNvPr>
          <p:cNvCxnSpPr/>
          <p:nvPr/>
        </p:nvCxnSpPr>
        <p:spPr>
          <a:xfrm flipV="1">
            <a:off x="3574473" y="1282535"/>
            <a:ext cx="2521527" cy="364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173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6EE77-706F-4282-B01B-B9DDAD75AD60}"/>
              </a:ext>
            </a:extLst>
          </p:cNvPr>
          <p:cNvSpPr>
            <a:spLocks noGrp="1"/>
          </p:cNvSpPr>
          <p:nvPr>
            <p:ph type="title"/>
          </p:nvPr>
        </p:nvSpPr>
        <p:spPr/>
        <p:txBody>
          <a:bodyPr/>
          <a:lstStyle/>
          <a:p>
            <a:r>
              <a:rPr lang="en-US" altLang="zh-CN" dirty="0"/>
              <a:t>3.</a:t>
            </a:r>
            <a:r>
              <a:rPr lang="zh-CN" altLang="en-US" dirty="0"/>
              <a:t>表的设计</a:t>
            </a:r>
          </a:p>
        </p:txBody>
      </p:sp>
      <p:sp>
        <p:nvSpPr>
          <p:cNvPr id="3" name="内容占位符 2">
            <a:extLst>
              <a:ext uri="{FF2B5EF4-FFF2-40B4-BE49-F238E27FC236}">
                <a16:creationId xmlns:a16="http://schemas.microsoft.com/office/drawing/2014/main" id="{24C6E31D-CD7A-419A-8330-1BE1D3EEE86B}"/>
              </a:ext>
            </a:extLst>
          </p:cNvPr>
          <p:cNvSpPr>
            <a:spLocks noGrp="1"/>
          </p:cNvSpPr>
          <p:nvPr>
            <p:ph idx="1"/>
          </p:nvPr>
        </p:nvSpPr>
        <p:spPr/>
        <p:txBody>
          <a:bodyPr>
            <a:normAutofit fontScale="92500" lnSpcReduction="10000"/>
          </a:bodyPr>
          <a:lstStyle/>
          <a:p>
            <a:r>
              <a:rPr lang="en-US" altLang="zh-CN" b="1" dirty="0"/>
              <a:t>#</a:t>
            </a:r>
            <a:r>
              <a:rPr lang="zh-CN" altLang="en-US" b="1" dirty="0"/>
              <a:t>报表分析</a:t>
            </a:r>
            <a:endParaRPr lang="en-US" altLang="zh-CN" b="1" dirty="0"/>
          </a:p>
          <a:p>
            <a:pPr lvl="0"/>
            <a:r>
              <a:rPr lang="zh-CN" altLang="zh-CN" b="1" dirty="0"/>
              <a:t>问题对应的可能解决方案与权衡 </a:t>
            </a:r>
            <a:endParaRPr lang="zh-CN" altLang="zh-CN" dirty="0"/>
          </a:p>
          <a:p>
            <a:pPr lvl="0"/>
            <a:r>
              <a:rPr lang="zh-CN" altLang="zh-CN" dirty="0"/>
              <a:t>销售订单类报表设计：</a:t>
            </a:r>
          </a:p>
          <a:p>
            <a:pPr lvl="0"/>
            <a:r>
              <a:rPr lang="zh-CN" altLang="zh-CN" dirty="0"/>
              <a:t>维度：会员属性信息（会员卡号、会员等级、新老会员、会员性别、会员年龄等）、时间属性（下单时间、付款时间等）、渠道属性（线上线下、平台、区域、省份、城市、门店）、商品属性（商品品牌、商品大类、商品中类、商品小类、商品</a:t>
            </a:r>
            <a:r>
              <a:rPr lang="en-US" altLang="zh-CN" dirty="0"/>
              <a:t>ID</a:t>
            </a:r>
            <a:r>
              <a:rPr lang="zh-CN" altLang="zh-CN" dirty="0"/>
              <a:t>、商品名称）；</a:t>
            </a:r>
          </a:p>
          <a:p>
            <a:pPr lvl="0"/>
            <a:r>
              <a:rPr lang="zh-CN" altLang="zh-CN" dirty="0"/>
              <a:t>度量：销售数据（销售额、销售订单数、销售会员数、销售商品数等等）；</a:t>
            </a:r>
          </a:p>
          <a:p>
            <a:endParaRPr lang="zh-CN" altLang="en-US" dirty="0"/>
          </a:p>
        </p:txBody>
      </p:sp>
    </p:spTree>
    <p:extLst>
      <p:ext uri="{BB962C8B-B14F-4D97-AF65-F5344CB8AC3E}">
        <p14:creationId xmlns:p14="http://schemas.microsoft.com/office/powerpoint/2010/main" val="4265567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D318E-A084-4C82-AEA4-6EC507D83243}"/>
              </a:ext>
            </a:extLst>
          </p:cNvPr>
          <p:cNvSpPr>
            <a:spLocks noGrp="1"/>
          </p:cNvSpPr>
          <p:nvPr>
            <p:ph type="title"/>
          </p:nvPr>
        </p:nvSpPr>
        <p:spPr/>
        <p:txBody>
          <a:bodyPr/>
          <a:lstStyle/>
          <a:p>
            <a:r>
              <a:rPr lang="en-US" altLang="zh-CN" dirty="0"/>
              <a:t>4.</a:t>
            </a:r>
            <a:r>
              <a:rPr lang="zh-CN" altLang="en-US" dirty="0"/>
              <a:t>实现方法</a:t>
            </a:r>
          </a:p>
        </p:txBody>
      </p:sp>
      <p:sp>
        <p:nvSpPr>
          <p:cNvPr id="3" name="内容占位符 2">
            <a:extLst>
              <a:ext uri="{FF2B5EF4-FFF2-40B4-BE49-F238E27FC236}">
                <a16:creationId xmlns:a16="http://schemas.microsoft.com/office/drawing/2014/main" id="{920DDE3D-2BC2-47AE-9E8C-C8C2995FFF62}"/>
              </a:ext>
            </a:extLst>
          </p:cNvPr>
          <p:cNvSpPr>
            <a:spLocks noGrp="1"/>
          </p:cNvSpPr>
          <p:nvPr>
            <p:ph idx="1"/>
          </p:nvPr>
        </p:nvSpPr>
        <p:spPr/>
        <p:txBody>
          <a:bodyPr/>
          <a:lstStyle/>
          <a:p>
            <a:r>
              <a:rPr lang="zh-CN" altLang="en-US" dirty="0"/>
              <a:t>前端框架；</a:t>
            </a:r>
            <a:endParaRPr lang="en-US" altLang="zh-CN" dirty="0"/>
          </a:p>
          <a:p>
            <a:pPr lvl="1"/>
            <a:r>
              <a:rPr lang="en-US" altLang="zh-CN" dirty="0"/>
              <a:t>VUE</a:t>
            </a:r>
          </a:p>
          <a:p>
            <a:r>
              <a:rPr lang="zh-CN" altLang="en-US" dirty="0"/>
              <a:t>后端框架；</a:t>
            </a:r>
            <a:endParaRPr lang="en-US" altLang="zh-CN" dirty="0"/>
          </a:p>
          <a:p>
            <a:pPr lvl="1"/>
            <a:r>
              <a:rPr lang="en-US" altLang="zh-CN" dirty="0"/>
              <a:t>Flask</a:t>
            </a:r>
          </a:p>
          <a:p>
            <a:r>
              <a:rPr lang="zh-CN" altLang="en-US" dirty="0"/>
              <a:t>数据库选择；</a:t>
            </a:r>
            <a:endParaRPr lang="en-US" altLang="zh-CN" dirty="0"/>
          </a:p>
          <a:p>
            <a:pPr lvl="1"/>
            <a:r>
              <a:rPr lang="en-US" altLang="zh-CN" dirty="0" err="1"/>
              <a:t>Sqlite</a:t>
            </a:r>
            <a:endParaRPr lang="zh-CN" altLang="en-US" dirty="0"/>
          </a:p>
        </p:txBody>
      </p:sp>
      <p:graphicFrame>
        <p:nvGraphicFramePr>
          <p:cNvPr id="4" name="内容占位符 6">
            <a:extLst>
              <a:ext uri="{FF2B5EF4-FFF2-40B4-BE49-F238E27FC236}">
                <a16:creationId xmlns:a16="http://schemas.microsoft.com/office/drawing/2014/main" id="{D4B655CA-AC53-4D4B-8139-F4CBF1732022}"/>
              </a:ext>
            </a:extLst>
          </p:cNvPr>
          <p:cNvGraphicFramePr>
            <a:graphicFrameLocks/>
          </p:cNvGraphicFramePr>
          <p:nvPr>
            <p:extLst>
              <p:ext uri="{D42A27DB-BD31-4B8C-83A1-F6EECF244321}">
                <p14:modId xmlns:p14="http://schemas.microsoft.com/office/powerpoint/2010/main" val="2556758303"/>
              </p:ext>
            </p:extLst>
          </p:nvPr>
        </p:nvGraphicFramePr>
        <p:xfrm>
          <a:off x="5659120" y="2446020"/>
          <a:ext cx="5979160" cy="3291840"/>
        </p:xfrm>
        <a:graphic>
          <a:graphicData uri="http://schemas.openxmlformats.org/drawingml/2006/table">
            <a:tbl>
              <a:tblPr firstRow="1" firstCol="1" lastRow="1" lastCol="1" bandRow="1" bandCol="1">
                <a:tableStyleId>{5C22544A-7EE6-4342-B048-85BDC9FD1C3A}</a:tableStyleId>
              </a:tblPr>
              <a:tblGrid>
                <a:gridCol w="1828800">
                  <a:extLst>
                    <a:ext uri="{9D8B030D-6E8A-4147-A177-3AD203B41FA5}">
                      <a16:colId xmlns:a16="http://schemas.microsoft.com/office/drawing/2014/main" val="429278249"/>
                    </a:ext>
                  </a:extLst>
                </a:gridCol>
                <a:gridCol w="1257300">
                  <a:extLst>
                    <a:ext uri="{9D8B030D-6E8A-4147-A177-3AD203B41FA5}">
                      <a16:colId xmlns:a16="http://schemas.microsoft.com/office/drawing/2014/main" val="460449527"/>
                    </a:ext>
                  </a:extLst>
                </a:gridCol>
                <a:gridCol w="685800">
                  <a:extLst>
                    <a:ext uri="{9D8B030D-6E8A-4147-A177-3AD203B41FA5}">
                      <a16:colId xmlns:a16="http://schemas.microsoft.com/office/drawing/2014/main" val="4130284498"/>
                    </a:ext>
                  </a:extLst>
                </a:gridCol>
                <a:gridCol w="1485900">
                  <a:extLst>
                    <a:ext uri="{9D8B030D-6E8A-4147-A177-3AD203B41FA5}">
                      <a16:colId xmlns:a16="http://schemas.microsoft.com/office/drawing/2014/main" val="1345837808"/>
                    </a:ext>
                  </a:extLst>
                </a:gridCol>
                <a:gridCol w="721360">
                  <a:extLst>
                    <a:ext uri="{9D8B030D-6E8A-4147-A177-3AD203B41FA5}">
                      <a16:colId xmlns:a16="http://schemas.microsoft.com/office/drawing/2014/main" val="513534823"/>
                    </a:ext>
                  </a:extLst>
                </a:gridCol>
              </a:tblGrid>
              <a:tr h="238125">
                <a:tc>
                  <a:txBody>
                    <a:bodyPr/>
                    <a:lstStyle/>
                    <a:p>
                      <a:pPr algn="ctr">
                        <a:spcAft>
                          <a:spcPts val="0"/>
                        </a:spcAft>
                      </a:pPr>
                      <a:r>
                        <a:rPr lang="zh-CN" sz="1200" dirty="0">
                          <a:effectLst/>
                        </a:rPr>
                        <a:t>任务分解</a:t>
                      </a:r>
                      <a:endParaRPr lang="zh-CN" sz="105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dirty="0">
                          <a:effectLst/>
                        </a:rPr>
                        <a:t>任务描述</a:t>
                      </a:r>
                      <a:endParaRPr lang="zh-CN" sz="105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任务</a:t>
                      </a:r>
                      <a:r>
                        <a:rPr lang="en-US" sz="1200">
                          <a:effectLst/>
                        </a:rPr>
                        <a:t>  </a:t>
                      </a:r>
                      <a:r>
                        <a:rPr lang="zh-CN" sz="1200">
                          <a:effectLst/>
                        </a:rPr>
                        <a:t>负责人</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dirty="0">
                          <a:effectLst/>
                        </a:rPr>
                        <a:t>达到指标</a:t>
                      </a:r>
                      <a:endParaRPr lang="zh-CN" sz="1050" b="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备注</a:t>
                      </a:r>
                      <a:endParaRPr lang="zh-CN" sz="105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8612943"/>
                  </a:ext>
                </a:extLst>
              </a:tr>
              <a:tr h="238125">
                <a:tc>
                  <a:txBody>
                    <a:bodyPr/>
                    <a:lstStyle/>
                    <a:p>
                      <a:pPr algn="just">
                        <a:spcAft>
                          <a:spcPts val="0"/>
                        </a:spcAft>
                      </a:pPr>
                      <a:r>
                        <a:rPr lang="zh-CN" sz="1200" dirty="0">
                          <a:effectLst/>
                        </a:rPr>
                        <a:t>任务一：核心数据库表设计和实现</a:t>
                      </a:r>
                      <a:endParaRPr lang="zh-CN" sz="105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基于需求和调研，完成系统数据库表的设计和实现</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陈妍钿、刘奕鑫</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dirty="0">
                          <a:effectLst/>
                        </a:rPr>
                        <a:t>系统数据库的建表</a:t>
                      </a:r>
                      <a:r>
                        <a:rPr lang="en-US" sz="1200" b="1" dirty="0" err="1">
                          <a:effectLst/>
                        </a:rPr>
                        <a:t>sql</a:t>
                      </a:r>
                      <a:r>
                        <a:rPr lang="zh-CN" sz="1200" b="1" dirty="0">
                          <a:effectLst/>
                        </a:rPr>
                        <a:t>语句或者文件</a:t>
                      </a:r>
                      <a:endParaRPr lang="zh-CN" sz="1050" b="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调研参考</a:t>
                      </a:r>
                      <a:r>
                        <a:rPr lang="en-US" sz="1200">
                          <a:effectLst/>
                        </a:rPr>
                        <a:t>+</a:t>
                      </a:r>
                      <a:r>
                        <a:rPr lang="zh-CN" sz="1200">
                          <a:effectLst/>
                        </a:rPr>
                        <a:t>思考</a:t>
                      </a:r>
                      <a:endParaRPr lang="zh-CN" sz="105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16924284"/>
                  </a:ext>
                </a:extLst>
              </a:tr>
              <a:tr h="238125">
                <a:tc>
                  <a:txBody>
                    <a:bodyPr/>
                    <a:lstStyle/>
                    <a:p>
                      <a:pPr algn="just">
                        <a:spcAft>
                          <a:spcPts val="0"/>
                        </a:spcAft>
                      </a:pPr>
                      <a:r>
                        <a:rPr lang="zh-CN" sz="1200">
                          <a:effectLst/>
                        </a:rPr>
                        <a:t>任务二：前端界面（前台和后台）的设计和实现</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基于需求和设计，完成前端界面的设计和实现</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江罗情</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dirty="0">
                          <a:effectLst/>
                        </a:rPr>
                        <a:t>前台和后台的静态页面（</a:t>
                      </a:r>
                      <a:r>
                        <a:rPr lang="en-US" sz="1200" b="1" dirty="0">
                          <a:effectLst/>
                        </a:rPr>
                        <a:t>.html/.</a:t>
                      </a:r>
                      <a:r>
                        <a:rPr lang="en-US" sz="1200" b="1" dirty="0" err="1">
                          <a:effectLst/>
                        </a:rPr>
                        <a:t>css</a:t>
                      </a:r>
                      <a:r>
                        <a:rPr lang="en-US" sz="1200" b="1" dirty="0">
                          <a:effectLst/>
                        </a:rPr>
                        <a:t>/.</a:t>
                      </a:r>
                      <a:r>
                        <a:rPr lang="en-US" sz="1200" b="1" dirty="0" err="1">
                          <a:effectLst/>
                        </a:rPr>
                        <a:t>js</a:t>
                      </a:r>
                      <a:r>
                        <a:rPr lang="zh-CN" sz="1200" b="1" dirty="0">
                          <a:effectLst/>
                        </a:rPr>
                        <a:t>等文件）</a:t>
                      </a:r>
                      <a:endParaRPr lang="zh-CN" sz="1050" b="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可以用模板，不一定全手画</a:t>
                      </a:r>
                      <a:endParaRPr lang="zh-CN" sz="105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41767478"/>
                  </a:ext>
                </a:extLst>
              </a:tr>
              <a:tr h="238125">
                <a:tc>
                  <a:txBody>
                    <a:bodyPr/>
                    <a:lstStyle/>
                    <a:p>
                      <a:pPr algn="just">
                        <a:spcAft>
                          <a:spcPts val="0"/>
                        </a:spcAft>
                      </a:pPr>
                      <a:r>
                        <a:rPr lang="zh-CN" sz="1200">
                          <a:effectLst/>
                        </a:rPr>
                        <a:t>任务三：后端</a:t>
                      </a:r>
                      <a:r>
                        <a:rPr lang="en-US" sz="1200">
                          <a:effectLst/>
                        </a:rPr>
                        <a:t>(</a:t>
                      </a:r>
                      <a:r>
                        <a:rPr lang="zh-CN" sz="1200">
                          <a:effectLst/>
                        </a:rPr>
                        <a:t>前台和后台</a:t>
                      </a:r>
                      <a:r>
                        <a:rPr lang="en-US" sz="1200">
                          <a:effectLst/>
                        </a:rPr>
                        <a:t>)</a:t>
                      </a:r>
                      <a:r>
                        <a:rPr lang="zh-CN" sz="1200">
                          <a:effectLst/>
                        </a:rPr>
                        <a:t>的设计和实现</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基于需求和设计，在前端页面的基础上，完成后端业务逻辑的设计和实现</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严灏、黄文奕</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200" b="1" kern="100" dirty="0">
                          <a:effectLst/>
                        </a:rPr>
                        <a:t>系统各个功能后端初步实现 </a:t>
                      </a:r>
                      <a:endParaRPr lang="zh-CN" sz="1200" b="1" kern="100" dirty="0">
                        <a:effectLst/>
                        <a:latin typeface="Tahoma" panose="020B060403050404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a:effectLst/>
                        </a:rPr>
                        <a:t>自由发挥</a:t>
                      </a:r>
                      <a:endParaRPr lang="zh-CN" sz="105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82253678"/>
                  </a:ext>
                </a:extLst>
              </a:tr>
              <a:tr h="238125">
                <a:tc>
                  <a:txBody>
                    <a:bodyPr/>
                    <a:lstStyle/>
                    <a:p>
                      <a:pPr algn="just">
                        <a:spcAft>
                          <a:spcPts val="0"/>
                        </a:spcAft>
                      </a:pPr>
                      <a:r>
                        <a:rPr lang="zh-CN" sz="1200">
                          <a:effectLst/>
                        </a:rPr>
                        <a:t>任务四：系统联调</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dirty="0">
                          <a:effectLst/>
                        </a:rPr>
                        <a:t>基于前面所做的，对系统进行一定的联调和测试，进一步完善</a:t>
                      </a:r>
                      <a:endParaRPr lang="zh-CN" sz="105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a:effectLst/>
                        </a:rPr>
                        <a:t>所有人</a:t>
                      </a:r>
                      <a:endParaRPr lang="zh-CN" sz="105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200" b="1" kern="100" dirty="0">
                          <a:effectLst/>
                        </a:rPr>
                        <a:t>系统能够完整地演示一次各个功能</a:t>
                      </a:r>
                      <a:endParaRPr lang="zh-CN" sz="1200" b="1" kern="100" dirty="0">
                        <a:effectLst/>
                        <a:latin typeface="Tahoma" panose="020B060403050404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dirty="0">
                          <a:effectLst/>
                        </a:rPr>
                        <a:t> </a:t>
                      </a:r>
                      <a:endParaRPr lang="zh-CN" sz="105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73592741"/>
                  </a:ext>
                </a:extLst>
              </a:tr>
            </a:tbl>
          </a:graphicData>
        </a:graphic>
      </p:graphicFrame>
      <p:sp>
        <p:nvSpPr>
          <p:cNvPr id="5" name="矩形 4">
            <a:extLst>
              <a:ext uri="{FF2B5EF4-FFF2-40B4-BE49-F238E27FC236}">
                <a16:creationId xmlns:a16="http://schemas.microsoft.com/office/drawing/2014/main" id="{A90DB83E-3FAE-4447-AC40-49C43D1F1AB5}"/>
              </a:ext>
            </a:extLst>
          </p:cNvPr>
          <p:cNvSpPr/>
          <p:nvPr/>
        </p:nvSpPr>
        <p:spPr>
          <a:xfrm>
            <a:off x="8118986" y="2011362"/>
            <a:ext cx="1338828" cy="369332"/>
          </a:xfrm>
          <a:prstGeom prst="rect">
            <a:avLst/>
          </a:prstGeom>
        </p:spPr>
        <p:txBody>
          <a:bodyPr wrap="none">
            <a:spAutoFit/>
          </a:bodyPr>
          <a:lstStyle/>
          <a:p>
            <a:r>
              <a:rPr lang="zh-CN" altLang="en-US" dirty="0"/>
              <a:t>人员分工；</a:t>
            </a:r>
            <a:endParaRPr lang="en-US" altLang="zh-CN" dirty="0"/>
          </a:p>
        </p:txBody>
      </p:sp>
    </p:spTree>
    <p:extLst>
      <p:ext uri="{BB962C8B-B14F-4D97-AF65-F5344CB8AC3E}">
        <p14:creationId xmlns:p14="http://schemas.microsoft.com/office/powerpoint/2010/main" val="33329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4A0F7-8AFC-4CBE-A4F8-67C89F384D09}"/>
              </a:ext>
            </a:extLst>
          </p:cNvPr>
          <p:cNvSpPr>
            <a:spLocks noGrp="1"/>
          </p:cNvSpPr>
          <p:nvPr>
            <p:ph type="title"/>
          </p:nvPr>
        </p:nvSpPr>
        <p:spPr/>
        <p:txBody>
          <a:bodyPr/>
          <a:lstStyle/>
          <a:p>
            <a:r>
              <a:rPr lang="zh-CN" altLang="en-US" dirty="0"/>
              <a:t>附录</a:t>
            </a:r>
            <a:r>
              <a:rPr lang="en-US" altLang="zh-CN" dirty="0"/>
              <a:t>.</a:t>
            </a:r>
            <a:r>
              <a:rPr lang="zh-CN" altLang="en-US" dirty="0"/>
              <a:t>支撑材料</a:t>
            </a:r>
          </a:p>
        </p:txBody>
      </p:sp>
      <p:sp>
        <p:nvSpPr>
          <p:cNvPr id="3" name="内容占位符 2">
            <a:extLst>
              <a:ext uri="{FF2B5EF4-FFF2-40B4-BE49-F238E27FC236}">
                <a16:creationId xmlns:a16="http://schemas.microsoft.com/office/drawing/2014/main" id="{C67490B8-B4FC-4230-ADB1-811BFF94CA58}"/>
              </a:ext>
            </a:extLst>
          </p:cNvPr>
          <p:cNvSpPr>
            <a:spLocks noGrp="1"/>
          </p:cNvSpPr>
          <p:nvPr>
            <p:ph idx="1"/>
          </p:nvPr>
        </p:nvSpPr>
        <p:spPr/>
        <p:txBody>
          <a:bodyPr/>
          <a:lstStyle/>
          <a:p>
            <a:r>
              <a:rPr lang="en-US" altLang="zh-CN" dirty="0"/>
              <a:t>1. </a:t>
            </a:r>
            <a:r>
              <a:rPr lang="zh-CN" altLang="en-US" dirty="0"/>
              <a:t>会议截图</a:t>
            </a:r>
            <a:endParaRPr lang="en-US" altLang="zh-CN" dirty="0"/>
          </a:p>
          <a:p>
            <a:r>
              <a:rPr lang="zh-CN" altLang="en-US" b="1" dirty="0"/>
              <a:t>周三晚上</a:t>
            </a:r>
            <a:r>
              <a:rPr lang="en-US" altLang="zh-CN" b="1" dirty="0"/>
              <a:t>——</a:t>
            </a:r>
            <a:r>
              <a:rPr lang="zh-CN" altLang="en-US" b="1" dirty="0"/>
              <a:t>腾讯会议</a:t>
            </a:r>
            <a:r>
              <a:rPr lang="en-US" altLang="zh-CN" b="1" dirty="0"/>
              <a:t>2h</a:t>
            </a:r>
          </a:p>
          <a:p>
            <a:pPr marL="0" indent="0">
              <a:buNone/>
            </a:pPr>
            <a:endParaRPr lang="en-US" altLang="zh-CN" dirty="0"/>
          </a:p>
        </p:txBody>
      </p:sp>
      <p:pic>
        <p:nvPicPr>
          <p:cNvPr id="6" name="图片 5">
            <a:extLst>
              <a:ext uri="{FF2B5EF4-FFF2-40B4-BE49-F238E27FC236}">
                <a16:creationId xmlns:a16="http://schemas.microsoft.com/office/drawing/2014/main" id="{049125DE-A654-452B-BA85-71AD69B3B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98495"/>
            <a:ext cx="2879369" cy="3659506"/>
          </a:xfrm>
          <a:prstGeom prst="rect">
            <a:avLst/>
          </a:prstGeom>
        </p:spPr>
      </p:pic>
      <p:pic>
        <p:nvPicPr>
          <p:cNvPr id="8" name="图片 7">
            <a:extLst>
              <a:ext uri="{FF2B5EF4-FFF2-40B4-BE49-F238E27FC236}">
                <a16:creationId xmlns:a16="http://schemas.microsoft.com/office/drawing/2014/main" id="{61E0765E-55A3-4CA4-9C03-44E98BD38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9654" y="3090862"/>
            <a:ext cx="2175830" cy="3767138"/>
          </a:xfrm>
          <a:prstGeom prst="rect">
            <a:avLst/>
          </a:prstGeom>
        </p:spPr>
      </p:pic>
      <p:pic>
        <p:nvPicPr>
          <p:cNvPr id="10" name="图片 9">
            <a:extLst>
              <a:ext uri="{FF2B5EF4-FFF2-40B4-BE49-F238E27FC236}">
                <a16:creationId xmlns:a16="http://schemas.microsoft.com/office/drawing/2014/main" id="{DC251AFA-4E2C-4614-BCF7-60A76ECC9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937" y="3090861"/>
            <a:ext cx="2006001" cy="1428750"/>
          </a:xfrm>
          <a:prstGeom prst="rect">
            <a:avLst/>
          </a:prstGeom>
        </p:spPr>
      </p:pic>
      <p:pic>
        <p:nvPicPr>
          <p:cNvPr id="12" name="图片 11">
            <a:extLst>
              <a:ext uri="{FF2B5EF4-FFF2-40B4-BE49-F238E27FC236}">
                <a16:creationId xmlns:a16="http://schemas.microsoft.com/office/drawing/2014/main" id="{7215F43D-06DD-406B-A4E6-6FF0B71829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7625" y="3090862"/>
            <a:ext cx="2401191" cy="3767138"/>
          </a:xfrm>
          <a:prstGeom prst="rect">
            <a:avLst/>
          </a:prstGeom>
        </p:spPr>
      </p:pic>
      <p:sp>
        <p:nvSpPr>
          <p:cNvPr id="13" name="矩形 12">
            <a:extLst>
              <a:ext uri="{FF2B5EF4-FFF2-40B4-BE49-F238E27FC236}">
                <a16:creationId xmlns:a16="http://schemas.microsoft.com/office/drawing/2014/main" id="{2CF077AA-D514-4E55-BEC8-E8E5C5BBB622}"/>
              </a:ext>
            </a:extLst>
          </p:cNvPr>
          <p:cNvSpPr/>
          <p:nvPr/>
        </p:nvSpPr>
        <p:spPr>
          <a:xfrm>
            <a:off x="6996521" y="2561034"/>
            <a:ext cx="2191626" cy="369332"/>
          </a:xfrm>
          <a:prstGeom prst="rect">
            <a:avLst/>
          </a:prstGeom>
        </p:spPr>
        <p:txBody>
          <a:bodyPr wrap="none">
            <a:spAutoFit/>
          </a:bodyPr>
          <a:lstStyle/>
          <a:p>
            <a:r>
              <a:rPr lang="en-US" altLang="zh-CN" b="1" dirty="0"/>
              <a:t>- </a:t>
            </a:r>
            <a:r>
              <a:rPr lang="zh-CN" altLang="en-US" b="1" dirty="0"/>
              <a:t>周一下午</a:t>
            </a:r>
            <a:r>
              <a:rPr lang="en-US" altLang="zh-CN" b="1" dirty="0"/>
              <a:t>——0.5h</a:t>
            </a:r>
          </a:p>
        </p:txBody>
      </p:sp>
      <p:pic>
        <p:nvPicPr>
          <p:cNvPr id="15" name="图片 14">
            <a:extLst>
              <a:ext uri="{FF2B5EF4-FFF2-40B4-BE49-F238E27FC236}">
                <a16:creationId xmlns:a16="http://schemas.microsoft.com/office/drawing/2014/main" id="{A713F8C8-4B33-47C9-A886-14C7AC2E32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8816" y="3090862"/>
            <a:ext cx="2159506" cy="3767138"/>
          </a:xfrm>
          <a:prstGeom prst="rect">
            <a:avLst/>
          </a:prstGeom>
        </p:spPr>
      </p:pic>
    </p:spTree>
    <p:extLst>
      <p:ext uri="{BB962C8B-B14F-4D97-AF65-F5344CB8AC3E}">
        <p14:creationId xmlns:p14="http://schemas.microsoft.com/office/powerpoint/2010/main" val="569883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2389E-8CE4-47D2-BC30-DFE00D97C61A}"/>
              </a:ext>
            </a:extLst>
          </p:cNvPr>
          <p:cNvSpPr>
            <a:spLocks noGrp="1"/>
          </p:cNvSpPr>
          <p:nvPr>
            <p:ph type="title"/>
          </p:nvPr>
        </p:nvSpPr>
        <p:spPr/>
        <p:txBody>
          <a:bodyPr/>
          <a:lstStyle/>
          <a:p>
            <a:r>
              <a:rPr lang="zh-CN" altLang="en-US" dirty="0"/>
              <a:t>附录</a:t>
            </a:r>
            <a:r>
              <a:rPr lang="en-US" altLang="zh-CN" dirty="0"/>
              <a:t>.</a:t>
            </a:r>
            <a:r>
              <a:rPr lang="zh-CN" altLang="en-US" dirty="0"/>
              <a:t>支撑材料</a:t>
            </a:r>
          </a:p>
        </p:txBody>
      </p:sp>
      <p:sp>
        <p:nvSpPr>
          <p:cNvPr id="3" name="内容占位符 2">
            <a:extLst>
              <a:ext uri="{FF2B5EF4-FFF2-40B4-BE49-F238E27FC236}">
                <a16:creationId xmlns:a16="http://schemas.microsoft.com/office/drawing/2014/main" id="{C6440F51-68B8-467F-ADEC-0F58A050E27F}"/>
              </a:ext>
            </a:extLst>
          </p:cNvPr>
          <p:cNvSpPr>
            <a:spLocks noGrp="1"/>
          </p:cNvSpPr>
          <p:nvPr>
            <p:ph idx="1"/>
          </p:nvPr>
        </p:nvSpPr>
        <p:spPr>
          <a:xfrm>
            <a:off x="423315" y="1971364"/>
            <a:ext cx="10515600" cy="4160520"/>
          </a:xfrm>
        </p:spPr>
        <p:txBody>
          <a:bodyPr/>
          <a:lstStyle/>
          <a:p>
            <a:pPr marL="0" indent="0">
              <a:buNone/>
            </a:pPr>
            <a:r>
              <a:rPr lang="en-US" altLang="zh-CN" dirty="0"/>
              <a:t>- 2. </a:t>
            </a:r>
            <a:r>
              <a:rPr lang="zh-CN" altLang="en-US" dirty="0"/>
              <a:t>小组成员提交的中间成果</a:t>
            </a:r>
            <a:endParaRPr lang="en-US" altLang="zh-CN" dirty="0"/>
          </a:p>
          <a:p>
            <a:endParaRPr lang="zh-CN" altLang="en-US" dirty="0"/>
          </a:p>
        </p:txBody>
      </p:sp>
      <p:pic>
        <p:nvPicPr>
          <p:cNvPr id="4" name="图片 3">
            <a:extLst>
              <a:ext uri="{FF2B5EF4-FFF2-40B4-BE49-F238E27FC236}">
                <a16:creationId xmlns:a16="http://schemas.microsoft.com/office/drawing/2014/main" id="{F3FB0276-22FF-49DB-94D2-0F9FC1DF0E72}"/>
              </a:ext>
            </a:extLst>
          </p:cNvPr>
          <p:cNvPicPr>
            <a:picLocks noChangeAspect="1"/>
          </p:cNvPicPr>
          <p:nvPr/>
        </p:nvPicPr>
        <p:blipFill>
          <a:blip r:embed="rId2"/>
          <a:stretch>
            <a:fillRect/>
          </a:stretch>
        </p:blipFill>
        <p:spPr>
          <a:xfrm>
            <a:off x="279400" y="2784051"/>
            <a:ext cx="3869138" cy="1559350"/>
          </a:xfrm>
          <a:prstGeom prst="rect">
            <a:avLst/>
          </a:prstGeom>
        </p:spPr>
      </p:pic>
      <p:pic>
        <p:nvPicPr>
          <p:cNvPr id="5" name="图片 4">
            <a:extLst>
              <a:ext uri="{FF2B5EF4-FFF2-40B4-BE49-F238E27FC236}">
                <a16:creationId xmlns:a16="http://schemas.microsoft.com/office/drawing/2014/main" id="{890E8A04-E732-4897-9AC5-5C67680DB8D4}"/>
              </a:ext>
            </a:extLst>
          </p:cNvPr>
          <p:cNvPicPr>
            <a:picLocks noChangeAspect="1"/>
          </p:cNvPicPr>
          <p:nvPr/>
        </p:nvPicPr>
        <p:blipFill>
          <a:blip r:embed="rId3"/>
          <a:stretch>
            <a:fillRect/>
          </a:stretch>
        </p:blipFill>
        <p:spPr>
          <a:xfrm>
            <a:off x="4956058" y="2554917"/>
            <a:ext cx="2362439" cy="3182730"/>
          </a:xfrm>
          <a:prstGeom prst="rect">
            <a:avLst/>
          </a:prstGeom>
        </p:spPr>
      </p:pic>
      <p:pic>
        <p:nvPicPr>
          <p:cNvPr id="6" name="图片 5">
            <a:extLst>
              <a:ext uri="{FF2B5EF4-FFF2-40B4-BE49-F238E27FC236}">
                <a16:creationId xmlns:a16="http://schemas.microsoft.com/office/drawing/2014/main" id="{6EBEC992-2427-4D32-9E00-49E9AED29671}"/>
              </a:ext>
            </a:extLst>
          </p:cNvPr>
          <p:cNvPicPr>
            <a:picLocks noChangeAspect="1"/>
          </p:cNvPicPr>
          <p:nvPr/>
        </p:nvPicPr>
        <p:blipFill>
          <a:blip r:embed="rId4"/>
          <a:stretch>
            <a:fillRect/>
          </a:stretch>
        </p:blipFill>
        <p:spPr>
          <a:xfrm>
            <a:off x="315207" y="4479777"/>
            <a:ext cx="819264" cy="2114845"/>
          </a:xfrm>
          <a:prstGeom prst="rect">
            <a:avLst/>
          </a:prstGeom>
        </p:spPr>
      </p:pic>
      <p:pic>
        <p:nvPicPr>
          <p:cNvPr id="7" name="图片 6">
            <a:extLst>
              <a:ext uri="{FF2B5EF4-FFF2-40B4-BE49-F238E27FC236}">
                <a16:creationId xmlns:a16="http://schemas.microsoft.com/office/drawing/2014/main" id="{861A067F-2D99-43A9-9A12-054881A01CC2}"/>
              </a:ext>
            </a:extLst>
          </p:cNvPr>
          <p:cNvPicPr>
            <a:picLocks noChangeAspect="1"/>
          </p:cNvPicPr>
          <p:nvPr/>
        </p:nvPicPr>
        <p:blipFill>
          <a:blip r:embed="rId5"/>
          <a:stretch>
            <a:fillRect/>
          </a:stretch>
        </p:blipFill>
        <p:spPr>
          <a:xfrm>
            <a:off x="1490905" y="4667427"/>
            <a:ext cx="2968107" cy="1927195"/>
          </a:xfrm>
          <a:prstGeom prst="rect">
            <a:avLst/>
          </a:prstGeom>
        </p:spPr>
      </p:pic>
      <p:pic>
        <p:nvPicPr>
          <p:cNvPr id="8" name="图片 7">
            <a:extLst>
              <a:ext uri="{FF2B5EF4-FFF2-40B4-BE49-F238E27FC236}">
                <a16:creationId xmlns:a16="http://schemas.microsoft.com/office/drawing/2014/main" id="{1026F675-C79F-47B0-86AE-9F33F2519A55}"/>
              </a:ext>
            </a:extLst>
          </p:cNvPr>
          <p:cNvPicPr>
            <a:picLocks noChangeAspect="1"/>
          </p:cNvPicPr>
          <p:nvPr/>
        </p:nvPicPr>
        <p:blipFill>
          <a:blip r:embed="rId6"/>
          <a:stretch>
            <a:fillRect/>
          </a:stretch>
        </p:blipFill>
        <p:spPr>
          <a:xfrm>
            <a:off x="7968723" y="2554917"/>
            <a:ext cx="2559329" cy="3576967"/>
          </a:xfrm>
          <a:prstGeom prst="rect">
            <a:avLst/>
          </a:prstGeom>
        </p:spPr>
      </p:pic>
    </p:spTree>
    <p:extLst>
      <p:ext uri="{BB962C8B-B14F-4D97-AF65-F5344CB8AC3E}">
        <p14:creationId xmlns:p14="http://schemas.microsoft.com/office/powerpoint/2010/main" val="2370179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16E41-115F-403D-BF19-9439C06CBCA0}"/>
              </a:ext>
            </a:extLst>
          </p:cNvPr>
          <p:cNvSpPr>
            <a:spLocks noGrp="1"/>
          </p:cNvSpPr>
          <p:nvPr>
            <p:ph type="title"/>
          </p:nvPr>
        </p:nvSpPr>
        <p:spPr/>
        <p:txBody>
          <a:bodyPr/>
          <a:lstStyle/>
          <a:p>
            <a:r>
              <a:rPr lang="zh-CN" altLang="en-US" dirty="0"/>
              <a:t>汇报结束</a:t>
            </a:r>
          </a:p>
        </p:txBody>
      </p:sp>
      <p:sp>
        <p:nvSpPr>
          <p:cNvPr id="3" name="内容占位符 2">
            <a:extLst>
              <a:ext uri="{FF2B5EF4-FFF2-40B4-BE49-F238E27FC236}">
                <a16:creationId xmlns:a16="http://schemas.microsoft.com/office/drawing/2014/main" id="{80C74A96-EE89-4E45-ABAB-7C5322E4B44C}"/>
              </a:ext>
            </a:extLst>
          </p:cNvPr>
          <p:cNvSpPr>
            <a:spLocks noGrp="1"/>
          </p:cNvSpPr>
          <p:nvPr>
            <p:ph idx="1"/>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162563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21E7B-71AB-4858-B0A4-87127F2CCFE6}"/>
              </a:ext>
            </a:extLst>
          </p:cNvPr>
          <p:cNvSpPr>
            <a:spLocks noGrp="1"/>
          </p:cNvSpPr>
          <p:nvPr>
            <p:ph type="title"/>
          </p:nvPr>
        </p:nvSpPr>
        <p:spPr>
          <a:xfrm>
            <a:off x="341087" y="-28084"/>
            <a:ext cx="10515600" cy="1325563"/>
          </a:xfrm>
        </p:spPr>
        <p:txBody>
          <a:bodyPr/>
          <a:lstStyle/>
          <a:p>
            <a:r>
              <a:rPr lang="en-US" altLang="zh-CN" dirty="0"/>
              <a:t>2.</a:t>
            </a:r>
            <a:r>
              <a:rPr lang="zh-CN" altLang="en-US" dirty="0"/>
              <a:t>功能设计</a:t>
            </a:r>
          </a:p>
        </p:txBody>
      </p:sp>
      <p:sp>
        <p:nvSpPr>
          <p:cNvPr id="5" name="内容占位符 4">
            <a:extLst>
              <a:ext uri="{FF2B5EF4-FFF2-40B4-BE49-F238E27FC236}">
                <a16:creationId xmlns:a16="http://schemas.microsoft.com/office/drawing/2014/main" id="{C640FB29-B6C1-4351-935B-5D6D6085B08A}"/>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06676848-8125-4AB0-ADEE-3D068BD700B9}"/>
              </a:ext>
            </a:extLst>
          </p:cNvPr>
          <p:cNvPicPr>
            <a:picLocks noChangeAspect="1"/>
          </p:cNvPicPr>
          <p:nvPr/>
        </p:nvPicPr>
        <p:blipFill>
          <a:blip r:embed="rId3"/>
          <a:stretch>
            <a:fillRect/>
          </a:stretch>
        </p:blipFill>
        <p:spPr>
          <a:xfrm>
            <a:off x="1088917" y="999505"/>
            <a:ext cx="9019939" cy="5858495"/>
          </a:xfrm>
          <a:prstGeom prst="rect">
            <a:avLst/>
          </a:prstGeom>
        </p:spPr>
      </p:pic>
    </p:spTree>
    <p:extLst>
      <p:ext uri="{BB962C8B-B14F-4D97-AF65-F5344CB8AC3E}">
        <p14:creationId xmlns:p14="http://schemas.microsoft.com/office/powerpoint/2010/main" val="404020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ED621-8D96-401F-94E0-3C3F7AC35012}"/>
              </a:ext>
            </a:extLst>
          </p:cNvPr>
          <p:cNvSpPr>
            <a:spLocks noGrp="1"/>
          </p:cNvSpPr>
          <p:nvPr>
            <p:ph type="title"/>
          </p:nvPr>
        </p:nvSpPr>
        <p:spPr/>
        <p:txBody>
          <a:bodyPr/>
          <a:lstStyle/>
          <a:p>
            <a:r>
              <a:rPr lang="en-US" altLang="zh-CN" dirty="0"/>
              <a:t>2.</a:t>
            </a:r>
            <a:r>
              <a:rPr lang="zh-CN" altLang="en-US" dirty="0"/>
              <a:t>功能设计</a:t>
            </a:r>
          </a:p>
        </p:txBody>
      </p:sp>
      <p:sp>
        <p:nvSpPr>
          <p:cNvPr id="3" name="内容占位符 2">
            <a:extLst>
              <a:ext uri="{FF2B5EF4-FFF2-40B4-BE49-F238E27FC236}">
                <a16:creationId xmlns:a16="http://schemas.microsoft.com/office/drawing/2014/main" id="{E4AABE83-D038-4CD5-9E32-2CA901229793}"/>
              </a:ext>
            </a:extLst>
          </p:cNvPr>
          <p:cNvSpPr>
            <a:spLocks noGrp="1"/>
          </p:cNvSpPr>
          <p:nvPr>
            <p:ph idx="1"/>
          </p:nvPr>
        </p:nvSpPr>
        <p:spPr>
          <a:xfrm>
            <a:off x="838200" y="1978624"/>
            <a:ext cx="10515600" cy="4160520"/>
          </a:xfrm>
        </p:spPr>
        <p:txBody>
          <a:bodyPr/>
          <a:lstStyle/>
          <a:p>
            <a:r>
              <a:rPr lang="en-US" altLang="zh-CN" dirty="0"/>
              <a:t># </a:t>
            </a:r>
            <a:r>
              <a:rPr lang="zh-CN" altLang="en-US" dirty="0"/>
              <a:t>商品管理</a:t>
            </a:r>
          </a:p>
        </p:txBody>
      </p:sp>
      <p:pic>
        <p:nvPicPr>
          <p:cNvPr id="9218" name="Picture 2">
            <a:extLst>
              <a:ext uri="{FF2B5EF4-FFF2-40B4-BE49-F238E27FC236}">
                <a16:creationId xmlns:a16="http://schemas.microsoft.com/office/drawing/2014/main" id="{F410626C-7EBD-4597-ADA6-CEF820242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935" y="77189"/>
            <a:ext cx="4452011" cy="670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5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ED621-8D96-401F-94E0-3C3F7AC35012}"/>
              </a:ext>
            </a:extLst>
          </p:cNvPr>
          <p:cNvSpPr>
            <a:spLocks noGrp="1"/>
          </p:cNvSpPr>
          <p:nvPr>
            <p:ph type="title"/>
          </p:nvPr>
        </p:nvSpPr>
        <p:spPr/>
        <p:txBody>
          <a:bodyPr/>
          <a:lstStyle/>
          <a:p>
            <a:r>
              <a:rPr lang="en-US" altLang="zh-CN" dirty="0"/>
              <a:t>2.</a:t>
            </a:r>
            <a:r>
              <a:rPr lang="zh-CN" altLang="en-US" dirty="0"/>
              <a:t>功能设计</a:t>
            </a:r>
          </a:p>
        </p:txBody>
      </p:sp>
      <p:sp>
        <p:nvSpPr>
          <p:cNvPr id="3" name="内容占位符 2">
            <a:extLst>
              <a:ext uri="{FF2B5EF4-FFF2-40B4-BE49-F238E27FC236}">
                <a16:creationId xmlns:a16="http://schemas.microsoft.com/office/drawing/2014/main" id="{E4AABE83-D038-4CD5-9E32-2CA901229793}"/>
              </a:ext>
            </a:extLst>
          </p:cNvPr>
          <p:cNvSpPr>
            <a:spLocks noGrp="1"/>
          </p:cNvSpPr>
          <p:nvPr>
            <p:ph idx="1"/>
          </p:nvPr>
        </p:nvSpPr>
        <p:spPr>
          <a:xfrm>
            <a:off x="838200" y="1978624"/>
            <a:ext cx="10515600" cy="4160520"/>
          </a:xfrm>
        </p:spPr>
        <p:txBody>
          <a:bodyPr/>
          <a:lstStyle/>
          <a:p>
            <a:r>
              <a:rPr lang="en-US" altLang="zh-CN" dirty="0"/>
              <a:t># </a:t>
            </a:r>
            <a:r>
              <a:rPr lang="zh-CN" altLang="en-US" dirty="0"/>
              <a:t>订单管理</a:t>
            </a:r>
            <a:endParaRPr lang="en-US" altLang="zh-CN" dirty="0"/>
          </a:p>
        </p:txBody>
      </p:sp>
      <p:pic>
        <p:nvPicPr>
          <p:cNvPr id="10242" name="Picture 2">
            <a:extLst>
              <a:ext uri="{FF2B5EF4-FFF2-40B4-BE49-F238E27FC236}">
                <a16:creationId xmlns:a16="http://schemas.microsoft.com/office/drawing/2014/main" id="{B608D3C4-EC3B-4360-BBA6-E5A335B3F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763" y="0"/>
            <a:ext cx="50704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74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90D0A-7C96-4A6A-A03A-3E50C7D387C9}"/>
              </a:ext>
            </a:extLst>
          </p:cNvPr>
          <p:cNvSpPr>
            <a:spLocks noGrp="1"/>
          </p:cNvSpPr>
          <p:nvPr>
            <p:ph type="title"/>
          </p:nvPr>
        </p:nvSpPr>
        <p:spPr/>
        <p:txBody>
          <a:bodyPr/>
          <a:lstStyle/>
          <a:p>
            <a:r>
              <a:rPr lang="en-US" altLang="zh-CN" dirty="0"/>
              <a:t>2.</a:t>
            </a:r>
            <a:r>
              <a:rPr lang="zh-CN" altLang="en-US" dirty="0"/>
              <a:t>表结构关系的设计</a:t>
            </a:r>
          </a:p>
        </p:txBody>
      </p:sp>
      <p:sp>
        <p:nvSpPr>
          <p:cNvPr id="3" name="内容占位符 2">
            <a:extLst>
              <a:ext uri="{FF2B5EF4-FFF2-40B4-BE49-F238E27FC236}">
                <a16:creationId xmlns:a16="http://schemas.microsoft.com/office/drawing/2014/main" id="{0B025CA6-E3A0-4005-AB87-5E09DD7E32A9}"/>
              </a:ext>
            </a:extLst>
          </p:cNvPr>
          <p:cNvSpPr>
            <a:spLocks noGrp="1"/>
          </p:cNvSpPr>
          <p:nvPr>
            <p:ph idx="1"/>
          </p:nvPr>
        </p:nvSpPr>
        <p:spPr>
          <a:xfrm>
            <a:off x="838200" y="1690688"/>
            <a:ext cx="10515600" cy="4681220"/>
          </a:xfrm>
        </p:spPr>
        <p:txBody>
          <a:bodyPr>
            <a:normAutofit fontScale="85000" lnSpcReduction="20000"/>
          </a:bodyPr>
          <a:lstStyle/>
          <a:p>
            <a:r>
              <a:rPr lang="zh-CN" altLang="en-US" dirty="0"/>
              <a:t>商家和</a:t>
            </a:r>
            <a:r>
              <a:rPr lang="zh-CN" altLang="en-US" b="1" dirty="0"/>
              <a:t>商品</a:t>
            </a:r>
            <a:r>
              <a:rPr lang="zh-CN" altLang="en-US" dirty="0"/>
              <a:t>；</a:t>
            </a:r>
            <a:endParaRPr lang="en-US" altLang="zh-CN" dirty="0"/>
          </a:p>
          <a:p>
            <a:r>
              <a:rPr lang="zh-CN" altLang="en-US" dirty="0"/>
              <a:t>商家和订单；</a:t>
            </a:r>
            <a:endParaRPr lang="en-US" altLang="zh-CN" dirty="0"/>
          </a:p>
          <a:p>
            <a:r>
              <a:rPr lang="zh-CN" altLang="en-US" dirty="0"/>
              <a:t>订单和</a:t>
            </a:r>
            <a:r>
              <a:rPr lang="zh-CN" altLang="en-US" b="1" dirty="0"/>
              <a:t>商品</a:t>
            </a:r>
            <a:r>
              <a:rPr lang="zh-CN" altLang="en-US" dirty="0"/>
              <a:t>；</a:t>
            </a:r>
            <a:endParaRPr lang="en-US" altLang="zh-CN" dirty="0"/>
          </a:p>
          <a:p>
            <a:r>
              <a:rPr lang="zh-CN" altLang="en-US" b="1" dirty="0"/>
              <a:t>商品</a:t>
            </a:r>
            <a:r>
              <a:rPr lang="zh-CN" altLang="en-US" dirty="0"/>
              <a:t>和用户；</a:t>
            </a:r>
            <a:endParaRPr lang="en-US" altLang="zh-CN" dirty="0"/>
          </a:p>
          <a:p>
            <a:pPr marL="0" indent="0">
              <a:buNone/>
            </a:pPr>
            <a:r>
              <a:rPr lang="en-US" altLang="zh-CN" dirty="0"/>
              <a:t>——</a:t>
            </a:r>
            <a:r>
              <a:rPr lang="zh-CN" altLang="en-US" dirty="0">
                <a:solidFill>
                  <a:srgbClr val="FF0000"/>
                </a:solidFill>
              </a:rPr>
              <a:t>后文详细对商品管理设计做阐述</a:t>
            </a:r>
            <a:endParaRPr lang="en-US" altLang="zh-CN" dirty="0">
              <a:solidFill>
                <a:srgbClr val="FF0000"/>
              </a:solidFill>
            </a:endParaRPr>
          </a:p>
          <a:p>
            <a:endParaRPr lang="en-US" altLang="zh-CN" dirty="0"/>
          </a:p>
          <a:p>
            <a:r>
              <a:rPr lang="zh-CN" altLang="en-US" dirty="0"/>
              <a:t>怎么设计来</a:t>
            </a:r>
            <a:r>
              <a:rPr lang="zh-CN" altLang="en-US" b="1" dirty="0"/>
              <a:t>高效</a:t>
            </a:r>
            <a:r>
              <a:rPr lang="zh-CN" altLang="en-US" dirty="0"/>
              <a:t>的支持功能需求；</a:t>
            </a:r>
            <a:r>
              <a:rPr lang="en-US" altLang="zh-CN" dirty="0"/>
              <a:t>——</a:t>
            </a:r>
            <a:r>
              <a:rPr lang="zh-CN" altLang="en-US" dirty="0">
                <a:solidFill>
                  <a:srgbClr val="FF0000"/>
                </a:solidFill>
              </a:rPr>
              <a:t>物化视图</a:t>
            </a:r>
            <a:r>
              <a:rPr lang="en-US" altLang="zh-CN" dirty="0">
                <a:solidFill>
                  <a:srgbClr val="FF0000"/>
                </a:solidFill>
              </a:rPr>
              <a:t>/</a:t>
            </a:r>
            <a:r>
              <a:rPr lang="zh-CN" altLang="en-US" dirty="0">
                <a:solidFill>
                  <a:srgbClr val="FF0000"/>
                </a:solidFill>
              </a:rPr>
              <a:t>加索引</a:t>
            </a:r>
            <a:r>
              <a:rPr lang="en-US" altLang="zh-CN" dirty="0">
                <a:solidFill>
                  <a:srgbClr val="FF0000"/>
                </a:solidFill>
              </a:rPr>
              <a:t>…</a:t>
            </a:r>
            <a:endParaRPr lang="en-US" altLang="zh-CN" b="1" dirty="0">
              <a:solidFill>
                <a:srgbClr val="FF0000"/>
              </a:solidFill>
            </a:endParaRPr>
          </a:p>
          <a:p>
            <a:pPr marL="0" indent="0">
              <a:buNone/>
            </a:pPr>
            <a:endParaRPr lang="en-US" altLang="zh-CN" dirty="0"/>
          </a:p>
          <a:p>
            <a:r>
              <a:rPr lang="zh-CN" altLang="en-US" dirty="0"/>
              <a:t>（如果附加了评价、点赞、上架下架等功能）</a:t>
            </a:r>
            <a:endParaRPr lang="en-US" altLang="zh-CN" dirty="0"/>
          </a:p>
          <a:p>
            <a:pPr lvl="1"/>
            <a:r>
              <a:rPr lang="zh-CN" altLang="en-US" dirty="0">
                <a:solidFill>
                  <a:srgbClr val="FF0000"/>
                </a:solidFill>
              </a:rPr>
              <a:t>评价</a:t>
            </a:r>
            <a:r>
              <a:rPr lang="en-US" altLang="zh-CN" dirty="0">
                <a:solidFill>
                  <a:srgbClr val="FF0000"/>
                </a:solidFill>
              </a:rPr>
              <a:t>——</a:t>
            </a:r>
            <a:r>
              <a:rPr lang="zh-CN" altLang="en-US" dirty="0">
                <a:solidFill>
                  <a:srgbClr val="FF0000"/>
                </a:solidFill>
              </a:rPr>
              <a:t>评论表</a:t>
            </a:r>
            <a:endParaRPr lang="en-US" altLang="zh-CN" dirty="0">
              <a:solidFill>
                <a:srgbClr val="FF0000"/>
              </a:solidFill>
            </a:endParaRPr>
          </a:p>
          <a:p>
            <a:pPr lvl="1"/>
            <a:r>
              <a:rPr lang="zh-CN" altLang="en-US" dirty="0">
                <a:solidFill>
                  <a:srgbClr val="FF0000"/>
                </a:solidFill>
              </a:rPr>
              <a:t>上架下架</a:t>
            </a:r>
            <a:r>
              <a:rPr lang="en-US" altLang="zh-CN" dirty="0">
                <a:solidFill>
                  <a:srgbClr val="FF0000"/>
                </a:solidFill>
              </a:rPr>
              <a:t>——</a:t>
            </a:r>
            <a:r>
              <a:rPr lang="zh-CN" altLang="en-US" dirty="0">
                <a:solidFill>
                  <a:srgbClr val="FF0000"/>
                </a:solidFill>
              </a:rPr>
              <a:t>产品表的一个是否上架的</a:t>
            </a:r>
            <a:r>
              <a:rPr lang="en-US" altLang="zh-CN" dirty="0">
                <a:solidFill>
                  <a:srgbClr val="FF0000"/>
                </a:solidFill>
              </a:rPr>
              <a:t>bool</a:t>
            </a:r>
            <a:r>
              <a:rPr lang="zh-CN" altLang="en-US" dirty="0">
                <a:solidFill>
                  <a:srgbClr val="FF0000"/>
                </a:solidFill>
              </a:rPr>
              <a:t>字段</a:t>
            </a:r>
            <a:endParaRPr lang="en-US" altLang="zh-CN" dirty="0">
              <a:solidFill>
                <a:srgbClr val="FF0000"/>
              </a:solidFill>
            </a:endParaRPr>
          </a:p>
          <a:p>
            <a:pPr lvl="1"/>
            <a:r>
              <a:rPr lang="zh-CN" altLang="en-US" dirty="0">
                <a:solidFill>
                  <a:srgbClr val="FF0000"/>
                </a:solidFill>
              </a:rPr>
              <a:t>点赞</a:t>
            </a:r>
            <a:r>
              <a:rPr lang="en-US" altLang="zh-CN" dirty="0">
                <a:solidFill>
                  <a:srgbClr val="FF0000"/>
                </a:solidFill>
              </a:rPr>
              <a:t>——</a:t>
            </a:r>
            <a:r>
              <a:rPr lang="zh-CN" altLang="en-US" dirty="0">
                <a:solidFill>
                  <a:srgbClr val="FF0000"/>
                </a:solidFill>
              </a:rPr>
              <a:t>评论表中的一个</a:t>
            </a:r>
            <a:r>
              <a:rPr lang="en-US" altLang="zh-CN" dirty="0">
                <a:solidFill>
                  <a:srgbClr val="FF0000"/>
                </a:solidFill>
              </a:rPr>
              <a:t>count</a:t>
            </a:r>
            <a:r>
              <a:rPr lang="zh-CN" altLang="en-US" dirty="0">
                <a:solidFill>
                  <a:srgbClr val="FF0000"/>
                </a:solidFill>
              </a:rPr>
              <a:t>字段</a:t>
            </a:r>
            <a:endParaRPr lang="en-US" altLang="zh-CN" dirty="0">
              <a:solidFill>
                <a:srgbClr val="FF0000"/>
              </a:solidFill>
            </a:endParaRPr>
          </a:p>
          <a:p>
            <a:pPr marL="0" indent="0">
              <a:buNone/>
            </a:pPr>
            <a:endParaRPr lang="en-US" altLang="zh-CN" dirty="0"/>
          </a:p>
          <a:p>
            <a:endParaRPr lang="zh-CN" altLang="en-US" dirty="0"/>
          </a:p>
        </p:txBody>
      </p:sp>
    </p:spTree>
    <p:extLst>
      <p:ext uri="{BB962C8B-B14F-4D97-AF65-F5344CB8AC3E}">
        <p14:creationId xmlns:p14="http://schemas.microsoft.com/office/powerpoint/2010/main" val="380769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BA887-CF24-4C5C-8A24-B1E2A8A16132}"/>
              </a:ext>
            </a:extLst>
          </p:cNvPr>
          <p:cNvSpPr>
            <a:spLocks noGrp="1"/>
          </p:cNvSpPr>
          <p:nvPr>
            <p:ph type="title"/>
          </p:nvPr>
        </p:nvSpPr>
        <p:spPr/>
        <p:txBody>
          <a:bodyPr/>
          <a:lstStyle/>
          <a:p>
            <a:r>
              <a:rPr lang="en-US" altLang="zh-CN" dirty="0"/>
              <a:t>2.</a:t>
            </a:r>
            <a:r>
              <a:rPr lang="zh-CN" altLang="en-US" dirty="0"/>
              <a:t>表结构关系的设计</a:t>
            </a:r>
          </a:p>
        </p:txBody>
      </p:sp>
      <p:sp>
        <p:nvSpPr>
          <p:cNvPr id="4" name="内容占位符 4">
            <a:extLst>
              <a:ext uri="{FF2B5EF4-FFF2-40B4-BE49-F238E27FC236}">
                <a16:creationId xmlns:a16="http://schemas.microsoft.com/office/drawing/2014/main" id="{8E8840DC-36EE-4529-9026-E855A446511B}"/>
              </a:ext>
            </a:extLst>
          </p:cNvPr>
          <p:cNvSpPr txBox="1">
            <a:spLocks/>
          </p:cNvSpPr>
          <p:nvPr/>
        </p:nvSpPr>
        <p:spPr>
          <a:xfrm>
            <a:off x="562430" y="1617255"/>
            <a:ext cx="10515600" cy="4160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r>
              <a:rPr lang="zh-CN" altLang="en-US" dirty="0"/>
              <a:t> 总数据库表</a:t>
            </a:r>
          </a:p>
        </p:txBody>
      </p:sp>
      <p:pic>
        <p:nvPicPr>
          <p:cNvPr id="6" name="图片 5">
            <a:extLst>
              <a:ext uri="{FF2B5EF4-FFF2-40B4-BE49-F238E27FC236}">
                <a16:creationId xmlns:a16="http://schemas.microsoft.com/office/drawing/2014/main" id="{5A2703BF-327D-4308-AE67-DC73ED174AAC}"/>
              </a:ext>
            </a:extLst>
          </p:cNvPr>
          <p:cNvPicPr>
            <a:picLocks noChangeAspect="1"/>
          </p:cNvPicPr>
          <p:nvPr/>
        </p:nvPicPr>
        <p:blipFill>
          <a:blip r:embed="rId2"/>
          <a:stretch>
            <a:fillRect/>
          </a:stretch>
        </p:blipFill>
        <p:spPr>
          <a:xfrm>
            <a:off x="6284686" y="529091"/>
            <a:ext cx="5614716" cy="5799817"/>
          </a:xfrm>
          <a:prstGeom prst="rect">
            <a:avLst/>
          </a:prstGeom>
        </p:spPr>
      </p:pic>
      <p:pic>
        <p:nvPicPr>
          <p:cNvPr id="7" name="图片 6">
            <a:extLst>
              <a:ext uri="{FF2B5EF4-FFF2-40B4-BE49-F238E27FC236}">
                <a16:creationId xmlns:a16="http://schemas.microsoft.com/office/drawing/2014/main" id="{EE2D4B4D-6EA6-47C5-9B22-1EE8653044A1}"/>
              </a:ext>
            </a:extLst>
          </p:cNvPr>
          <p:cNvPicPr>
            <a:picLocks noChangeAspect="1"/>
          </p:cNvPicPr>
          <p:nvPr/>
        </p:nvPicPr>
        <p:blipFill>
          <a:blip r:embed="rId3"/>
          <a:stretch>
            <a:fillRect/>
          </a:stretch>
        </p:blipFill>
        <p:spPr>
          <a:xfrm>
            <a:off x="562430" y="2078093"/>
            <a:ext cx="5317181" cy="4562193"/>
          </a:xfrm>
          <a:prstGeom prst="rect">
            <a:avLst/>
          </a:prstGeom>
        </p:spPr>
      </p:pic>
    </p:spTree>
    <p:extLst>
      <p:ext uri="{BB962C8B-B14F-4D97-AF65-F5344CB8AC3E}">
        <p14:creationId xmlns:p14="http://schemas.microsoft.com/office/powerpoint/2010/main" val="1215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BA887-CF24-4C5C-8A24-B1E2A8A16132}"/>
              </a:ext>
            </a:extLst>
          </p:cNvPr>
          <p:cNvSpPr>
            <a:spLocks noGrp="1"/>
          </p:cNvSpPr>
          <p:nvPr>
            <p:ph type="title"/>
          </p:nvPr>
        </p:nvSpPr>
        <p:spPr/>
        <p:txBody>
          <a:bodyPr/>
          <a:lstStyle/>
          <a:p>
            <a:r>
              <a:rPr lang="en-US" altLang="zh-CN" dirty="0"/>
              <a:t>2.</a:t>
            </a:r>
            <a:r>
              <a:rPr lang="zh-CN" altLang="en-US" dirty="0"/>
              <a:t>表结构关系的设计</a:t>
            </a:r>
          </a:p>
        </p:txBody>
      </p:sp>
      <p:sp>
        <p:nvSpPr>
          <p:cNvPr id="4" name="内容占位符 4">
            <a:extLst>
              <a:ext uri="{FF2B5EF4-FFF2-40B4-BE49-F238E27FC236}">
                <a16:creationId xmlns:a16="http://schemas.microsoft.com/office/drawing/2014/main" id="{8E8840DC-36EE-4529-9026-E855A446511B}"/>
              </a:ext>
            </a:extLst>
          </p:cNvPr>
          <p:cNvSpPr txBox="1">
            <a:spLocks/>
          </p:cNvSpPr>
          <p:nvPr/>
        </p:nvSpPr>
        <p:spPr>
          <a:xfrm>
            <a:off x="838200" y="2011680"/>
            <a:ext cx="10515600" cy="35459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SPU</a:t>
            </a:r>
            <a:r>
              <a:rPr lang="zh-CN" altLang="en-US" dirty="0"/>
              <a:t>（</a:t>
            </a:r>
            <a:r>
              <a:rPr lang="en-US" altLang="zh-CN" dirty="0"/>
              <a:t>Standard Product Unit </a:t>
            </a:r>
            <a:r>
              <a:rPr lang="zh-CN" altLang="en-US" dirty="0"/>
              <a:t>）</a:t>
            </a:r>
            <a:r>
              <a:rPr lang="en-US" altLang="zh-CN" dirty="0"/>
              <a:t>:</a:t>
            </a:r>
            <a:r>
              <a:rPr lang="zh-CN" altLang="en-US" dirty="0"/>
              <a:t>指的是标准商品单位，商品信息聚合的最小单位，是一组可复用、易检索的标准化信息的集合，该集合描述了一个商品的特性；</a:t>
            </a:r>
          </a:p>
          <a:p>
            <a:r>
              <a:rPr lang="en-US" altLang="zh-CN" dirty="0"/>
              <a:t>SKU</a:t>
            </a:r>
            <a:r>
              <a:rPr lang="zh-CN" altLang="en-US" dirty="0"/>
              <a:t>（</a:t>
            </a:r>
            <a:r>
              <a:rPr lang="en-US" altLang="zh-CN" dirty="0"/>
              <a:t>Stock Keeping Unit</a:t>
            </a:r>
            <a:r>
              <a:rPr lang="zh-CN" altLang="en-US" dirty="0"/>
              <a:t>）</a:t>
            </a:r>
            <a:r>
              <a:rPr lang="en-US" altLang="zh-CN" dirty="0"/>
              <a:t>:</a:t>
            </a:r>
            <a:r>
              <a:rPr lang="zh-CN" altLang="en-US" dirty="0"/>
              <a:t>库存量单位，是物理上不可分割的最小存货单元。</a:t>
            </a:r>
          </a:p>
        </p:txBody>
      </p:sp>
      <p:sp>
        <p:nvSpPr>
          <p:cNvPr id="5" name="文本框 4">
            <a:extLst>
              <a:ext uri="{FF2B5EF4-FFF2-40B4-BE49-F238E27FC236}">
                <a16:creationId xmlns:a16="http://schemas.microsoft.com/office/drawing/2014/main" id="{61EFAAF9-CC9F-4067-AEB9-63937DE11AB6}"/>
              </a:ext>
            </a:extLst>
          </p:cNvPr>
          <p:cNvSpPr txBox="1"/>
          <p:nvPr/>
        </p:nvSpPr>
        <p:spPr>
          <a:xfrm>
            <a:off x="985652" y="3429000"/>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2623485359"/>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3124"/>
      </a:dk2>
      <a:lt2>
        <a:srgbClr val="E2E8E8"/>
      </a:lt2>
      <a:accent1>
        <a:srgbClr val="E72E29"/>
      </a:accent1>
      <a:accent2>
        <a:srgbClr val="D56C17"/>
      </a:accent2>
      <a:accent3>
        <a:srgbClr val="B7A321"/>
      </a:accent3>
      <a:accent4>
        <a:srgbClr val="86B313"/>
      </a:accent4>
      <a:accent5>
        <a:srgbClr val="50BA21"/>
      </a:accent5>
      <a:accent6>
        <a:srgbClr val="15BD27"/>
      </a:accent6>
      <a:hlink>
        <a:srgbClr val="319193"/>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3189</Words>
  <Application>Microsoft Office PowerPoint</Application>
  <PresentationFormat>宽屏</PresentationFormat>
  <Paragraphs>243</Paragraphs>
  <Slides>34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等线</vt:lpstr>
      <vt:lpstr>Arial</vt:lpstr>
      <vt:lpstr>Century Gothic</vt:lpstr>
      <vt:lpstr>Elephant</vt:lpstr>
      <vt:lpstr>Tahoma</vt:lpstr>
      <vt:lpstr>Times New Roman</vt:lpstr>
      <vt:lpstr>BrushVTI</vt:lpstr>
      <vt:lpstr>第二周-工作汇报</vt:lpstr>
      <vt:lpstr>本周工作</vt:lpstr>
      <vt:lpstr>1.功能设计</vt:lpstr>
      <vt:lpstr>2.功能设计</vt:lpstr>
      <vt:lpstr>2.功能设计</vt:lpstr>
      <vt:lpstr>2.功能设计</vt:lpstr>
      <vt:lpstr>2.表结构关系的设计</vt:lpstr>
      <vt:lpstr>2.表结构关系的设计</vt:lpstr>
      <vt:lpstr>2.表结构关系的设计</vt:lpstr>
      <vt:lpstr>2.表结构关系的设计</vt:lpstr>
      <vt:lpstr>2.表结构关系的设计</vt:lpstr>
      <vt:lpstr>2.表结构关系的设计</vt:lpstr>
      <vt:lpstr>2.表结构关系设计</vt:lpstr>
      <vt:lpstr>2.表结构关系的设计</vt:lpstr>
      <vt:lpstr>3.表的设计</vt:lpstr>
      <vt:lpstr>3.表的设计</vt:lpstr>
      <vt:lpstr>3.表的设计</vt:lpstr>
      <vt:lpstr>3.表的设计</vt:lpstr>
      <vt:lpstr>3.表的设计</vt:lpstr>
      <vt:lpstr>3.表的设计</vt:lpstr>
      <vt:lpstr>3.表的设计</vt:lpstr>
      <vt:lpstr>3.表的设计</vt:lpstr>
      <vt:lpstr>3.表的设计</vt:lpstr>
      <vt:lpstr>3.表的设计</vt:lpstr>
      <vt:lpstr>3.表的设计</vt:lpstr>
      <vt:lpstr>3.表的设计</vt:lpstr>
      <vt:lpstr>3.表的设计</vt:lpstr>
      <vt:lpstr>3.表的设计</vt:lpstr>
      <vt:lpstr>3.表的设计</vt:lpstr>
      <vt:lpstr>3.表的设计</vt:lpstr>
      <vt:lpstr>4.实现方法</vt:lpstr>
      <vt:lpstr>附录.支撑材料</vt:lpstr>
      <vt:lpstr>附录.支撑材料</vt:lpstr>
      <vt:lpstr>汇报结束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周三开会</dc:title>
  <dc:creator>L YX</dc:creator>
  <cp:lastModifiedBy>L YX</cp:lastModifiedBy>
  <cp:revision>52</cp:revision>
  <dcterms:created xsi:type="dcterms:W3CDTF">2020-05-27T05:29:45Z</dcterms:created>
  <dcterms:modified xsi:type="dcterms:W3CDTF">2020-06-05T09:36:53Z</dcterms:modified>
</cp:coreProperties>
</file>