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372" r:id="rId5"/>
    <p:sldId id="258" r:id="rId6"/>
    <p:sldId id="402" r:id="rId7"/>
    <p:sldId id="373" r:id="rId8"/>
    <p:sldId id="407" r:id="rId9"/>
    <p:sldId id="393" r:id="rId10"/>
    <p:sldId id="394" r:id="rId11"/>
    <p:sldId id="433" r:id="rId12"/>
    <p:sldId id="486" r:id="rId13"/>
    <p:sldId id="487" r:id="rId14"/>
    <p:sldId id="488" r:id="rId15"/>
    <p:sldId id="489" r:id="rId16"/>
    <p:sldId id="491" r:id="rId17"/>
    <p:sldId id="436" r:id="rId18"/>
    <p:sldId id="434" r:id="rId19"/>
    <p:sldId id="375" r:id="rId20"/>
    <p:sldId id="490" r:id="rId21"/>
    <p:sldId id="439" r:id="rId22"/>
    <p:sldId id="440" r:id="rId23"/>
    <p:sldId id="443" r:id="rId24"/>
    <p:sldId id="376" r:id="rId25"/>
    <p:sldId id="304" r:id="rId26"/>
    <p:sldId id="485" r:id="rId27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3"/>
    <a:srgbClr val="FFFFFF"/>
    <a:srgbClr val="3333B2"/>
    <a:srgbClr val="1E1E95"/>
    <a:srgbClr val="372DF7"/>
    <a:srgbClr val="3232B0"/>
    <a:srgbClr val="2B21F7"/>
    <a:srgbClr val="3434F1"/>
    <a:srgbClr val="3333EF"/>
    <a:srgbClr val="004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4" autoAdjust="0"/>
    <p:restoredTop sz="95897" autoAdjust="0"/>
  </p:normalViewPr>
  <p:slideViewPr>
    <p:cSldViewPr snapToGrid="0">
      <p:cViewPr varScale="1">
        <p:scale>
          <a:sx n="46" d="100"/>
          <a:sy n="46" d="100"/>
        </p:scale>
        <p:origin x="53" y="72"/>
      </p:cViewPr>
      <p:guideLst>
        <p:guide orient="horz" pos="2160"/>
        <p:guide pos="27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E742-CC85-4ABE-AF43-EEDC6A9108E3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A3C27-C577-4611-A41D-EF6088FFC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C4BC0-1F4D-4BD8-A38E-A5A53B182FEE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13948-FDA6-4522-80AF-4BE96CF68D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2"/>
          <p:cNvSpPr/>
          <p:nvPr userDrawn="1"/>
        </p:nvSpPr>
        <p:spPr>
          <a:xfrm>
            <a:off x="268941" y="1686585"/>
            <a:ext cx="8650941" cy="1422375"/>
          </a:xfrm>
          <a:prstGeom prst="roundRect">
            <a:avLst/>
          </a:prstGeom>
          <a:solidFill>
            <a:srgbClr val="3333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66775" y="1806788"/>
            <a:ext cx="7648575" cy="914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2133601" y="4168988"/>
            <a:ext cx="4686300" cy="914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611A7DB-A5B1-454E-BA1C-14DEA4040BC7}" type="datetime1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02406" y="1267952"/>
            <a:ext cx="6939186" cy="1314450"/>
          </a:xfrm>
          <a:solidFill>
            <a:srgbClr val="3333B2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Title of Your Slides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3152180" y="3349720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0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3152180" y="4674690"/>
            <a:ext cx="2839641" cy="409575"/>
          </a:xfrm>
        </p:spPr>
        <p:txBody>
          <a:bodyPr anchor="ctr"/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11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3152180" y="533717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26" name="内容占位符 7"/>
          <p:cNvSpPr>
            <a:spLocks noGrp="1"/>
          </p:cNvSpPr>
          <p:nvPr>
            <p:ph sz="quarter" idx="17" hasCustomPrompt="1"/>
          </p:nvPr>
        </p:nvSpPr>
        <p:spPr>
          <a:xfrm>
            <a:off x="3152179" y="401220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41D5E8-ACB8-43C7-BC40-A9B89594C7E9}" type="datetime1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250032" y="230425"/>
            <a:ext cx="2626518" cy="504825"/>
          </a:xfrm>
        </p:spPr>
        <p:txBody>
          <a:bodyPr anchor="ctr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Input Title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41D5E8-ACB8-43C7-BC40-A9B89594C7E9}" type="datetime1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2191"/>
            <a:ext cx="5270269" cy="587434"/>
          </a:xfrm>
        </p:spPr>
        <p:txBody>
          <a:bodyPr>
            <a:normAutofit/>
          </a:bodyPr>
          <a:lstStyle>
            <a:lvl1pPr>
              <a:defRPr lang="zh-CN" altLang="en-US" sz="32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3165" y="254298"/>
            <a:ext cx="8628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title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572000" cy="222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572000" y="0"/>
            <a:ext cx="4572000" cy="222191"/>
          </a:xfrm>
          <a:prstGeom prst="rect">
            <a:avLst/>
          </a:prstGeom>
          <a:solidFill>
            <a:srgbClr val="3333B3"/>
          </a:solidFill>
          <a:ln>
            <a:solidFill>
              <a:srgbClr val="330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635809"/>
            <a:ext cx="4572000" cy="222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572000" y="6635809"/>
            <a:ext cx="4572000" cy="222191"/>
          </a:xfrm>
          <a:prstGeom prst="rect">
            <a:avLst/>
          </a:prstGeom>
          <a:solidFill>
            <a:srgbClr val="3333B3"/>
          </a:solidFill>
          <a:ln>
            <a:solidFill>
              <a:srgbClr val="330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92607" y="2054336"/>
            <a:ext cx="8558786" cy="1374664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Priority prediction of Asian Hornet sighting report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using machine learning methods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12">
            <a:extLst>
              <a:ext uri="{FF2B5EF4-FFF2-40B4-BE49-F238E27FC236}">
                <a16:creationId xmlns:a16="http://schemas.microsoft.com/office/drawing/2014/main" id="{9C26E00F-0A80-4F21-BC24-F9C928E1257A}"/>
              </a:ext>
            </a:extLst>
          </p:cNvPr>
          <p:cNvSpPr txBox="1">
            <a:spLocks/>
          </p:cNvSpPr>
          <p:nvPr/>
        </p:nvSpPr>
        <p:spPr>
          <a:xfrm>
            <a:off x="3912109" y="3863135"/>
            <a:ext cx="1402909" cy="41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 baseline="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Y</a:t>
            </a:r>
            <a:r>
              <a:rPr lang="en-US" altLang="zh-CN" dirty="0" err="1"/>
              <a:t>ixin</a:t>
            </a:r>
            <a:r>
              <a:rPr lang="en-US" altLang="zh-CN" dirty="0"/>
              <a:t> Liu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7AF2D9-241B-4F00-BBF1-ABCE376006D9}"/>
              </a:ext>
            </a:extLst>
          </p:cNvPr>
          <p:cNvSpPr txBox="1"/>
          <p:nvPr/>
        </p:nvSpPr>
        <p:spPr>
          <a:xfrm>
            <a:off x="2497282" y="4282755"/>
            <a:ext cx="4578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South China University of Technology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4474369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Features Extraction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98752" y="912245"/>
                <a:ext cx="8546495" cy="7887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r>
                  <a:rPr lang="en-US" altLang="zh-CN" sz="2800" b="1" dirty="0">
                    <a:solidFill>
                      <a:srgbClr val="000000"/>
                    </a:solidFill>
                    <a:effectLst/>
                    <a:latin typeface="CMBX10"/>
                  </a:rPr>
                  <a:t>1. Location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endParaRPr lang="en-US" altLang="zh-CN" sz="2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b="1" dirty="0">
                  <a:solidFill>
                    <a:srgbClr val="000000"/>
                  </a:solidFill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b="1" dirty="0">
                  <a:solidFill>
                    <a:srgbClr val="000000"/>
                  </a:solidFill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000000"/>
                    </a:solidFill>
                    <a:latin typeface="CMBX10"/>
                  </a:rPr>
                  <a:t>Assumption: </a:t>
                </a:r>
                <a:r>
                  <a:rPr lang="en-US" altLang="zh-CN" dirty="0">
                    <a:solidFill>
                      <a:srgbClr val="000000"/>
                    </a:solidFill>
                    <a:latin typeface="CMBX10"/>
                  </a:rPr>
                  <a:t>I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nitial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migration month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endParaRPr lang="en-US" altLang="zh-CN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CMBX10"/>
                  </a:rPr>
                  <a:t>Nest Migration</a:t>
                </a:r>
              </a:p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lvl="1">
                  <a:lnSpc>
                    <a:spcPct val="150000"/>
                  </a:lnSpc>
                  <a:buClr>
                    <a:srgbClr val="3333B2"/>
                  </a:buClr>
                </a:pPr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52" y="912245"/>
                <a:ext cx="8546495" cy="7887929"/>
              </a:xfrm>
              <a:prstGeom prst="rect">
                <a:avLst/>
              </a:prstGeom>
              <a:blipFill>
                <a:blip r:embed="rId2"/>
                <a:stretch>
                  <a:fillRect l="-1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2625C5A-9D09-4DB6-A82B-0B231A71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0" y="1615735"/>
            <a:ext cx="4738368" cy="2230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830E3AD-7D3E-419F-9E5E-93D6A7481DD5}"/>
                  </a:ext>
                </a:extLst>
              </p:cNvPr>
              <p:cNvSpPr txBox="1"/>
              <p:nvPr/>
            </p:nvSpPr>
            <p:spPr>
              <a:xfrm>
                <a:off x="1036392" y="4838476"/>
                <a:ext cx="7071213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nest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d>
                        <m:dPr>
                          <m:sepChr m:val=",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nest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sepChr m:val=",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𝕋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−30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nest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830E3AD-7D3E-419F-9E5E-93D6A748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92" y="4838476"/>
                <a:ext cx="7071213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4474369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Features Extraction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8823" y="920484"/>
                <a:ext cx="7794931" cy="5266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r>
                  <a:rPr lang="en-US" altLang="zh-CN" sz="2800" b="1" dirty="0">
                    <a:solidFill>
                      <a:srgbClr val="000000"/>
                    </a:solidFill>
                    <a:effectLst/>
                    <a:latin typeface="CMBX10"/>
                  </a:rPr>
                  <a:t>1. Location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endParaRPr lang="en-US" altLang="zh-CN" sz="2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b="1" dirty="0">
                  <a:solidFill>
                    <a:srgbClr val="000000"/>
                  </a:solidFill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b="1" dirty="0">
                  <a:solidFill>
                    <a:srgbClr val="000000"/>
                  </a:solidFill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000000"/>
                    </a:solidFill>
                    <a:latin typeface="CMBX10"/>
                  </a:rPr>
                  <a:t>Observe hornets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b="1" dirty="0">
                  <a:solidFill>
                    <a:srgbClr val="000000"/>
                  </a:solidFill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b="1" dirty="0">
                  <a:solidFill>
                    <a:srgbClr val="000000"/>
                  </a:solidFill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000000"/>
                    </a:solidFill>
                    <a:latin typeface="CMBX10"/>
                  </a:rPr>
                  <a:t>Location Feature</a:t>
                </a:r>
                <a:endParaRPr lang="en-US" altLang="zh-CN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lvl="1"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dirty="0">
                  <a:solidFill>
                    <a:srgbClr val="000000"/>
                  </a:solidFill>
                  <a:effectLst/>
                  <a:latin typeface="CMBX1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3" y="920484"/>
                <a:ext cx="7794931" cy="5266185"/>
              </a:xfrm>
              <a:prstGeom prst="rect">
                <a:avLst/>
              </a:prstGeom>
              <a:blipFill>
                <a:blip r:embed="rId2"/>
                <a:stretch>
                  <a:fillRect l="-1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2625C5A-9D09-4DB6-A82B-0B231A71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82" y="1703143"/>
            <a:ext cx="4738368" cy="2230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C9B327-C01C-4F18-9238-28E6609BB237}"/>
                  </a:ext>
                </a:extLst>
              </p:cNvPr>
              <p:cNvSpPr txBox="1"/>
              <p:nvPr/>
            </p:nvSpPr>
            <p:spPr>
              <a:xfrm>
                <a:off x="767129" y="4512498"/>
                <a:ext cx="4576396" cy="853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observe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sepChr m:val=",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nest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d>
                        <m:dPr>
                          <m:sepChr m:val=",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C9B327-C01C-4F18-9238-28E6609BB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29" y="4512498"/>
                <a:ext cx="4576396" cy="853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1F599E-7D2C-40C4-B39C-98BAC7364F0F}"/>
                  </a:ext>
                </a:extLst>
              </p:cNvPr>
              <p:cNvSpPr txBox="1"/>
              <p:nvPr/>
            </p:nvSpPr>
            <p:spPr>
              <a:xfrm>
                <a:off x="148004" y="5763353"/>
                <a:ext cx="4576396" cy="442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observe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1F599E-7D2C-40C4-B39C-98BAC736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04" y="5763353"/>
                <a:ext cx="4576396" cy="442878"/>
              </a:xfrm>
              <a:prstGeom prst="rect">
                <a:avLst/>
              </a:prstGeom>
              <a:blipFill>
                <a:blip r:embed="rId5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4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4474369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Features Extraction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8823" y="920484"/>
                <a:ext cx="7794931" cy="1111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CMBX10"/>
                  </a:rPr>
                  <a:t>2</a:t>
                </a:r>
                <a:r>
                  <a:rPr lang="en-US" altLang="zh-CN" sz="2800" b="1" dirty="0">
                    <a:solidFill>
                      <a:srgbClr val="000000"/>
                    </a:solidFill>
                    <a:effectLst/>
                    <a:latin typeface="CMBX10"/>
                  </a:rPr>
                  <a:t>. Time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8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lvl="1"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dirty="0">
                  <a:solidFill>
                    <a:srgbClr val="000000"/>
                  </a:solidFill>
                  <a:effectLst/>
                  <a:latin typeface="CMBX1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3" y="920484"/>
                <a:ext cx="7794931" cy="1111202"/>
              </a:xfrm>
              <a:prstGeom prst="rect">
                <a:avLst/>
              </a:prstGeom>
              <a:blipFill>
                <a:blip r:embed="rId2"/>
                <a:stretch>
                  <a:fillRect l="-1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153661F-8093-4411-A69C-AE5CD7C3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" y="1709228"/>
            <a:ext cx="4258285" cy="4829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900A43-EF8E-4B4D-9576-19DED3753C84}"/>
                  </a:ext>
                </a:extLst>
              </p:cNvPr>
              <p:cNvSpPr txBox="1"/>
              <p:nvPr/>
            </p:nvSpPr>
            <p:spPr>
              <a:xfrm>
                <a:off x="4572000" y="3002021"/>
                <a:ext cx="4657726" cy="1541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𝕋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sz="1800" dirty="0">
                  <a:solidFill>
                    <a:srgbClr val="000000"/>
                  </a:solidFill>
                  <a:effectLst/>
                  <a:latin typeface="NimbusRomNo9L-Regu"/>
                </a:endParaRPr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CMMI7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is the number of positive reports in month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 over the historical data.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900A43-EF8E-4B4D-9576-19DED3753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02021"/>
                <a:ext cx="4657726" cy="1541191"/>
              </a:xfrm>
              <a:prstGeom prst="rect">
                <a:avLst/>
              </a:prstGeom>
              <a:blipFill>
                <a:blip r:embed="rId4"/>
                <a:stretch>
                  <a:fillRect l="-1047" b="-5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62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4474369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Features Extraction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8823" y="920484"/>
                <a:ext cx="7794931" cy="1111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CMBX10"/>
                  </a:rPr>
                  <a:t>3</a:t>
                </a:r>
                <a:r>
                  <a:rPr lang="en-US" altLang="zh-CN" sz="2800" b="1" dirty="0">
                    <a:solidFill>
                      <a:srgbClr val="000000"/>
                    </a:solidFill>
                    <a:effectLst/>
                    <a:latin typeface="CMBX10"/>
                  </a:rPr>
                  <a:t>. Image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lvl="1"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dirty="0">
                  <a:solidFill>
                    <a:srgbClr val="000000"/>
                  </a:solidFill>
                  <a:effectLst/>
                  <a:latin typeface="CMBX1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3" y="920484"/>
                <a:ext cx="7794931" cy="1111202"/>
              </a:xfrm>
              <a:prstGeom prst="rect">
                <a:avLst/>
              </a:prstGeom>
              <a:blipFill>
                <a:blip r:embed="rId2"/>
                <a:stretch>
                  <a:fillRect l="-1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4B3AF5-0F62-4DD2-86CC-77410D73A448}"/>
                  </a:ext>
                </a:extLst>
              </p:cNvPr>
              <p:cNvSpPr txBox="1"/>
              <p:nvPr/>
            </p:nvSpPr>
            <p:spPr>
              <a:xfrm>
                <a:off x="457200" y="4843238"/>
                <a:ext cx="8058150" cy="1264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image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provided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NimbusRomNo9L-Regu"/>
                  </a:rPr>
                  <a:t> denotes the number of image(s) attached to the report.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4B3AF5-0F62-4DD2-86CC-77410D73A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43238"/>
                <a:ext cx="8058150" cy="1264192"/>
              </a:xfrm>
              <a:prstGeom prst="rect">
                <a:avLst/>
              </a:prstGeom>
              <a:blipFill>
                <a:blip r:embed="rId3"/>
                <a:stretch>
                  <a:fillRect l="-605" b="-6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031CBCA-94B0-4C9D-85B7-2D373CD44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023" y="1722269"/>
            <a:ext cx="5047842" cy="29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4474369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Features Extraction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8823" y="920484"/>
                <a:ext cx="7794931" cy="1111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CMBX10"/>
                  </a:rPr>
                  <a:t>4</a:t>
                </a:r>
                <a:r>
                  <a:rPr lang="en-US" altLang="zh-CN" sz="2800" b="1" dirty="0">
                    <a:solidFill>
                      <a:srgbClr val="000000"/>
                    </a:solidFill>
                    <a:effectLst/>
                    <a:latin typeface="CMBX10"/>
                  </a:rPr>
                  <a:t>. Word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lvl="1"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dirty="0">
                  <a:solidFill>
                    <a:srgbClr val="000000"/>
                  </a:solidFill>
                  <a:effectLst/>
                  <a:latin typeface="CMBX1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3" y="920484"/>
                <a:ext cx="7794931" cy="1111202"/>
              </a:xfrm>
              <a:prstGeom prst="rect">
                <a:avLst/>
              </a:prstGeom>
              <a:blipFill>
                <a:blip r:embed="rId2"/>
                <a:stretch>
                  <a:fillRect l="-1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A1A87CA-CA19-42E9-9736-5A6AAC7D5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08" y="1730468"/>
            <a:ext cx="6629975" cy="1760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E6BB56-8A2E-4E39-9D2D-DDCA7EF2B02A}"/>
                  </a:ext>
                </a:extLst>
              </p:cNvPr>
              <p:cNvSpPr txBox="1"/>
              <p:nvPr/>
            </p:nvSpPr>
            <p:spPr>
              <a:xfrm>
                <a:off x="258823" y="3820821"/>
                <a:ext cx="8348846" cy="1956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the word frequencies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in the dictionary of Asian giant hornet feature,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the word frequencies in the confusing dictionary,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altLang="zh-CN" dirty="0"/>
                  <a:t> is the text length of report.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E6BB56-8A2E-4E39-9D2D-DDCA7EF2B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3" y="3820821"/>
                <a:ext cx="8348846" cy="1956561"/>
              </a:xfrm>
              <a:prstGeom prst="rect">
                <a:avLst/>
              </a:prstGeom>
              <a:blipFill>
                <a:blip r:embed="rId4"/>
                <a:stretch>
                  <a:fillRect l="-584" b="-4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491539-D0FC-45DB-8CF8-C5901B63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FEB73-97A7-4590-AFB1-AE5EBCD4C3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4506607" cy="504825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Classification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6177A1-443E-4788-ACA1-1AE7C276817B}"/>
                  </a:ext>
                </a:extLst>
              </p:cNvPr>
              <p:cNvSpPr txBox="1"/>
              <p:nvPr/>
            </p:nvSpPr>
            <p:spPr>
              <a:xfrm>
                <a:off x="2283802" y="4346668"/>
                <a:ext cx="4576396" cy="446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ax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6177A1-443E-4788-ACA1-1AE7C2768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02" y="4346668"/>
                <a:ext cx="4576396" cy="446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BC3D7F-27B3-459C-B192-A5DD96BB47E3}"/>
                  </a:ext>
                </a:extLst>
              </p:cNvPr>
              <p:cNvSpPr txBox="1"/>
              <p:nvPr/>
            </p:nvSpPr>
            <p:spPr>
              <a:xfrm>
                <a:off x="250031" y="1159475"/>
                <a:ext cx="8577446" cy="5189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000000"/>
                    </a:solidFill>
                    <a:latin typeface="CMBX10"/>
                  </a:rPr>
                  <a:t>Optimization Problem with Cross Entropy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MBX10"/>
                  </a:rPr>
                  <a:t>: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MBX10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CMBX10"/>
                  </a:rPr>
                  <a:t>the sighting report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MBX1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a certain distribution that the report data is sampled from.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/>
                  <a:t>the report category label,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1257300" lvl="2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i="1" dirty="0">
                    <a:solidFill>
                      <a:srgbClr val="000000"/>
                    </a:solidFill>
                    <a:latin typeface="CMMI10"/>
                  </a:rPr>
                  <a:t>y </a:t>
                </a:r>
                <a:r>
                  <a:rPr lang="en-US" altLang="zh-CN" dirty="0">
                    <a:solidFill>
                      <a:srgbClr val="000000"/>
                    </a:solidFill>
                    <a:latin typeface="CMR10"/>
                  </a:rPr>
                  <a:t>= 1 denotes </a:t>
                </a:r>
                <a:r>
                  <a:rPr lang="en-US" altLang="zh-CN" dirty="0">
                    <a:solidFill>
                      <a:srgbClr val="000000"/>
                    </a:solidFill>
                    <a:latin typeface="NimbusRomNo9L-Regu"/>
                  </a:rPr>
                  <a:t>that the report confirms the existence of a nest</a:t>
                </a:r>
                <a:endParaRPr lang="en-US" altLang="zh-CN" dirty="0">
                  <a:solidFill>
                    <a:srgbClr val="000000"/>
                  </a:solidFill>
                  <a:latin typeface="CMR10"/>
                </a:endParaRPr>
              </a:p>
              <a:p>
                <a:pPr marL="1257300" lvl="2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i="1" dirty="0">
                    <a:solidFill>
                      <a:srgbClr val="000000"/>
                    </a:solidFill>
                    <a:latin typeface="CMMI10"/>
                  </a:rPr>
                  <a:t>y </a:t>
                </a:r>
                <a:r>
                  <a:rPr lang="en-US" altLang="zh-CN" dirty="0">
                    <a:solidFill>
                      <a:srgbClr val="000000"/>
                    </a:solidFill>
                    <a:latin typeface="CMR10"/>
                  </a:rPr>
                  <a:t>= 0 </a:t>
                </a:r>
                <a:r>
                  <a:rPr lang="en-US" altLang="zh-CN" dirty="0">
                    <a:solidFill>
                      <a:srgbClr val="000000"/>
                    </a:solidFill>
                    <a:latin typeface="NimbusRomNo9L-Regu"/>
                  </a:rPr>
                  <a:t>means that the report is a false positive</a:t>
                </a:r>
                <a:endParaRPr lang="en-US" altLang="zh-CN" dirty="0"/>
              </a:p>
              <a:p>
                <a:pPr marL="800100" lvl="1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MBX10"/>
                  </a:rPr>
                  <a:t>: </a:t>
                </a:r>
                <a:r>
                  <a:rPr lang="en-US" altLang="zh-CN" dirty="0"/>
                  <a:t>the probability that report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 belongs to the true positive</a:t>
                </a:r>
              </a:p>
              <a:p>
                <a:pPr lvl="1"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b="1" dirty="0">
                  <a:solidFill>
                    <a:srgbClr val="000000"/>
                  </a:solidFill>
                  <a:latin typeface="CMBX10"/>
                </a:endParaRPr>
              </a:p>
              <a:p>
                <a:pPr lvl="1"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b="1" dirty="0">
                  <a:solidFill>
                    <a:srgbClr val="000000"/>
                  </a:solidFill>
                  <a:latin typeface="CMBX10"/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feature representation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fit a classifier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solve the above Equation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sepChr m:val="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∣</m:t>
                        </m:r>
                      </m:e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</m:e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BC3D7F-27B3-459C-B192-A5DD96BB4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1" y="1159475"/>
                <a:ext cx="8577446" cy="5189754"/>
              </a:xfrm>
              <a:prstGeom prst="rect">
                <a:avLst/>
              </a:prstGeom>
              <a:blipFill>
                <a:blip r:embed="rId4"/>
                <a:stretch>
                  <a:fillRect l="-426" b="-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1E7A46-2B86-4D34-9B65-22AE8ABFCBB5}"/>
                  </a:ext>
                </a:extLst>
              </p:cNvPr>
              <p:cNvSpPr txBox="1"/>
              <p:nvPr/>
            </p:nvSpPr>
            <p:spPr>
              <a:xfrm>
                <a:off x="2249746" y="5317711"/>
                <a:ext cx="4578016" cy="559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1E7A46-2B86-4D34-9B65-22AE8ABFC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46" y="5317711"/>
                <a:ext cx="4578016" cy="559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9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972968" cy="504825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Classification Prediction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50032" y="1006151"/>
                <a:ext cx="7698214" cy="5320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CMBX10"/>
                  </a:rPr>
                  <a:t>Feature Representation</a:t>
                </a:r>
              </a:p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CMBX10"/>
                  </a:rPr>
                  <a:t>Logistic Regression</a:t>
                </a:r>
              </a:p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sz="1800" b="1" dirty="0">
                  <a:solidFill>
                    <a:srgbClr val="000000"/>
                  </a:solidFill>
                  <a:effectLst/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b="1" dirty="0">
                  <a:solidFill>
                    <a:srgbClr val="000000"/>
                  </a:solidFill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000000"/>
                    </a:solidFill>
                    <a:latin typeface="CMBX10"/>
                  </a:rPr>
                  <a:t>Loss Function with 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CMBX10"/>
                  </a:rPr>
                  <a:t>Weighted Cross-Entropy</a:t>
                </a:r>
              </a:p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b="1" dirty="0">
                  <a:solidFill>
                    <a:srgbClr val="000000"/>
                  </a:solidFill>
                  <a:latin typeface="CMBX10"/>
                </a:endParaRPr>
              </a:p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b="1" dirty="0">
                  <a:solidFill>
                    <a:srgbClr val="000000"/>
                  </a:solidFill>
                  <a:latin typeface="CMBX10"/>
                </a:endParaRPr>
              </a:p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b="1" dirty="0">
                  <a:solidFill>
                    <a:srgbClr val="000000"/>
                  </a:solidFill>
                  <a:latin typeface="CMBX1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000000"/>
                    </a:solidFill>
                    <a:latin typeface="CMBX10"/>
                  </a:rPr>
                  <a:t>Stochastic Gradient Descent</a:t>
                </a:r>
              </a:p>
              <a:p>
                <a:pPr>
                  <a:lnSpc>
                    <a:spcPct val="150000"/>
                  </a:lnSpc>
                  <a:buClr>
                    <a:srgbClr val="3333B2"/>
                  </a:buClr>
                </a:pPr>
                <a:endParaRPr lang="en-US" altLang="zh-CN" b="1" dirty="0">
                  <a:solidFill>
                    <a:srgbClr val="000000"/>
                  </a:solidFill>
                  <a:latin typeface="CMBX10"/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endParaRPr lang="en-US" altLang="zh-CN" dirty="0">
                  <a:solidFill>
                    <a:srgbClr val="000000"/>
                  </a:solidFill>
                  <a:latin typeface="CMBX1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2" y="1006151"/>
                <a:ext cx="7698214" cy="5320816"/>
              </a:xfrm>
              <a:prstGeom prst="rect">
                <a:avLst/>
              </a:prstGeom>
              <a:blipFill>
                <a:blip r:embed="rId2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702DF7-9681-4370-A9B2-6A321FF1EB06}"/>
                  </a:ext>
                </a:extLst>
              </p:cNvPr>
              <p:cNvSpPr txBox="1"/>
              <p:nvPr/>
            </p:nvSpPr>
            <p:spPr>
              <a:xfrm>
                <a:off x="1646604" y="2627813"/>
                <a:ext cx="4576396" cy="66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702DF7-9681-4370-A9B2-6A321FF1E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604" y="2627813"/>
                <a:ext cx="4576396" cy="668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65014CC-63B6-47C5-9261-B180C20EEE01}"/>
                  </a:ext>
                </a:extLst>
              </p:cNvPr>
              <p:cNvSpPr txBox="1"/>
              <p:nvPr/>
            </p:nvSpPr>
            <p:spPr>
              <a:xfrm>
                <a:off x="1960685" y="3873638"/>
                <a:ext cx="45763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sepChr m:val=",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65014CC-63B6-47C5-9261-B180C20EE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85" y="3873638"/>
                <a:ext cx="457639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B007BC-7EBA-49CF-A89A-AA2186E2A95C}"/>
                  </a:ext>
                </a:extLst>
              </p:cNvPr>
              <p:cNvSpPr txBox="1"/>
              <p:nvPr/>
            </p:nvSpPr>
            <p:spPr>
              <a:xfrm>
                <a:off x="0" y="4272354"/>
                <a:ext cx="8256648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nary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B007BC-7EBA-49CF-A89A-AA2186E2A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72354"/>
                <a:ext cx="8256648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F82019-57B8-4D15-ACA8-5AD700A04FD5}"/>
                  </a:ext>
                </a:extLst>
              </p:cNvPr>
              <p:cNvSpPr txBox="1"/>
              <p:nvPr/>
            </p:nvSpPr>
            <p:spPr>
              <a:xfrm>
                <a:off x="1514476" y="5466772"/>
                <a:ext cx="4576396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F82019-57B8-4D15-ACA8-5AD700A04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76" y="5466772"/>
                <a:ext cx="4576396" cy="629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6555214" cy="5048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Prediction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20308" y="1169938"/>
            <a:ext cx="4747846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CMBX10"/>
              </a:rPr>
              <a:t>Mutual Influence Factor</a:t>
            </a: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000000"/>
              </a:solidFill>
              <a:latin typeface="CMBX10"/>
            </a:endParaRPr>
          </a:p>
          <a:p>
            <a:pPr>
              <a:lnSpc>
                <a:spcPct val="150000"/>
              </a:lnSpc>
              <a:buClr>
                <a:srgbClr val="3333B2"/>
              </a:buClr>
            </a:pPr>
            <a:endParaRPr lang="en-US" altLang="zh-CN" b="1" dirty="0">
              <a:solidFill>
                <a:srgbClr val="000000"/>
              </a:solidFill>
              <a:latin typeface="CMBX1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000000"/>
              </a:solidFill>
              <a:latin typeface="CMBX1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000000"/>
              </a:solidFill>
              <a:latin typeface="CMBX1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CMBX10"/>
              </a:rPr>
              <a:t>Priority Evaluation</a:t>
            </a: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000000"/>
              </a:solidFill>
              <a:latin typeface="CMBX1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98B3F7-907B-4898-BE0A-2030E627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52" y="1431725"/>
            <a:ext cx="3722810" cy="3127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35188D-0809-49F2-AD23-54AE52FDBF85}"/>
                  </a:ext>
                </a:extLst>
              </p:cNvPr>
              <p:cNvSpPr txBox="1"/>
              <p:nvPr/>
            </p:nvSpPr>
            <p:spPr>
              <a:xfrm>
                <a:off x="4169752" y="1819320"/>
                <a:ext cx="457639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−30∆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835188D-0809-49F2-AD23-54AE52FDB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52" y="1819320"/>
                <a:ext cx="4576396" cy="1117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26A267-EA54-4C7B-8BDB-8ABDD5052D23}"/>
                  </a:ext>
                </a:extLst>
              </p:cNvPr>
              <p:cNvSpPr txBox="1"/>
              <p:nvPr/>
            </p:nvSpPr>
            <p:spPr>
              <a:xfrm>
                <a:off x="3738929" y="3922291"/>
                <a:ext cx="4576396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B26A267-EA54-4C7B-8BDB-8ABDD5052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929" y="3922291"/>
                <a:ext cx="4576396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47A48801-8E0C-47E8-A2D5-4F5C4AA8BA98}"/>
              </a:ext>
            </a:extLst>
          </p:cNvPr>
          <p:cNvSpPr txBox="1"/>
          <p:nvPr/>
        </p:nvSpPr>
        <p:spPr>
          <a:xfrm>
            <a:off x="293993" y="5256083"/>
            <a:ext cx="8265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Regu"/>
              </a:rPr>
              <a:t>The greater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the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Z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-value of a report,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Regu"/>
              </a:rPr>
              <a:t>the more likely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it is to be positive, and thus the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Regu"/>
              </a:rPr>
              <a:t>sooner it should be investigated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.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18</a:t>
            </a:fld>
            <a:endParaRPr lang="zh-CN" altLang="en-US" sz="11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8712" y="168466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8712" y="246175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8712" y="323883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8712" y="401592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rgbClr val="3333B2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8711" y="4793005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4537868" cy="504825"/>
          </a:xfrm>
        </p:spPr>
        <p:txBody>
          <a:bodyPr/>
          <a:lstStyle/>
          <a:p>
            <a:r>
              <a:rPr lang="en-US" altLang="zh-CN" dirty="0"/>
              <a:t>Dataset &amp; Cleaning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0460" y="1093112"/>
            <a:ext cx="804276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NimbusRomNo9L-Regu"/>
              </a:rPr>
              <a:t>From: </a:t>
            </a:r>
            <a:r>
              <a:rPr lang="en-US" altLang="zh-CN" dirty="0">
                <a:solidFill>
                  <a:srgbClr val="000000"/>
                </a:solidFill>
                <a:effectLst/>
                <a:latin typeface="NimbusRomNo9L-Regu"/>
              </a:rPr>
              <a:t>WSDA (Washington State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Department of Agriculture)</a:t>
            </a: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Regu"/>
              </a:rPr>
              <a:t>Ranging: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from 2019 to 2021</a:t>
            </a: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Data Cleaning: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Medi"/>
              </a:rPr>
              <a:t>4,400 -&gt; 4,355</a:t>
            </a:r>
            <a:endParaRPr lang="en-US" altLang="zh-CN" sz="1800" dirty="0">
              <a:solidFill>
                <a:srgbClr val="000000"/>
              </a:solidFill>
              <a:effectLst/>
              <a:latin typeface="NimbusRomNo9L-Regu"/>
            </a:endParaRP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Highly Unbalanced: 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only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0.3%(14/4355) is positive report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D270B07-BC55-4BAE-B9D1-F8BDD2623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89743"/>
              </p:ext>
            </p:extLst>
          </p:nvPr>
        </p:nvGraphicFramePr>
        <p:xfrm>
          <a:off x="250032" y="3695713"/>
          <a:ext cx="8457100" cy="2148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138">
                  <a:extLst>
                    <a:ext uri="{9D8B030D-6E8A-4147-A177-3AD203B41FA5}">
                      <a16:colId xmlns:a16="http://schemas.microsoft.com/office/drawing/2014/main" val="2863971186"/>
                    </a:ext>
                  </a:extLst>
                </a:gridCol>
                <a:gridCol w="2934329">
                  <a:extLst>
                    <a:ext uri="{9D8B030D-6E8A-4147-A177-3AD203B41FA5}">
                      <a16:colId xmlns:a16="http://schemas.microsoft.com/office/drawing/2014/main" val="1220769700"/>
                    </a:ext>
                  </a:extLst>
                </a:gridCol>
                <a:gridCol w="587566">
                  <a:extLst>
                    <a:ext uri="{9D8B030D-6E8A-4147-A177-3AD203B41FA5}">
                      <a16:colId xmlns:a16="http://schemas.microsoft.com/office/drawing/2014/main" val="1745726330"/>
                    </a:ext>
                  </a:extLst>
                </a:gridCol>
                <a:gridCol w="2526272">
                  <a:extLst>
                    <a:ext uri="{9D8B030D-6E8A-4147-A177-3AD203B41FA5}">
                      <a16:colId xmlns:a16="http://schemas.microsoft.com/office/drawing/2014/main" val="2585502875"/>
                    </a:ext>
                  </a:extLst>
                </a:gridCol>
                <a:gridCol w="749562">
                  <a:extLst>
                    <a:ext uri="{9D8B030D-6E8A-4147-A177-3AD203B41FA5}">
                      <a16:colId xmlns:a16="http://schemas.microsoft.com/office/drawing/2014/main" val="1018496418"/>
                    </a:ext>
                  </a:extLst>
                </a:gridCol>
                <a:gridCol w="504378">
                  <a:extLst>
                    <a:ext uri="{9D8B030D-6E8A-4147-A177-3AD203B41FA5}">
                      <a16:colId xmlns:a16="http://schemas.microsoft.com/office/drawing/2014/main" val="3982674583"/>
                    </a:ext>
                  </a:extLst>
                </a:gridCol>
                <a:gridCol w="472855">
                  <a:extLst>
                    <a:ext uri="{9D8B030D-6E8A-4147-A177-3AD203B41FA5}">
                      <a16:colId xmlns:a16="http://schemas.microsoft.com/office/drawing/2014/main" val="1228849653"/>
                    </a:ext>
                  </a:extLst>
                </a:gridCol>
              </a:tblGrid>
              <a:tr h="173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Detection 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Notes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Lab Status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Lab Comments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Submission 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Latitude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Longitude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988381400"/>
                  </a:ext>
                </a:extLst>
              </a:tr>
              <a:tr h="96631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2020-2-29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I’m not sure what this is, but it was the biggest looking wasp/hornet I’ve ever seen, at least an inch long. Sorry for the poor quality picture, I went inside to get a glass to catch it and it flew away.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Negative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This is a large fly that mimics bees! Thanks for submitting it.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2020-2-29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48.729596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-122.480035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909515144"/>
                  </a:ext>
                </a:extLst>
              </a:tr>
              <a:tr h="58155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2019-10-30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Hornet specimen sent to WSU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Positive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2020-1-15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>
                          <a:effectLst/>
                        </a:rPr>
                        <a:t>48.971949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u="none" strike="noStrike" dirty="0">
                          <a:effectLst/>
                        </a:rPr>
                        <a:t>-122.700941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02" marR="4902" marT="4902" marB="0" anchor="b"/>
                </a:tc>
                <a:extLst>
                  <a:ext uri="{0D108BD9-81ED-4DB2-BD59-A6C34878D82A}">
                    <a16:rowId xmlns:a16="http://schemas.microsoft.com/office/drawing/2014/main" val="2001608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fld>
            <a:endParaRPr lang="zh-CN" altLang="en-US" sz="11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8712" y="168466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3333B2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8712" y="246175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rgbClr val="3333B2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8712" y="323883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rgbClr val="3333B2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8712" y="401592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rgbClr val="3333B2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8711" y="4793005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rgbClr val="3333B2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4537868" cy="504825"/>
          </a:xfrm>
        </p:spPr>
        <p:txBody>
          <a:bodyPr/>
          <a:lstStyle/>
          <a:p>
            <a:r>
              <a:rPr lang="en-US" altLang="zh-CN" dirty="0"/>
              <a:t>Parameter Setting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0460" y="1093112"/>
            <a:ext cx="80427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Parameter Setting</a:t>
            </a: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NimbusRomNo9L-Regu"/>
              </a:rPr>
              <a:t>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Regu"/>
              </a:rPr>
              <a:t>he initial distribution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: the confirmed sighting report locations of the data set from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Regu"/>
              </a:rPr>
              <a:t>March 2019 to April 2020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sz="1800" dirty="0">
              <a:solidFill>
                <a:srgbClr val="000000"/>
              </a:solidFill>
              <a:effectLst/>
              <a:latin typeface="NimbusRomNo9L-Regu"/>
            </a:endParaRP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…….</a:t>
            </a: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00"/>
              </a:solidFill>
              <a:effectLst/>
              <a:latin typeface="NimbusRomNo9L-Regu"/>
            </a:endParaRPr>
          </a:p>
          <a:p>
            <a:endParaRPr lang="en-US" altLang="zh-CN" b="1" dirty="0">
              <a:solidFill>
                <a:srgbClr val="000000"/>
              </a:solidFill>
              <a:latin typeface="NimbusRomNo9L-Regu"/>
              <a:cs typeface="Times New Roman" panose="02020603050405020304" pitchFamily="18" charset="0"/>
              <a:sym typeface="+mn-ea"/>
            </a:endParaRPr>
          </a:p>
          <a:p>
            <a:endParaRPr lang="en-US" altLang="zh-CN" b="1" dirty="0">
              <a:solidFill>
                <a:srgbClr val="000000"/>
              </a:solidFill>
              <a:latin typeface="NimbusRomNo9L-Regu"/>
              <a:cs typeface="Times New Roman" panose="02020603050405020304" pitchFamily="18" charset="0"/>
              <a:sym typeface="+mn-ea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1284723-BF5E-4B40-9F60-60B4124889CA}"/>
                  </a:ext>
                </a:extLst>
              </p:cNvPr>
              <p:cNvSpPr txBox="1"/>
              <p:nvPr/>
            </p:nvSpPr>
            <p:spPr>
              <a:xfrm>
                <a:off x="2138728" y="2541968"/>
                <a:ext cx="457639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nest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d>
                        <m:dPr>
                          <m:sepChr m:val=",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d>
                                      <m:dPr>
                                        <m:sepChr m:val=",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𝕆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𝑝𝑜𝑠𝑖𝑡𝑖𝑣𝑒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otherwise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1284723-BF5E-4B40-9F60-60B412488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728" y="2541968"/>
                <a:ext cx="4576396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6207919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Results of Classification Prediction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96714" y="1153492"/>
            <a:ext cx="802737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MBX10"/>
              </a:rPr>
              <a:t>The influence of balance factor </a:t>
            </a:r>
            <a:r>
              <a:rPr lang="el-GR" altLang="zh-CN" sz="1800" i="1" dirty="0">
                <a:solidFill>
                  <a:srgbClr val="000000"/>
                </a:solidFill>
                <a:effectLst/>
                <a:latin typeface="CMMI10"/>
              </a:rPr>
              <a:t>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sz="1800" b="1" dirty="0">
              <a:solidFill>
                <a:srgbClr val="000000"/>
              </a:solidFill>
              <a:effectLst/>
              <a:latin typeface="CMBX1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0030" y="5857688"/>
            <a:ext cx="8542277" cy="498663"/>
          </a:xfrm>
          <a:prstGeom prst="rect">
            <a:avLst/>
          </a:prstGeom>
          <a:solidFill>
            <a:srgbClr val="E9E9F3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unbalanced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dataset, we achieve weighted accuracy of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83.5%.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9C5E08-EE7A-4172-AD20-AEB89038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24" y="1908685"/>
            <a:ext cx="3731966" cy="3619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8265318" cy="504825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Results of Priority Prediction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039059"/>
            <a:ext cx="7409717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Prediction with the Mutual Influences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357" y="5279897"/>
            <a:ext cx="8261286" cy="499432"/>
          </a:xfrm>
          <a:prstGeom prst="rect">
            <a:avLst/>
          </a:prstGeom>
          <a:solidFill>
            <a:srgbClr val="E9E9F3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outperforms the baseline method.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E15664-04F2-40F7-8250-947D30D25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203" y="1712214"/>
            <a:ext cx="4521147" cy="3014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B8899D-607A-494A-BBF5-799FB9F24F1A}"/>
                  </a:ext>
                </a:extLst>
              </p:cNvPr>
              <p:cNvSpPr txBox="1"/>
              <p:nvPr/>
            </p:nvSpPr>
            <p:spPr>
              <a:xfrm>
                <a:off x="457237" y="1578103"/>
                <a:ext cx="2523355" cy="301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000000"/>
                    </a:solidFill>
                    <a:latin typeface="CMBX10"/>
                  </a:rPr>
                  <a:t>Comparison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000000"/>
                    </a:solidFill>
                    <a:latin typeface="CMBX10"/>
                  </a:rPr>
                  <a:t>Baseline: </a:t>
                </a:r>
                <a:r>
                  <a:rPr lang="en-US" altLang="zh-CN" dirty="0">
                    <a:solidFill>
                      <a:srgbClr val="000000"/>
                    </a:solidFill>
                    <a:latin typeface="CMBX10"/>
                  </a:rPr>
                  <a:t>directly 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MBX10"/>
                  </a:rPr>
                  <a:t> as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Priority</a:t>
                </a:r>
                <a:r>
                  <a:rPr lang="en-US" altLang="zh-CN" dirty="0">
                    <a:solidFill>
                      <a:srgbClr val="000000"/>
                    </a:solidFill>
                    <a:latin typeface="CMBX10"/>
                  </a:rPr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000000"/>
                    </a:solidFill>
                    <a:latin typeface="CMBX10"/>
                  </a:rPr>
                  <a:t>Ours: </a:t>
                </a:r>
                <a:r>
                  <a:rPr lang="en-US" altLang="zh-CN" dirty="0">
                    <a:solidFill>
                      <a:srgbClr val="000000"/>
                    </a:solidFill>
                    <a:latin typeface="CMBX10"/>
                  </a:rPr>
                  <a:t>consider mutual influence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MBX1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B8899D-607A-494A-BBF5-799FB9F24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37" y="1578103"/>
                <a:ext cx="2523355" cy="3014158"/>
              </a:xfrm>
              <a:prstGeom prst="rect">
                <a:avLst/>
              </a:prstGeom>
              <a:blipFill>
                <a:blip r:embed="rId3"/>
                <a:stretch>
                  <a:fillRect l="-1449" b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23</a:t>
            </a:fld>
            <a:endParaRPr lang="zh-CN" altLang="en-US" sz="11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7500" lnSpcReduction="10000"/>
          </a:bodyPr>
          <a:lstStyle/>
          <a:p>
            <a:r>
              <a:rPr lang="en-US" altLang="zh-CN" sz="32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8712" y="168466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8712" y="246175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8712" y="323883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8712" y="401592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8711" y="4793005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rgbClr val="3333B2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359CDC3-D254-469E-8F04-CC4295B8C37F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9212" y="1359733"/>
            <a:ext cx="8637936" cy="4350187"/>
            <a:chOff x="250032" y="1133856"/>
            <a:chExt cx="8637936" cy="4350187"/>
          </a:xfrm>
        </p:grpSpPr>
        <p:sp>
          <p:nvSpPr>
            <p:cNvPr id="6" name="矩形 5"/>
            <p:cNvSpPr/>
            <p:nvPr/>
          </p:nvSpPr>
          <p:spPr>
            <a:xfrm>
              <a:off x="250032" y="1133856"/>
              <a:ext cx="8637936" cy="47548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Contributions</a:t>
              </a:r>
              <a:endPara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0032" y="1609342"/>
              <a:ext cx="8637936" cy="3874701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41473" y="1609344"/>
              <a:ext cx="8397191" cy="295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1800" dirty="0">
                  <a:solidFill>
                    <a:srgbClr val="000000"/>
                  </a:solidFill>
                  <a:effectLst/>
                  <a:latin typeface="NimbusRomNo9L-Regu"/>
                </a:rPr>
                <a:t>We formalized the problem of priority prediction of sighting reports into a two-category problem. </a:t>
              </a:r>
              <a:endPara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1800" dirty="0">
                  <a:solidFill>
                    <a:srgbClr val="000000"/>
                  </a:solidFill>
                  <a:effectLst/>
                  <a:latin typeface="NimbusRomNo9L-Regu"/>
                </a:rPr>
                <a:t>To characterize a sighting report, we construct rich features from four dimensions: location, time, image and text.</a:t>
              </a:r>
            </a:p>
            <a:p>
              <a:pPr marL="34290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dirty="0">
                  <a:solidFill>
                    <a:srgbClr val="000000"/>
                  </a:solidFill>
                  <a:latin typeface="NimbusRomNo9L-Regu"/>
                </a:rPr>
                <a:t>We </a:t>
              </a:r>
              <a:r>
                <a:rPr lang="en-US" altLang="zh-CN" sz="1800" dirty="0">
                  <a:solidFill>
                    <a:srgbClr val="000000"/>
                  </a:solidFill>
                  <a:effectLst/>
                  <a:latin typeface="NimbusRomNo9L-Regu"/>
                </a:rPr>
                <a:t>purpose a machine learning model based on logistic regression to predict the credibility of the report, and determined their priority based on the relationship among the reports.</a:t>
              </a:r>
            </a:p>
          </p:txBody>
        </p:sp>
      </p:grpSp>
      <p:sp>
        <p:nvSpPr>
          <p:cNvPr id="11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3550181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  <a:sym typeface="+mn-lt"/>
              </a:rPr>
              <a:t>Conclusion</a:t>
            </a:r>
            <a:endParaRPr lang="zh-CN" altLang="en-US" sz="320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244952" y="2854452"/>
            <a:ext cx="4654096" cy="114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ctr"/>
            <a:r>
              <a:rPr lang="en-US" altLang="zh-CN" sz="6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6000" dirty="0">
              <a:solidFill>
                <a:srgbClr val="3333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fld>
            <a:endParaRPr lang="zh-CN" altLang="en-US" sz="11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8712" y="168466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3333B2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8712" y="246175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8712" y="323883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8712" y="401592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8711" y="4793005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fld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4541741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Background</a:t>
            </a:r>
            <a:endParaRPr lang="zh-CN" alt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1878" y="3984625"/>
            <a:ext cx="8834487" cy="2585780"/>
            <a:chOff x="180196" y="1305708"/>
            <a:chExt cx="8707772" cy="1884550"/>
          </a:xfrm>
        </p:grpSpPr>
        <p:sp>
          <p:nvSpPr>
            <p:cNvPr id="11" name="矩形 10"/>
            <p:cNvSpPr/>
            <p:nvPr/>
          </p:nvSpPr>
          <p:spPr>
            <a:xfrm>
              <a:off x="250032" y="1305708"/>
              <a:ext cx="8637936" cy="303425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 Task Definition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50032" y="1609581"/>
              <a:ext cx="8637936" cy="1580677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0196" y="1712945"/>
              <a:ext cx="4610947" cy="1372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dirty="0">
                  <a:solidFill>
                    <a:srgbClr val="000000"/>
                  </a:solidFill>
                  <a:latin typeface="Roboto" panose="02000000000000000000" pitchFamily="2" charset="0"/>
                </a:rPr>
                <a:t>Priority Prediction of Sighting Report</a:t>
              </a:r>
            </a:p>
            <a:p>
              <a:pPr marL="800100" lvl="1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dirty="0">
                  <a:solidFill>
                    <a:srgbClr val="000000"/>
                  </a:solidFill>
                  <a:latin typeface="Roboto" panose="02000000000000000000" pitchFamily="2" charset="0"/>
                </a:rPr>
                <a:t>H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igher priority to the report with higher credibility.</a:t>
              </a:r>
            </a:p>
            <a:p>
              <a:pPr marL="800100" lvl="1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endPara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98752" y="1113442"/>
            <a:ext cx="8546495" cy="281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0000"/>
                </a:solidFill>
                <a:latin typeface="Roboto" panose="02000000000000000000" pitchFamily="2" charset="0"/>
              </a:rPr>
              <a:t>Asian hornet has caused </a:t>
            </a:r>
            <a:r>
              <a:rPr lang="en-US" altLang="zh-CN" sz="2000" b="1" dirty="0">
                <a:solidFill>
                  <a:srgbClr val="FF0000"/>
                </a:solidFill>
                <a:latin typeface="Roboto" panose="02000000000000000000" pitchFamily="2" charset="0"/>
              </a:rPr>
              <a:t>great damage </a:t>
            </a:r>
            <a:r>
              <a:rPr lang="en-US" altLang="zh-CN" sz="2000" dirty="0">
                <a:solidFill>
                  <a:srgbClr val="000000"/>
                </a:solidFill>
                <a:latin typeface="Roboto" panose="02000000000000000000" pitchFamily="2" charset="0"/>
              </a:rPr>
              <a:t>to the ecological environment.</a:t>
            </a: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One of the key ways to control them is to locate the nest and destroy it by 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mobilizing the masses to submit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sighting reports</a:t>
            </a:r>
            <a:r>
              <a:rPr lang="en-US" altLang="zh-CN" sz="20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0000"/>
                </a:solidFill>
                <a:latin typeface="Roboto" panose="02000000000000000000" pitchFamily="2" charset="0"/>
              </a:rPr>
              <a:t>Traditional manual screening methods are </a:t>
            </a:r>
            <a:r>
              <a:rPr lang="en-US" altLang="zh-CN" sz="2000" b="1" dirty="0">
                <a:solidFill>
                  <a:srgbClr val="FF0000"/>
                </a:solidFill>
                <a:latin typeface="Roboto" panose="02000000000000000000" pitchFamily="2" charset="0"/>
              </a:rPr>
              <a:t>inefficient and inaccurate</a:t>
            </a: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How to automatically predict the priority of a sighting report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 an important issue.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993313-5AFA-4316-BDC2-557E42713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11" y="4614705"/>
            <a:ext cx="4111654" cy="1741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fld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1371" y="241917"/>
            <a:ext cx="9066689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Problem Definition </a:t>
            </a:r>
            <a:endParaRPr lang="zh-CN" alt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9537" y="2628900"/>
            <a:ext cx="8689949" cy="2831396"/>
            <a:chOff x="389" y="1959"/>
            <a:chExt cx="13608" cy="5021"/>
          </a:xfrm>
        </p:grpSpPr>
        <p:grpSp>
          <p:nvGrpSpPr>
            <p:cNvPr id="16" name="组合 15"/>
            <p:cNvGrpSpPr/>
            <p:nvPr/>
          </p:nvGrpSpPr>
          <p:grpSpPr>
            <a:xfrm>
              <a:off x="389" y="5155"/>
              <a:ext cx="13608" cy="1825"/>
              <a:chOff x="246766" y="978444"/>
              <a:chExt cx="8641127" cy="115930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49957" y="978444"/>
                <a:ext cx="8637936" cy="499462"/>
              </a:xfrm>
              <a:prstGeom prst="rect">
                <a:avLst/>
              </a:prstGeom>
              <a:solidFill>
                <a:srgbClr val="333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Performance Metric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46766" y="1488707"/>
                <a:ext cx="8594904" cy="649044"/>
              </a:xfrm>
              <a:prstGeom prst="rect">
                <a:avLst/>
              </a:prstGeom>
              <a:solidFill>
                <a:srgbClr val="E9E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46766" y="1488729"/>
                <a:ext cx="8546495" cy="561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3333B2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Classification accuracy (the higher the better) </a:t>
                </a:r>
                <a:endPara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94" y="1959"/>
              <a:ext cx="13603" cy="2903"/>
              <a:chOff x="249591" y="1133856"/>
              <a:chExt cx="8638377" cy="141031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0032" y="1133856"/>
                <a:ext cx="8637936" cy="475488"/>
              </a:xfrm>
              <a:prstGeom prst="rect">
                <a:avLst/>
              </a:prstGeom>
              <a:solidFill>
                <a:srgbClr val="333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Input &amp; Output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49591" y="1609344"/>
                <a:ext cx="8638377" cy="934826"/>
              </a:xfrm>
              <a:prstGeom prst="rect">
                <a:avLst/>
              </a:prstGeom>
              <a:solidFill>
                <a:srgbClr val="E9E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41472" y="1609343"/>
                    <a:ext cx="8455196" cy="8283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lnSpc>
                        <a:spcPct val="150000"/>
                      </a:lnSpc>
                      <a:buClr>
                        <a:srgbClr val="3333B2"/>
                      </a:buClr>
                      <a:buFont typeface="Wingdings" panose="05000000000000000000" pitchFamily="2" charset="2"/>
                      <a:buChar char="n"/>
                    </a:pPr>
                    <a:r>
                      <a:rPr lang="en-US" altLang="zh-CN" sz="2000" b="1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a:t>Input</a:t>
                    </a:r>
                    <a:r>
                      <a:rPr lang="en-US" altLang="zh-CN" sz="2000" dirty="0">
                        <a:latin typeface="Times New Roman" panose="02020503050405090304" pitchFamily="18" charset="0"/>
                        <a:cs typeface="Times New Roman" panose="02020503050405090304" pitchFamily="18" charset="0"/>
                      </a:rPr>
                      <a:t>:</a:t>
                    </a:r>
                    <a:r>
                      <a:rPr lang="en-US" altLang="zh-CN" sz="2000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000"/>
                          <m:t>Feature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matrix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of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sighting</m:t>
                        </m:r>
                        <m:r>
                          <m:rPr>
                            <m:nor/>
                          </m:rPr>
                          <a:rPr lang="en-US" altLang="zh-CN" sz="200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/>
                          <m:t>reports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oMath>
                    </a14:m>
                    <a:endParaRPr lang="en-US" altLang="zh-CN" sz="2000" dirty="0">
                      <a:latin typeface="Times New Roman" panose="02020503050405090304" pitchFamily="18" charset="0"/>
                      <a:cs typeface="Times New Roman" panose="02020503050405090304" pitchFamily="18" charset="0"/>
                    </a:endParaRPr>
                  </a:p>
                  <a:p>
                    <a:pPr marL="342900" indent="-342900">
                      <a:lnSpc>
                        <a:spcPct val="150000"/>
                      </a:lnSpc>
                      <a:buClr>
                        <a:srgbClr val="3333B2"/>
                      </a:buClr>
                      <a:buFont typeface="Wingdings" panose="05000000000000000000" pitchFamily="2" charset="2"/>
                      <a:buChar char="n"/>
                    </a:pPr>
                    <a:r>
                      <a:rPr lang="en-US" altLang="zh-CN" sz="2000" b="1" dirty="0">
                        <a:latin typeface="Times New Roman" panose="02020503050405090304" pitchFamily="18" charset="0"/>
                        <a:cs typeface="Times New Roman" panose="02020503050405090304" pitchFamily="18" charset="0"/>
                        <a:sym typeface="+mn-ea"/>
                      </a:rPr>
                      <a:t>Output</a:t>
                    </a:r>
                    <a:r>
                      <a:rPr lang="en-US" altLang="zh-CN" sz="2000" dirty="0">
                        <a:latin typeface="Times New Roman" panose="02020503050405090304" pitchFamily="18" charset="0"/>
                        <a:cs typeface="Times New Roman" panose="02020503050405090304" pitchFamily="18" charset="0"/>
                        <a:sym typeface="+mn-ea"/>
                      </a:rPr>
                      <a:t>:</a:t>
                    </a:r>
                    <a14:m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Prioritization</m:t>
                        </m:r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of</m:t>
                        </m:r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sighting</m:t>
                        </m:r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  <m:r>
                          <m:rPr>
                            <m:nor/>
                          </m:rPr>
                          <a:rPr lang="en-US" altLang="zh-CN"/>
                          <m:t>reports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180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×1</m:t>
                            </m:r>
                          </m:sup>
                        </m:sSup>
                      </m:oMath>
                    </a14:m>
                    <a:endParaRPr lang="zh-CN" altLang="zh-CN" sz="18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72" y="1609343"/>
                    <a:ext cx="8455196" cy="82834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46" b="-101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" name="组合 13"/>
          <p:cNvGrpSpPr/>
          <p:nvPr/>
        </p:nvGrpSpPr>
        <p:grpSpPr>
          <a:xfrm>
            <a:off x="249521" y="897904"/>
            <a:ext cx="8733389" cy="1693996"/>
            <a:chOff x="247029" y="771834"/>
            <a:chExt cx="8640939" cy="2049307"/>
          </a:xfrm>
        </p:grpSpPr>
        <p:sp>
          <p:nvSpPr>
            <p:cNvPr id="15" name="矩形 14"/>
            <p:cNvSpPr/>
            <p:nvPr/>
          </p:nvSpPr>
          <p:spPr>
            <a:xfrm>
              <a:off x="247029" y="771834"/>
              <a:ext cx="8637764" cy="612647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Problem Description</a:t>
              </a:r>
              <a:endPara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47029" y="1384481"/>
              <a:ext cx="8640939" cy="1436660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Times New Roman" panose="02020503050405090304" pitchFamily="18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93DE7D6-5AF5-4F1E-AC07-371D9A21F78E}"/>
              </a:ext>
            </a:extLst>
          </p:cNvPr>
          <p:cNvSpPr txBox="1"/>
          <p:nvPr/>
        </p:nvSpPr>
        <p:spPr>
          <a:xfrm>
            <a:off x="344833" y="1453239"/>
            <a:ext cx="8502549" cy="961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Given a number of sighting report samples in a period of time, </a:t>
            </a:r>
            <a:r>
              <a:rPr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predict the priority of the report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based on the information in the report samples.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fld>
            <a:endParaRPr lang="zh-CN" altLang="en-US" sz="11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8712" y="168466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8712" y="246175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rgbClr val="3333B2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8712" y="323883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8712" y="401592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8711" y="4793005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4541741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2638" y="997389"/>
            <a:ext cx="8637936" cy="2909110"/>
            <a:chOff x="250032" y="1133856"/>
            <a:chExt cx="8637936" cy="3001712"/>
          </a:xfrm>
        </p:grpSpPr>
        <p:sp>
          <p:nvSpPr>
            <p:cNvPr id="11" name="矩形 10"/>
            <p:cNvSpPr/>
            <p:nvPr/>
          </p:nvSpPr>
          <p:spPr>
            <a:xfrm>
              <a:off x="250032" y="1133856"/>
              <a:ext cx="8637936" cy="47548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Motivation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50032" y="1609344"/>
              <a:ext cx="8637936" cy="2526224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1472" y="1609344"/>
              <a:ext cx="8546495" cy="242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Traditional manual methods are </a:t>
              </a:r>
              <a:r>
                <a:rPr lang="en-US" altLang="zh-CN" sz="2000" b="1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not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 </a:t>
              </a:r>
              <a:r>
                <a:rPr lang="en-US" altLang="zh-CN" sz="2000" b="1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efficient and accurate</a:t>
              </a:r>
            </a:p>
            <a:p>
              <a:pPr marL="34290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1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A variety of rich information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 in the sighting report can help predict the priority</a:t>
              </a:r>
            </a:p>
            <a:p>
              <a:pPr marL="34290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Combine </a:t>
              </a:r>
              <a:r>
                <a:rPr lang="en-US" altLang="zh-CN" sz="2000" b="1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machine learning 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to mine the features in the sighting report to realize automatic prediction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2638" y="4121794"/>
            <a:ext cx="8640939" cy="2505781"/>
            <a:chOff x="247029" y="1046232"/>
            <a:chExt cx="8640939" cy="2268090"/>
          </a:xfrm>
        </p:grpSpPr>
        <p:sp>
          <p:nvSpPr>
            <p:cNvPr id="16" name="矩形 15"/>
            <p:cNvSpPr/>
            <p:nvPr/>
          </p:nvSpPr>
          <p:spPr>
            <a:xfrm>
              <a:off x="247029" y="1046232"/>
              <a:ext cx="8637936" cy="47548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Challenges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7029" y="1536679"/>
              <a:ext cx="8640939" cy="1744801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1473" y="1609343"/>
              <a:ext cx="8543492" cy="1704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Engineering: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extract the key features from numerous information in a report is challenging.</a:t>
              </a:r>
            </a:p>
            <a:p>
              <a:pPr marL="342900" lvl="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Priority mapping: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map the credibility of a single report to its priority in multiple reports is challenging.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8</a:t>
            </a:fld>
            <a:endParaRPr lang="zh-CN" altLang="en-US" sz="11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8712" y="168466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8712" y="246175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8712" y="323883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rgbClr val="3333B2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8712" y="401592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8711" y="4793005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9</a:t>
            </a:fld>
            <a:endParaRPr lang="zh-CN" altLang="en-US" sz="11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5247520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  <a:sym typeface="+mn-lt"/>
              </a:rPr>
              <a:t>Our Approach</a:t>
            </a:r>
            <a:endParaRPr lang="zh-CN" altLang="en-US" sz="320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54739" y="4546679"/>
            <a:ext cx="8834522" cy="1565196"/>
            <a:chOff x="316687" y="1839657"/>
            <a:chExt cx="8755879" cy="1474546"/>
          </a:xfrm>
        </p:grpSpPr>
        <p:sp>
          <p:nvSpPr>
            <p:cNvPr id="14" name="矩形 13"/>
            <p:cNvSpPr/>
            <p:nvPr/>
          </p:nvSpPr>
          <p:spPr>
            <a:xfrm>
              <a:off x="316687" y="1839657"/>
              <a:ext cx="8640939" cy="1474546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503050405090304" pitchFamily="18" charset="0"/>
                <a:ea typeface="微软雅黑" panose="020B0503020204020204" pitchFamily="34" charset="-122"/>
                <a:cs typeface="Times New Roman" panose="0202050305040509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11131" y="1839658"/>
              <a:ext cx="8661435" cy="1307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dirty="0">
                  <a:solidFill>
                    <a:prstClr val="black"/>
                  </a:solidFill>
                </a:rPr>
                <a:t>Construct rich features from four dimensions: </a:t>
              </a:r>
              <a:r>
                <a:rPr lang="en-US" altLang="zh-CN" sz="2000" b="1" dirty="0">
                  <a:solidFill>
                    <a:prstClr val="black"/>
                  </a:solidFill>
                </a:rPr>
                <a:t>Location, Time, Image and Text</a:t>
              </a:r>
            </a:p>
            <a:p>
              <a:pPr marL="342900" lvl="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000" dirty="0">
                  <a:solidFill>
                    <a:prstClr val="black"/>
                  </a:solidFill>
                </a:rPr>
                <a:t>Using </a:t>
              </a:r>
              <a:r>
                <a:rPr lang="en-US" altLang="zh-CN" sz="2000" b="1" dirty="0">
                  <a:solidFill>
                    <a:prstClr val="black"/>
                  </a:solidFill>
                </a:rPr>
                <a:t>Logistic Regression </a:t>
              </a:r>
              <a:r>
                <a:rPr lang="en-US" altLang="zh-CN" sz="2000" dirty="0">
                  <a:solidFill>
                    <a:prstClr val="black"/>
                  </a:solidFill>
                </a:rPr>
                <a:t>to predict the credibility of the report</a:t>
              </a:r>
            </a:p>
            <a:p>
              <a:pPr marL="342900" lvl="0" indent="-342900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1800" dirty="0">
                  <a:solidFill>
                    <a:srgbClr val="000000"/>
                  </a:solidFill>
                  <a:effectLst/>
                  <a:latin typeface="NimbusRomNo9L-Regu"/>
                </a:rPr>
                <a:t>Determined the repots’ priority by further considering the </a:t>
              </a:r>
              <a:r>
                <a:rPr lang="en-US" altLang="zh-CN" sz="1800" b="1" dirty="0">
                  <a:solidFill>
                    <a:srgbClr val="000000"/>
                  </a:solidFill>
                  <a:effectLst/>
                  <a:latin typeface="NimbusRomNo9L-Regu"/>
                </a:rPr>
                <a:t>Mutual Influence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9C482D8-49C3-4F54-AE03-8660F089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672"/>
            <a:ext cx="9144000" cy="3107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FWOW1JRnhkIiwKICAgIkxhdGV4SW1nQmFzZTY0IiA6ICJpVkJPUncwS0dnb0FBQUFOU1VoRVVnQUFBR0FBQUFCVkJBTUFBQUJFQWZ3VkFBQUFNRkJNVkVYLy8vOEFBQUFBQUFBQUFBQUFBQUFBQUFBQUFBQUFBQUFBQUFBQUFBQUFBQUFBQUFBQUFBQUFBQUFBQUFBQUFBQXYzYUI3QUFBQUQzUlNUbE1BTXBtSklrUzdabFR2cTkwUWRzMzFTcEYwQUFBQUNYQklXWE1BQUE3RUFBQU94QUdWS3c0YkFBQURiRWxFUVZSWUNaVldQVzhUUVJBOUV5ZE83TE5qOFFlTUtDaHhhR2d2b3FVNC93UDdCeUE1RWovQXFXaWRDaWtJNlZ6VDJCMGlrWEFxSkNSTFRrdmxDRkdCaEVNQ0NRbUI0YzM1YnIwZnQ3bTdiYnozM3J6ZDg4N00yM09jcEhGM0t3bTFZMFg2WlNlVG1EVzZUSUx0V0ovTzdXUVNFOUIxRW16RlZvZ3VyR1FTNFJQOVNjS3RXSmZveWtvbUVLdUVrWUJib1FvTGpxeTBTY3hZVURkeEcrTFNRd2hhTnRyRXkvUUJnaDJUc0NIdHl6c1E1S2krOFFpSm8zdTI5UXk4U3ZVU0JCMkRzQUhUYTRjVGNXTGpEWHg0NHhRZzJETUlDMUNnWThlRjROVENHM0NOeXc2Q0c0T3hBRDF1em9Eb3A0WFhZVGNZQUJwVDVxYStFMVlkNmp0clV6Zis4cDVEb3ZDWDV5bGpQdUlBaitnc0pUQ2lTNHNxblZGV0YvaTRjSXMrMGI5c096UVhwOW5JNmdKRnBKbUhUeG1iT2t3ekJKdFpCZjNJZzFtd3pWdWxqYUN6aUdEZmFLVUZnMStKbDYxQnNHc0tYZ1FIZFFYMVk4OHVRN0Q0K3pML2xBN0dhajY3ZXhHZjZBS0Y0TnlwS3Vhd0xsNmppaDBHOHVJOHI2RFBlMG9uYmdpUFg0ZWdvd3M4YWhYVlR2UkUwN0FMakRRQit2WUlPMHR3a2E3MjR3RkIvSDlpWFJWWEFQeG5KMzUybkRWRVNlTjB5WVN6R3Q5S3c3Y1MycjU0SXdhRTR2MmlrS2x4VVk0N1MzVkE5R1A1Rk03YWVwdFg0elF6UFNmNnJRbG11dk5NNHpSellOZDBnYUYrREVQNVdKcGt2ckdXbVZXUlp0N0JNMTFBdnpJcVNoUDNqS3NkdWR6bHBjU1lLYWZTTjF3QVNkNFd3Wmk0NnBYVFVLOTJrZFBYUWxPK09oSnpUSHhTWEdBRGorRllDdHFxbDI2Q2xsZVlUSHc2bTB3bVlsRTNHSWs1VDFoUVY1Q0dtc215ZGdTbUMvVFU0dXBwSHlQc0FqdktEazNsRXF2cVZzb3VzS1VJdW5Mck9FM2xUQkRJcnpSUUJJSDA3SDRDL1V5bUMzTWdTa09nUVkramlOWEhZN0JFbjNjandIMytJQWlSci9jZmlWVlFHYTNvZ1U4d0hIc1J3RjhhMFJBMkFrTVNlYW5SL3VIM2IrOENVUnNsbU1IaGUwRDcwczFZaGdYa0dwV2NINlpJdmR5UUdmYlNLaU5kb1ZWR3VrQ3RqUFI0K001SmhpZ3BSSzhVaVVxY3d1Zmp5a2prRFJBWFJ0MEFid05RTHJmUkpyZW1ONHdab2lJYldUK0hZcG12V2tBTTIzLzd1dGZiUXhlTWx6ZHYzWnhwd0lmc2R0cExDTDR3L3dLclhqYXJJR3dUSDhIcitvVm9DMmJjUTg3S2lvdmRGZzJ1aTIvZXFmQ1lsR0NtUFZoZU0wOUROL2d2RERLc0hJZVU2TlU4endhTzgyVDhVdTZGL3pnMDdnWjVFVisvQUFBQUFFbEZUa1N1UW1DQy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FTQmNYUT09IiwKICAgIkxhdGV4SW1nQmFzZTY0IiA6ICJpVkJPUncwS0dnb0FBQUFOU1VoRVVnQUFBRG9BQUFBOEJBTUFBQURGekxRR0FBQUFNRkJNVkVYLy8vOEFBQUFBQUFBQUFBQUFBQUFBQUFBQUFBQUFBQUFBQUFBQUFBQUFBQUFBQUFBQUFBQUFBQUFBQUFBQUFBQXYzYUI3QUFBQUQzUlNUbE1BTXBtSklrUzdabFR2cTkwUWRzMzFTcEYwQUFBQUNYQklXWE1BQUE3RUFBQU94QUdWS3c0YkFBQUNDVWxFUVZRNEVYMlV2MjRhUVJER0Z4dU1qUStNOGdKWUxsd2EwcmdsYjREZkFCN0FFcGJ5QVBnTm9LVTZhamZRUmtpQktwSXJ1M1ZGbERLUkFrNGNDUDczZWVidTlueHptbVdhMjUzZnpON3U3RGRyakdZZmFwbzM4bVh4YndQZHdXb0Q3ZUx2QnVyajBVMjNnYVdiTm9Bbk4yMERheWZOZ2N4Sjk1bE9YWGpHdE95Z0hrNkluamxvQWQrSVhqaG9jN1ZGMUhVTmt4RlZBNGQ2YmhIbFBOR1dUbThlRFIvNHUwNkh6eVpEdEtmU0RHNk5SM1NoMGhMWG4raXpTanVzR1I5NDBLam5EOGc5Z1M2c3JhRDhkSVdxc0NvdnZPSVFDTDQ4VHRwOHhMTTY4Q2ZwamNiNThHNW1VR1YzSFdxeEM3d3F1ZFh3SUJWVmRsa3FGRnNEbXJDQ1FoRTlVR2szYWk2bW4zZ1JZWDRybkxJcXp3U2h5YlpOS0JHOVROT0c3YndDMFhCL2laQjJMNXBvc3R1TlZ5dFM3aUNSeHNPOXVDMTNpYlpTdEI3Zk9NdHVKR2tXNjc0MW9uWVBVZEFPdVJLMmtMbk41VlZzRkJYL0pveWF0TjZqZmVEK2ZVYWpvaTBVZStmQWYwRnZiS0hZMjA3TGJwamNaQlh5UGN2RmhlTGNla3AyKzBKSW5kUjdOaE43N0VyWmViTFpLL0k5SzZ5bi9EOXJEUWpaTldYZkhCQ2QybERqK2ZKS21KWmpXaERuTVViS3JwTjZOVmwyRnphM21HNGJsbDNOMHFyWUlYbDU1VUZJdlRzYW45dEkvbWJtNUFrdU9IYzZvU0h3NHpMaTN1ZGpQL0Q4UFBvWWRGUXc2VVdVWDhuSWxxYUUvdmozcnk5K1hNbzhxVy84bFZ4OXJONEFZaEJQQTRac2F2OEFBQUFBU1VWT1JLNUNZSUk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FTQmNYUT09IiwKICAgIkxhdGV4SW1nQmFzZTY0IiA6ICJpVkJPUncwS0dnb0FBQUFOU1VoRVVnQUFBRG9BQUFBOEJBTUFBQURGekxRR0FBQUFNRkJNVkVYLy8vOEFBQUFBQUFBQUFBQUFBQUFBQUFBQUFBQUFBQUFBQUFBQUFBQUFBQUFBQUFBQUFBQUFBQUFBQUFBQUFBQXYzYUI3QUFBQUQzUlNUbE1BTXBtSklrUzdabFR2cTkwUWRzMzFTcEYwQUFBQUNYQklXWE1BQUE3RUFBQU94QUdWS3c0YkFBQUNDVWxFUVZRNEVYMlV2MjRhUVJER0Z4dU1qUStNOGdKWUxsd2EwcmdsYjREZkFCN0FFcGJ5QVBnTm9LVTZhamZRUmtpQktwSXJ1M1ZGbERLUkFrNGNDUDczZWVidTlueHptbVdhMjUzZnpON3U3RGRyakdZZmFwbzM4bVh4YndQZHdXb0Q3ZUx2QnVyajBVMjNnYVdiTm9Bbk4yMERheWZOZ2N4Sjk1bE9YWGpHdE95Z0hrNkluamxvQWQrSVhqaG9jN1ZGMUhVTmt4RlZBNGQ2YmhIbFBOR1dUbThlRFIvNHUwNkh6eVpEdEtmU0RHNk5SM1NoMGhMWG4raXpTanVzR1I5NDBLam5EOGc5Z1M2c3JhRDhkSVdxc0NvdnZPSVFDTDQ4VHRwOHhMTTY4Q2ZwamNiNThHNW1VR1YzSFdxeEM3d3F1ZFh3SUJWVmRsa3FGRnNEbXJDQ1FoRTlVR2szYWk2bW4zZ1JZWDRybkxJcXp3U2h5YlpOS0JHOVROT0c3YndDMFhCL2laQjJMNXBvc3R1TlZ5dFM3aUNSeHNPOXVDMTNpYlpTdEI3Zk9NdHVKR2tXNjc0MW9uWVBVZEFPdVJLMmtMbk41VlZzRkJYL0pveWF0TjZqZmVEK2ZVYWpvaTBVZStmQWYwRnZiS0hZMjA3TGJwamNaQlh5UGN2RmhlTGNla3AyKzBKSW5kUjdOaE43N0VyWmViTFpLL0k5SzZ5bi9EOXJEUWpaTldYZkhCQ2QybERqK2ZKS21KWmpXaERuTVViS3JwTjZOVmwyRnphM21HNGJsbDNOMHFyWUlYbDU1VUZJdlRzYW45dEkvbWJtNUFrdU9IYzZvU0h3NHpMaTN1ZGpQL0Q4UFBvWWRGUXc2VVdVWDhuSWxxYUUvdmozcnk5K1hNbzhxVy84bFZ4OXJONEFZaEJQQTRac2F2OEFBQUFBU1VWT1JLNUNZSUk9Igp9Cg==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1dsOVVJRnhkIiwKICAgIkxhdGV4SW1nQmFzZTY0IiA6ICJpVkJPUncwS0dnb0FBQUFOU1VoRVVnQUFBR01BQUFCR0JBTUFBQUFxZERjakFBQUFNRkJNVkVYLy8vOEFBQUFBQUFBQUFBQUFBQUFBQUFBQUFBQUFBQUFBQUFBQUFBQUFBQUFBQUFBQUFBQUFBQUFBQUFBQUFBQXYzYUI3QUFBQUQzUlNUbE1BSXUvTnE5MjdtVVF5ZGxTSkVHWUYvc2hKQUFBQUNYQklXWE1BQUE3RUFBQU94QUdWS3c0YkFBQURDMGxFUVZSSURkV1dPMjhUUVJESFY4R0pYN0dOMGlJVVFLSkRPa3NvU0ZTbVN4UEpFVkpLRkNva3Frc0RORWpPTjNCNkNydEQwRGpmd0ttZ3NlUWtueUF0RmNIZ2hQY3crNXFkM2J1THQrV0syOW1aK2MvZDNtOGZKNFM1MWlCemZiV3hncmFiVWNBaVNhSWs4d2VicjlUMUFydmZDNm9iZDFVcUx0NVIwaGk3aDlUTE5WWXg1ZDR4aFdTRm45VExONVlCTGxsRWZvdzkxczh6MXdIMm5iK0JJN3R3M1h4ckJEOVlBSjhKYmRiUE5UdjhJU0lGbUx1QjVRcEV3eHRzQ1I5eU96L1JlZXV3N1RwaWlwSUQxczgxU3p5bGlZb0ZHTEZJaTMrZk1Vck9jaXR6WjU5VmpjR0kyaDRiU2d4R2xDUkRlbVlVUmlHcTRDaEVZUlNpeVVZZmd4RmZxZnFjM2lzS0kyVXJJd3FqSjRuRDZFbmlNSEpKSkVZdWljVElKSkVZbVVKY3d3blo1bzdGZGlSR1Z1Zy93dmhXNzlEcy92cVFqU1FIWXcyL1lIaXh4U2h5TU9MYW1UM2JuTHovaUxxdHlXVHlNZ0Y0NnA3UzJNMXVxZ080dks0eTdJNWQ3Y0NSay9nWUQxU2dOOU10dnJQWlQ1YjUzdU5ockg1VGt1U0xMb2xqT3JmV3ZqYnc3bU1zL1phQmlpMjVRa09vZzM1VEdaN2lDUFZieUY1TG5RTWxlMXEyQUliU0xhdm9GdS9CYWh6ZmtwSFdMM25IYTBEbDZuUHR3WHNmSDNKR1BaSHVTWHU4YlR3anNNWGRYaFJnYk9qVEpoMGFTVXBuMmlvZGp3SEcya3ptTm1oRGRHZHQrYStwRW1KY1VyWHEra3ZMelpTT3hSWERKN01heHlwUWVXZ3FPaXlpMWphK05EZ2JPK2Ntb0J1SGhkdytSdm5GSDFGTUdnNEx1YWNlUmlGT2czOFJoOFZLQW94Q2RDMEZrK0d3V0VuZnh5aktSTUZrT0N6R0lUR3FXV2hMak1CK2ZPTnhXSXdqd0NqbjlCK3JWaTNEb3YwaHhzb3V6WFFqWkZpMHgxK05vb2tLUGtFeEtZTWw1Umh2ZkVBQjBOelNSVnUwV25TL2pCbXorK3JhZUt6eUlmd1BIZEJxb1JJbTBUWEJMMktJNWRSbGt2VkVWN1AzREJZYktHNFQ3MmV0T005Rk1saGNxTWpLWUNsS2RIN0VZdGVWYzE1dExRSGZoNi9PTmRGMTd4YzZTdktaTnJHb2RKblVEV2ZEWW1YaXI2YkZBbEVIc0Z0elJEWnVtQ2R2ZW5pNGZicDVISldPU1d3QytndTF1TUFhM04zQmRiR3hjNGY5NFA4RE5DY3NYUys4dTBZQUFBQUFTVVZPUks1Q1lJST0iCn0K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1YxOWpJRnhkIiwKICAgIkxhdGV4SW1nQmFzZTY0IiA6ICJpVkJPUncwS0dnb0FBQUFOU1VoRVVnQUFBR2NBQUFCSEJBTUFBQURvdzBUOEFBQUFNRkJNVkVYLy8vOEFBQUFBQUFBQUFBQUFBQUFBQUFBQUFBQUFBQUFBQUFBQUFBQUFBQUFBQUFBQUFBQUFBQUFBQUFBQUFBQXYzYUI3QUFBQUQzUlNUbE1BSXQzdnpVUzdtV1lRZHF1Sk1sU3dLTGZMQUFBQUNYQklXWE1BQUE3RUFBQU94QUdWS3c0YkFBQUVNRWxFUVZSSURZMVdzVzRiUnhBZFNaWW9pcUlrdUhKSFEzTFNCVlRzSUlCVDVBNjJ1Z1NnLzRBQ2duUUJxRG9CUXZVdUtDQ3AzSWgvUUJkQkdoZGtrN2dVLzBENkE5S2tZOFZ4NHNtYjJidlp2U09QNUJiSGZYTnZkdThlMzh3ZTNlVkhoeWNuVHc0ZlJSUEMySXltRHgrY25Cd2VSWHdxT0FrOE9lSXpoZTdTWVJzU0tCbmkrMHF3UUt6UVhWNzg5SjN5SnQvOElZSHE2OThqeFovK09GUkM5VS9GMHg4T0hEKzl0c0g2NmlKRnRBVTRmV2FRcW5YbTIxd0tVUTJzRzAvYUEvekxRNklObnN6azBENVlmaU9xQW83RHBCSS9EcUdiYjRBVkxMVUdlQnl5dG5nWVFqZGZCeXNJbC9NN1hmNDltME4zd0hvV3hBSGZCNURhY1lpU3VjaDFFOFFqNWpjQlhBdWYzZUlWSkhVTkVVSGkvd0s0ZFJzQW0rNGlhV0NJNUoxQ3ladHp0Q1BhQWV2TUo0bHhQbnBJOVc0QWJMb04xa3REK2w4SGVtMnJrZjN0WkNZV09QWFJWc1Q4cjRjYjRhUDY4Q2FTWW9PYjB5dDR6U0JkbmZwNU1CUGZIQnRlLzloaC9tQnd2dUNrY28yTjFZbEh6TzhNVm9KTkxTZ1Q3R1JKNVdqWVpINXI5Njh6NXJDd0p0bXQwaTFkbzU3c2JxTnIwK3drQ254VGUwK1h6SndTQ2dUSGJmakdkRzExdGI3U3BJM3diMDZEK3R2d0Z0akVnKzFqcDR1RVVDQTQ3dmFaVXd1c1krV2dLTXR6SGE0THRwbi9TVmJ1eEVSQlVSWUtUblRsZlJNTlNZdnl4aTFTS0RoUnozeXpLMWFRK2pwM1NZV0NFM1hNQWhEY2RkbXVKdTNOZDdqZUc1a0Yra0wyUlZrc09Ja0YzSkpWZFlJdnlsNnNpODY5MUZMZjNORy9Vb3J5VklqbHNMUGxNeS9CMHBnSVRpUkZxUlA0c0hqc2c2VVdFTUZ4Y2dEZWw4a0N3WjF2RGtCU3dZbXNMeThRM1BsRzlyaDBCWkwyNVQxZklMSnZicVI5V1FYSFBUemVHRC9pdytLUjlHVW5PR2hJa3I2OFNIRHpqUk1jN0VqNzhrTEJuVzhHUktNWUNUTHFXcFFsMzVKY09Ic1YzNXhoQXhGRFJrdUxVbjNvQXZPdTRwdVh0R01yOTdVb1VmaUxodXZMaWVBZ3RxVW9wZkFYRGRlWFU4RzFLRytYQ081OGMyeUNhMUYrSU9mRDRyM0VOMk1UM0JVbE91MU1Rdm41MCttM2FWaDlZNElUTlZHVWN3U3Z0dmlMM3lMN0VNRk9iK3JwRXE0b1p3VmY2L1AzK0NwcmZKNDhRWVREeFFSMzN6MnRRZjdwUnZ5MWhINUppYkFBMnhFQXR3UE9DTDdEa3d2a2JOdWRCbGdEV2NhTmZjQVpoMSt4UGxmTkRnZjRKbHhaa3VKMGhlUVhqVU5mdW1kblZ6KzdjdENYTGJXWm5NTWRhL3Z0N01vb3l2UnRMYW1ldkhSbGNwN0VlcG5QTVBtMkRHUlJEanc5U01qcFR5ZTdNcHA1bm9IWEZPM0NNY3F1WE1ySW9zU1J2Yi9sTmJNcjc4NEszcklUekpKcTJkTmhiMFp3OUpyd0UxQVQxeit6ZkptVUh4NWtzUGJQY1M2MEhLSk00K1dzSEFOK09NdUZsa04wa2NGeVZvNkJnK1E4RjFvQkJqdFZoaXZ3bGRMeUg2eU53YXBKMSs2WUEvM1g2Y1dxU1pYVUpOVW83UkhMVTh0MXQ4RmEvOTNLRytHcCtCTXNmYTgxdlZtK2cyZjArTXRYRFg1NzdpTXJ6TXJQajZZUGZ0Wm4reDgwdEhUSDVXUzhSUUFBQUFCSlJVNUVya0pnZ2c9PSIKfQo="/>
    </extobj>
  </extobjs>
</s:customData>
</file>

<file path=customXml/itemProps1.xml><?xml version="1.0" encoding="utf-8"?>
<ds:datastoreItem xmlns:ds="http://schemas.openxmlformats.org/officeDocument/2006/customXml" ds:itemID="{10FC1475-9E80-442D-AB0D-15944BC4EBAD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2128</TotalTime>
  <Words>1015</Words>
  <Application>Microsoft Office PowerPoint</Application>
  <PresentationFormat>全屏显示(4:3)</PresentationFormat>
  <Paragraphs>263</Paragraphs>
  <Slides>25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CMBX10</vt:lpstr>
      <vt:lpstr>CMMI10</vt:lpstr>
      <vt:lpstr>CMMI7</vt:lpstr>
      <vt:lpstr>CMR10</vt:lpstr>
      <vt:lpstr>NimbusRomNo9L-Medi</vt:lpstr>
      <vt:lpstr>NimbusRomNo9L-Regu</vt:lpstr>
      <vt:lpstr>等线</vt:lpstr>
      <vt:lpstr>Arial</vt:lpstr>
      <vt:lpstr>Calibri</vt:lpstr>
      <vt:lpstr>Cambria Math</vt:lpstr>
      <vt:lpstr>Roboto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ROBOT ICE</dc:creator>
  <cp:lastModifiedBy>xrot</cp:lastModifiedBy>
  <cp:revision>6194</cp:revision>
  <cp:lastPrinted>2021-04-19T15:27:09Z</cp:lastPrinted>
  <dcterms:created xsi:type="dcterms:W3CDTF">2021-04-19T15:27:09Z</dcterms:created>
  <dcterms:modified xsi:type="dcterms:W3CDTF">2021-06-11T16:47:48Z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