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0" r:id="rId2"/>
    <p:sldId id="277" r:id="rId3"/>
    <p:sldId id="286" r:id="rId4"/>
    <p:sldId id="309" r:id="rId5"/>
    <p:sldId id="287" r:id="rId6"/>
    <p:sldId id="296" r:id="rId7"/>
    <p:sldId id="297" r:id="rId8"/>
    <p:sldId id="298" r:id="rId9"/>
    <p:sldId id="299" r:id="rId10"/>
    <p:sldId id="303" r:id="rId11"/>
    <p:sldId id="305" r:id="rId12"/>
    <p:sldId id="308" r:id="rId13"/>
    <p:sldId id="311" r:id="rId14"/>
    <p:sldId id="304" r:id="rId15"/>
    <p:sldId id="290" r:id="rId16"/>
    <p:sldId id="292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06F8"/>
    <a:srgbClr val="00B0F0"/>
    <a:srgbClr val="F0F0F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>
        <p:scale>
          <a:sx n="75" d="100"/>
          <a:sy n="75" d="100"/>
        </p:scale>
        <p:origin x="88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2020-11-29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5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5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141216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326630" y="4407535"/>
            <a:ext cx="2745740" cy="316865"/>
            <a:chOff x="1244534" y="3522134"/>
            <a:chExt cx="252222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579"/>
              <a:ext cx="2522220" cy="3066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 团    队：不知叫啥队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370" y="282061"/>
            <a:ext cx="415492" cy="41074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88604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CHIP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9971" y="3279001"/>
            <a:ext cx="6055058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2800" b="1" dirty="0">
                <a:solidFill>
                  <a:schemeClr val="accent1"/>
                </a:solidFill>
                <a:ea typeface="经典综艺体简" panose="02010609000101010101" pitchFamily="49" charset="-122"/>
              </a:rPr>
              <a:t>Huber</a:t>
            </a:r>
            <a:r>
              <a:rPr lang="zh-CN" altLang="en-US" sz="2800" b="1" dirty="0">
                <a:solidFill>
                  <a:schemeClr val="accent1"/>
                </a:solidFill>
                <a:ea typeface="经典综艺体简" panose="02010609000101010101" pitchFamily="49" charset="-122"/>
              </a:rPr>
              <a:t>回归和措施分级分类编码</a:t>
            </a:r>
            <a:r>
              <a:rPr lang="zh-CN" altLang="en-US" sz="2800" b="1" dirty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的新冠肺炎趋势预测模型</a:t>
            </a:r>
            <a:endParaRPr lang="en-US" altLang="zh-CN" sz="28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26652" y="4889088"/>
            <a:ext cx="1765300" cy="316802"/>
            <a:chOff x="1244534" y="3522134"/>
            <a:chExt cx="1765300" cy="316802"/>
          </a:xfrm>
        </p:grpSpPr>
        <p:sp>
          <p:nvSpPr>
            <p:cNvPr id="23" name="矩形 22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44535" y="3526647"/>
              <a:ext cx="161819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汇报人：刘奕鑫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78E6FA-26A4-445E-8035-2B63B526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862" y="196789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3636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特征总结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84343"/>
              </p:ext>
            </p:extLst>
          </p:nvPr>
        </p:nvGraphicFramePr>
        <p:xfrm>
          <a:off x="5538690" y="1840488"/>
          <a:ext cx="5370252" cy="372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特征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18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时间特征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(x3)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day_count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日期的编号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month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月份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day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天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18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措施特征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(x10)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nat_level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当前核酸检测措施等级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school_level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当前学校限制等级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traffic_control_level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当前交通控制等级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218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历史确诊时序特征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(x14)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Lag_1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天确诊人数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Lag_2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天确诊人数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Lag_14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天确诊人数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2" name="文本框 111"/>
          <p:cNvSpPr txBox="1"/>
          <p:nvPr/>
        </p:nvSpPr>
        <p:spPr>
          <a:xfrm>
            <a:off x="7751366" y="1366430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主要特征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217841" y="1730384"/>
            <a:ext cx="40085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4616" y="5831525"/>
            <a:ext cx="500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0000"/>
                </a:solidFill>
                <a:effectLst/>
                <a:latin typeface="FandolSong-Regular"/>
              </a:rPr>
              <a:t>设样本的数目为 </a:t>
            </a:r>
            <a:r>
              <a:rPr lang="en-US" altLang="zh-CN" sz="1800" i="1">
                <a:solidFill>
                  <a:srgbClr val="000000"/>
                </a:solidFill>
                <a:effectLst/>
                <a:latin typeface="CMMI10"/>
              </a:rPr>
              <a:t>N</a:t>
            </a:r>
            <a:r>
              <a:rPr lang="en-US" altLang="zh-CN" sz="1800">
                <a:solidFill>
                  <a:srgbClr val="000000"/>
                </a:solidFill>
                <a:effectLst/>
                <a:latin typeface="LMRoman10-Regular"/>
              </a:rPr>
              <a:t>, </a:t>
            </a:r>
            <a:r>
              <a:rPr lang="zh-CN" altLang="en-US" sz="1800">
                <a:solidFill>
                  <a:srgbClr val="000000"/>
                </a:solidFill>
                <a:effectLst/>
                <a:latin typeface="FandolSong-Regular"/>
              </a:rPr>
              <a:t>则我们的输入维度为 </a:t>
            </a:r>
            <a:r>
              <a:rPr lang="en-US" altLang="zh-CN" sz="180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1800" i="1">
                <a:solidFill>
                  <a:srgbClr val="000000"/>
                </a:solidFill>
                <a:effectLst/>
                <a:latin typeface="CMMI10"/>
              </a:rPr>
              <a:t>N, </a:t>
            </a:r>
            <a:r>
              <a:rPr lang="en-US" altLang="zh-CN" sz="1800">
                <a:solidFill>
                  <a:srgbClr val="000000"/>
                </a:solidFill>
                <a:effectLst/>
                <a:latin typeface="CMR10"/>
              </a:rPr>
              <a:t>27)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2EFC0F-D8A5-4AD3-8079-A1804069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82087"/>
              </p:ext>
            </p:extLst>
          </p:nvPr>
        </p:nvGraphicFramePr>
        <p:xfrm>
          <a:off x="1058955" y="1682276"/>
          <a:ext cx="3170424" cy="179265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85212">
                  <a:extLst>
                    <a:ext uri="{9D8B030D-6E8A-4147-A177-3AD203B41FA5}">
                      <a16:colId xmlns:a16="http://schemas.microsoft.com/office/drawing/2014/main" val="1798955683"/>
                    </a:ext>
                  </a:extLst>
                </a:gridCol>
                <a:gridCol w="1585212">
                  <a:extLst>
                    <a:ext uri="{9D8B030D-6E8A-4147-A177-3AD203B41FA5}">
                      <a16:colId xmlns:a16="http://schemas.microsoft.com/office/drawing/2014/main" val="640723386"/>
                    </a:ext>
                  </a:extLst>
                </a:gridCol>
              </a:tblGrid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训练数据类别</a:t>
                      </a:r>
                      <a:endParaRPr lang="zh-CN" altLang="en-US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数量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(条)</a:t>
                      </a:r>
                      <a:endParaRPr lang="zh-CN" altLang="en-US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7981442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区域1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215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201437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区域2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246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466035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区域3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227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892711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总计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698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28913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C61E0A0D-A4AA-43AF-B035-E8E0D7BC6C89}"/>
              </a:ext>
            </a:extLst>
          </p:cNvPr>
          <p:cNvSpPr txBox="1"/>
          <p:nvPr/>
        </p:nvSpPr>
        <p:spPr>
          <a:xfrm>
            <a:off x="2175920" y="1197153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训练数据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B5B1DFE-DA2F-496E-8E81-E19879D2649C}"/>
              </a:ext>
            </a:extLst>
          </p:cNvPr>
          <p:cNvCxnSpPr>
            <a:cxnSpLocks/>
          </p:cNvCxnSpPr>
          <p:nvPr/>
        </p:nvCxnSpPr>
        <p:spPr>
          <a:xfrm>
            <a:off x="1058955" y="1572172"/>
            <a:ext cx="31704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05BF737D-7EAE-42ED-8267-AAC96D1E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37839"/>
              </p:ext>
            </p:extLst>
          </p:nvPr>
        </p:nvGraphicFramePr>
        <p:xfrm>
          <a:off x="1058955" y="4220850"/>
          <a:ext cx="3170424" cy="179265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85212">
                  <a:extLst>
                    <a:ext uri="{9D8B030D-6E8A-4147-A177-3AD203B41FA5}">
                      <a16:colId xmlns:a16="http://schemas.microsoft.com/office/drawing/2014/main" val="1798955683"/>
                    </a:ext>
                  </a:extLst>
                </a:gridCol>
                <a:gridCol w="1585212">
                  <a:extLst>
                    <a:ext uri="{9D8B030D-6E8A-4147-A177-3AD203B41FA5}">
                      <a16:colId xmlns:a16="http://schemas.microsoft.com/office/drawing/2014/main" val="640723386"/>
                    </a:ext>
                  </a:extLst>
                </a:gridCol>
              </a:tblGrid>
              <a:tr h="3585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测试</a:t>
                      </a: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数据类别</a:t>
                      </a:r>
                      <a:endParaRPr lang="zh-CN" altLang="en-US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数量</a:t>
                      </a: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(条)</a:t>
                      </a:r>
                      <a:endParaRPr lang="zh-CN" altLang="en-US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7981442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区域1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201437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区域2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466035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区域3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892711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总计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289138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4EDA223A-81BB-41FE-898E-8FFDA99671C8}"/>
              </a:ext>
            </a:extLst>
          </p:cNvPr>
          <p:cNvSpPr txBox="1"/>
          <p:nvPr/>
        </p:nvSpPr>
        <p:spPr>
          <a:xfrm>
            <a:off x="2175920" y="3735727"/>
            <a:ext cx="120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测试数据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1FE9772-BE79-4FB7-ACC9-989BA0D3F316}"/>
              </a:ext>
            </a:extLst>
          </p:cNvPr>
          <p:cNvCxnSpPr>
            <a:cxnSpLocks/>
          </p:cNvCxnSpPr>
          <p:nvPr/>
        </p:nvCxnSpPr>
        <p:spPr>
          <a:xfrm>
            <a:off x="1058955" y="4110746"/>
            <a:ext cx="31704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8A544E7-D463-4FF0-915C-A773D7BE74A5}"/>
              </a:ext>
            </a:extLst>
          </p:cNvPr>
          <p:cNvSpPr txBox="1"/>
          <p:nvPr/>
        </p:nvSpPr>
        <p:spPr>
          <a:xfrm>
            <a:off x="652555" y="6170663"/>
            <a:ext cx="424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FandolSong-Regular"/>
              </a:rPr>
              <a:t>Note: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留出最后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andolSong-Regular"/>
              </a:rPr>
              <a:t>7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天作为本地测试数据</a:t>
            </a:r>
            <a:endParaRPr lang="zh-CN" alt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89EB41F-4970-45CE-B016-D13CA81E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259" y="83333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6" y="380547"/>
              <a:ext cx="2027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模型筛选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F151A1-2C8D-439B-9DEA-98A7B1DDBC36}"/>
              </a:ext>
            </a:extLst>
          </p:cNvPr>
          <p:cNvSpPr txBox="1"/>
          <p:nvPr/>
        </p:nvSpPr>
        <p:spPr>
          <a:xfrm>
            <a:off x="521487" y="1211015"/>
            <a:ext cx="97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在三个区域的训练数据上进行了</a:t>
            </a:r>
            <a:r>
              <a:rPr lang="en-US" altLang="zh-CN" dirty="0"/>
              <a:t>10</a:t>
            </a:r>
            <a:r>
              <a:rPr lang="zh-CN" altLang="en-US" dirty="0"/>
              <a:t>折交叉验证，筛选出了每个区域</a:t>
            </a:r>
            <a:r>
              <a:rPr lang="en-US" altLang="zh-CN" dirty="0"/>
              <a:t>MAPE</a:t>
            </a:r>
            <a:r>
              <a:rPr lang="zh-CN" altLang="en-US" dirty="0"/>
              <a:t>指标下</a:t>
            </a:r>
            <a:r>
              <a:rPr lang="en-US" altLang="zh-CN" dirty="0"/>
              <a:t>TOP5</a:t>
            </a:r>
            <a:r>
              <a:rPr lang="zh-CN" altLang="en-US" dirty="0"/>
              <a:t>的模型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9BA044-C204-4CA0-845B-A9F78EDA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21" y="1682398"/>
            <a:ext cx="11267483" cy="15165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854422-6956-421A-A55B-4435C087CA43}"/>
              </a:ext>
            </a:extLst>
          </p:cNvPr>
          <p:cNvSpPr txBox="1"/>
          <p:nvPr/>
        </p:nvSpPr>
        <p:spPr>
          <a:xfrm>
            <a:off x="5645771" y="1593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区域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7BF5C2-5657-4430-9EDE-D4331A2D6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1" y="3464840"/>
            <a:ext cx="11274912" cy="144483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165AA93-A70E-4125-AAD4-C9ABD2447BC0}"/>
              </a:ext>
            </a:extLst>
          </p:cNvPr>
          <p:cNvSpPr txBox="1"/>
          <p:nvPr/>
        </p:nvSpPr>
        <p:spPr>
          <a:xfrm>
            <a:off x="5645770" y="31989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区域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B5B1BF-B51F-46BD-8A99-2FFB9423732D}"/>
              </a:ext>
            </a:extLst>
          </p:cNvPr>
          <p:cNvSpPr txBox="1"/>
          <p:nvPr/>
        </p:nvSpPr>
        <p:spPr>
          <a:xfrm>
            <a:off x="5662076" y="4792754"/>
            <a:ext cx="7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区域</a:t>
            </a:r>
            <a:r>
              <a:rPr lang="en-US" altLang="zh-CN" b="1" dirty="0"/>
              <a:t>3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F75A98-A850-4D6C-9A3B-2CFBBE62B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82" y="5121205"/>
            <a:ext cx="11274912" cy="143743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C4B8BC8-AA94-48EE-8026-565DBCC6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7940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6" y="380547"/>
              <a:ext cx="2027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Huber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回归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816A73-26D9-474B-89AB-6A04BDD8374D}"/>
              </a:ext>
            </a:extLst>
          </p:cNvPr>
          <p:cNvSpPr txBox="1"/>
          <p:nvPr/>
        </p:nvSpPr>
        <p:spPr>
          <a:xfrm>
            <a:off x="839917" y="3936544"/>
            <a:ext cx="4339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解释：</a:t>
            </a:r>
            <a:endParaRPr lang="en-US" altLang="zh-CN" b="0" i="0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当预测偏差小于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δ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时，它采用平方误差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当预测偏差大于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δ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时，采用的线性误差。</a:t>
            </a:r>
            <a:endParaRPr lang="en-US" altLang="zh-CN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能够比较好地降低模型对异常值的敏感度</a:t>
            </a:r>
            <a:endParaRPr lang="en-US" altLang="zh-CN" dirty="0"/>
          </a:p>
          <a:p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3215E8-7E5B-410E-B61D-22A13BB86D35}"/>
                  </a:ext>
                </a:extLst>
              </p:cNvPr>
              <p:cNvSpPr txBox="1"/>
              <p:nvPr/>
            </p:nvSpPr>
            <p:spPr>
              <a:xfrm>
                <a:off x="839917" y="1544053"/>
                <a:ext cx="4314001" cy="217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Huber</a:t>
                </a:r>
                <a:r>
                  <a:rPr lang="zh-CN" altLang="en-US" b="1" dirty="0"/>
                  <a:t>回归（最小二乘回归的一种变体）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effectLst/>
                                    <a:latin typeface="Cambria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effectLst/>
                                    <a:latin typeface="Cambria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effectLst/>
                                    <a:latin typeface="Cambria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|≤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|−</m:t>
                                    </m:r>
                                    <m:f>
                                      <m:fPr>
                                        <m:ctrlPr>
                                          <a:rPr lang="zh-CN" altLang="zh-CN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effectLst/>
                                    <a:latin typeface="Cambria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effectLst/>
                                    <a:latin typeface="Cambria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>
                                    <a:effectLst/>
                                    <a:latin typeface="Cambria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sz="1800" b="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latin typeface="Monaco"/>
                  </a:rPr>
                  <a:t> δ</a:t>
                </a:r>
                <a:r>
                  <a:rPr lang="zh-CN" altLang="en-US" dirty="0">
                    <a:solidFill>
                      <a:srgbClr val="000000"/>
                    </a:solidFill>
                    <a:latin typeface="Monaco"/>
                  </a:rPr>
                  <a:t>为可学习参数。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3215E8-7E5B-410E-B61D-22A13BB8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17" y="1544053"/>
                <a:ext cx="4314001" cy="2171877"/>
              </a:xfrm>
              <a:prstGeom prst="rect">
                <a:avLst/>
              </a:prstGeom>
              <a:blipFill>
                <a:blip r:embed="rId4"/>
                <a:stretch>
                  <a:fillRect l="-1273" t="-1401" r="-707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uberloss-w450">
            <a:extLst>
              <a:ext uri="{FF2B5EF4-FFF2-40B4-BE49-F238E27FC236}">
                <a16:creationId xmlns:a16="http://schemas.microsoft.com/office/drawing/2014/main" id="{A16225C9-E675-4DAA-B71E-9184113C02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48" y="1728719"/>
            <a:ext cx="5776024" cy="36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2562CB55-D294-4922-A9C2-06E9A26AA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7940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6" y="380547"/>
              <a:ext cx="2027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最终模型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676159A-575A-4B86-BBBB-6845E4100AC7}"/>
              </a:ext>
            </a:extLst>
          </p:cNvPr>
          <p:cNvSpPr/>
          <p:nvPr/>
        </p:nvSpPr>
        <p:spPr>
          <a:xfrm>
            <a:off x="8142294" y="3425696"/>
            <a:ext cx="1053773" cy="586874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Huber</a:t>
            </a:r>
          </a:p>
          <a:p>
            <a:pPr algn="ct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Regressor</a:t>
            </a:r>
            <a:endParaRPr lang="en-US" altLang="zh-CN" sz="1000" dirty="0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BFD5D6B1-7E32-431E-B094-C83A13945601}"/>
              </a:ext>
            </a:extLst>
          </p:cNvPr>
          <p:cNvSpPr/>
          <p:nvPr/>
        </p:nvSpPr>
        <p:spPr>
          <a:xfrm>
            <a:off x="7763454" y="1730580"/>
            <a:ext cx="260943" cy="3409442"/>
          </a:xfrm>
          <a:prstGeom prst="rightBrace">
            <a:avLst>
              <a:gd name="adj1" fmla="val 8333"/>
              <a:gd name="adj2" fmla="val 596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B663D7B-F0F3-4F2E-BD23-BF3BCE847F34}"/>
              </a:ext>
            </a:extLst>
          </p:cNvPr>
          <p:cNvSpPr/>
          <p:nvPr/>
        </p:nvSpPr>
        <p:spPr>
          <a:xfrm>
            <a:off x="6341275" y="1657055"/>
            <a:ext cx="1304282" cy="4768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日期特征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Date_feature</a:t>
            </a:r>
            <a:endParaRPr lang="zh-CN" altLang="en-US" sz="12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FB941C9-70F2-4A17-BF53-D4BAF0E28DCA}"/>
              </a:ext>
            </a:extLst>
          </p:cNvPr>
          <p:cNvSpPr/>
          <p:nvPr/>
        </p:nvSpPr>
        <p:spPr>
          <a:xfrm>
            <a:off x="6346179" y="3007639"/>
            <a:ext cx="1299378" cy="5224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措施特征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Action_level</a:t>
            </a:r>
            <a:endParaRPr lang="zh-CN" altLang="en-US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BDC004F-F101-4F96-876D-9525ECC8C3CF}"/>
              </a:ext>
            </a:extLst>
          </p:cNvPr>
          <p:cNvSpPr/>
          <p:nvPr/>
        </p:nvSpPr>
        <p:spPr>
          <a:xfrm>
            <a:off x="6341275" y="4642803"/>
            <a:ext cx="1299378" cy="49721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确诊特征</a:t>
            </a:r>
            <a:endParaRPr lang="en-US" altLang="zh-CN" sz="1200" dirty="0"/>
          </a:p>
          <a:p>
            <a:pPr algn="ctr"/>
            <a:r>
              <a:rPr lang="en-US" altLang="zh-CN" sz="1200" dirty="0" err="1"/>
              <a:t>Confirm_lag</a:t>
            </a:r>
            <a:endParaRPr lang="zh-CN" altLang="en-US" sz="1200" dirty="0"/>
          </a:p>
        </p:txBody>
      </p:sp>
      <p:sp>
        <p:nvSpPr>
          <p:cNvPr id="36" name="下箭头 7">
            <a:extLst>
              <a:ext uri="{FF2B5EF4-FFF2-40B4-BE49-F238E27FC236}">
                <a16:creationId xmlns:a16="http://schemas.microsoft.com/office/drawing/2014/main" id="{E865D1CE-11A4-48AD-AC53-80D7ACA06552}"/>
              </a:ext>
            </a:extLst>
          </p:cNvPr>
          <p:cNvSpPr/>
          <p:nvPr/>
        </p:nvSpPr>
        <p:spPr>
          <a:xfrm rot="16200000">
            <a:off x="9443603" y="3558620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420ACE-8563-4D32-B137-F3B7BA2732EC}"/>
              </a:ext>
            </a:extLst>
          </p:cNvPr>
          <p:cNvSpPr/>
          <p:nvPr/>
        </p:nvSpPr>
        <p:spPr>
          <a:xfrm>
            <a:off x="10001943" y="3549632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预测结果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FE2F4B-BA28-4797-9AAE-57BBA208121A}"/>
              </a:ext>
            </a:extLst>
          </p:cNvPr>
          <p:cNvSpPr txBox="1"/>
          <p:nvPr/>
        </p:nvSpPr>
        <p:spPr>
          <a:xfrm>
            <a:off x="930813" y="2825531"/>
            <a:ext cx="391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在测试集上，模型集成和融合效果都没有精调的单</a:t>
            </a:r>
            <a:r>
              <a:rPr lang="en-US" altLang="zh-CN" sz="2400" dirty="0"/>
              <a:t>Huber</a:t>
            </a:r>
            <a:r>
              <a:rPr lang="zh-CN" altLang="en-US" sz="2400" dirty="0"/>
              <a:t>模型表现地好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DB84946-49EA-4B90-BB36-1ABE028A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7940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6" y="380547"/>
              <a:ext cx="2027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模型效果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03625" y="5255030"/>
            <a:ext cx="9051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1353B"/>
                </a:solidFill>
                <a:latin typeface="Verdana" panose="020B0604030504040204" pitchFamily="34" charset="0"/>
              </a:rPr>
              <a:t>线上测试集得分（换算区域平均</a:t>
            </a:r>
            <a:r>
              <a:rPr lang="en-US" altLang="zh-CN" sz="2800" dirty="0">
                <a:solidFill>
                  <a:srgbClr val="31353B"/>
                </a:solidFill>
                <a:latin typeface="Verdana" panose="020B0604030504040204" pitchFamily="34" charset="0"/>
              </a:rPr>
              <a:t>MAPE</a:t>
            </a:r>
            <a:r>
              <a:rPr lang="zh-CN" altLang="en-US" sz="2800" dirty="0">
                <a:solidFill>
                  <a:srgbClr val="31353B"/>
                </a:solidFill>
                <a:latin typeface="Verdana" panose="020B0604030504040204" pitchFamily="34" charset="0"/>
              </a:rPr>
              <a:t>）</a:t>
            </a:r>
            <a:r>
              <a:rPr lang="zh-CN" altLang="en-US" sz="2800" b="1" dirty="0">
                <a:solidFill>
                  <a:srgbClr val="31353B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2800" i="0" dirty="0">
                <a:solidFill>
                  <a:srgbClr val="31353B"/>
                </a:solidFill>
                <a:effectLst/>
                <a:latin typeface="Verdana" panose="020B0604030504040204" pitchFamily="34" charset="0"/>
              </a:rPr>
              <a:t>0.2061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3C98F0-2AAC-4D2B-948A-14586A90C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25" y="1602047"/>
            <a:ext cx="6625302" cy="295470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C825FA2-DC1F-4821-9DEB-3DFC0182A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39861"/>
              </p:ext>
            </p:extLst>
          </p:nvPr>
        </p:nvGraphicFramePr>
        <p:xfrm>
          <a:off x="7402920" y="1602040"/>
          <a:ext cx="4169952" cy="295471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084976">
                  <a:extLst>
                    <a:ext uri="{9D8B030D-6E8A-4147-A177-3AD203B41FA5}">
                      <a16:colId xmlns:a16="http://schemas.microsoft.com/office/drawing/2014/main" val="309346961"/>
                    </a:ext>
                  </a:extLst>
                </a:gridCol>
                <a:gridCol w="2084976">
                  <a:extLst>
                    <a:ext uri="{9D8B030D-6E8A-4147-A177-3AD203B41FA5}">
                      <a16:colId xmlns:a16="http://schemas.microsoft.com/office/drawing/2014/main" val="1522523467"/>
                    </a:ext>
                  </a:extLst>
                </a:gridCol>
              </a:tblGrid>
              <a:tr h="59094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地域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本地测试集MAPE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2263207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区域1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0.1729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375333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区域2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0.2423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821358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区域3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0.1039</a:t>
                      </a:r>
                      <a:endParaRPr lang="zh-CN" sz="1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592480"/>
                  </a:ext>
                </a:extLst>
              </a:tr>
              <a:tr h="59094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总计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平均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CN" sz="1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1" dirty="0">
                          <a:effectLst/>
                        </a:rPr>
                        <a:t>0.1730</a:t>
                      </a:r>
                      <a:endParaRPr lang="zh-CN" sz="1400" b="1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022198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A66CA956-E03F-445C-B49C-AA7AC16F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122041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还有什么能做？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138292" y="1975938"/>
            <a:ext cx="5915416" cy="2628584"/>
            <a:chOff x="4962185" y="1963238"/>
            <a:chExt cx="5915416" cy="2628584"/>
          </a:xfrm>
        </p:grpSpPr>
        <p:cxnSp>
          <p:nvCxnSpPr>
            <p:cNvPr id="15" name="直接连接符 14"/>
            <p:cNvCxnSpPr>
              <a:cxnSpLocks/>
              <a:endCxn id="22" idx="4"/>
            </p:cNvCxnSpPr>
            <p:nvPr/>
          </p:nvCxnSpPr>
          <p:spPr>
            <a:xfrm flipH="1">
              <a:off x="7926516" y="2290110"/>
              <a:ext cx="5754" cy="230171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sḷîḋé"/>
            <p:cNvSpPr/>
            <p:nvPr/>
          </p:nvSpPr>
          <p:spPr bwMode="auto">
            <a:xfrm>
              <a:off x="4962185" y="393433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ḻiḋe"/>
            <p:cNvSpPr/>
            <p:nvPr/>
          </p:nvSpPr>
          <p:spPr bwMode="auto">
            <a:xfrm>
              <a:off x="4962185" y="198521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ļïḓè"/>
            <p:cNvSpPr/>
            <p:nvPr/>
          </p:nvSpPr>
          <p:spPr bwMode="auto">
            <a:xfrm rot="10800000">
              <a:off x="7575419" y="295977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/>
            <p:cNvSpPr/>
            <p:nvPr/>
          </p:nvSpPr>
          <p:spPr>
            <a:xfrm>
              <a:off x="7588665" y="1963238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588665" y="2956008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7588665" y="3916121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2284993" y="2484362"/>
            <a:ext cx="2243670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venir"/>
              </a:rPr>
              <a:t>针对措施文本时序数据的自动特征提取模型</a:t>
            </a:r>
            <a:endParaRPr lang="en-US" altLang="zh-CN" dirty="0">
              <a:latin typeface="Aveni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4084" y="3429000"/>
            <a:ext cx="1569660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补充更多数据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5235" y="4427938"/>
            <a:ext cx="2031325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venir"/>
              </a:rPr>
              <a:t>更细致的特征工程</a:t>
            </a:r>
            <a:endParaRPr lang="en-US" altLang="zh-CN" dirty="0">
              <a:latin typeface="Avenir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667D199-6E53-4509-8E12-45FAA38A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122041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-1" fmla="*/ 4175818 w 4175818"/>
              <a:gd name="connsiteY0-2" fmla="*/ 1926265 h 4660752"/>
              <a:gd name="connsiteX1-3" fmla="*/ 4159704 w 4175818"/>
              <a:gd name="connsiteY1-4" fmla="*/ 1910151 h 4660752"/>
              <a:gd name="connsiteX2-5" fmla="*/ 4175818 w 4175818"/>
              <a:gd name="connsiteY2-6" fmla="*/ 1926265 h 4660752"/>
              <a:gd name="connsiteX3-7" fmla="*/ 0 w 4175818"/>
              <a:gd name="connsiteY3-8" fmla="*/ 969868 h 4660752"/>
              <a:gd name="connsiteX4-9" fmla="*/ 2734487 w 4175818"/>
              <a:gd name="connsiteY4-10" fmla="*/ 969868 h 4660752"/>
              <a:gd name="connsiteX5-11" fmla="*/ 2734487 w 4175818"/>
              <a:gd name="connsiteY5-12" fmla="*/ 0 h 4660752"/>
              <a:gd name="connsiteX6-13" fmla="*/ 3744766 w 4175818"/>
              <a:gd name="connsiteY6-14" fmla="*/ 0 h 4660752"/>
              <a:gd name="connsiteX7-15" fmla="*/ 2997159 w 4175818"/>
              <a:gd name="connsiteY7-16" fmla="*/ 747607 h 4660752"/>
              <a:gd name="connsiteX8-17" fmla="*/ 3847271 w 4175818"/>
              <a:gd name="connsiteY8-18" fmla="*/ 1597719 h 4660752"/>
              <a:gd name="connsiteX9-19" fmla="*/ 2621466 w 4175818"/>
              <a:gd name="connsiteY9-20" fmla="*/ 2823524 h 4660752"/>
              <a:gd name="connsiteX10-21" fmla="*/ 2933899 w 4175818"/>
              <a:gd name="connsiteY10-22" fmla="*/ 3135956 h 4660752"/>
              <a:gd name="connsiteX11-23" fmla="*/ 3690884 w 4175818"/>
              <a:gd name="connsiteY11-24" fmla="*/ 2378971 h 4660752"/>
              <a:gd name="connsiteX12-25" fmla="*/ 3690884 w 4175818"/>
              <a:gd name="connsiteY12-26" fmla="*/ 4660752 h 4660752"/>
              <a:gd name="connsiteX13-27" fmla="*/ 0 w 4175818"/>
              <a:gd name="connsiteY13-28" fmla="*/ 4660752 h 4660752"/>
              <a:gd name="connsiteX14" fmla="*/ 0 w 4175818"/>
              <a:gd name="connsiteY14" fmla="*/ 969868 h 4660752"/>
              <a:gd name="connsiteX0-29" fmla="*/ 0 w 3847271"/>
              <a:gd name="connsiteY0-30" fmla="*/ 969868 h 4660752"/>
              <a:gd name="connsiteX1-31" fmla="*/ 2734487 w 3847271"/>
              <a:gd name="connsiteY1-32" fmla="*/ 969868 h 4660752"/>
              <a:gd name="connsiteX2-33" fmla="*/ 2734487 w 3847271"/>
              <a:gd name="connsiteY2-34" fmla="*/ 0 h 4660752"/>
              <a:gd name="connsiteX3-35" fmla="*/ 3744766 w 3847271"/>
              <a:gd name="connsiteY3-36" fmla="*/ 0 h 4660752"/>
              <a:gd name="connsiteX4-37" fmla="*/ 2997159 w 3847271"/>
              <a:gd name="connsiteY4-38" fmla="*/ 747607 h 4660752"/>
              <a:gd name="connsiteX5-39" fmla="*/ 3847271 w 3847271"/>
              <a:gd name="connsiteY5-40" fmla="*/ 1597719 h 4660752"/>
              <a:gd name="connsiteX6-41" fmla="*/ 2621466 w 3847271"/>
              <a:gd name="connsiteY6-42" fmla="*/ 2823524 h 4660752"/>
              <a:gd name="connsiteX7-43" fmla="*/ 2933899 w 3847271"/>
              <a:gd name="connsiteY7-44" fmla="*/ 3135956 h 4660752"/>
              <a:gd name="connsiteX8-45" fmla="*/ 3690884 w 3847271"/>
              <a:gd name="connsiteY8-46" fmla="*/ 2378971 h 4660752"/>
              <a:gd name="connsiteX9-47" fmla="*/ 3690884 w 3847271"/>
              <a:gd name="connsiteY9-48" fmla="*/ 4660752 h 4660752"/>
              <a:gd name="connsiteX10-49" fmla="*/ 0 w 3847271"/>
              <a:gd name="connsiteY10-50" fmla="*/ 4660752 h 4660752"/>
              <a:gd name="connsiteX11-51" fmla="*/ 0 w 3847271"/>
              <a:gd name="connsiteY11-52" fmla="*/ 969868 h 4660752"/>
              <a:gd name="connsiteX0-53" fmla="*/ 0 w 3847271"/>
              <a:gd name="connsiteY0-54" fmla="*/ 969868 h 4660752"/>
              <a:gd name="connsiteX1-55" fmla="*/ 2734487 w 3847271"/>
              <a:gd name="connsiteY1-56" fmla="*/ 969868 h 4660752"/>
              <a:gd name="connsiteX2-57" fmla="*/ 2734487 w 3847271"/>
              <a:gd name="connsiteY2-58" fmla="*/ 0 h 4660752"/>
              <a:gd name="connsiteX3-59" fmla="*/ 3744766 w 3847271"/>
              <a:gd name="connsiteY3-60" fmla="*/ 0 h 4660752"/>
              <a:gd name="connsiteX4-61" fmla="*/ 2997159 w 3847271"/>
              <a:gd name="connsiteY4-62" fmla="*/ 747607 h 4660752"/>
              <a:gd name="connsiteX5-63" fmla="*/ 3847271 w 3847271"/>
              <a:gd name="connsiteY5-64" fmla="*/ 1597719 h 4660752"/>
              <a:gd name="connsiteX6-65" fmla="*/ 2933899 w 3847271"/>
              <a:gd name="connsiteY6-66" fmla="*/ 3135956 h 4660752"/>
              <a:gd name="connsiteX7-67" fmla="*/ 3690884 w 3847271"/>
              <a:gd name="connsiteY7-68" fmla="*/ 2378971 h 4660752"/>
              <a:gd name="connsiteX8-69" fmla="*/ 3690884 w 3847271"/>
              <a:gd name="connsiteY8-70" fmla="*/ 4660752 h 4660752"/>
              <a:gd name="connsiteX9-71" fmla="*/ 0 w 3847271"/>
              <a:gd name="connsiteY9-72" fmla="*/ 4660752 h 4660752"/>
              <a:gd name="connsiteX10-73" fmla="*/ 0 w 3847271"/>
              <a:gd name="connsiteY10-74" fmla="*/ 969868 h 4660752"/>
              <a:gd name="connsiteX0-75" fmla="*/ 0 w 3847271"/>
              <a:gd name="connsiteY0-76" fmla="*/ 969868 h 4660752"/>
              <a:gd name="connsiteX1-77" fmla="*/ 2734487 w 3847271"/>
              <a:gd name="connsiteY1-78" fmla="*/ 969868 h 4660752"/>
              <a:gd name="connsiteX2-79" fmla="*/ 2734487 w 3847271"/>
              <a:gd name="connsiteY2-80" fmla="*/ 0 h 4660752"/>
              <a:gd name="connsiteX3-81" fmla="*/ 3744766 w 3847271"/>
              <a:gd name="connsiteY3-82" fmla="*/ 0 h 4660752"/>
              <a:gd name="connsiteX4-83" fmla="*/ 2997159 w 3847271"/>
              <a:gd name="connsiteY4-84" fmla="*/ 747607 h 4660752"/>
              <a:gd name="connsiteX5-85" fmla="*/ 3847271 w 3847271"/>
              <a:gd name="connsiteY5-86" fmla="*/ 1597719 h 4660752"/>
              <a:gd name="connsiteX6-87" fmla="*/ 3690884 w 3847271"/>
              <a:gd name="connsiteY6-88" fmla="*/ 2378971 h 4660752"/>
              <a:gd name="connsiteX7-89" fmla="*/ 3690884 w 3847271"/>
              <a:gd name="connsiteY7-90" fmla="*/ 4660752 h 4660752"/>
              <a:gd name="connsiteX8-91" fmla="*/ 0 w 3847271"/>
              <a:gd name="connsiteY8-92" fmla="*/ 4660752 h 4660752"/>
              <a:gd name="connsiteX9-93" fmla="*/ 0 w 3847271"/>
              <a:gd name="connsiteY9-94" fmla="*/ 969868 h 4660752"/>
              <a:gd name="connsiteX0-95" fmla="*/ 0 w 3847271"/>
              <a:gd name="connsiteY0-96" fmla="*/ 969868 h 4660752"/>
              <a:gd name="connsiteX1-97" fmla="*/ 2734487 w 3847271"/>
              <a:gd name="connsiteY1-98" fmla="*/ 969868 h 4660752"/>
              <a:gd name="connsiteX2-99" fmla="*/ 2734487 w 3847271"/>
              <a:gd name="connsiteY2-100" fmla="*/ 0 h 4660752"/>
              <a:gd name="connsiteX3-101" fmla="*/ 3744766 w 3847271"/>
              <a:gd name="connsiteY3-102" fmla="*/ 0 h 4660752"/>
              <a:gd name="connsiteX4-103" fmla="*/ 3847271 w 3847271"/>
              <a:gd name="connsiteY4-104" fmla="*/ 1597719 h 4660752"/>
              <a:gd name="connsiteX5-105" fmla="*/ 3690884 w 3847271"/>
              <a:gd name="connsiteY5-106" fmla="*/ 2378971 h 4660752"/>
              <a:gd name="connsiteX6-107" fmla="*/ 3690884 w 3847271"/>
              <a:gd name="connsiteY6-108" fmla="*/ 4660752 h 4660752"/>
              <a:gd name="connsiteX7-109" fmla="*/ 0 w 3847271"/>
              <a:gd name="connsiteY7-110" fmla="*/ 4660752 h 4660752"/>
              <a:gd name="connsiteX8-111" fmla="*/ 0 w 3847271"/>
              <a:gd name="connsiteY8-112" fmla="*/ 969868 h 4660752"/>
              <a:gd name="connsiteX0-113" fmla="*/ 3847271 w 3938711"/>
              <a:gd name="connsiteY0-114" fmla="*/ 1597719 h 4660752"/>
              <a:gd name="connsiteX1-115" fmla="*/ 3690884 w 3938711"/>
              <a:gd name="connsiteY1-116" fmla="*/ 2378971 h 4660752"/>
              <a:gd name="connsiteX2-117" fmla="*/ 3690884 w 3938711"/>
              <a:gd name="connsiteY2-118" fmla="*/ 4660752 h 4660752"/>
              <a:gd name="connsiteX3-119" fmla="*/ 0 w 3938711"/>
              <a:gd name="connsiteY3-120" fmla="*/ 4660752 h 4660752"/>
              <a:gd name="connsiteX4-121" fmla="*/ 0 w 3938711"/>
              <a:gd name="connsiteY4-122" fmla="*/ 969868 h 4660752"/>
              <a:gd name="connsiteX5-123" fmla="*/ 2734487 w 3938711"/>
              <a:gd name="connsiteY5-124" fmla="*/ 969868 h 4660752"/>
              <a:gd name="connsiteX6-125" fmla="*/ 2734487 w 3938711"/>
              <a:gd name="connsiteY6-126" fmla="*/ 0 h 4660752"/>
              <a:gd name="connsiteX7-127" fmla="*/ 3744766 w 3938711"/>
              <a:gd name="connsiteY7-128" fmla="*/ 0 h 4660752"/>
              <a:gd name="connsiteX8-129" fmla="*/ 3938711 w 3938711"/>
              <a:gd name="connsiteY8-130" fmla="*/ 1689159 h 4660752"/>
              <a:gd name="connsiteX0-131" fmla="*/ 3847271 w 3847271"/>
              <a:gd name="connsiteY0-132" fmla="*/ 1597719 h 4660752"/>
              <a:gd name="connsiteX1-133" fmla="*/ 3690884 w 3847271"/>
              <a:gd name="connsiteY1-134" fmla="*/ 2378971 h 4660752"/>
              <a:gd name="connsiteX2-135" fmla="*/ 3690884 w 3847271"/>
              <a:gd name="connsiteY2-136" fmla="*/ 4660752 h 4660752"/>
              <a:gd name="connsiteX3-137" fmla="*/ 0 w 3847271"/>
              <a:gd name="connsiteY3-138" fmla="*/ 4660752 h 4660752"/>
              <a:gd name="connsiteX4-139" fmla="*/ 0 w 3847271"/>
              <a:gd name="connsiteY4-140" fmla="*/ 969868 h 4660752"/>
              <a:gd name="connsiteX5-141" fmla="*/ 2734487 w 3847271"/>
              <a:gd name="connsiteY5-142" fmla="*/ 969868 h 4660752"/>
              <a:gd name="connsiteX6-143" fmla="*/ 2734487 w 3847271"/>
              <a:gd name="connsiteY6-144" fmla="*/ 0 h 4660752"/>
              <a:gd name="connsiteX7-145" fmla="*/ 3744766 w 3847271"/>
              <a:gd name="connsiteY7-146" fmla="*/ 0 h 4660752"/>
              <a:gd name="connsiteX0-147" fmla="*/ 3690884 w 3744766"/>
              <a:gd name="connsiteY0-148" fmla="*/ 2378971 h 4660752"/>
              <a:gd name="connsiteX1-149" fmla="*/ 3690884 w 3744766"/>
              <a:gd name="connsiteY1-150" fmla="*/ 4660752 h 4660752"/>
              <a:gd name="connsiteX2-151" fmla="*/ 0 w 3744766"/>
              <a:gd name="connsiteY2-152" fmla="*/ 4660752 h 4660752"/>
              <a:gd name="connsiteX3-153" fmla="*/ 0 w 3744766"/>
              <a:gd name="connsiteY3-154" fmla="*/ 969868 h 4660752"/>
              <a:gd name="connsiteX4-155" fmla="*/ 2734487 w 3744766"/>
              <a:gd name="connsiteY4-156" fmla="*/ 969868 h 4660752"/>
              <a:gd name="connsiteX5-157" fmla="*/ 2734487 w 3744766"/>
              <a:gd name="connsiteY5-158" fmla="*/ 0 h 4660752"/>
              <a:gd name="connsiteX6-159" fmla="*/ 3744766 w 3744766"/>
              <a:gd name="connsiteY6-160" fmla="*/ 0 h 4660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6308" y="2321004"/>
            <a:ext cx="822641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13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6855" y="4764405"/>
            <a:ext cx="2160905" cy="316865"/>
            <a:chOff x="1244534" y="3522134"/>
            <a:chExt cx="1765300" cy="316802"/>
          </a:xfrm>
        </p:grpSpPr>
        <p:sp>
          <p:nvSpPr>
            <p:cNvPr id="13" name="矩形 12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4535" y="3526647"/>
              <a:ext cx="1618194" cy="3066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 团    队：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sym typeface="+mn-ea"/>
                </a:rPr>
                <a:t>不知叫啥队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57004" y="5245704"/>
            <a:ext cx="1765300" cy="316802"/>
            <a:chOff x="1244534" y="3522134"/>
            <a:chExt cx="1765300" cy="316802"/>
          </a:xfrm>
        </p:grpSpPr>
        <p:sp>
          <p:nvSpPr>
            <p:cNvPr id="17" name="矩形 1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4535" y="3526647"/>
              <a:ext cx="1618194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汇报人：刘奕鑫</a:t>
              </a:r>
              <a:endParaRPr lang="en-US" altLang="zh-CN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AD6ACFC-8504-4870-B09E-626D7559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122041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团队简介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" name="直接连接符 4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316003" y="2819002"/>
            <a:ext cx="47777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2020CCF-BDCI-面向数据安全治理的数据内容智能发现与分级分类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 defTabSz="914400">
              <a:buFont typeface="Wingdings" panose="05000000000000000000" pitchFamily="2" charset="2"/>
              <a:buChar char="l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309907" y="1857881"/>
            <a:ext cx="883947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sz="1600" dirty="0">
                <a:latin typeface="Century Gothic" panose="020B0502020202020204" pitchFamily="34" charset="0"/>
                <a:ea typeface="+mj-ea"/>
              </a:rPr>
              <a:t>刘奕鑫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193854" y="1857881"/>
            <a:ext cx="1512002" cy="3511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华南理工大学</a:t>
            </a:r>
            <a:endParaRPr lang="en-US" altLang="zh-CN" sz="1600" dirty="0"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595216" y="1857881"/>
            <a:ext cx="1512002" cy="371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600" dirty="0">
                <a:latin typeface="Century Gothic" panose="020B0502020202020204" pitchFamily="34" charset="0"/>
                <a:ea typeface="+mj-ea"/>
              </a:rPr>
              <a:t>本科三年级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159275" y="2819002"/>
            <a:ext cx="8841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296379" y="2690180"/>
            <a:ext cx="5326413" cy="3154646"/>
          </a:xfrm>
          <a:prstGeom prst="roundRect">
            <a:avLst>
              <a:gd name="adj" fmla="val 8551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/>
          <p:cNvSpPr/>
          <p:nvPr/>
        </p:nvSpPr>
        <p:spPr>
          <a:xfrm>
            <a:off x="3296379" y="1865011"/>
            <a:ext cx="5326413" cy="351122"/>
          </a:xfrm>
          <a:prstGeom prst="roundRect">
            <a:avLst>
              <a:gd name="adj" fmla="val 29385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11" y="380578"/>
            <a:ext cx="415492" cy="410749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D69454A-3C77-4CCB-89B5-1489A74B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03" y="29530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任务说明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61650" y="1694905"/>
            <a:ext cx="8980884" cy="327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venir"/>
              </a:rPr>
              <a:t>任务描述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venir"/>
              </a:rPr>
              <a:t>在</a:t>
            </a:r>
            <a:r>
              <a:rPr lang="zh-CN" sz="2000" dirty="0">
                <a:latin typeface="Avenir"/>
              </a:rPr>
              <a:t>三个</a:t>
            </a:r>
            <a:r>
              <a:rPr lang="zh-CN" altLang="en-US" sz="2000" dirty="0">
                <a:latin typeface="Avenir"/>
              </a:rPr>
              <a:t>真实的</a:t>
            </a:r>
            <a:r>
              <a:rPr lang="zh-CN" sz="2000" dirty="0">
                <a:latin typeface="Avenir"/>
              </a:rPr>
              <a:t>典型区域，根据</a:t>
            </a:r>
            <a:endParaRPr lang="en-US" altLang="zh-CN" sz="2000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venir"/>
              </a:rPr>
              <a:t>	</a:t>
            </a:r>
            <a:r>
              <a:rPr lang="zh-CN" altLang="en-US" sz="2000" b="1" dirty="0">
                <a:latin typeface="Avenir"/>
              </a:rPr>
              <a:t>区域防疫</a:t>
            </a:r>
            <a:r>
              <a:rPr lang="zh-CN" sz="2000" b="1" dirty="0">
                <a:latin typeface="Avenir"/>
              </a:rPr>
              <a:t>措施时序</a:t>
            </a:r>
            <a:r>
              <a:rPr lang="zh-CN" altLang="en-US" sz="2000" b="1" dirty="0">
                <a:latin typeface="Avenir"/>
              </a:rPr>
              <a:t>新闻</a:t>
            </a:r>
            <a:endParaRPr lang="en-US" altLang="zh-CN" sz="2000" b="1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venir"/>
              </a:rPr>
              <a:t>	</a:t>
            </a:r>
            <a:r>
              <a:rPr lang="zh-CN" altLang="en-US" sz="2000" b="1" dirty="0">
                <a:latin typeface="Avenir"/>
              </a:rPr>
              <a:t>区域属性等</a:t>
            </a:r>
            <a:r>
              <a:rPr lang="zh-CN" sz="2000" b="1" dirty="0">
                <a:latin typeface="Avenir"/>
              </a:rPr>
              <a:t>特征</a:t>
            </a:r>
            <a:endParaRPr lang="en-US" altLang="zh-CN" sz="2000" b="1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venir"/>
              </a:rPr>
              <a:t>	</a:t>
            </a:r>
            <a:r>
              <a:rPr lang="zh-CN" sz="2000" b="1" dirty="0">
                <a:latin typeface="Avenir"/>
              </a:rPr>
              <a:t>历史每日</a:t>
            </a:r>
            <a:r>
              <a:rPr lang="zh-CN" altLang="en-US" sz="2000" b="1" dirty="0">
                <a:latin typeface="Avenir"/>
              </a:rPr>
              <a:t>新冠确诊人数</a:t>
            </a:r>
            <a:endParaRPr lang="en-US" altLang="zh-CN" sz="2000" b="1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zh-CN" sz="2000" dirty="0">
                <a:latin typeface="Avenir"/>
              </a:rPr>
              <a:t>预测</a:t>
            </a:r>
            <a:endParaRPr lang="en-US" altLang="zh-CN" sz="2000" dirty="0"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venir"/>
              </a:rPr>
              <a:t>	</a:t>
            </a:r>
            <a:r>
              <a:rPr lang="zh-CN" altLang="en-US" sz="2000" b="1" dirty="0">
                <a:latin typeface="Avenir"/>
              </a:rPr>
              <a:t>三个区域在未来</a:t>
            </a:r>
            <a:r>
              <a:rPr lang="en-US" altLang="zh-CN" sz="2000" b="1" dirty="0">
                <a:latin typeface="Avenir"/>
              </a:rPr>
              <a:t>7</a:t>
            </a:r>
            <a:r>
              <a:rPr lang="zh-CN" altLang="en-US" sz="2000" b="1" dirty="0">
                <a:latin typeface="Avenir"/>
              </a:rPr>
              <a:t>天的每日新增确诊数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11" y="299298"/>
            <a:ext cx="415492" cy="4107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C6DE6D-9147-49AB-93E5-E9A12A89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39" y="4957245"/>
            <a:ext cx="2827265" cy="11888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CDFBAB-0D3E-4D95-8B11-8E75C4BCB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723" y="1013174"/>
            <a:ext cx="3840480" cy="343246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1DEE930-7F98-46A4-B9C9-592F7D62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203" y="253561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任务说明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514202" y="1641701"/>
                <a:ext cx="8765219" cy="2658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latin typeface="Avenir"/>
                  </a:rPr>
                  <a:t>评价指标</a:t>
                </a:r>
                <a:endParaRPr lang="en-US" altLang="zh-CN" sz="3200" b="1" dirty="0">
                  <a:latin typeface="Avenir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i="0" dirty="0">
                    <a:effectLst/>
                    <a:latin typeface="Open Sans"/>
                  </a:rPr>
                  <a:t>Mean Absolute Percentage Error (</a:t>
                </a:r>
                <a:r>
                  <a:rPr lang="en-US" altLang="zh-CN" sz="3200" b="1" i="0" dirty="0">
                    <a:effectLst/>
                    <a:latin typeface="Open Sans"/>
                  </a:rPr>
                  <a:t>MAPE</a:t>
                </a:r>
                <a:r>
                  <a:rPr lang="en-US" altLang="zh-CN" sz="3200" i="0" dirty="0">
                    <a:effectLst/>
                    <a:latin typeface="Open Sans"/>
                  </a:rPr>
                  <a:t>)</a:t>
                </a:r>
                <a:endParaRPr lang="en-US" altLang="zh-CN" sz="3200" dirty="0">
                  <a:latin typeface="Avenir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3200" dirty="0">
                    <a:latin typeface="Avenir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200" b="1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1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 altLang="zh-CN" sz="3200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𝑀𝐴𝑃𝐸</m:t>
                        </m:r>
                      </m:e>
                    </m:nary>
                  </m:oMath>
                </a14:m>
                <a:endParaRPr lang="en-US" altLang="zh-CN" sz="3200" b="1" dirty="0">
                  <a:latin typeface="Avenir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02" y="1641701"/>
                <a:ext cx="8765219" cy="2658998"/>
              </a:xfrm>
              <a:prstGeom prst="rect">
                <a:avLst/>
              </a:prstGeom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11" y="299298"/>
            <a:ext cx="415492" cy="4107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7EFD39-187C-4206-B5AB-94A48A38D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209" y="4552043"/>
            <a:ext cx="4269622" cy="973181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20F1BD9-91ED-4D10-8687-900D1E93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203" y="21402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整体方案设计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606814" y="2891918"/>
            <a:ext cx="1109452" cy="782813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7709590" y="3383287"/>
            <a:ext cx="1108031" cy="5534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模型筛选与构建</a:t>
            </a:r>
          </a:p>
        </p:txBody>
      </p:sp>
      <p:sp>
        <p:nvSpPr>
          <p:cNvPr id="8" name="下箭头 7"/>
          <p:cNvSpPr/>
          <p:nvPr/>
        </p:nvSpPr>
        <p:spPr>
          <a:xfrm rot="16200000">
            <a:off x="7122936" y="3481000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10" name="下箭头 7"/>
          <p:cNvSpPr/>
          <p:nvPr/>
        </p:nvSpPr>
        <p:spPr>
          <a:xfrm rot="16200000">
            <a:off x="9215366" y="3457499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12" name="矩形: 圆角 11"/>
          <p:cNvSpPr/>
          <p:nvPr/>
        </p:nvSpPr>
        <p:spPr>
          <a:xfrm>
            <a:off x="9851078" y="3429000"/>
            <a:ext cx="1045077" cy="352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预测结果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2836773" y="3459133"/>
            <a:ext cx="1705732" cy="477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预处理与特征工程</a:t>
            </a:r>
          </a:p>
        </p:txBody>
      </p:sp>
      <p:sp>
        <p:nvSpPr>
          <p:cNvPr id="17" name="下箭头 7"/>
          <p:cNvSpPr/>
          <p:nvPr/>
        </p:nvSpPr>
        <p:spPr>
          <a:xfrm rot="16200000">
            <a:off x="2443037" y="3519434"/>
            <a:ext cx="237967" cy="346821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 dirty="0"/>
          </a:p>
        </p:txBody>
      </p:sp>
      <p:sp>
        <p:nvSpPr>
          <p:cNvPr id="18" name="流程图: 多文档 17"/>
          <p:cNvSpPr/>
          <p:nvPr/>
        </p:nvSpPr>
        <p:spPr>
          <a:xfrm>
            <a:off x="1242129" y="3441668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源数据</a:t>
            </a:r>
          </a:p>
        </p:txBody>
      </p:sp>
      <p:sp>
        <p:nvSpPr>
          <p:cNvPr id="20" name="流程图: 多文档 19"/>
          <p:cNvSpPr/>
          <p:nvPr/>
        </p:nvSpPr>
        <p:spPr>
          <a:xfrm>
            <a:off x="5865436" y="3433613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时间特征</a:t>
            </a:r>
          </a:p>
        </p:txBody>
      </p:sp>
      <p:sp>
        <p:nvSpPr>
          <p:cNvPr id="22" name="流程图: 多文档 21"/>
          <p:cNvSpPr/>
          <p:nvPr/>
        </p:nvSpPr>
        <p:spPr>
          <a:xfrm>
            <a:off x="5865436" y="4342883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确诊时序特征</a:t>
            </a:r>
          </a:p>
        </p:txBody>
      </p:sp>
      <p:sp>
        <p:nvSpPr>
          <p:cNvPr id="23" name="流程图: 多文档 22"/>
          <p:cNvSpPr/>
          <p:nvPr/>
        </p:nvSpPr>
        <p:spPr>
          <a:xfrm>
            <a:off x="5865436" y="2524343"/>
            <a:ext cx="923278" cy="565952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措施时序特征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636126" y="3716589"/>
            <a:ext cx="1109452" cy="8055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606814" y="3807257"/>
            <a:ext cx="1109452" cy="818602"/>
          </a:xfrm>
          <a:prstGeom prst="straightConnector1">
            <a:avLst/>
          </a:prstGeom>
          <a:ln>
            <a:solidFill>
              <a:srgbClr val="00B0F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337B13A7-5EA0-4C33-8328-0C011EEA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7940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数据预处理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92" y="1286819"/>
            <a:ext cx="3901301" cy="298639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258057" y="2368536"/>
            <a:ext cx="43709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FandolSong-Regular"/>
              </a:rPr>
              <a:t>异常数据</a:t>
            </a:r>
            <a:r>
              <a:rPr lang="zh-CN" altLang="en-US" sz="2000" dirty="0">
                <a:solidFill>
                  <a:srgbClr val="000000"/>
                </a:solidFill>
                <a:latin typeface="FandolSong-Regular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区域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0-Regular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0-Regular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0-Regular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日确诊人数为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LMRoman10-Regular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人，而在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0-Regular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0-Regular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日为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0-Regular"/>
              </a:rPr>
              <a:t>15318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人。</a:t>
            </a:r>
            <a:endParaRPr lang="en-US" altLang="zh-CN" sz="2000" dirty="0">
              <a:solidFill>
                <a:srgbClr val="000000"/>
              </a:solidFill>
              <a:effectLst/>
              <a:latin typeface="LMRoman10-Regular"/>
            </a:endParaRPr>
          </a:p>
          <a:p>
            <a:endParaRPr lang="en-US" altLang="zh-CN" sz="2000" dirty="0">
              <a:solidFill>
                <a:srgbClr val="000000"/>
              </a:solidFill>
              <a:latin typeface="LMRoman10-Regular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LMRoman10-Regular"/>
              </a:rPr>
              <a:t>可能原因</a:t>
            </a:r>
            <a:r>
              <a:rPr lang="zh-CN" altLang="en-US" sz="2000" dirty="0">
                <a:solidFill>
                  <a:srgbClr val="000000"/>
                </a:solidFill>
                <a:latin typeface="LMRoman10-Regular"/>
              </a:rPr>
              <a:t>：原始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数据统计出现了问题</a:t>
            </a:r>
            <a:endParaRPr lang="en-US" altLang="zh-CN" sz="2000" dirty="0">
              <a:solidFill>
                <a:srgbClr val="000000"/>
              </a:solidFill>
              <a:latin typeface="LMRoman10-Regular"/>
            </a:endParaRPr>
          </a:p>
          <a:p>
            <a:endParaRPr lang="en-US" altLang="zh-CN" sz="2000" dirty="0">
              <a:solidFill>
                <a:srgbClr val="000000"/>
              </a:solidFill>
              <a:effectLst/>
              <a:latin typeface="LMRoman10-Regular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LMRoman10-Regular"/>
              </a:rPr>
              <a:t>处理方法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LMRoman10-Regular"/>
              </a:rPr>
              <a:t>：对这两天的数据进行了平均处理</a:t>
            </a:r>
            <a:r>
              <a:rPr lang="zh-CN" altLang="en-US" sz="2000" dirty="0">
                <a:solidFill>
                  <a:srgbClr val="000000"/>
                </a:solidFill>
                <a:latin typeface="LMRoman10-Regular"/>
              </a:rPr>
              <a:t>，两天确诊人数设置为他们的平均值</a:t>
            </a:r>
            <a:endParaRPr lang="en-US" altLang="zh-CN" sz="2000" dirty="0">
              <a:solidFill>
                <a:srgbClr val="000000"/>
              </a:solidFill>
              <a:latin typeface="LMRoman10-Regular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AC286-889E-40C3-B1DB-DEBED69DD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89" y="4066340"/>
            <a:ext cx="3765695" cy="25104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FBEE2E-428F-43A2-A90F-AFBEE8DA44DE}"/>
              </a:ext>
            </a:extLst>
          </p:cNvPr>
          <p:cNvSpPr/>
          <p:nvPr/>
        </p:nvSpPr>
        <p:spPr>
          <a:xfrm>
            <a:off x="3596055" y="1396228"/>
            <a:ext cx="202222" cy="23964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5826250-B875-4CE0-AAB8-5D9B031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79406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特征工程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627" y="1804645"/>
            <a:ext cx="3862235" cy="3451913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3240607" y="5690977"/>
            <a:ext cx="5446626" cy="518160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32047" y="5765391"/>
            <a:ext cx="552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effectLst/>
                <a:latin typeface="FandolSong-Regular"/>
              </a:rPr>
              <a:t>如何对文本类型的防控措施时序数据进行特征编码？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27" y="1371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措施特征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46ECDF-14C2-4373-8292-4E869DF32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761" y="1891340"/>
            <a:ext cx="5962376" cy="3278525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0A58690-5FDD-4158-BE69-B1313003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100918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特征工程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9" y="1353433"/>
            <a:ext cx="4630766" cy="43966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523748" y="1705106"/>
            <a:ext cx="6273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FandolSong-Bold"/>
              </a:rPr>
              <a:t>防控措施编码解决</a:t>
            </a:r>
            <a:r>
              <a:rPr lang="zh-CN" altLang="en-US" b="1" dirty="0">
                <a:solidFill>
                  <a:srgbClr val="000000"/>
                </a:solidFill>
                <a:latin typeface="FandolSong-Bold"/>
              </a:rPr>
              <a:t>方法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FandolSong-Bold"/>
              </a:rPr>
              <a:t>：分级分类</a:t>
            </a:r>
            <a:endParaRPr lang="en-US" altLang="zh-CN" sz="1800" b="1" dirty="0">
              <a:solidFill>
                <a:srgbClr val="000000"/>
              </a:solidFill>
              <a:effectLst/>
              <a:latin typeface="FandolSong-Bold"/>
            </a:endParaRPr>
          </a:p>
          <a:p>
            <a:endParaRPr lang="en-US" altLang="zh-CN" sz="1800" b="1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FandolSong-Regular"/>
              </a:rPr>
              <a:t>10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FandolSong-Regular"/>
              </a:rPr>
              <a:t>个类别</a:t>
            </a:r>
            <a:endParaRPr lang="en-US" altLang="zh-CN" sz="1800" b="1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FandolSong-Regular"/>
              </a:rPr>
              <a:t>将措施划分为工作场所限制、私人聚会限制</a:t>
            </a:r>
            <a:r>
              <a:rPr lang="en-US" altLang="zh-CN" dirty="0">
                <a:solidFill>
                  <a:srgbClr val="000000"/>
                </a:solidFill>
                <a:latin typeface="FandolSong-Regular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FandolSong-Regular"/>
              </a:rPr>
              <a:t>公共场所限制在内的</a:t>
            </a:r>
            <a:r>
              <a:rPr lang="en-US" altLang="zh-CN" dirty="0">
                <a:solidFill>
                  <a:srgbClr val="000000"/>
                </a:solidFill>
                <a:latin typeface="FandolSong-Regular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FandolSong-Regular"/>
              </a:rPr>
              <a:t>个类别。</a:t>
            </a:r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endParaRPr lang="en-US" altLang="zh-CN" dirty="0">
              <a:solidFill>
                <a:srgbClr val="000000"/>
              </a:solidFill>
              <a:latin typeface="FandolSong-Regular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FandolSong-Regular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FandolSong-Regular"/>
              </a:rPr>
              <a:t>个级别</a:t>
            </a:r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每个类一共有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MRoman10-Regular"/>
              </a:rPr>
              <a:t>4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级（无、弱、中、强）代表对应类别的措施力度，无代表该措施没有展开或者已经解除，弱到强代表该措施的力度逐渐增大。 </a:t>
            </a:r>
            <a:endParaRPr lang="zh-CN" altLang="en-US" dirty="0"/>
          </a:p>
          <a:p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FandolSong-Regular"/>
              </a:rPr>
              <a:t>力度归类</a:t>
            </a:r>
            <a:endParaRPr lang="en-US" altLang="zh-CN" dirty="0">
              <a:solidFill>
                <a:srgbClr val="000000"/>
              </a:solidFill>
              <a:latin typeface="FandolSong-Regular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FandolSong-Regular"/>
              </a:rPr>
              <a:t>·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将含有“建议”字样的数据都归入弱力度的范畴</a:t>
            </a:r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FandolSong-Regular"/>
              </a:rPr>
              <a:t>·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将含有“部分区域”、“特定”等字样的划到中等力度</a:t>
            </a:r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FandolSong-Regular"/>
              </a:rPr>
              <a:t>·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而将含有“更严格”、“全部地区”等字样的措施划分到强力度。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8969" y="6301640"/>
            <a:ext cx="105237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1000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https://www.kaggle.com/frlemarchand/covid-19-forecasting-with-an-rnn</a:t>
            </a:r>
            <a:endParaRPr lang="zh-CN" altLang="zh-CN" sz="1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66748A7-7744-4E18-A393-DC471DA1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83333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869915" y="380547"/>
              <a:ext cx="243664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特征工程</a:t>
              </a: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8" name="直接连接符 47"/>
          <p:cNvCxnSpPr/>
          <p:nvPr/>
        </p:nvCxnSpPr>
        <p:spPr>
          <a:xfrm>
            <a:off x="1951748" y="1013174"/>
            <a:ext cx="83033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01" y="164678"/>
            <a:ext cx="415492" cy="4107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9627" y="13714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其他特征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49627" y="2300857"/>
            <a:ext cx="90638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区域属性特征：</a:t>
            </a:r>
            <a:r>
              <a:rPr lang="zh-CN" altLang="en-US" dirty="0"/>
              <a:t>我们对三个地区的数据分别进行拟合，这部分特征被我们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舍弃</a:t>
            </a:r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endParaRPr lang="en-US" altLang="zh-CN" sz="1800" b="1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FandolSong-Bold"/>
              </a:rPr>
              <a:t>确诊时序特征：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我们采用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LMRoman10-Regular"/>
              </a:rPr>
              <a:t>14 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LMRoman10-Regular"/>
              </a:rPr>
              <a:t>天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作为滑动窗口长度，每一条训练数据包括该天前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MRoman10-Regular"/>
              </a:rPr>
              <a:t>14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天内的所有历史确诊</a:t>
            </a:r>
            <a:r>
              <a:rPr lang="zh-CN" altLang="en-US" dirty="0">
                <a:solidFill>
                  <a:srgbClr val="000000"/>
                </a:solidFill>
                <a:latin typeface="FandolSong-Regular"/>
              </a:rPr>
              <a:t>人数。</a:t>
            </a:r>
            <a:endParaRPr lang="en-US" altLang="zh-CN" dirty="0">
              <a:solidFill>
                <a:srgbClr val="000000"/>
              </a:solidFill>
              <a:latin typeface="FandolSong-Regular"/>
            </a:endParaRPr>
          </a:p>
          <a:p>
            <a:endParaRPr lang="en-US" altLang="zh-CN" dirty="0">
              <a:solidFill>
                <a:srgbClr val="000000"/>
              </a:solidFill>
              <a:latin typeface="FandolSong-Regular"/>
            </a:endParaRPr>
          </a:p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FandolSong-Bold"/>
              </a:rPr>
              <a:t>日期特征：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在日期特征上，我们对将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FandolSong-Regular"/>
              </a:rPr>
              <a:t>月份、日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都单独地作为了一个</a:t>
            </a:r>
            <a:r>
              <a:rPr lang="zh-CN" altLang="en-US" b="1" dirty="0">
                <a:solidFill>
                  <a:srgbClr val="000000"/>
                </a:solidFill>
                <a:latin typeface="FandolSong-Regular"/>
              </a:rPr>
              <a:t>类别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FandolSong-Regular"/>
              </a:rPr>
              <a:t>特征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，并将时间顺序的编号也做为了一个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FandolSong-Regular"/>
              </a:rPr>
              <a:t>数值特征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。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4CD96E3-D751-472B-BBAA-EC4A2EE8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51" y="4799895"/>
            <a:ext cx="2827265" cy="118882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87A9B1-EEB7-4BA4-9168-18817B52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93" y="127295"/>
            <a:ext cx="535660" cy="4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1174</TotalTime>
  <Words>809</Words>
  <Application>Microsoft Office PowerPoint</Application>
  <PresentationFormat>宽屏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Avenir</vt:lpstr>
      <vt:lpstr>CMMI10</vt:lpstr>
      <vt:lpstr>CMR10</vt:lpstr>
      <vt:lpstr>FandolSong-Bold</vt:lpstr>
      <vt:lpstr>FandolSong-Regular</vt:lpstr>
      <vt:lpstr>LMRoman10-Regular</vt:lpstr>
      <vt:lpstr>Monaco</vt:lpstr>
      <vt:lpstr>Open Sans</vt:lpstr>
      <vt:lpstr>等线</vt:lpstr>
      <vt:lpstr>经典综艺体简</vt:lpstr>
      <vt:lpstr>微软雅黑</vt:lpstr>
      <vt:lpstr>Agency FB</vt:lpstr>
      <vt:lpstr>Arial</vt:lpstr>
      <vt:lpstr>Cambria</vt:lpstr>
      <vt:lpstr>Cambria Math</vt:lpstr>
      <vt:lpstr>Century Gothic</vt:lpstr>
      <vt:lpstr>Times New Roman</vt:lpstr>
      <vt:lpstr>Verdana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xrot</cp:lastModifiedBy>
  <cp:revision>172</cp:revision>
  <dcterms:created xsi:type="dcterms:W3CDTF">2017-08-18T03:02:00Z</dcterms:created>
  <dcterms:modified xsi:type="dcterms:W3CDTF">2020-11-29T10:19:29Z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