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7FFE5ABF_E6627F27.xml" ContentType="application/vnd.ms-powerpoint.comments+xml"/>
  <Override PartName="/ppt/notesSlides/notesSlide2.xml" ContentType="application/vnd.openxmlformats-officedocument.presentationml.notesSlide+xml"/>
  <Override PartName="/ppt/comments/modernComment_150_71F33F1.xml" ContentType="application/vnd.ms-powerpoint.comments+xml"/>
  <Override PartName="/ppt/notesSlides/notesSlide3.xml" ContentType="application/vnd.openxmlformats-officedocument.presentationml.notesSlide+xml"/>
  <Override PartName="/ppt/comments/modernComment_147_FB7DC56.xml" ContentType="application/vnd.ms-powerpoint.comments+xml"/>
  <Override PartName="/ppt/notesSlides/notesSlide4.xml" ContentType="application/vnd.openxmlformats-officedocument.presentationml.notesSlide+xml"/>
  <Override PartName="/ppt/comments/modernComment_152_28C4C296.xml" ContentType="application/vnd.ms-powerpoint.comment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4"/>
  </p:sldMasterIdLst>
  <p:notesMasterIdLst>
    <p:notesMasterId r:id="rId12"/>
  </p:notesMasterIdLst>
  <p:handoutMasterIdLst>
    <p:handoutMasterId r:id="rId13"/>
  </p:handoutMasterIdLst>
  <p:sldIdLst>
    <p:sldId id="332" r:id="rId5"/>
    <p:sldId id="2147375807" r:id="rId6"/>
    <p:sldId id="336" r:id="rId7"/>
    <p:sldId id="327" r:id="rId8"/>
    <p:sldId id="338" r:id="rId9"/>
    <p:sldId id="335" r:id="rId10"/>
    <p:sldId id="2147375808" r:id="rId11"/>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1003" userDrawn="1">
          <p15:clr>
            <a:srgbClr val="A4A3A4"/>
          </p15:clr>
        </p15:guide>
        <p15:guide id="11" pos="384" userDrawn="1">
          <p15:clr>
            <a:srgbClr val="A4A3A4"/>
          </p15:clr>
        </p15:guide>
        <p15:guide id="13" pos="4596" userDrawn="1">
          <p15:clr>
            <a:srgbClr val="A4A3A4"/>
          </p15:clr>
        </p15:guide>
        <p15:guide id="14" orient="horz" pos="1253" userDrawn="1">
          <p15:clr>
            <a:srgbClr val="A4A3A4"/>
          </p15:clr>
        </p15:guide>
        <p15:guide id="16" pos="7559" userDrawn="1">
          <p15:clr>
            <a:srgbClr val="A4A3A4"/>
          </p15:clr>
        </p15:guide>
        <p15:guide id="17" pos="136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32">
          <p15:clr>
            <a:srgbClr val="A4A3A4"/>
          </p15:clr>
        </p15:guide>
        <p15:guide id="4" pos="2212">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E2C44E-841F-29E6-60FD-961BB4860638}" name="Xu, Mengjia (Michelle)" initials="XM(" userId="S::mxu54@Kenvue.com::998a9fd3-036d-4f13-b81b-a75e32f3fba0" providerId="AD"/>
  <p188:author id="{8443ED59-20C7-4FDF-8DCA-8A14D1AA1C8C}" name="Microsoft Office User" initials="MOU" userId="Microsoft Office User" providerId="None"/>
  <p188:author id="{6870CFF0-F9E3-CA8E-6A0D-63FA8CFC165D}" name="Xu, Mengjia (Michelle)" initials="XM(" userId="S::mxu54@kenvue.com::998a9fd3-036d-4f13-b81b-a75e32f3fba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Murray, Stuart" initials="MS" lastIdx="14" clrIdx="6">
    <p:extLst>
      <p:ext uri="{19B8F6BF-5375-455C-9EA6-DF929625EA0E}">
        <p15:presenceInfo xmlns:p15="http://schemas.microsoft.com/office/powerpoint/2012/main" userId="S-1-5-21-725345543-688789844-2146808213-6761" providerId="AD"/>
      </p:ext>
    </p:extLst>
  </p:cmAuthor>
  <p:cmAuthor id="1" name="Cannata, Tabatha" initials="CT" lastIdx="24" clrIdx="0"/>
  <p:cmAuthor id="8" name="Lopez_Francisco" initials="L" lastIdx="5" clrIdx="7">
    <p:extLst>
      <p:ext uri="{19B8F6BF-5375-455C-9EA6-DF929625EA0E}">
        <p15:presenceInfo xmlns:p15="http://schemas.microsoft.com/office/powerpoint/2012/main" userId="S-1-5-21-1740180488-679411820-1494893578-140569" providerId="AD"/>
      </p:ext>
    </p:extLst>
  </p:cmAuthor>
  <p:cmAuthor id="2" name="Doyle, Cheryl" initials="DC" lastIdx="48" clrIdx="1"/>
  <p:cmAuthor id="3" name="Glickman, Diann" initials="GD" lastIdx="14" clrIdx="2"/>
  <p:cmAuthor id="4" name="Kerr_Kevin" initials="KK" lastIdx="62" clrIdx="3"/>
  <p:cmAuthor id="5" name="Lopez_Francisco" initials="FJL" lastIdx="32" clrIdx="4"/>
  <p:cmAuthor id="6" name="Jones, Christine" initials="JC" lastIdx="8"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F7C9C2"/>
    <a:srgbClr val="237BC2"/>
    <a:srgbClr val="5B99D2"/>
    <a:srgbClr val="2C5596"/>
    <a:srgbClr val="43AF2A"/>
    <a:srgbClr val="3D86CA"/>
    <a:srgbClr val="1A5C91"/>
    <a:srgbClr val="A3D2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6A7AAF-3962-4B31-B308-5D0608D581DA}" v="68" dt="2023-11-27T07:10:44.232"/>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2" autoAdjust="0"/>
    <p:restoredTop sz="93460" autoAdjust="0"/>
  </p:normalViewPr>
  <p:slideViewPr>
    <p:cSldViewPr snapToGrid="0" showGuides="1">
      <p:cViewPr>
        <p:scale>
          <a:sx n="100" d="100"/>
          <a:sy n="100" d="100"/>
        </p:scale>
        <p:origin x="200" y="496"/>
      </p:cViewPr>
      <p:guideLst>
        <p:guide orient="horz" pos="1003"/>
        <p:guide pos="384"/>
        <p:guide pos="4596"/>
        <p:guide orient="horz" pos="1253"/>
        <p:guide pos="7559"/>
        <p:guide pos="1368"/>
      </p:guideLst>
    </p:cSldViewPr>
  </p:slideViewPr>
  <p:notesTextViewPr>
    <p:cViewPr>
      <p:scale>
        <a:sx n="75" d="100"/>
        <a:sy n="75" d="100"/>
      </p:scale>
      <p:origin x="0" y="0"/>
    </p:cViewPr>
  </p:notesTextViewPr>
  <p:sorterViewPr>
    <p:cViewPr>
      <p:scale>
        <a:sx n="100" d="100"/>
        <a:sy n="100" d="100"/>
      </p:scale>
      <p:origin x="0" y="1212"/>
    </p:cViewPr>
  </p:sorterViewPr>
  <p:notesViewPr>
    <p:cSldViewPr snapToGrid="0" showGuides="1">
      <p:cViewPr varScale="1">
        <p:scale>
          <a:sx n="66" d="100"/>
          <a:sy n="66" d="100"/>
        </p:scale>
        <p:origin x="-3106" y="-77"/>
      </p:cViewPr>
      <p:guideLst>
        <p:guide orient="horz" pos="2880"/>
        <p:guide pos="2160"/>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984374999999997E-2"/>
          <c:y val="0.11000598923746303"/>
          <c:w val="0.78278288096694371"/>
          <c:h val="0.66250528446293599"/>
        </c:manualLayout>
      </c:layout>
      <c:barChart>
        <c:barDir val="col"/>
        <c:grouping val="clustered"/>
        <c:varyColors val="0"/>
        <c:ser>
          <c:idx val="0"/>
          <c:order val="0"/>
          <c:tx>
            <c:strRef>
              <c:f>Sheet1!$B$1</c:f>
              <c:strCache>
                <c:ptCount val="1"/>
                <c:pt idx="0">
                  <c:v>Series 1</c:v>
                </c:pt>
              </c:strCache>
            </c:strRef>
          </c:tx>
          <c:spPr>
            <a:solidFill>
              <a:schemeClr val="bg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6A5-4370-92F5-F017E6B5568C}"/>
            </c:ext>
          </c:extLst>
        </c:ser>
        <c:ser>
          <c:idx val="1"/>
          <c:order val="1"/>
          <c:tx>
            <c:strRef>
              <c:f>Sheet1!$C$1</c:f>
              <c:strCache>
                <c:ptCount val="1"/>
                <c:pt idx="0">
                  <c:v>Series 2</c:v>
                </c:pt>
              </c:strCache>
            </c:strRef>
          </c:tx>
          <c:spPr>
            <a:solidFill>
              <a:schemeClr val="tx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6A5-4370-92F5-F017E6B5568C}"/>
            </c:ext>
          </c:extLst>
        </c:ser>
        <c:ser>
          <c:idx val="2"/>
          <c:order val="2"/>
          <c:tx>
            <c:strRef>
              <c:f>Sheet1!$D$1</c:f>
              <c:strCache>
                <c:ptCount val="1"/>
                <c:pt idx="0">
                  <c:v>Series 3</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6A5-4370-92F5-F017E6B5568C}"/>
            </c:ext>
          </c:extLst>
        </c:ser>
        <c:ser>
          <c:idx val="3"/>
          <c:order val="3"/>
          <c:tx>
            <c:strRef>
              <c:f>Sheet1!$E$1</c:f>
              <c:strCache>
                <c:ptCount val="1"/>
                <c:pt idx="0">
                  <c:v>Series 4</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3-C6A5-4370-92F5-F017E6B5568C}"/>
            </c:ext>
          </c:extLst>
        </c:ser>
        <c:ser>
          <c:idx val="4"/>
          <c:order val="4"/>
          <c:tx>
            <c:strRef>
              <c:f>Sheet1!$F$1</c:f>
              <c:strCache>
                <c:ptCount val="1"/>
                <c:pt idx="0">
                  <c:v>Series 5</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4-C6A5-4370-92F5-F017E6B5568C}"/>
            </c:ext>
          </c:extLst>
        </c:ser>
        <c:ser>
          <c:idx val="5"/>
          <c:order val="5"/>
          <c:tx>
            <c:strRef>
              <c:f>Sheet1!$G$1</c:f>
              <c:strCache>
                <c:ptCount val="1"/>
                <c:pt idx="0">
                  <c:v>Series 6</c:v>
                </c:pt>
              </c:strCache>
            </c:strRef>
          </c:tx>
          <c:spPr>
            <a:solidFill>
              <a:schemeClr val="accent5"/>
            </a:solidFill>
            <a:ln>
              <a:solidFill>
                <a:schemeClr val="tx1"/>
              </a:solidFill>
            </a:ln>
            <a:effectLst/>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5-C6A5-4370-92F5-F017E6B5568C}"/>
            </c:ext>
          </c:extLst>
        </c:ser>
        <c:dLbls>
          <c:showLegendKey val="0"/>
          <c:showVal val="0"/>
          <c:showCatName val="0"/>
          <c:showSerName val="0"/>
          <c:showPercent val="0"/>
          <c:showBubbleSize val="0"/>
        </c:dLbls>
        <c:gapWidth val="219"/>
        <c:overlap val="-27"/>
        <c:axId val="225067360"/>
        <c:axId val="225069320"/>
      </c:barChart>
      <c:catAx>
        <c:axId val="225067360"/>
        <c:scaling>
          <c:orientation val="minMax"/>
        </c:scaling>
        <c:delete val="0"/>
        <c:axPos val="b"/>
        <c:title>
          <c:tx>
            <c:rich>
              <a:bodyPr rot="0" spcFirstLastPara="1" vertOverflow="ellipsis" vert="horz" wrap="square" anchor="ctr" anchorCtr="1"/>
              <a:lstStyle/>
              <a:p>
                <a:pPr marL="0" algn="ctr" defTabSz="914400" rtl="0" eaLnBrk="1" latinLnBrk="0" hangingPunct="1">
                  <a:defRPr lang="en-US" sz="1400" b="0" i="0" u="none" strike="noStrike" kern="1200" baseline="0">
                    <a:solidFill>
                      <a:prstClr val="black"/>
                    </a:solidFill>
                    <a:latin typeface="Kenvue Sans Semibold" panose="020B0704030102040203" pitchFamily="34" charset="0"/>
                    <a:ea typeface="+mn-ea"/>
                    <a:cs typeface="Arial" pitchFamily="34" charset="0"/>
                  </a:defRPr>
                </a:pPr>
                <a:r>
                  <a:rPr lang="en-GB" b="0" dirty="0">
                    <a:latin typeface="Kenvue Sans Semibold" panose="020B0704030102040203" pitchFamily="34" charset="0"/>
                  </a:rPr>
                  <a:t>Axis title in sentence case</a:t>
                </a:r>
              </a:p>
            </c:rich>
          </c:tx>
          <c:overlay val="0"/>
          <c:spPr>
            <a:noFill/>
            <a:ln>
              <a:noFill/>
            </a:ln>
            <a:effectLst/>
          </c:spPr>
          <c:txPr>
            <a:bodyPr rot="0" spcFirstLastPara="1" vertOverflow="ellipsis" vert="horz" wrap="square" anchor="ctr" anchorCtr="1"/>
            <a:lstStyle/>
            <a:p>
              <a:pPr marL="0" algn="ctr" defTabSz="914400" rtl="0" eaLnBrk="1" latinLnBrk="0" hangingPunct="1">
                <a:defRPr lang="en-US" sz="1400" b="0" i="0" u="none" strike="noStrike" kern="1200" baseline="0">
                  <a:solidFill>
                    <a:prstClr val="black"/>
                  </a:solidFill>
                  <a:latin typeface="Kenvue Sans Semibold" panose="020B0704030102040203" pitchFamily="34" charset="0"/>
                  <a:ea typeface="+mn-ea"/>
                  <a:cs typeface="Arial" pitchFamily="34" charset="0"/>
                </a:defRPr>
              </a:pPr>
              <a:endParaRPr lang="zh-CN"/>
            </a:p>
          </c:txPr>
        </c:title>
        <c:numFmt formatCode="General" sourceLinked="1"/>
        <c:majorTickMark val="out"/>
        <c:minorTickMark val="none"/>
        <c:tickLblPos val="nextTo"/>
        <c:spPr>
          <a:noFill/>
          <a:ln w="12700" cap="sq" cmpd="sng" algn="ctr">
            <a:solidFill>
              <a:schemeClr val="tx1"/>
            </a:solidFill>
            <a:miter lim="800000"/>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crossAx val="225069320"/>
        <c:crosses val="autoZero"/>
        <c:auto val="1"/>
        <c:lblAlgn val="ctr"/>
        <c:lblOffset val="25"/>
        <c:noMultiLvlLbl val="0"/>
      </c:catAx>
      <c:valAx>
        <c:axId val="225069320"/>
        <c:scaling>
          <c:orientation val="minMax"/>
        </c:scaling>
        <c:delete val="0"/>
        <c:axPos val="l"/>
        <c:title>
          <c:tx>
            <c:rich>
              <a:bodyPr rot="-5400000" spcFirstLastPara="1" vertOverflow="ellipsis" vert="horz" wrap="square" anchor="ctr" anchorCtr="1"/>
              <a:lstStyle/>
              <a:p>
                <a:pPr marL="0" algn="ctr" defTabSz="914400" rtl="0" eaLnBrk="1" latinLnBrk="0" hangingPunct="1">
                  <a:defRPr lang="en-US" sz="1400" b="0" i="0" u="none" strike="noStrike" kern="1200" baseline="0">
                    <a:solidFill>
                      <a:prstClr val="black"/>
                    </a:solidFill>
                    <a:latin typeface="Kenvue Sans Semibold" panose="020B0704030102040203" pitchFamily="34" charset="0"/>
                    <a:ea typeface="+mn-ea"/>
                    <a:cs typeface="Arial" pitchFamily="34" charset="0"/>
                  </a:defRPr>
                </a:pPr>
                <a:r>
                  <a:rPr lang="en-GB" b="0" dirty="0">
                    <a:latin typeface="Kenvue Sans Semibold" panose="020B0704030102040203" pitchFamily="34" charset="0"/>
                  </a:rPr>
                  <a:t>Axis title in sentence</a:t>
                </a:r>
                <a:r>
                  <a:rPr lang="en-GB" b="0" baseline="0" dirty="0">
                    <a:latin typeface="Kenvue Sans Semibold" panose="020B0704030102040203" pitchFamily="34" charset="0"/>
                  </a:rPr>
                  <a:t> case</a:t>
                </a:r>
                <a:endParaRPr lang="en-GB" b="0" dirty="0">
                  <a:latin typeface="Kenvue Sans Semibold" panose="020B0704030102040203" pitchFamily="34" charset="0"/>
                </a:endParaRPr>
              </a:p>
            </c:rich>
          </c:tx>
          <c:layout>
            <c:manualLayout>
              <c:xMode val="edge"/>
              <c:yMode val="edge"/>
              <c:x val="2.34375E-2"/>
              <c:y val="0.16028809780371603"/>
            </c:manualLayout>
          </c:layout>
          <c:overlay val="0"/>
          <c:spPr>
            <a:noFill/>
            <a:ln>
              <a:noFill/>
            </a:ln>
            <a:effectLst/>
          </c:spPr>
          <c:txPr>
            <a:bodyPr rot="-5400000" spcFirstLastPara="1" vertOverflow="ellipsis" vert="horz" wrap="square" anchor="ctr" anchorCtr="1"/>
            <a:lstStyle/>
            <a:p>
              <a:pPr marL="0" algn="ctr" defTabSz="914400" rtl="0" eaLnBrk="1" latinLnBrk="0" hangingPunct="1">
                <a:defRPr lang="en-US" sz="1400" b="0" i="0" u="none" strike="noStrike" kern="1200" baseline="0">
                  <a:solidFill>
                    <a:prstClr val="black"/>
                  </a:solidFill>
                  <a:latin typeface="Kenvue Sans Semibold" panose="020B0704030102040203" pitchFamily="34" charset="0"/>
                  <a:ea typeface="+mn-ea"/>
                  <a:cs typeface="Arial" pitchFamily="34" charset="0"/>
                </a:defRPr>
              </a:pPr>
              <a:endParaRPr lang="zh-CN"/>
            </a:p>
          </c:txPr>
        </c:title>
        <c:numFmt formatCode="General" sourceLinked="1"/>
        <c:majorTickMark val="out"/>
        <c:minorTickMark val="none"/>
        <c:tickLblPos val="nextTo"/>
        <c:spPr>
          <a:noFill/>
          <a:ln w="12700" cap="sq">
            <a:solidFill>
              <a:schemeClr val="tx1"/>
            </a:solidFill>
            <a:miter lim="800000"/>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crossAx val="225067360"/>
        <c:crosses val="autoZero"/>
        <c:crossBetween val="between"/>
      </c:valAx>
      <c:spPr>
        <a:noFill/>
        <a:ln>
          <a:noFill/>
        </a:ln>
        <a:effectLst/>
      </c:spPr>
    </c:plotArea>
    <c:legend>
      <c:legendPos val="r"/>
      <c:layout>
        <c:manualLayout>
          <c:xMode val="edge"/>
          <c:yMode val="edge"/>
          <c:x val="0.89359397783610384"/>
          <c:y val="0.1151518472422333"/>
          <c:w val="9.4249052201808112E-2"/>
          <c:h val="0.36170247083327894"/>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984374999999997E-2"/>
          <c:y val="0.11000598923746303"/>
          <c:w val="0.78278288096694371"/>
          <c:h val="0.66250528446293599"/>
        </c:manualLayout>
      </c:layout>
      <c:barChart>
        <c:barDir val="col"/>
        <c:grouping val="clustered"/>
        <c:varyColors val="0"/>
        <c:ser>
          <c:idx val="0"/>
          <c:order val="0"/>
          <c:tx>
            <c:strRef>
              <c:f>Sheet1!$B$1</c:f>
              <c:strCache>
                <c:ptCount val="1"/>
                <c:pt idx="0">
                  <c:v>Series 1</c:v>
                </c:pt>
              </c:strCache>
            </c:strRef>
          </c:tx>
          <c:spPr>
            <a:solidFill>
              <a:schemeClr val="bg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D56-47D0-8899-BEC89CE4CBFD}"/>
            </c:ext>
          </c:extLst>
        </c:ser>
        <c:ser>
          <c:idx val="1"/>
          <c:order val="1"/>
          <c:tx>
            <c:strRef>
              <c:f>Sheet1!$C$1</c:f>
              <c:strCache>
                <c:ptCount val="1"/>
                <c:pt idx="0">
                  <c:v>Series 2</c:v>
                </c:pt>
              </c:strCache>
            </c:strRef>
          </c:tx>
          <c:spPr>
            <a:solidFill>
              <a:schemeClr val="tx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D56-47D0-8899-BEC89CE4CBFD}"/>
            </c:ext>
          </c:extLst>
        </c:ser>
        <c:ser>
          <c:idx val="2"/>
          <c:order val="2"/>
          <c:tx>
            <c:strRef>
              <c:f>Sheet1!$D$1</c:f>
              <c:strCache>
                <c:ptCount val="1"/>
                <c:pt idx="0">
                  <c:v>Series 3</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D56-47D0-8899-BEC89CE4CBFD}"/>
            </c:ext>
          </c:extLst>
        </c:ser>
        <c:ser>
          <c:idx val="3"/>
          <c:order val="3"/>
          <c:tx>
            <c:strRef>
              <c:f>Sheet1!$E$1</c:f>
              <c:strCache>
                <c:ptCount val="1"/>
                <c:pt idx="0">
                  <c:v>Series 4</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3-6D56-47D0-8899-BEC89CE4CBFD}"/>
            </c:ext>
          </c:extLst>
        </c:ser>
        <c:ser>
          <c:idx val="4"/>
          <c:order val="4"/>
          <c:tx>
            <c:strRef>
              <c:f>Sheet1!$F$1</c:f>
              <c:strCache>
                <c:ptCount val="1"/>
                <c:pt idx="0">
                  <c:v>Series 5</c:v>
                </c:pt>
              </c:strCache>
            </c:strRef>
          </c:tx>
          <c:spPr>
            <a:solidFill>
              <a:schemeClr val="accent4"/>
            </a:solidFill>
            <a:ln>
              <a:noFill/>
            </a:ln>
            <a:effectLst/>
          </c:spPr>
          <c:invertIfNegative val="0"/>
          <c:cat>
            <c:strRef>
              <c:f>Sheet1!$A$2:$A$5</c:f>
              <c:strCache>
                <c:ptCount val="4"/>
                <c:pt idx="0">
                  <c:v>Category 1</c:v>
                </c:pt>
                <c:pt idx="1">
                  <c:v>Category 2</c:v>
                </c:pt>
                <c:pt idx="2">
                  <c:v>Category 3</c:v>
                </c:pt>
                <c:pt idx="3">
                  <c:v>Category 4</c:v>
                </c:pt>
              </c:strCache>
            </c:strRef>
          </c:cat>
          <c:val>
            <c:numRef>
              <c:f>Sheet1!$F$2:$F$5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4-6D56-47D0-8899-BEC89CE4CBFD}"/>
            </c:ext>
          </c:extLst>
        </c:ser>
        <c:ser>
          <c:idx val="5"/>
          <c:order val="5"/>
          <c:tx>
            <c:strRef>
              <c:f>Sheet1!$G$1</c:f>
              <c:strCache>
                <c:ptCount val="1"/>
                <c:pt idx="0">
                  <c:v>Series 6</c:v>
                </c:pt>
              </c:strCache>
            </c:strRef>
          </c:tx>
          <c:spPr>
            <a:solidFill>
              <a:schemeClr val="accent5"/>
            </a:solidFill>
            <a:ln>
              <a:solidFill>
                <a:schemeClr val="tx1"/>
              </a:solidFill>
            </a:ln>
            <a:effectLst/>
          </c:spPr>
          <c:invertIfNegative val="0"/>
          <c:cat>
            <c:strRef>
              <c:f>Sheet1!$A$2:$A$5</c:f>
              <c:strCache>
                <c:ptCount val="4"/>
                <c:pt idx="0">
                  <c:v>Category 1</c:v>
                </c:pt>
                <c:pt idx="1">
                  <c:v>Category 2</c:v>
                </c:pt>
                <c:pt idx="2">
                  <c:v>Category 3</c:v>
                </c:pt>
                <c:pt idx="3">
                  <c:v>Category 4</c:v>
                </c:pt>
              </c:strCache>
            </c:strRef>
          </c:cat>
          <c:val>
            <c:numRef>
              <c:f>Sheet1!$G$2:$G$5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5-6D56-47D0-8899-BEC89CE4CBFD}"/>
            </c:ext>
          </c:extLst>
        </c:ser>
        <c:dLbls>
          <c:showLegendKey val="0"/>
          <c:showVal val="0"/>
          <c:showCatName val="0"/>
          <c:showSerName val="0"/>
          <c:showPercent val="0"/>
          <c:showBubbleSize val="0"/>
        </c:dLbls>
        <c:gapWidth val="219"/>
        <c:overlap val="-27"/>
        <c:axId val="225067360"/>
        <c:axId val="225069320"/>
      </c:barChart>
      <c:catAx>
        <c:axId val="225067360"/>
        <c:scaling>
          <c:orientation val="minMax"/>
        </c:scaling>
        <c:delete val="0"/>
        <c:axPos val="b"/>
        <c:title>
          <c:tx>
            <c:rich>
              <a:bodyPr rot="0" spcFirstLastPara="1" vertOverflow="ellipsis" vert="horz" wrap="square" anchor="ctr" anchorCtr="1"/>
              <a:lstStyle/>
              <a:p>
                <a:pPr marL="0" algn="ctr" defTabSz="914400" rtl="0" eaLnBrk="1" latinLnBrk="0" hangingPunct="1">
                  <a:defRPr lang="en-US" sz="1400" b="0" i="0" u="none" strike="noStrike" kern="1200" baseline="0">
                    <a:solidFill>
                      <a:prstClr val="black"/>
                    </a:solidFill>
                    <a:latin typeface="Kenvue Sans Semibold" panose="020B0704030102040203" pitchFamily="34" charset="0"/>
                    <a:ea typeface="+mn-ea"/>
                    <a:cs typeface="Arial" pitchFamily="34" charset="0"/>
                  </a:defRPr>
                </a:pPr>
                <a:r>
                  <a:rPr lang="en-GB" b="0" dirty="0">
                    <a:latin typeface="Kenvue Sans Semibold" panose="020B0704030102040203" pitchFamily="34" charset="0"/>
                  </a:rPr>
                  <a:t>Axis title in sentence case</a:t>
                </a:r>
              </a:p>
            </c:rich>
          </c:tx>
          <c:overlay val="0"/>
          <c:spPr>
            <a:noFill/>
            <a:ln>
              <a:noFill/>
            </a:ln>
            <a:effectLst/>
          </c:spPr>
          <c:txPr>
            <a:bodyPr rot="0" spcFirstLastPara="1" vertOverflow="ellipsis" vert="horz" wrap="square" anchor="ctr" anchorCtr="1"/>
            <a:lstStyle/>
            <a:p>
              <a:pPr marL="0" algn="ctr" defTabSz="914400" rtl="0" eaLnBrk="1" latinLnBrk="0" hangingPunct="1">
                <a:defRPr lang="en-US" sz="1400" b="0" i="0" u="none" strike="noStrike" kern="1200" baseline="0">
                  <a:solidFill>
                    <a:prstClr val="black"/>
                  </a:solidFill>
                  <a:latin typeface="Kenvue Sans Semibold" panose="020B0704030102040203" pitchFamily="34" charset="0"/>
                  <a:ea typeface="+mn-ea"/>
                  <a:cs typeface="Arial" pitchFamily="34" charset="0"/>
                </a:defRPr>
              </a:pPr>
              <a:endParaRPr lang="zh-CN"/>
            </a:p>
          </c:txPr>
        </c:title>
        <c:numFmt formatCode="General" sourceLinked="1"/>
        <c:majorTickMark val="out"/>
        <c:minorTickMark val="none"/>
        <c:tickLblPos val="nextTo"/>
        <c:spPr>
          <a:noFill/>
          <a:ln w="12700" cap="sq" cmpd="sng" algn="ctr">
            <a:solidFill>
              <a:schemeClr val="tx1"/>
            </a:solidFill>
            <a:miter lim="800000"/>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crossAx val="225069320"/>
        <c:crosses val="autoZero"/>
        <c:auto val="1"/>
        <c:lblAlgn val="ctr"/>
        <c:lblOffset val="25"/>
        <c:noMultiLvlLbl val="0"/>
      </c:catAx>
      <c:valAx>
        <c:axId val="225069320"/>
        <c:scaling>
          <c:orientation val="minMax"/>
        </c:scaling>
        <c:delete val="0"/>
        <c:axPos val="l"/>
        <c:title>
          <c:tx>
            <c:rich>
              <a:bodyPr rot="-5400000" spcFirstLastPara="1" vertOverflow="ellipsis" vert="horz" wrap="square" anchor="ctr" anchorCtr="1"/>
              <a:lstStyle/>
              <a:p>
                <a:pPr marL="0" algn="ctr" defTabSz="914400" rtl="0" eaLnBrk="1" latinLnBrk="0" hangingPunct="1">
                  <a:defRPr lang="en-US" sz="1400" b="0" i="0" u="none" strike="noStrike" kern="1200" baseline="0">
                    <a:solidFill>
                      <a:prstClr val="black"/>
                    </a:solidFill>
                    <a:latin typeface="Kenvue Sans Semibold" panose="020B0704030102040203" pitchFamily="34" charset="0"/>
                    <a:ea typeface="+mn-ea"/>
                    <a:cs typeface="Arial" pitchFamily="34" charset="0"/>
                  </a:defRPr>
                </a:pPr>
                <a:r>
                  <a:rPr lang="en-GB" b="0" dirty="0">
                    <a:latin typeface="Kenvue Sans Semibold" panose="020B0704030102040203" pitchFamily="34" charset="0"/>
                  </a:rPr>
                  <a:t>Axis title in sentence</a:t>
                </a:r>
                <a:r>
                  <a:rPr lang="en-GB" b="0" baseline="0" dirty="0">
                    <a:latin typeface="Kenvue Sans Semibold" panose="020B0704030102040203" pitchFamily="34" charset="0"/>
                  </a:rPr>
                  <a:t> case</a:t>
                </a:r>
                <a:endParaRPr lang="en-GB" b="0" dirty="0">
                  <a:latin typeface="Kenvue Sans Semibold" panose="020B0704030102040203" pitchFamily="34" charset="0"/>
                </a:endParaRPr>
              </a:p>
            </c:rich>
          </c:tx>
          <c:layout>
            <c:manualLayout>
              <c:xMode val="edge"/>
              <c:yMode val="edge"/>
              <c:x val="2.34375E-2"/>
              <c:y val="0.16028809780371603"/>
            </c:manualLayout>
          </c:layout>
          <c:overlay val="0"/>
          <c:spPr>
            <a:noFill/>
            <a:ln>
              <a:noFill/>
            </a:ln>
            <a:effectLst/>
          </c:spPr>
          <c:txPr>
            <a:bodyPr rot="-5400000" spcFirstLastPara="1" vertOverflow="ellipsis" vert="horz" wrap="square" anchor="ctr" anchorCtr="1"/>
            <a:lstStyle/>
            <a:p>
              <a:pPr marL="0" algn="ctr" defTabSz="914400" rtl="0" eaLnBrk="1" latinLnBrk="0" hangingPunct="1">
                <a:defRPr lang="en-US" sz="1400" b="0" i="0" u="none" strike="noStrike" kern="1200" baseline="0">
                  <a:solidFill>
                    <a:prstClr val="black"/>
                  </a:solidFill>
                  <a:latin typeface="Kenvue Sans Semibold" panose="020B0704030102040203" pitchFamily="34" charset="0"/>
                  <a:ea typeface="+mn-ea"/>
                  <a:cs typeface="Arial" pitchFamily="34" charset="0"/>
                </a:defRPr>
              </a:pPr>
              <a:endParaRPr lang="zh-CN"/>
            </a:p>
          </c:txPr>
        </c:title>
        <c:numFmt formatCode="General" sourceLinked="1"/>
        <c:majorTickMark val="out"/>
        <c:minorTickMark val="none"/>
        <c:tickLblPos val="nextTo"/>
        <c:spPr>
          <a:noFill/>
          <a:ln w="12700" cap="sq">
            <a:solidFill>
              <a:schemeClr val="tx1"/>
            </a:solidFill>
            <a:miter lim="800000"/>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crossAx val="225067360"/>
        <c:crosses val="autoZero"/>
        <c:crossBetween val="between"/>
      </c:valAx>
      <c:spPr>
        <a:noFill/>
        <a:ln>
          <a:noFill/>
        </a:ln>
        <a:effectLst/>
      </c:spPr>
    </c:plotArea>
    <c:legend>
      <c:legendPos val="r"/>
      <c:layout>
        <c:manualLayout>
          <c:xMode val="edge"/>
          <c:yMode val="edge"/>
          <c:x val="0.89359397783610384"/>
          <c:y val="0.1151518472422333"/>
          <c:w val="9.4249052201808112E-2"/>
          <c:h val="0.36170247083327894"/>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47_FB7DC56.xml><?xml version="1.0" encoding="utf-8"?>
<p188:cmLst xmlns:a="http://schemas.openxmlformats.org/drawingml/2006/main" xmlns:r="http://schemas.openxmlformats.org/officeDocument/2006/relationships" xmlns:p188="http://schemas.microsoft.com/office/powerpoint/2018/8/main">
  <p188:cm id="{B0E0092D-2C14-4BFC-AB79-90855598EF58}" authorId="{6870CFF0-F9E3-CA8E-6A0D-63FA8CFC165D}" created="2023-08-07T07:11:58.833">
    <ac:txMkLst xmlns:ac="http://schemas.microsoft.com/office/drawing/2013/main/command">
      <pc:docMk xmlns:pc="http://schemas.microsoft.com/office/powerpoint/2013/main/command"/>
      <pc:sldMk xmlns:pc="http://schemas.microsoft.com/office/powerpoint/2013/main/command" cId="263707734" sldId="327"/>
      <ac:spMk id="20" creationId="{83392FE4-5DCC-4757-8CD1-5BCBBE6A582C}"/>
      <ac:txMk cp="69">
        <ac:context len="133" hash="1303643140"/>
      </ac:txMk>
    </ac:txMkLst>
    <p188:pos x="2972881" y="224811"/>
    <p188:replyLst>
      <p188:reply id="{1E19EC09-3485-4A10-AB05-AD699BCB3D88}" authorId="{FAE2C44E-841F-29E6-60FD-961BB4860638}" created="2023-11-27T04:02:41.062">
        <p188:txBody>
          <a:bodyPr/>
          <a:lstStyle/>
          <a:p>
            <a:r>
              <a:rPr lang="zh-CN" altLang="en-US"/>
              <a:t>Need more explaination which part is young age group which is older age group</a:t>
            </a:r>
          </a:p>
        </p188:txBody>
      </p188:reply>
      <p188:reply id="{6164239C-A296-481D-8E81-9FDA67D59924}" authorId="{FAE2C44E-841F-29E6-60FD-961BB4860638}" created="2023-11-28T03:33:16.403">
        <p188:txBody>
          <a:bodyPr/>
          <a:lstStyle/>
          <a:p>
            <a:r>
              <a:rPr lang="zh-CN" altLang="en-US"/>
              <a:t>调整年龄为18-30 vs 31-60</a:t>
            </a:r>
          </a:p>
        </p188:txBody>
      </p188:reply>
    </p188:replyLst>
    <p188:txBody>
      <a:bodyPr/>
      <a:lstStyle/>
      <a:p>
        <a:r>
          <a:rPr lang="zh-CN" altLang="en-US"/>
          <a:t>Pay attention using protective and risk factor, just list the statistic result, like younger people has more ...lipids.</a:t>
        </a:r>
      </a:p>
    </p188:txBody>
  </p188:cm>
  <p188:cm id="{D5DDAD58-DBE9-410A-8157-AD00280DB926}" authorId="{6870CFF0-F9E3-CA8E-6A0D-63FA8CFC165D}" created="2023-08-07T08:00:50.276">
    <ac:deMkLst xmlns:ac="http://schemas.microsoft.com/office/drawing/2013/main/command">
      <pc:docMk xmlns:pc="http://schemas.microsoft.com/office/powerpoint/2013/main/command"/>
      <pc:sldMk xmlns:pc="http://schemas.microsoft.com/office/powerpoint/2013/main/command" cId="263707734" sldId="327"/>
      <ac:picMk id="28" creationId="{687808B4-CA21-4DEE-8706-A24BE34D501C}"/>
    </ac:deMkLst>
    <p188:txBody>
      <a:bodyPr/>
      <a:lstStyle/>
      <a:p>
        <a:r>
          <a:rPr lang="zh-CN" altLang="en-US"/>
          <a:t>平均值：老年人/年轻人</a:t>
        </a:r>
      </a:p>
    </p188:txBody>
  </p188:cm>
  <p188:cm id="{C5BFF3B8-D1D7-46D6-855B-EB2053C1EE62}" authorId="{FAE2C44E-841F-29E6-60FD-961BB4860638}" created="2023-11-26T02:36:25.980">
    <ac:deMkLst xmlns:ac="http://schemas.microsoft.com/office/drawing/2013/main/command">
      <pc:docMk xmlns:pc="http://schemas.microsoft.com/office/powerpoint/2013/main/command"/>
      <pc:sldMk xmlns:pc="http://schemas.microsoft.com/office/powerpoint/2013/main/command" cId="263707734" sldId="327"/>
      <ac:picMk id="10" creationId="{ACDB171C-DCCE-4423-9F5A-F7DF7E318F26}"/>
    </ac:deMkLst>
    <p188:txBody>
      <a:bodyPr/>
      <a:lstStyle/>
      <a:p>
        <a:r>
          <a:rPr lang="zh-CN" altLang="en-US"/>
          <a:t>调整年龄为18-30 vs 31-60</a:t>
        </a:r>
      </a:p>
    </p188:txBody>
  </p188:cm>
  <p188:cm id="{500FC3BB-32F7-4FFC-900A-C3C34BF599BF}" authorId="{FAE2C44E-841F-29E6-60FD-961BB4860638}" created="2023-11-28T03:27:41.855">
    <ac:deMkLst xmlns:ac="http://schemas.microsoft.com/office/drawing/2013/main/command">
      <pc:docMk xmlns:pc="http://schemas.microsoft.com/office/powerpoint/2013/main/command"/>
      <pc:sldMk xmlns:pc="http://schemas.microsoft.com/office/powerpoint/2013/main/command" cId="263707734" sldId="327"/>
      <ac:picMk id="18" creationId="{9AEB0A78-23F7-4117-B433-511D200D6329}"/>
    </ac:deMkLst>
    <p188:replyLst>
      <p188:reply id="{FCECE0B6-24F1-5841-86A4-5F4E0211B852}" authorId="{8443ED59-20C7-4FDF-8DCA-8A14D1AA1C8C}" created="2023-11-29T08:57:56.161">
        <p188:txBody>
          <a:bodyPr/>
          <a:lstStyle/>
          <a:p>
            <a:r>
              <a:rPr lang="zh-CN" altLang="en-US"/>
              <a:t>两组占比构成一致，没有必要进行比较；</a:t>
            </a:r>
          </a:p>
        </p188:txBody>
      </p188:reply>
    </p188:replyLst>
    <p188:txBody>
      <a:bodyPr/>
      <a:lstStyle/>
      <a:p>
        <a:r>
          <a:rPr lang="zh-CN" altLang="en-US"/>
          <a:t>分成18-30 和 31到60组</a:t>
        </a:r>
      </a:p>
    </p188:txBody>
  </p188:cm>
</p188:cmLst>
</file>

<file path=ppt/comments/modernComment_150_71F33F1.xml><?xml version="1.0" encoding="utf-8"?>
<p188:cmLst xmlns:a="http://schemas.openxmlformats.org/drawingml/2006/main" xmlns:r="http://schemas.openxmlformats.org/officeDocument/2006/relationships" xmlns:p188="http://schemas.microsoft.com/office/powerpoint/2018/8/main">
  <p188:cm id="{B7DE363A-C87A-4763-8D71-1D7AAD6EBB91}" authorId="{6870CFF0-F9E3-CA8E-6A0D-63FA8CFC165D}" created="2023-08-07T06:11:56.385" complete="100000">
    <ac:txMkLst xmlns:ac="http://schemas.microsoft.com/office/drawing/2013/main/command">
      <pc:docMk xmlns:pc="http://schemas.microsoft.com/office/powerpoint/2013/main/command"/>
      <pc:sldMk xmlns:pc="http://schemas.microsoft.com/office/powerpoint/2013/main/command" cId="119485425" sldId="336"/>
      <ac:spMk id="20" creationId="{B7768302-29C7-49A1-B89C-A0D95DEB61D7}"/>
      <ac:txMk cp="0" len="102">
        <ac:context len="103" hash="4053750411"/>
      </ac:txMk>
    </ac:txMkLst>
    <p188:pos x="3886654" y="226718"/>
    <p188:replyLst>
      <p188:reply id="{F6481B6F-8D99-C048-9267-7ECFFB7FCF85}" authorId="{8443ED59-20C7-4FDF-8DCA-8A14D1AA1C8C}" created="2023-12-04T00:15:07.770">
        <p188:txBody>
          <a:bodyPr/>
          <a:lstStyle/>
          <a:p>
            <a:r>
              <a:rPr lang="zh-CN" altLang="en-US"/>
              <a:t>都是pre-aging group</a:t>
            </a:r>
          </a:p>
        </p188:txBody>
      </p188:reply>
    </p188:replyLst>
    <p188:txBody>
      <a:bodyPr/>
      <a:lstStyle/>
      <a:p>
        <a:r>
          <a:rPr lang="zh-CN" altLang="en-US"/>
          <a:t>是不是应该现有组间的分析再到pre-aging group的分析？
前面三个图都是pre-aging group的吗？</a:t>
        </a:r>
      </a:p>
    </p188:txBody>
  </p188:cm>
  <p188:cm id="{AE512FA0-1D15-410B-B7D4-08F2D7D73130}" authorId="{6870CFF0-F9E3-CA8E-6A0D-63FA8CFC165D}" created="2023-08-07T06:20:59.200" complete="100000">
    <ac:txMkLst xmlns:ac="http://schemas.microsoft.com/office/drawing/2013/main/command">
      <pc:docMk xmlns:pc="http://schemas.microsoft.com/office/powerpoint/2013/main/command"/>
      <pc:sldMk xmlns:pc="http://schemas.microsoft.com/office/powerpoint/2013/main/command" cId="119485425" sldId="336"/>
      <ac:spMk id="20" creationId="{B7768302-29C7-49A1-B89C-A0D95DEB61D7}"/>
      <ac:txMk cp="93" len="9">
        <ac:context len="103" hash="4053750411"/>
      </ac:txMk>
    </ac:txMkLst>
    <p188:pos x="3685672" y="399472"/>
    <p188:replyLst>
      <p188:reply id="{614E0AFD-FC3F-434A-87CC-ED9569C9D803}" authorId="{8443ED59-20C7-4FDF-8DCA-8A14D1AA1C8C}" created="2023-12-04T00:15:30.384">
        <p188:txBody>
          <a:bodyPr/>
          <a:lstStyle/>
          <a:p>
            <a:r>
              <a:rPr lang="zh-CN" altLang="en-US"/>
              <a:t>LDA是一个差异量化指标</a:t>
            </a:r>
          </a:p>
        </p188:txBody>
      </p188:reply>
    </p188:replyLst>
    <p188:txBody>
      <a:bodyPr/>
      <a:lstStyle/>
      <a:p>
        <a:r>
          <a:rPr lang="zh-CN" altLang="en-US"/>
          <a:t>LDA 判别，阈值绝对值大于2</a:t>
        </a:r>
      </a:p>
    </p188:txBody>
  </p188:cm>
  <p188:cm id="{7EC17E8D-1D11-49CA-BD4E-9B7B164BAC7F}" authorId="{6870CFF0-F9E3-CA8E-6A0D-63FA8CFC165D}" created="2023-08-07T06:46:56.905">
    <ac:txMkLst xmlns:ac="http://schemas.microsoft.com/office/drawing/2013/main/command">
      <pc:docMk xmlns:pc="http://schemas.microsoft.com/office/powerpoint/2013/main/command"/>
      <pc:sldMk xmlns:pc="http://schemas.microsoft.com/office/powerpoint/2013/main/command" cId="119485425" sldId="336"/>
      <ac:spMk id="6" creationId="{55FBBAD0-7C63-416F-9C11-E5C62F2C17EC}"/>
      <ac:txMk cp="178" len="19">
        <ac:context len="319" hash="4146821903"/>
      </ac:txMk>
    </ac:txMkLst>
    <p188:pos x="2663793" y="794129"/>
    <p188:txBody>
      <a:bodyPr/>
      <a:lstStyle/>
      <a:p>
        <a:r>
          <a:rPr lang="zh-CN" altLang="en-US"/>
          <a:t>Find what this bacteria function, bad or good </a:t>
        </a:r>
      </a:p>
    </p188:txBody>
  </p188:cm>
  <p188:cm id="{E0DB9E7C-8225-4E78-877F-105C7530CFB2}" authorId="{6870CFF0-F9E3-CA8E-6A0D-63FA8CFC165D}" created="2023-08-07T06:48:29.029">
    <pc:sldMkLst xmlns:pc="http://schemas.microsoft.com/office/powerpoint/2013/main/command">
      <pc:docMk/>
      <pc:sldMk cId="119485425" sldId="336"/>
    </pc:sldMkLst>
    <p188:txBody>
      <a:bodyPr/>
      <a:lstStyle/>
      <a:p>
        <a:r>
          <a:rPr lang="zh-CN" altLang="en-US"/>
          <a:t>Any patent potential to confirm whether we can show the full name of bacteria.</a:t>
        </a:r>
      </a:p>
    </p188:txBody>
  </p188:cm>
  <p188:cm id="{1E9D2801-4668-4D12-880A-580C7A0F7D82}" authorId="{6870CFF0-F9E3-CA8E-6A0D-63FA8CFC165D}" created="2023-08-07T06:50:53.564">
    <ac:deMkLst xmlns:ac="http://schemas.microsoft.com/office/drawing/2013/main/command">
      <pc:docMk xmlns:pc="http://schemas.microsoft.com/office/powerpoint/2013/main/command"/>
      <pc:sldMk xmlns:pc="http://schemas.microsoft.com/office/powerpoint/2013/main/command" cId="119485425" sldId="336"/>
      <ac:picMk id="14" creationId="{9B6F96B7-77CF-40F4-9D7D-0E2E11667F96}"/>
    </ac:deMkLst>
    <p188:replyLst>
      <p188:reply id="{EE14331A-E281-4FBD-94F6-175D21384EF0}" authorId="{6870CFF0-F9E3-CA8E-6A0D-63FA8CFC165D}" created="2023-08-07T06:56:54.236">
        <p188:txBody>
          <a:bodyPr/>
          <a:lstStyle/>
          <a:p>
            <a:r>
              <a:rPr lang="zh-CN" altLang="en-US"/>
              <a:t>Maybe remove if there is no related to the result</a:t>
            </a:r>
          </a:p>
        </p188:txBody>
      </p188:reply>
      <p188:reply id="{7765A1E5-66AE-4F3E-9144-02B4A660372B}" authorId="{FAE2C44E-841F-29E6-60FD-961BB4860638}" created="2023-11-27T03:53:00.805">
        <p188:txBody>
          <a:bodyPr/>
          <a:lstStyle/>
          <a:p>
            <a:r>
              <a:rPr lang="zh-CN" altLang="en-US"/>
              <a:t>To have a bar to different younger group and older group</a:t>
            </a:r>
          </a:p>
        </p188:txBody>
      </p188:reply>
      <p188:reply id="{1F5B2DDC-06BC-8242-8B60-1E3E5C064D41}" authorId="{8443ED59-20C7-4FDF-8DCA-8A14D1AA1C8C}" created="2023-12-04T00:16:07.407">
        <p188:txBody>
          <a:bodyPr/>
          <a:lstStyle/>
          <a:p>
            <a:r>
              <a:rPr lang="zh-CN" altLang="en-US"/>
              <a:t>sure</a:t>
            </a:r>
          </a:p>
        </p188:txBody>
      </p188:reply>
    </p188:replyLst>
    <p188:txBody>
      <a:bodyPr/>
      <a:lstStyle/>
      <a:p>
        <a:r>
          <a:rPr lang="zh-CN" altLang="en-US"/>
          <a:t>Do we need to show all the bacteria name?</a:t>
        </a:r>
      </a:p>
    </p188:txBody>
  </p188:cm>
  <p188:cm id="{5F5710E1-3C96-4D61-8D51-D7AE76EF0C27}" authorId="{6870CFF0-F9E3-CA8E-6A0D-63FA8CFC165D}" created="2023-08-07T06:53:34.542">
    <pc:sldMkLst xmlns:pc="http://schemas.microsoft.com/office/powerpoint/2013/main/command">
      <pc:docMk/>
      <pc:sldMk cId="119485425" sldId="336"/>
    </pc:sldMkLst>
    <p188:txBody>
      <a:bodyPr/>
      <a:lstStyle/>
      <a:p>
        <a:r>
          <a:rPr lang="zh-CN" altLang="en-US"/>
          <a:t>Link the microbiome and metabolome with clinical result “Photoaging, fine lines, sebum excretion rate, wrinkle, wrinkle area and skin roughness are recognized as important pre-aging indicators.” </a:t>
        </a:r>
      </a:p>
    </p188:txBody>
  </p188:cm>
  <p188:cm id="{12CBFC95-9046-4BBD-A9E1-11FBD4A17A9E}" authorId="{6870CFF0-F9E3-CA8E-6A0D-63FA8CFC165D}" created="2023-08-07T06:58:37.409">
    <ac:deMkLst xmlns:ac="http://schemas.microsoft.com/office/drawing/2013/main/command">
      <pc:docMk xmlns:pc="http://schemas.microsoft.com/office/powerpoint/2013/main/command"/>
      <pc:sldMk xmlns:pc="http://schemas.microsoft.com/office/powerpoint/2013/main/command" cId="119485425" sldId="336"/>
      <ac:picMk id="2" creationId="{F45951DF-5EEC-4B1D-9CA1-7E14B554C065}"/>
    </ac:deMkLst>
    <p188:replyLst>
      <p188:reply id="{AA1B4307-50D5-40C9-8A44-0D0476DAF600}" authorId="{6870CFF0-F9E3-CA8E-6A0D-63FA8CFC165D}" created="2023-08-07T07:55:49.097">
        <p188:txBody>
          <a:bodyPr/>
          <a:lstStyle/>
          <a:p>
            <a:r>
              <a:rPr lang="zh-CN" altLang="en-US"/>
              <a:t>Correlation analysis is for prediction not for finding the biomaker, so may be we can remove this if we only to find the biomarker in this AAD</a:t>
            </a:r>
          </a:p>
        </p188:txBody>
      </p188:reply>
    </p188:replyLst>
    <p188:txBody>
      <a:bodyPr/>
      <a:lstStyle/>
      <a:p>
        <a:r>
          <a:rPr lang="zh-CN" altLang="en-US"/>
          <a:t>No need to show all bacterial name and only show the P. p bacterial</a:t>
        </a:r>
      </a:p>
    </p188:txBody>
  </p188:cm>
  <p188:cm id="{54600592-2387-4BE7-A97B-98513A243F7E}" authorId="{6870CFF0-F9E3-CA8E-6A0D-63FA8CFC165D}" status="resolved" created="2023-08-07T07:50:27.205" complete="100000">
    <pc:sldMkLst xmlns:pc="http://schemas.microsoft.com/office/powerpoint/2013/main/command">
      <pc:docMk/>
      <pc:sldMk cId="119485425" sldId="336"/>
    </pc:sldMkLst>
    <p188:txBody>
      <a:bodyPr/>
      <a:lstStyle/>
      <a:p>
        <a:r>
          <a:rPr lang="zh-CN" altLang="en-US"/>
          <a:t>线性判别生物标记物，假设两组中有差异，LDA&gt;2 potential bio-marker.</a:t>
        </a:r>
      </a:p>
    </p188:txBody>
  </p188:cm>
  <p188:cm id="{3D27B659-F493-47E5-8B59-B23776A34E37}" authorId="{FAE2C44E-841F-29E6-60FD-961BB4860638}" created="2023-11-26T02:36:02.239">
    <ac:deMkLst xmlns:ac="http://schemas.microsoft.com/office/drawing/2013/main/command">
      <pc:docMk xmlns:pc="http://schemas.microsoft.com/office/powerpoint/2013/main/command"/>
      <pc:sldMk xmlns:pc="http://schemas.microsoft.com/office/powerpoint/2013/main/command" cId="119485425" sldId="336"/>
      <ac:picMk id="3" creationId="{6E18B784-B716-A22D-AD11-294B2E28F49B}"/>
    </ac:deMkLst>
    <p188:replyLst>
      <p188:reply id="{EC935DA5-70A5-4AD9-A51F-CC55D42B5EED}" authorId="{FAE2C44E-841F-29E6-60FD-961BB4860638}" created="2023-11-27T03:37:38.733">
        <p188:txBody>
          <a:bodyPr/>
          <a:lstStyle/>
          <a:p>
            <a:r>
              <a:rPr lang="zh-CN" altLang="en-US"/>
              <a:t>Moving the red part on the top of the picture</a:t>
            </a:r>
          </a:p>
        </p188:txBody>
      </p188:reply>
      <p188:reply id="{DFF9E875-30D8-4691-8AD5-2FF37A50EF73}" authorId="{FAE2C44E-841F-29E6-60FD-961BB4860638}" created="2023-11-27T03:42:59.067">
        <p188:txBody>
          <a:bodyPr/>
          <a:lstStyle/>
          <a:p>
            <a:r>
              <a:rPr lang="zh-CN" altLang="en-US"/>
              <a:t>Could we have the result that C. acnes is 4 folder higher in the younger group than older group?</a:t>
            </a:r>
          </a:p>
        </p188:txBody>
      </p188:reply>
      <p188:reply id="{2071C794-39C0-42BC-A942-236FCC865186}" authorId="{FAE2C44E-841F-29E6-60FD-961BB4860638}" created="2023-11-28T03:20:00.521">
        <p188:txBody>
          <a:bodyPr/>
          <a:lstStyle/>
          <a:p>
            <a:r>
              <a:rPr lang="zh-CN" altLang="en-US"/>
              <a:t>This is not the folder, it is an identifier to show the difference between younger age group and older age group </a:t>
            </a:r>
          </a:p>
        </p188:txBody>
      </p188:reply>
    </p188:replyLst>
    <p188:txBody>
      <a:bodyPr/>
      <a:lstStyle/>
      <a:p>
        <a:r>
          <a:rPr lang="zh-CN" altLang="en-US"/>
          <a:t>调整年龄为18-30 vs 31-60</a:t>
        </a:r>
      </a:p>
    </p188:txBody>
  </p188:cm>
  <p188:cm id="{BFECF0A0-1D3E-4408-A8C2-8D3542DF8896}" authorId="{FAE2C44E-841F-29E6-60FD-961BB4860638}" created="2023-11-26T02:46:26.396">
    <ac:deMkLst xmlns:ac="http://schemas.microsoft.com/office/drawing/2013/main/command">
      <pc:docMk xmlns:pc="http://schemas.microsoft.com/office/powerpoint/2013/main/command"/>
      <pc:sldMk xmlns:pc="http://schemas.microsoft.com/office/powerpoint/2013/main/command" cId="119485425" sldId="336"/>
      <ac:picMk id="16" creationId="{31C723AF-18FC-4F89-9A4D-ECB45E155B0C}"/>
    </ac:deMkLst>
    <p188:replyLst>
      <p188:reply id="{7BFE1158-A382-914D-A6DE-B5D33B4C6ED7}" authorId="{8443ED59-20C7-4FDF-8DCA-8A14D1AA1C8C}" created="2023-11-29T02:42:31.396">
        <p188:txBody>
          <a:bodyPr/>
          <a:lstStyle/>
          <a:p>
            <a:r>
              <a:rPr lang="zh-CN" altLang="en-US"/>
              <a:t>ok</a:t>
            </a:r>
          </a:p>
        </p188:txBody>
      </p188:reply>
    </p188:replyLst>
    <p188:txBody>
      <a:bodyPr/>
      <a:lstStyle/>
      <a:p>
        <a:r>
          <a:rPr lang="zh-CN" altLang="en-US"/>
          <a:t>调整年龄为18-30 vs 31-60, 能否加上年长组, 展示不同年龄组直接的diversity</a:t>
        </a:r>
      </a:p>
    </p188:txBody>
  </p188:cm>
  <p188:cm id="{EB456912-EE7E-D74E-A3B0-E16E4C06BCFD}" authorId="{8443ED59-20C7-4FDF-8DCA-8A14D1AA1C8C}" created="2023-12-04T00:20:06.761">
    <ac:deMkLst xmlns:ac="http://schemas.microsoft.com/office/drawing/2013/main/command">
      <pc:docMk xmlns:pc="http://schemas.microsoft.com/office/powerpoint/2013/main/command"/>
      <pc:sldMk xmlns:pc="http://schemas.microsoft.com/office/powerpoint/2013/main/command" cId="119485425" sldId="336"/>
      <ac:picMk id="21" creationId="{67A9DA70-55AA-8644-822E-C10136AFBDC3}"/>
    </ac:deMkLst>
    <p188:txBody>
      <a:bodyPr/>
      <a:lstStyle/>
      <a:p>
        <a:r>
          <a:rPr lang="zh-CN" altLang="en-US"/>
          <a:t>18-30 no microorganism correlated with age</a:t>
        </a:r>
      </a:p>
    </p188:txBody>
  </p188:cm>
</p188:cmLst>
</file>

<file path=ppt/comments/modernComment_152_28C4C296.xml><?xml version="1.0" encoding="utf-8"?>
<p188:cmLst xmlns:a="http://schemas.openxmlformats.org/drawingml/2006/main" xmlns:r="http://schemas.openxmlformats.org/officeDocument/2006/relationships" xmlns:p188="http://schemas.microsoft.com/office/powerpoint/2018/8/main">
  <p188:cm id="{7D8BCF52-BB3C-4993-AB39-5E32FA1BD80F}" authorId="{6870CFF0-F9E3-CA8E-6A0D-63FA8CFC165D}" created="2023-08-07T06:09:53.846">
    <ac:txMkLst xmlns:ac="http://schemas.microsoft.com/office/drawing/2013/main/command">
      <pc:docMk xmlns:pc="http://schemas.microsoft.com/office/powerpoint/2013/main/command"/>
      <pc:sldMk xmlns:pc="http://schemas.microsoft.com/office/powerpoint/2013/main/command" cId="683983510" sldId="338"/>
      <ac:spMk id="4" creationId="{3AA380DB-8BB0-EE9A-00FA-7250D947114E}"/>
      <ac:txMk cp="0">
        <ac:context len="875" hash="2941296914"/>
      </ac:txMk>
    </ac:txMkLst>
    <p188:pos x="11047255" y="3221991"/>
    <p188:txBody>
      <a:bodyPr/>
      <a:lstStyle/>
      <a:p>
        <a:r>
          <a:rPr lang="zh-CN" altLang="en-US"/>
          <a:t>微生物组和代谢组的相互关系分析，有没有得到某种菌和某种代谢产品的关系？</a:t>
        </a:r>
      </a:p>
    </p188:txBody>
  </p188:cm>
  <p188:cm id="{328E5640-4D56-4FC8-A102-30DF123D7DD8}" authorId="{6870CFF0-F9E3-CA8E-6A0D-63FA8CFC165D}" created="2023-08-07T06:10:39.542">
    <ac:txMkLst xmlns:ac="http://schemas.microsoft.com/office/drawing/2013/main/command">
      <pc:docMk xmlns:pc="http://schemas.microsoft.com/office/powerpoint/2013/main/command"/>
      <pc:sldMk xmlns:pc="http://schemas.microsoft.com/office/powerpoint/2013/main/command" cId="683983510" sldId="338"/>
      <ac:spMk id="4" creationId="{3AA380DB-8BB0-EE9A-00FA-7250D947114E}"/>
      <ac:txMk cp="0">
        <ac:context len="875" hash="2941296914"/>
      </ac:txMk>
    </ac:txMkLst>
    <p188:pos x="9499600" y="3551779"/>
    <p188:txBody>
      <a:bodyPr/>
      <a:lstStyle/>
      <a:p>
        <a:r>
          <a:rPr lang="zh-CN" altLang="en-US"/>
          <a:t>这几种代谢物的缩写表示哪种类型？</a:t>
        </a:r>
      </a:p>
    </p188:txBody>
  </p188:cm>
  <p188:cm id="{F6FE8908-968E-8A4F-BCA5-2300C9283A2B}" authorId="{8443ED59-20C7-4FDF-8DCA-8A14D1AA1C8C}" created="2023-12-04T08:41:52.245">
    <ac:deMkLst xmlns:ac="http://schemas.microsoft.com/office/drawing/2013/main/command">
      <pc:docMk xmlns:pc="http://schemas.microsoft.com/office/powerpoint/2013/main/command"/>
      <pc:sldMk xmlns:pc="http://schemas.microsoft.com/office/powerpoint/2013/main/command" cId="683983510" sldId="338"/>
      <ac:spMk id="4" creationId="{3AA380DB-8BB0-EE9A-00FA-7250D947114E}"/>
    </ac:deMkLst>
    <p188:txBody>
      <a:bodyPr/>
      <a:lstStyle/>
      <a:p>
        <a:r>
          <a:rPr lang="zh-CN" altLang="en-US"/>
          <a:t>PE(18:0_18:1)可提可不提，看需要。</a:t>
        </a:r>
      </a:p>
    </p188:txBody>
  </p188:cm>
</p188:cmLst>
</file>

<file path=ppt/comments/modernComment_7FFE5ABF_E6627F27.xml><?xml version="1.0" encoding="utf-8"?>
<p188:cmLst xmlns:a="http://schemas.openxmlformats.org/drawingml/2006/main" xmlns:r="http://schemas.openxmlformats.org/officeDocument/2006/relationships" xmlns:p188="http://schemas.microsoft.com/office/powerpoint/2018/8/main">
  <p188:cm id="{683031C9-164C-4EF3-B73B-E2B11889AF0D}" authorId="{6870CFF0-F9E3-CA8E-6A0D-63FA8CFC165D}" status="resolved" created="2023-08-07T06:11:11.698" complete="100000">
    <ac:txMkLst xmlns:ac="http://schemas.microsoft.com/office/drawing/2013/main/command">
      <pc:docMk xmlns:pc="http://schemas.microsoft.com/office/powerpoint/2013/main/command"/>
      <pc:sldMk xmlns:pc="http://schemas.microsoft.com/office/powerpoint/2013/main/command" cId="3865214759" sldId="2147375807"/>
      <ac:spMk id="26" creationId="{93E16F4B-7194-4BA4-990A-22407162CB01}"/>
      <ac:txMk cp="38" len="79">
        <ac:context len="118" hash="3537457889"/>
      </ac:txMk>
    </ac:txMkLst>
    <p188:pos x="3590085" y="345818"/>
    <p188:replyLst>
      <p188:reply id="{DB0B2FB9-9804-454A-A22A-0429DF09FCD4}" authorId="{FAE2C44E-841F-29E6-60FD-961BB4860638}" created="2023-11-26T02:11:57.533">
        <p188:txBody>
          <a:bodyPr/>
          <a:lstStyle/>
          <a:p>
            <a:r>
              <a:rPr lang="zh-CN" altLang="en-US"/>
              <a:t>对的</a:t>
            </a:r>
          </a:p>
        </p188:txBody>
      </p188:reply>
    </p188:replyLst>
    <p188:txBody>
      <a:bodyPr/>
      <a:lstStyle/>
      <a:p>
        <a:r>
          <a:rPr lang="zh-CN" altLang="en-US"/>
          <a:t>这个分析是在这两个年龄组直接分析的吗？</a:t>
        </a:r>
      </a:p>
    </p188:txBody>
  </p188:cm>
  <p188:cm id="{F4815A3B-9D55-432C-BBBE-F576228B911E}" authorId="{6870CFF0-F9E3-CA8E-6A0D-63FA8CFC165D}" created="2023-08-07T06:15:00.626">
    <ac:txMkLst xmlns:ac="http://schemas.microsoft.com/office/drawing/2013/main/command">
      <pc:docMk xmlns:pc="http://schemas.microsoft.com/office/powerpoint/2013/main/command"/>
      <pc:sldMk xmlns:pc="http://schemas.microsoft.com/office/powerpoint/2013/main/command" cId="3865214759" sldId="2147375807"/>
      <ac:spMk id="26" creationId="{93E16F4B-7194-4BA4-990A-22407162CB01}"/>
      <ac:txMk cp="117">
        <ac:context len="118" hash="3537457889"/>
      </ac:txMk>
    </ac:txMkLst>
    <p188:pos x="3444088" y="507182"/>
    <p188:replyLst>
      <p188:reply id="{4D64DA46-1A0B-484F-BBFE-1E0F5ADF2A62}" authorId="{6870CFF0-F9E3-CA8E-6A0D-63FA8CFC165D}" created="2023-08-07T07:01:46.803">
        <p188:txBody>
          <a:bodyPr/>
          <a:lstStyle/>
          <a:p>
            <a:r>
              <a:rPr lang="zh-CN" altLang="en-US"/>
              <a:t>Need to explain what this method means.</a:t>
            </a:r>
          </a:p>
        </p188:txBody>
      </p188:reply>
      <p188:reply id="{80187685-EF3F-4D6D-9AF6-E3D18547189C}" authorId="{FAE2C44E-841F-29E6-60FD-961BB4860638}" created="2023-11-13T07:10:46.690">
        <p188:txBody>
          <a:bodyPr/>
          <a:lstStyle/>
          <a:p>
            <a:r>
              <a:rPr lang="zh-CN" altLang="en-US"/>
              <a:t>Reference 方法简单解释+出处文献</a:t>
            </a:r>
          </a:p>
        </p188:txBody>
      </p188:reply>
    </p188:replyLst>
    <p188:txBody>
      <a:bodyPr/>
      <a:lstStyle/>
      <a:p>
        <a:r>
          <a:rPr lang="zh-CN" altLang="en-US"/>
          <a:t>Difference analysis，线性判别</a:t>
        </a:r>
      </a:p>
    </p188:txBody>
  </p188:cm>
  <p188:cm id="{866AD682-ED98-446A-8B70-9DFA4AF1A8AF}" authorId="{6870CFF0-F9E3-CA8E-6A0D-63FA8CFC165D}" created="2023-08-07T06:16:03.101">
    <ac:txMkLst xmlns:ac="http://schemas.microsoft.com/office/drawing/2013/main/command">
      <pc:docMk xmlns:pc="http://schemas.microsoft.com/office/powerpoint/2013/main/command"/>
      <pc:sldMk xmlns:pc="http://schemas.microsoft.com/office/powerpoint/2013/main/command" cId="3865214759" sldId="2147375807"/>
      <ac:spMk id="26" creationId="{93E16F4B-7194-4BA4-990A-22407162CB01}"/>
      <ac:txMk cp="100" len="17">
        <ac:context len="118" hash="3537457889"/>
      </ac:txMk>
    </ac:txMkLst>
    <p188:pos x="2007174" y="507182"/>
    <p188:replyLst>
      <p188:reply id="{1BA2FFBE-31B9-46A5-90D9-68EFB57B0FB5}" authorId="{FAE2C44E-841F-29E6-60FD-961BB4860638}" created="2023-11-13T07:10:51.705">
        <p188:txBody>
          <a:bodyPr/>
          <a:lstStyle/>
          <a:p>
            <a:r>
              <a:rPr lang="zh-CN" altLang="en-US"/>
              <a:t>Reference 方法简单解释+出处文献</a:t>
            </a:r>
          </a:p>
        </p188:txBody>
      </p188:reply>
    </p188:replyLst>
    <p188:txBody>
      <a:bodyPr/>
      <a:lstStyle/>
      <a:p>
        <a:r>
          <a:rPr lang="zh-CN" altLang="en-US"/>
          <a:t>丰度分析</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DACF318A-7662-475B-8E30-16D3A915930F}" type="datetimeFigureOut">
              <a:rPr lang="en-US" smtClean="0"/>
              <a:t>12/4/23</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9B4B65DF-0F4D-4811-AB7B-693025395D23}" type="slidenum">
              <a:rPr lang="en-US" smtClean="0"/>
              <a:t>‹#›</a:t>
            </a:fld>
            <a:endParaRPr lang="en-US" dirty="0"/>
          </a:p>
        </p:txBody>
      </p:sp>
    </p:spTree>
    <p:extLst>
      <p:ext uri="{BB962C8B-B14F-4D97-AF65-F5344CB8AC3E}">
        <p14:creationId xmlns:p14="http://schemas.microsoft.com/office/powerpoint/2010/main" val="26131172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A0B25A61-82F4-4F1A-9CD5-C7006E51D720}" type="datetimeFigureOut">
              <a:rPr lang="en-US" smtClean="0"/>
              <a:t>12/4/23</a:t>
            </a:fld>
            <a:endParaRPr lang="en-US" dirty="0"/>
          </a:p>
        </p:txBody>
      </p:sp>
      <p:sp>
        <p:nvSpPr>
          <p:cNvPr id="4" name="Slide Image Placeholder 3"/>
          <p:cNvSpPr>
            <a:spLocks noGrp="1" noRot="1" noChangeAspect="1"/>
          </p:cNvSpPr>
          <p:nvPr>
            <p:ph type="sldImg" idx="2"/>
          </p:nvPr>
        </p:nvSpPr>
        <p:spPr>
          <a:xfrm>
            <a:off x="409575" y="698500"/>
            <a:ext cx="62039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C1408E70-32D1-426C-A297-0452324AE199}" type="slidenum">
              <a:rPr lang="en-US" smtClean="0"/>
              <a:t>‹#›</a:t>
            </a:fld>
            <a:endParaRPr lang="en-US" dirty="0"/>
          </a:p>
        </p:txBody>
      </p:sp>
    </p:spTree>
    <p:extLst>
      <p:ext uri="{BB962C8B-B14F-4D97-AF65-F5344CB8AC3E}">
        <p14:creationId xmlns:p14="http://schemas.microsoft.com/office/powerpoint/2010/main" val="2619384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mn-lt"/>
                <a:cs typeface="Times New Roman" panose="02020603050405020304" pitchFamily="18" charset="0"/>
              </a:rPr>
              <a:t>Introduction </a:t>
            </a:r>
          </a:p>
          <a:p>
            <a:pPr algn="just"/>
            <a:r>
              <a:rPr lang="en-SG" altLang="zh-CN" sz="1200" b="0" dirty="0">
                <a:latin typeface="+mn-lt"/>
                <a:ea typeface="等线" panose="02010600030101010101" pitchFamily="2" charset="-122"/>
                <a:cs typeface="Times New Roman" panose="02020603050405020304" pitchFamily="18" charset="0"/>
              </a:rPr>
              <a:t>As the global aging population increases, research of skin aging is gaining significant attention. Accurate identification of the characteristics of pre-aging is the key to achieving delayed aging (Anwar, </a:t>
            </a:r>
            <a:r>
              <a:rPr lang="en-SG" altLang="zh-CN" sz="1200" b="0" i="1" dirty="0">
                <a:latin typeface="+mn-lt"/>
                <a:ea typeface="等线" panose="02010600030101010101" pitchFamily="2" charset="-122"/>
                <a:cs typeface="Times New Roman" panose="02020603050405020304" pitchFamily="18" charset="0"/>
              </a:rPr>
              <a:t>et al.</a:t>
            </a:r>
            <a:r>
              <a:rPr lang="en-SG" altLang="zh-CN" sz="1200" b="0" dirty="0">
                <a:latin typeface="+mn-lt"/>
                <a:ea typeface="等线" panose="02010600030101010101" pitchFamily="2" charset="-122"/>
                <a:cs typeface="Times New Roman" panose="02020603050405020304" pitchFamily="18" charset="0"/>
              </a:rPr>
              <a:t>, 2022). The aim of this study is to establish an assessment method for pre-aging in Chinese women, thus realising the possibility of precise anti-aging in the pre-aging phase.</a:t>
            </a:r>
          </a:p>
          <a:p>
            <a:pPr algn="just"/>
            <a:endParaRPr lang="en-US" altLang="zh-CN" sz="1200" dirty="0">
              <a:latin typeface="+mn-lt"/>
              <a:cs typeface="Times New Roman" panose="02020603050405020304" pitchFamily="18" charset="0"/>
            </a:endParaRPr>
          </a:p>
          <a:p>
            <a:r>
              <a:rPr lang="en-US" altLang="zh-CN" sz="1200" dirty="0">
                <a:latin typeface="+mn-lt"/>
                <a:cs typeface="Times New Roman" panose="02020603050405020304" pitchFamily="18" charset="0"/>
              </a:rPr>
              <a:t>Methods &amp; Material</a:t>
            </a:r>
          </a:p>
          <a:p>
            <a:pPr algn="just"/>
            <a:r>
              <a:rPr lang="en-US" altLang="zh-CN" sz="1200" b="0" kern="100" dirty="0">
                <a:effectLst/>
                <a:latin typeface="+mn-lt"/>
                <a:ea typeface="等线" panose="02010600030101010101" pitchFamily="2" charset="-122"/>
                <a:cs typeface="Times New Roman" panose="02020603050405020304" pitchFamily="18" charset="0"/>
              </a:rPr>
              <a:t>164 healthy subjects in Shanghai were recruited in a clinical study, </a:t>
            </a:r>
          </a:p>
          <a:p>
            <a:pPr algn="just"/>
            <a:r>
              <a:rPr lang="en-US" altLang="zh-CN" sz="1200" b="0" kern="100" dirty="0">
                <a:effectLst/>
                <a:latin typeface="+mn-lt"/>
                <a:ea typeface="等线" panose="02010600030101010101" pitchFamily="2" charset="-122"/>
                <a:cs typeface="Times New Roman" panose="02020603050405020304" pitchFamily="18" charset="0"/>
              </a:rPr>
              <a:t>Separate them into 6 groups, each group has specific age range and 25-35 numbers of participants.</a:t>
            </a:r>
          </a:p>
          <a:p>
            <a:pPr algn="just"/>
            <a:r>
              <a:rPr lang="en-US" altLang="zh-CN" sz="1200" b="0" kern="100" dirty="0">
                <a:effectLst/>
                <a:latin typeface="+mn-lt"/>
                <a:ea typeface="等线" panose="02010600030101010101" pitchFamily="2" charset="-122"/>
                <a:cs typeface="Times New Roman" panose="02020603050405020304" pitchFamily="18" charset="0"/>
              </a:rPr>
              <a:t>125 skin parameters were assessed for the aging assessment </a:t>
            </a:r>
          </a:p>
          <a:p>
            <a:pPr algn="just"/>
            <a:r>
              <a:rPr lang="en-US" altLang="zh-CN" sz="1200" b="0" kern="100" dirty="0">
                <a:effectLst/>
                <a:latin typeface="+mn-lt"/>
                <a:ea typeface="等线" panose="02010600030101010101" pitchFamily="2" charset="-122"/>
                <a:cs typeface="Times New Roman" panose="02020603050405020304" pitchFamily="18" charset="0"/>
              </a:rPr>
              <a:t>including</a:t>
            </a:r>
            <a:r>
              <a:rPr lang="en-US" altLang="zh-CN" sz="1200" b="0" dirty="0">
                <a:effectLst/>
                <a:latin typeface="+mn-lt"/>
                <a:ea typeface="宋体" panose="02010600030101010101" pitchFamily="2" charset="-122"/>
                <a:cs typeface="Times New Roman" panose="02020603050405020304" pitchFamily="18" charset="0"/>
              </a:rPr>
              <a:t> clinical evaluation, instrument measurements,</a:t>
            </a:r>
          </a:p>
          <a:p>
            <a:pPr algn="just"/>
            <a:r>
              <a:rPr lang="en-US" altLang="zh-CN" sz="1200" b="0" dirty="0">
                <a:effectLst/>
                <a:latin typeface="+mn-lt"/>
                <a:ea typeface="宋体" panose="02010600030101010101" pitchFamily="2" charset="-122"/>
                <a:cs typeface="Times New Roman" panose="02020603050405020304" pitchFamily="18" charset="0"/>
              </a:rPr>
              <a:t>Correlation analysis was conducted between skin parameters with age of 18-60 and 18-30 separately. </a:t>
            </a:r>
            <a:r>
              <a:rPr lang="en-US" altLang="zh-CN" sz="1200" b="0" kern="100" dirty="0">
                <a:effectLst/>
                <a:latin typeface="+mn-lt"/>
                <a:ea typeface="等线" panose="02010600030101010101" pitchFamily="2" charset="-122"/>
                <a:cs typeface="Times New Roman" panose="02020603050405020304" pitchFamily="18" charset="0"/>
              </a:rPr>
              <a:t>The intersection of these features was recognized as pre-aging features. </a:t>
            </a:r>
          </a:p>
          <a:p>
            <a:pPr algn="just"/>
            <a:endParaRPr lang="en-US" altLang="zh-CN" sz="1200" b="0" kern="100" dirty="0">
              <a:effectLst/>
              <a:latin typeface="+mn-lt"/>
              <a:ea typeface="等线" panose="02010600030101010101" pitchFamily="2" charset="-122"/>
              <a:cs typeface="Times New Roman" panose="02020603050405020304" pitchFamily="18" charset="0"/>
            </a:endParaRPr>
          </a:p>
          <a:p>
            <a:pPr algn="just"/>
            <a:r>
              <a:rPr lang="en-US" altLang="zh-CN" sz="1200" b="0" dirty="0">
                <a:effectLst/>
                <a:latin typeface="+mn-lt"/>
                <a:ea typeface="宋体" panose="02010600030101010101" pitchFamily="2" charset="-122"/>
                <a:cs typeface="Times New Roman" panose="02020603050405020304" pitchFamily="18" charset="0"/>
              </a:rPr>
              <a:t>self-assessment questionnaires including life habits and skin pre-aging experience. </a:t>
            </a:r>
            <a:endParaRPr lang="en-US" altLang="zh-CN" sz="1200" b="0" kern="100" dirty="0">
              <a:effectLst/>
              <a:latin typeface="+mn-lt"/>
              <a:ea typeface="等线" panose="02010600030101010101" pitchFamily="2" charset="-122"/>
              <a:cs typeface="Times New Roman" panose="02020603050405020304" pitchFamily="18" charset="0"/>
            </a:endParaRPr>
          </a:p>
          <a:p>
            <a:r>
              <a:rPr lang="en-US" altLang="zh-CN" sz="1200" b="0" dirty="0">
                <a:latin typeface="+mn-lt"/>
                <a:ea typeface="宋体" panose="02010600030101010101" pitchFamily="2" charset="-122"/>
              </a:rPr>
              <a:t>Subjects completed a questionnaire on the total time spend or frequency of various external factors such as cooking, outdoor, use of social media, smoking, diet and entertainment. Additionally, the questionnaire included current skin conditions and skin care habits. </a:t>
            </a:r>
          </a:p>
          <a:p>
            <a:r>
              <a:rPr lang="en-US" altLang="zh-CN" sz="1200" b="0" dirty="0">
                <a:latin typeface="+mn-lt"/>
                <a:ea typeface="宋体" panose="02010600030101010101" pitchFamily="2" charset="-122"/>
              </a:rPr>
              <a:t>Evaluation of exposome was conducted by one-way ANOVA, with clinical pre-aging skin features as dependent variable and lifestyles as independent variables. </a:t>
            </a:r>
          </a:p>
          <a:p>
            <a:endParaRPr lang="zh-CN" altLang="en-US" dirty="0"/>
          </a:p>
        </p:txBody>
      </p:sp>
      <p:sp>
        <p:nvSpPr>
          <p:cNvPr id="4" name="灯片编号占位符 3"/>
          <p:cNvSpPr>
            <a:spLocks noGrp="1"/>
          </p:cNvSpPr>
          <p:nvPr>
            <p:ph type="sldNum" sz="quarter" idx="5"/>
          </p:nvPr>
        </p:nvSpPr>
        <p:spPr/>
        <p:txBody>
          <a:bodyPr/>
          <a:lstStyle/>
          <a:p>
            <a:fld id="{FD9A072E-222A-47F3-BF28-D1BA7C787CCF}" type="slidenum">
              <a:rPr lang="zh-CN" altLang="en-US" smtClean="0"/>
              <a:t>2</a:t>
            </a:fld>
            <a:endParaRPr lang="zh-CN" altLang="en-US"/>
          </a:p>
        </p:txBody>
      </p:sp>
    </p:spTree>
    <p:extLst>
      <p:ext uri="{BB962C8B-B14F-4D97-AF65-F5344CB8AC3E}">
        <p14:creationId xmlns:p14="http://schemas.microsoft.com/office/powerpoint/2010/main" val="1054323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facial lotion;</a:t>
            </a:r>
          </a:p>
          <a:p>
            <a:r>
              <a:rPr lang="en-US" altLang="zh-CN" sz="1200" dirty="0"/>
              <a:t>The fluctuation of each type of bacteria is shown in the heat map. </a:t>
            </a:r>
            <a:endParaRPr lang="en-US" altLang="zh-CN" dirty="0"/>
          </a:p>
          <a:p>
            <a:endParaRPr lang="en-US" altLang="zh-CN" dirty="0"/>
          </a:p>
          <a:p>
            <a:endParaRPr lang="en-SG" altLang="zh-CN" dirty="0"/>
          </a:p>
          <a:p>
            <a:endParaRPr lang="zh-CN" altLang="en-US" dirty="0"/>
          </a:p>
        </p:txBody>
      </p:sp>
      <p:sp>
        <p:nvSpPr>
          <p:cNvPr id="4" name="灯片编号占位符 3"/>
          <p:cNvSpPr>
            <a:spLocks noGrp="1"/>
          </p:cNvSpPr>
          <p:nvPr>
            <p:ph type="sldNum" sz="quarter" idx="5"/>
          </p:nvPr>
        </p:nvSpPr>
        <p:spPr/>
        <p:txBody>
          <a:bodyPr/>
          <a:lstStyle/>
          <a:p>
            <a:fld id="{C1408E70-32D1-426C-A297-0452324AE199}" type="slidenum">
              <a:rPr lang="en-US" smtClean="0"/>
              <a:t>3</a:t>
            </a:fld>
            <a:endParaRPr lang="en-US" dirty="0"/>
          </a:p>
        </p:txBody>
      </p:sp>
    </p:spTree>
    <p:extLst>
      <p:ext uri="{BB962C8B-B14F-4D97-AF65-F5344CB8AC3E}">
        <p14:creationId xmlns:p14="http://schemas.microsoft.com/office/powerpoint/2010/main" val="247894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1408E70-32D1-426C-A297-0452324AE199}" type="slidenum">
              <a:rPr lang="en-US" smtClean="0"/>
              <a:t>4</a:t>
            </a:fld>
            <a:endParaRPr lang="en-US" dirty="0"/>
          </a:p>
        </p:txBody>
      </p:sp>
    </p:spTree>
    <p:extLst>
      <p:ext uri="{BB962C8B-B14F-4D97-AF65-F5344CB8AC3E}">
        <p14:creationId xmlns:p14="http://schemas.microsoft.com/office/powerpoint/2010/main" val="366704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PE</a:t>
            </a:r>
            <a:r>
              <a:rPr lang="zh-CN" altLang="en-US" dirty="0"/>
              <a:t>可提可不提，</a:t>
            </a:r>
          </a:p>
        </p:txBody>
      </p:sp>
      <p:sp>
        <p:nvSpPr>
          <p:cNvPr id="4" name="灯片编号占位符 3"/>
          <p:cNvSpPr>
            <a:spLocks noGrp="1"/>
          </p:cNvSpPr>
          <p:nvPr>
            <p:ph type="sldNum" sz="quarter" idx="5"/>
          </p:nvPr>
        </p:nvSpPr>
        <p:spPr/>
        <p:txBody>
          <a:bodyPr/>
          <a:lstStyle/>
          <a:p>
            <a:fld id="{C1408E70-32D1-426C-A297-0452324AE199}" type="slidenum">
              <a:rPr lang="en-US" smtClean="0"/>
              <a:t>5</a:t>
            </a:fld>
            <a:endParaRPr lang="en-US" dirty="0"/>
          </a:p>
        </p:txBody>
      </p:sp>
    </p:spTree>
    <p:extLst>
      <p:ext uri="{BB962C8B-B14F-4D97-AF65-F5344CB8AC3E}">
        <p14:creationId xmlns:p14="http://schemas.microsoft.com/office/powerpoint/2010/main" val="249626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6" name="Rectangle 35"/>
          <p:cNvSpPr/>
          <p:nvPr/>
        </p:nvSpPr>
        <p:spPr>
          <a:xfrm>
            <a:off x="0" y="1"/>
            <a:ext cx="12192000" cy="3276600"/>
          </a:xfrm>
          <a:prstGeom prst="rect">
            <a:avLst/>
          </a:prstGeom>
          <a:solidFill>
            <a:schemeClr val="bg2"/>
          </a:solidFill>
          <a:ln w="12700" cap="flat" cmpd="sng" algn="ctr">
            <a:noFill/>
            <a:prstDash val="solid"/>
            <a:miter lim="800000"/>
          </a:ln>
          <a:effectLst/>
        </p:spPr>
        <p:txBody>
          <a:bodyPr lIns="171332" tIns="85666" rIns="171332" bIns="85666" anchor="ctr"/>
          <a:lstStyle/>
          <a:p>
            <a:pPr marL="0" marR="0" lvl="0" indent="0" algn="ctr" defTabSz="4111625" eaLnBrk="1" fontAlgn="auto" latinLnBrk="0" hangingPunct="1">
              <a:lnSpc>
                <a:spcPct val="100000"/>
              </a:lnSpc>
              <a:spcBef>
                <a:spcPts val="0"/>
              </a:spcBef>
              <a:spcAft>
                <a:spcPts val="1125"/>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ＭＳ Ｐゴシック" charset="-128"/>
              <a:cs typeface="+mn-cs"/>
            </a:endParaRPr>
          </a:p>
        </p:txBody>
      </p:sp>
      <p:sp>
        <p:nvSpPr>
          <p:cNvPr id="2" name="Title 1"/>
          <p:cNvSpPr>
            <a:spLocks noGrp="1"/>
          </p:cNvSpPr>
          <p:nvPr>
            <p:ph type="ctrTitle"/>
          </p:nvPr>
        </p:nvSpPr>
        <p:spPr>
          <a:xfrm>
            <a:off x="609600" y="968376"/>
            <a:ext cx="10972800" cy="1470025"/>
          </a:xfrm>
        </p:spPr>
        <p:txBody>
          <a:bodyPr>
            <a:normAutofit/>
          </a:bodyPr>
          <a:lstStyle>
            <a:lvl1pPr algn="ctr">
              <a:defRPr sz="4000">
                <a:solidFill>
                  <a:schemeClr val="tx1"/>
                </a:solidFill>
              </a:defRPr>
            </a:lvl1pPr>
          </a:lstStyle>
          <a:p>
            <a:r>
              <a:rPr lang="en-US" altLang="zh-CN"/>
              <a:t>Click to edit Master title style</a:t>
            </a:r>
            <a:endParaRPr lang="en-US" dirty="0"/>
          </a:p>
        </p:txBody>
      </p:sp>
      <p:sp>
        <p:nvSpPr>
          <p:cNvPr id="13" name="Text Placeholder 12"/>
          <p:cNvSpPr>
            <a:spLocks noGrp="1"/>
          </p:cNvSpPr>
          <p:nvPr>
            <p:ph type="body" sz="quarter" idx="13"/>
          </p:nvPr>
        </p:nvSpPr>
        <p:spPr>
          <a:xfrm>
            <a:off x="609600" y="3886200"/>
            <a:ext cx="10972800" cy="914400"/>
          </a:xfrm>
        </p:spPr>
        <p:txBody>
          <a:bodyPr anchor="b">
            <a:normAutofit/>
          </a:bodyPr>
          <a:lstStyle>
            <a:lvl1pPr algn="ctr">
              <a:defRPr sz="2000">
                <a:solidFill>
                  <a:schemeClr val="tx2"/>
                </a:solidFill>
              </a:defRPr>
            </a:lvl1pPr>
          </a:lstStyle>
          <a:p>
            <a:pPr lvl="0"/>
            <a:r>
              <a:rPr lang="en-US" altLang="zh-CN"/>
              <a:t>Click to edit Master text styles</a:t>
            </a:r>
          </a:p>
        </p:txBody>
      </p:sp>
      <p:sp>
        <p:nvSpPr>
          <p:cNvPr id="15" name="Text Placeholder 14"/>
          <p:cNvSpPr>
            <a:spLocks noGrp="1"/>
          </p:cNvSpPr>
          <p:nvPr>
            <p:ph type="body" sz="quarter" idx="14"/>
          </p:nvPr>
        </p:nvSpPr>
        <p:spPr>
          <a:xfrm>
            <a:off x="609600" y="5029200"/>
            <a:ext cx="10972800" cy="1219200"/>
          </a:xfrm>
        </p:spPr>
        <p:txBody>
          <a:bodyPr anchor="t">
            <a:normAutofit/>
          </a:bodyPr>
          <a:lstStyle>
            <a:lvl1pPr algn="ctr">
              <a:defRPr sz="1600" b="0">
                <a:solidFill>
                  <a:schemeClr val="tx2"/>
                </a:solidFill>
              </a:defRPr>
            </a:lvl1pPr>
          </a:lstStyle>
          <a:p>
            <a:pPr lvl="0"/>
            <a:r>
              <a:rPr lang="en-US" altLang="zh-CN"/>
              <a:t>Click to edit Master text styles</a:t>
            </a:r>
          </a:p>
        </p:txBody>
      </p:sp>
      <p:sp>
        <p:nvSpPr>
          <p:cNvPr id="38" name="Rectangle 37"/>
          <p:cNvSpPr/>
          <p:nvPr/>
        </p:nvSpPr>
        <p:spPr>
          <a:xfrm>
            <a:off x="0" y="6629400"/>
            <a:ext cx="12192000" cy="228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 name="Slide Number Placeholder 2">
            <a:extLst>
              <a:ext uri="{FF2B5EF4-FFF2-40B4-BE49-F238E27FC236}">
                <a16:creationId xmlns:a16="http://schemas.microsoft.com/office/drawing/2014/main" id="{9FD7E3A8-2E88-4D19-9D5E-F564E10B42EB}"/>
              </a:ext>
            </a:extLst>
          </p:cNvPr>
          <p:cNvSpPr>
            <a:spLocks noGrp="1"/>
          </p:cNvSpPr>
          <p:nvPr>
            <p:ph type="sldNum" sz="quarter" idx="15"/>
          </p:nvPr>
        </p:nvSpPr>
        <p:spPr/>
        <p:txBody>
          <a:bodyPr/>
          <a:lstStyle/>
          <a:p>
            <a:fld id="{D3FCA764-46D2-4FC3-A118-04844DC44008}" type="slidenum">
              <a:rPr lang="en-US" smtClean="0"/>
              <a:pPr/>
              <a:t>‹#›</a:t>
            </a:fld>
            <a:endParaRPr lang="en-US" dirty="0"/>
          </a:p>
        </p:txBody>
      </p:sp>
      <p:sp>
        <p:nvSpPr>
          <p:cNvPr id="5" name="Rectangle 4">
            <a:extLst>
              <a:ext uri="{FF2B5EF4-FFF2-40B4-BE49-F238E27FC236}">
                <a16:creationId xmlns:a16="http://schemas.microsoft.com/office/drawing/2014/main" id="{5CE9D79B-95EF-4475-848C-DDB88FAEB24A}"/>
              </a:ext>
            </a:extLst>
          </p:cNvPr>
          <p:cNvSpPr/>
          <p:nvPr/>
        </p:nvSpPr>
        <p:spPr>
          <a:xfrm>
            <a:off x="3954228" y="6629400"/>
            <a:ext cx="4283545" cy="2308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chemeClr val="tx1"/>
                </a:solidFill>
                <a:effectLst/>
                <a:uLnTx/>
                <a:uFillTx/>
                <a:latin typeface="+mn-lt"/>
                <a:ea typeface="+mn-ea"/>
                <a:cs typeface="+mn-cs"/>
              </a:rPr>
              <a:t>Presented at the American Academy of Dermatology Annual Meeting</a:t>
            </a:r>
            <a:r>
              <a:rPr kumimoji="0" lang="en-GB" sz="900" b="0" i="0" u="none" strike="noStrike" kern="1200" cap="none" spc="0" normalizeH="0" baseline="0" noProof="0">
                <a:ln>
                  <a:noFill/>
                </a:ln>
                <a:solidFill>
                  <a:schemeClr val="tx1"/>
                </a:solidFill>
                <a:effectLst/>
                <a:uLnTx/>
                <a:uFillTx/>
                <a:latin typeface="+mn-lt"/>
                <a:ea typeface="+mn-ea"/>
                <a:cs typeface="+mn-cs"/>
              </a:rPr>
              <a:t>, 8-12 March 2024</a:t>
            </a:r>
            <a:endParaRPr kumimoji="0" lang="en-GB" sz="9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 name="Straight Connector 3">
            <a:extLst>
              <a:ext uri="{FF2B5EF4-FFF2-40B4-BE49-F238E27FC236}">
                <a16:creationId xmlns:a16="http://schemas.microsoft.com/office/drawing/2014/main" id="{E8C09116-8883-C711-23E4-E2DDEBF48D61}"/>
              </a:ext>
            </a:extLst>
          </p:cNvPr>
          <p:cNvCxnSpPr/>
          <p:nvPr/>
        </p:nvCxnSpPr>
        <p:spPr>
          <a:xfrm>
            <a:off x="-5080" y="3260119"/>
            <a:ext cx="12197080" cy="0"/>
          </a:xfrm>
          <a:prstGeom prst="line">
            <a:avLst/>
          </a:prstGeom>
          <a:noFill/>
          <a:ln w="127000" cap="flat" cmpd="sng" algn="ctr">
            <a:solidFill>
              <a:schemeClr val="tx1"/>
            </a:solidFill>
            <a:prstDash val="solid"/>
            <a:miter lim="800000"/>
          </a:ln>
          <a:effectLst/>
        </p:spPr>
      </p:cxnSp>
    </p:spTree>
    <p:extLst>
      <p:ext uri="{BB962C8B-B14F-4D97-AF65-F5344CB8AC3E}">
        <p14:creationId xmlns:p14="http://schemas.microsoft.com/office/powerpoint/2010/main" val="3644639890"/>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Slide Number Placeholder 3"/>
          <p:cNvSpPr>
            <a:spLocks noGrp="1"/>
          </p:cNvSpPr>
          <p:nvPr>
            <p:ph type="sldNum" sz="quarter" idx="11"/>
          </p:nvPr>
        </p:nvSpPr>
        <p:spPr/>
        <p:txBody>
          <a:bodyPr/>
          <a:lstStyle/>
          <a:p>
            <a:fld id="{D3FCA764-46D2-4FC3-A118-04844DC44008}" type="slidenum">
              <a:rPr lang="en-US" smtClean="0"/>
              <a:pPr/>
              <a:t>‹#›</a:t>
            </a:fld>
            <a:endParaRPr lang="en-US" dirty="0"/>
          </a:p>
        </p:txBody>
      </p:sp>
      <p:sp>
        <p:nvSpPr>
          <p:cNvPr id="8" name="Content Placeholder 7"/>
          <p:cNvSpPr>
            <a:spLocks noGrp="1"/>
          </p:cNvSpPr>
          <p:nvPr>
            <p:ph sz="quarter" idx="12"/>
          </p:nvPr>
        </p:nvSpPr>
        <p:spPr>
          <a:xfrm>
            <a:off x="609600" y="1524000"/>
            <a:ext cx="109728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1" name="Content Placeholder 10"/>
          <p:cNvSpPr>
            <a:spLocks noGrp="1"/>
          </p:cNvSpPr>
          <p:nvPr>
            <p:ph sz="quarter" idx="14" hasCustomPrompt="1"/>
          </p:nvPr>
        </p:nvSpPr>
        <p:spPr>
          <a:xfrm>
            <a:off x="609600" y="6156008"/>
            <a:ext cx="10972800" cy="307975"/>
          </a:xfrm>
        </p:spPr>
        <p:txBody>
          <a:bodyPr bIns="0" anchor="b">
            <a:noAutofit/>
          </a:bodyPr>
          <a:lstStyle>
            <a:lvl1pPr>
              <a:spcBef>
                <a:spcPts val="100"/>
              </a:spcBef>
              <a:defRPr sz="1000" b="0">
                <a:solidFill>
                  <a:schemeClr val="tx1"/>
                </a:solidFill>
              </a:defRPr>
            </a:lvl1pPr>
            <a:lvl2pPr>
              <a:defRPr sz="1000" b="0">
                <a:solidFill>
                  <a:schemeClr val="tx1"/>
                </a:solidFill>
              </a:defRPr>
            </a:lvl2pPr>
            <a:lvl3pPr>
              <a:defRPr sz="1000" b="0">
                <a:solidFill>
                  <a:schemeClr val="tx1"/>
                </a:solidFill>
              </a:defRPr>
            </a:lvl3pPr>
            <a:lvl4pPr>
              <a:defRPr sz="1000" b="0">
                <a:solidFill>
                  <a:schemeClr val="tx1"/>
                </a:solidFill>
              </a:defRPr>
            </a:lvl4pPr>
            <a:lvl5pPr>
              <a:defRPr sz="1000" b="0">
                <a:solidFill>
                  <a:schemeClr val="tx1"/>
                </a:solidFill>
              </a:defRPr>
            </a:lvl5pPr>
          </a:lstStyle>
          <a:p>
            <a:pPr lvl="0"/>
            <a:r>
              <a:rPr lang="en-US" dirty="0"/>
              <a:t>References</a:t>
            </a:r>
          </a:p>
        </p:txBody>
      </p:sp>
    </p:spTree>
    <p:extLst>
      <p:ext uri="{BB962C8B-B14F-4D97-AF65-F5344CB8AC3E}">
        <p14:creationId xmlns:p14="http://schemas.microsoft.com/office/powerpoint/2010/main" val="36927439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524000"/>
            <a:ext cx="5384800" cy="4455160"/>
          </a:xfrm>
        </p:spPr>
        <p:txBody>
          <a:bodyPr>
            <a:normAutofit/>
          </a:bodyPr>
          <a:lstStyle>
            <a:lvl1pPr>
              <a:defRPr sz="2200" b="1"/>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197600" y="1524000"/>
            <a:ext cx="5384800" cy="4455160"/>
          </a:xfrm>
        </p:spPr>
        <p:txBody>
          <a:bodyPr>
            <a:normAutofit/>
          </a:bodyPr>
          <a:lstStyle>
            <a:lvl1pPr>
              <a:defRPr sz="2200" b="1"/>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p:cNvSpPr>
            <a:spLocks noGrp="1"/>
          </p:cNvSpPr>
          <p:nvPr>
            <p:ph type="sldNum" sz="quarter" idx="12"/>
          </p:nvPr>
        </p:nvSpPr>
        <p:spPr/>
        <p:txBody>
          <a:bodyPr/>
          <a:lstStyle/>
          <a:p>
            <a:fld id="{D3FCA764-46D2-4FC3-A118-04844DC44008}" type="slidenum">
              <a:rPr lang="en-US" smtClean="0"/>
              <a:pPr/>
              <a:t>‹#›</a:t>
            </a:fld>
            <a:endParaRPr lang="en-US" dirty="0"/>
          </a:p>
        </p:txBody>
      </p:sp>
      <p:sp>
        <p:nvSpPr>
          <p:cNvPr id="9" name="Text Placeholder 10"/>
          <p:cNvSpPr>
            <a:spLocks noGrp="1"/>
          </p:cNvSpPr>
          <p:nvPr>
            <p:ph type="body" sz="quarter" idx="13" hasCustomPrompt="1"/>
          </p:nvPr>
        </p:nvSpPr>
        <p:spPr>
          <a:xfrm>
            <a:off x="609600" y="6153912"/>
            <a:ext cx="10972800" cy="310896"/>
          </a:xfrm>
        </p:spPr>
        <p:txBody>
          <a:bodyPr bIns="0" anchor="b">
            <a:noAutofit/>
          </a:bodyPr>
          <a:lstStyle>
            <a:lvl1pPr marL="0" indent="0">
              <a:lnSpc>
                <a:spcPct val="90000"/>
              </a:lnSpc>
              <a:spcBef>
                <a:spcPts val="0"/>
              </a:spcBef>
              <a:buNone/>
              <a:defRPr sz="1000" b="0" baseline="0">
                <a:solidFill>
                  <a:schemeClr val="tx1"/>
                </a:solidFill>
              </a:defRPr>
            </a:lvl1pPr>
          </a:lstStyle>
          <a:p>
            <a:pPr lvl="0"/>
            <a:r>
              <a:rPr lang="en-US" dirty="0"/>
              <a:t>Single line reference</a:t>
            </a:r>
          </a:p>
        </p:txBody>
      </p:sp>
      <p:sp>
        <p:nvSpPr>
          <p:cNvPr id="5" name="Title 4"/>
          <p:cNvSpPr>
            <a:spLocks noGrp="1"/>
          </p:cNvSpPr>
          <p:nvPr>
            <p:ph type="title"/>
          </p:nvPr>
        </p:nvSpPr>
        <p:spPr/>
        <p:txBody>
          <a:bodyPr/>
          <a:lstStyle/>
          <a:p>
            <a:r>
              <a:rPr lang="en-US" altLang="zh-CN"/>
              <a:t>Click to edit Master title style</a:t>
            </a:r>
            <a:endParaRPr lang="en-US"/>
          </a:p>
        </p:txBody>
      </p:sp>
    </p:spTree>
    <p:extLst>
      <p:ext uri="{BB962C8B-B14F-4D97-AF65-F5344CB8AC3E}">
        <p14:creationId xmlns:p14="http://schemas.microsoft.com/office/powerpoint/2010/main" val="246512097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ample Tabl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3FCA764-46D2-4FC3-A118-04844DC44008}" type="slidenum">
              <a:rPr lang="en-US" smtClean="0"/>
              <a:pPr/>
              <a:t>‹#›</a:t>
            </a:fld>
            <a:endParaRPr lang="en-US" dirty="0"/>
          </a:p>
        </p:txBody>
      </p:sp>
      <p:sp>
        <p:nvSpPr>
          <p:cNvPr id="8" name="Text Placeholder 10"/>
          <p:cNvSpPr>
            <a:spLocks noGrp="1"/>
          </p:cNvSpPr>
          <p:nvPr>
            <p:ph type="body" sz="quarter" idx="13" hasCustomPrompt="1"/>
          </p:nvPr>
        </p:nvSpPr>
        <p:spPr>
          <a:xfrm>
            <a:off x="609600" y="6153912"/>
            <a:ext cx="10972800" cy="310896"/>
          </a:xfrm>
        </p:spPr>
        <p:txBody>
          <a:bodyPr bIns="0" anchor="b">
            <a:noAutofit/>
          </a:bodyPr>
          <a:lstStyle>
            <a:lvl1pPr marL="0" indent="0">
              <a:lnSpc>
                <a:spcPct val="90000"/>
              </a:lnSpc>
              <a:spcBef>
                <a:spcPts val="0"/>
              </a:spcBef>
              <a:buNone/>
              <a:defRPr sz="1000" b="0">
                <a:solidFill>
                  <a:schemeClr val="tx1"/>
                </a:solidFill>
              </a:defRPr>
            </a:lvl1pPr>
          </a:lstStyle>
          <a:p>
            <a:pPr lvl="0"/>
            <a:r>
              <a:rPr lang="en-US" dirty="0"/>
              <a:t>Single line reference</a:t>
            </a:r>
          </a:p>
        </p:txBody>
      </p:sp>
      <p:sp>
        <p:nvSpPr>
          <p:cNvPr id="3" name="Title 2"/>
          <p:cNvSpPr>
            <a:spLocks noGrp="1"/>
          </p:cNvSpPr>
          <p:nvPr>
            <p:ph type="title"/>
          </p:nvPr>
        </p:nvSpPr>
        <p:spPr/>
        <p:txBody>
          <a:bodyPr/>
          <a:lstStyle/>
          <a:p>
            <a:r>
              <a:rPr lang="en-US" altLang="zh-CN"/>
              <a:t>Click to edit Master title style</a:t>
            </a:r>
            <a:endParaRPr lang="en-US"/>
          </a:p>
        </p:txBody>
      </p:sp>
      <p:graphicFrame>
        <p:nvGraphicFramePr>
          <p:cNvPr id="10" name="Content Placeholder 9"/>
          <p:cNvGraphicFramePr>
            <a:graphicFrameLocks/>
          </p:cNvGraphicFramePr>
          <p:nvPr>
            <p:extLst>
              <p:ext uri="{D42A27DB-BD31-4B8C-83A1-F6EECF244321}">
                <p14:modId xmlns:p14="http://schemas.microsoft.com/office/powerpoint/2010/main" val="544044486"/>
              </p:ext>
            </p:extLst>
          </p:nvPr>
        </p:nvGraphicFramePr>
        <p:xfrm>
          <a:off x="609600" y="1947376"/>
          <a:ext cx="10972800" cy="3974592"/>
        </p:xfrm>
        <a:graphic>
          <a:graphicData uri="http://schemas.openxmlformats.org/drawingml/2006/table">
            <a:tbl>
              <a:tblPr firstRow="1" bandRow="1">
                <a:tableStyleId>{F2DE63D5-997A-4646-A377-4702673A728D}</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0">
                <a:tc>
                  <a:txBody>
                    <a:bodyPr/>
                    <a:lstStyle/>
                    <a:p>
                      <a:r>
                        <a:rPr lang="en-US" sz="1800" dirty="0">
                          <a:solidFill>
                            <a:schemeClr val="tx2"/>
                          </a:solidFill>
                        </a:rPr>
                        <a:t>Table title if needed</a:t>
                      </a:r>
                    </a:p>
                  </a:txBody>
                  <a:tcPr marL="0" marR="0"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algn="ctr" hangingPunct="0">
                        <a:lnSpc>
                          <a:spcPct val="100000"/>
                        </a:lnSpc>
                        <a:spcBef>
                          <a:spcPts val="0"/>
                        </a:spcBef>
                        <a:spcAft>
                          <a:spcPts val="0"/>
                        </a:spcAft>
                      </a:pPr>
                      <a:endParaRPr lang="en-US" sz="1400" dirty="0">
                        <a:latin typeface="Times New Roman"/>
                        <a:ea typeface="MS Mincho"/>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algn="ctr" hangingPunct="0">
                        <a:lnSpc>
                          <a:spcPct val="100000"/>
                        </a:lnSpc>
                        <a:spcBef>
                          <a:spcPts val="0"/>
                        </a:spcBef>
                        <a:spcAft>
                          <a:spcPts val="0"/>
                        </a:spcAft>
                      </a:pPr>
                      <a:endParaRPr lang="en-US" sz="1400" dirty="0">
                        <a:latin typeface="Times New Roman"/>
                        <a:ea typeface="MS Mincho"/>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algn="ctr" hangingPunct="0">
                        <a:lnSpc>
                          <a:spcPct val="100000"/>
                        </a:lnSpc>
                        <a:spcBef>
                          <a:spcPts val="0"/>
                        </a:spcBef>
                        <a:spcAft>
                          <a:spcPts val="0"/>
                        </a:spcAft>
                      </a:pPr>
                      <a:endParaRPr lang="en-US" sz="1400" dirty="0">
                        <a:latin typeface="Times New Roman"/>
                        <a:ea typeface="MS Mincho"/>
                      </a:endParaRPr>
                    </a:p>
                  </a:txBody>
                  <a:tcPr anchor="ctr">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lvl1pPr marL="0" algn="l" defTabSz="457200" rtl="0" eaLnBrk="1" latinLnBrk="0" hangingPunct="1">
                        <a:defRPr sz="1800" b="1" kern="1200">
                          <a:solidFill>
                            <a:schemeClr val="bg1"/>
                          </a:solidFill>
                          <a:latin typeface="Arial" panose="020B0604020202020204"/>
                        </a:defRPr>
                      </a:lvl1pPr>
                      <a:lvl2pPr marL="457200" algn="l" defTabSz="457200" rtl="0" eaLnBrk="1" latinLnBrk="0" hangingPunct="1">
                        <a:defRPr sz="1800" b="1" kern="1200">
                          <a:solidFill>
                            <a:schemeClr val="bg1"/>
                          </a:solidFill>
                          <a:latin typeface="Arial" panose="020B0604020202020204"/>
                        </a:defRPr>
                      </a:lvl2pPr>
                      <a:lvl3pPr marL="914400" algn="l" defTabSz="457200" rtl="0" eaLnBrk="1" latinLnBrk="0" hangingPunct="1">
                        <a:defRPr sz="1800" b="1" kern="1200">
                          <a:solidFill>
                            <a:schemeClr val="bg1"/>
                          </a:solidFill>
                          <a:latin typeface="Arial" panose="020B0604020202020204"/>
                        </a:defRPr>
                      </a:lvl3pPr>
                      <a:lvl4pPr marL="1371600" algn="l" defTabSz="457200" rtl="0" eaLnBrk="1" latinLnBrk="0" hangingPunct="1">
                        <a:defRPr sz="1800" b="1" kern="1200">
                          <a:solidFill>
                            <a:schemeClr val="bg1"/>
                          </a:solidFill>
                          <a:latin typeface="Arial" panose="020B0604020202020204"/>
                        </a:defRPr>
                      </a:lvl4pPr>
                      <a:lvl5pPr marL="1828800" algn="l" defTabSz="457200" rtl="0" eaLnBrk="1" latinLnBrk="0" hangingPunct="1">
                        <a:defRPr sz="1800" b="1" kern="1200">
                          <a:solidFill>
                            <a:schemeClr val="bg1"/>
                          </a:solidFill>
                          <a:latin typeface="Arial" panose="020B0604020202020204"/>
                        </a:defRPr>
                      </a:lvl5pPr>
                      <a:lvl6pPr marL="2286000" algn="l" defTabSz="457200" rtl="0" eaLnBrk="1" latinLnBrk="0" hangingPunct="1">
                        <a:defRPr sz="1800" b="1" kern="1200">
                          <a:solidFill>
                            <a:schemeClr val="bg1"/>
                          </a:solidFill>
                          <a:latin typeface="Arial" panose="020B0604020202020204"/>
                        </a:defRPr>
                      </a:lvl6pPr>
                      <a:lvl7pPr marL="2743200" algn="l" defTabSz="457200" rtl="0" eaLnBrk="1" latinLnBrk="0" hangingPunct="1">
                        <a:defRPr sz="1800" b="1" kern="1200">
                          <a:solidFill>
                            <a:schemeClr val="bg1"/>
                          </a:solidFill>
                          <a:latin typeface="Arial" panose="020B0604020202020204"/>
                        </a:defRPr>
                      </a:lvl7pPr>
                      <a:lvl8pPr marL="3200400" algn="l" defTabSz="457200" rtl="0" eaLnBrk="1" latinLnBrk="0" hangingPunct="1">
                        <a:defRPr sz="1800" b="1" kern="1200">
                          <a:solidFill>
                            <a:schemeClr val="bg1"/>
                          </a:solidFill>
                          <a:latin typeface="Arial" panose="020B0604020202020204"/>
                        </a:defRPr>
                      </a:lvl8pPr>
                      <a:lvl9pPr marL="3657600" algn="l" defTabSz="457200" rtl="0" eaLnBrk="1" latinLnBrk="0" hangingPunct="1">
                        <a:defRPr sz="1800" b="1" kern="1200">
                          <a:solidFill>
                            <a:schemeClr val="bg1"/>
                          </a:solidFill>
                          <a:latin typeface="Arial" panose="020B0604020202020204"/>
                        </a:defRPr>
                      </a:lvl9pPr>
                    </a:lstStyle>
                    <a:p>
                      <a:r>
                        <a:rPr lang="en-US" sz="1400" b="1" dirty="0">
                          <a:solidFill>
                            <a:sysClr val="windowText" lastClr="000000"/>
                          </a:solidFill>
                          <a:latin typeface="+mn-lt"/>
                        </a:rPr>
                        <a:t>Header</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b="1" kern="1200">
                          <a:solidFill>
                            <a:schemeClr val="bg1"/>
                          </a:solidFill>
                          <a:latin typeface="Arial" panose="020B0604020202020204"/>
                        </a:defRPr>
                      </a:lvl1pPr>
                      <a:lvl2pPr marL="457200" algn="l" defTabSz="457200" rtl="0" eaLnBrk="1" latinLnBrk="0" hangingPunct="1">
                        <a:defRPr sz="1800" b="1" kern="1200">
                          <a:solidFill>
                            <a:schemeClr val="bg1"/>
                          </a:solidFill>
                          <a:latin typeface="Arial" panose="020B0604020202020204"/>
                        </a:defRPr>
                      </a:lvl2pPr>
                      <a:lvl3pPr marL="914400" algn="l" defTabSz="457200" rtl="0" eaLnBrk="1" latinLnBrk="0" hangingPunct="1">
                        <a:defRPr sz="1800" b="1" kern="1200">
                          <a:solidFill>
                            <a:schemeClr val="bg1"/>
                          </a:solidFill>
                          <a:latin typeface="Arial" panose="020B0604020202020204"/>
                        </a:defRPr>
                      </a:lvl3pPr>
                      <a:lvl4pPr marL="1371600" algn="l" defTabSz="457200" rtl="0" eaLnBrk="1" latinLnBrk="0" hangingPunct="1">
                        <a:defRPr sz="1800" b="1" kern="1200">
                          <a:solidFill>
                            <a:schemeClr val="bg1"/>
                          </a:solidFill>
                          <a:latin typeface="Arial" panose="020B0604020202020204"/>
                        </a:defRPr>
                      </a:lvl4pPr>
                      <a:lvl5pPr marL="1828800" algn="l" defTabSz="457200" rtl="0" eaLnBrk="1" latinLnBrk="0" hangingPunct="1">
                        <a:defRPr sz="1800" b="1" kern="1200">
                          <a:solidFill>
                            <a:schemeClr val="bg1"/>
                          </a:solidFill>
                          <a:latin typeface="Arial" panose="020B0604020202020204"/>
                        </a:defRPr>
                      </a:lvl5pPr>
                      <a:lvl6pPr marL="2286000" algn="l" defTabSz="457200" rtl="0" eaLnBrk="1" latinLnBrk="0" hangingPunct="1">
                        <a:defRPr sz="1800" b="1" kern="1200">
                          <a:solidFill>
                            <a:schemeClr val="bg1"/>
                          </a:solidFill>
                          <a:latin typeface="Arial" panose="020B0604020202020204"/>
                        </a:defRPr>
                      </a:lvl6pPr>
                      <a:lvl7pPr marL="2743200" algn="l" defTabSz="457200" rtl="0" eaLnBrk="1" latinLnBrk="0" hangingPunct="1">
                        <a:defRPr sz="1800" b="1" kern="1200">
                          <a:solidFill>
                            <a:schemeClr val="bg1"/>
                          </a:solidFill>
                          <a:latin typeface="Arial" panose="020B0604020202020204"/>
                        </a:defRPr>
                      </a:lvl7pPr>
                      <a:lvl8pPr marL="3200400" algn="l" defTabSz="457200" rtl="0" eaLnBrk="1" latinLnBrk="0" hangingPunct="1">
                        <a:defRPr sz="1800" b="1" kern="1200">
                          <a:solidFill>
                            <a:schemeClr val="bg1"/>
                          </a:solidFill>
                          <a:latin typeface="Arial" panose="020B0604020202020204"/>
                        </a:defRPr>
                      </a:lvl8pPr>
                      <a:lvl9pPr marL="3657600" algn="l" defTabSz="457200" rtl="0" eaLnBrk="1" latinLnBrk="0" hangingPunct="1">
                        <a:defRPr sz="1800" b="1" kern="1200">
                          <a:solidFill>
                            <a:schemeClr val="bg1"/>
                          </a:solidFill>
                          <a:latin typeface="Arial" panose="020B0604020202020204"/>
                        </a:defRPr>
                      </a:lvl9pPr>
                    </a:lstStyle>
                    <a:p>
                      <a:pPr marL="0" marR="0" algn="ctr" hangingPunct="0">
                        <a:lnSpc>
                          <a:spcPct val="100000"/>
                        </a:lnSpc>
                        <a:spcBef>
                          <a:spcPts val="0"/>
                        </a:spcBef>
                        <a:spcAft>
                          <a:spcPts val="0"/>
                        </a:spcAft>
                      </a:pPr>
                      <a:r>
                        <a:rPr lang="en-US" sz="1400" b="1" dirty="0">
                          <a:solidFill>
                            <a:sysClr val="windowText" lastClr="000000"/>
                          </a:solidFill>
                          <a:latin typeface="+mn-lt"/>
                        </a:rPr>
                        <a:t>Header</a:t>
                      </a:r>
                      <a:endParaRPr lang="en-US" sz="1400" b="1" dirty="0">
                        <a:solidFill>
                          <a:sysClr val="windowText" lastClr="000000"/>
                        </a:solidFill>
                        <a:latin typeface="+mn-lt"/>
                        <a:ea typeface="MS Mincho"/>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b="1" kern="1200">
                          <a:solidFill>
                            <a:schemeClr val="bg1"/>
                          </a:solidFill>
                          <a:latin typeface="Arial" panose="020B0604020202020204"/>
                        </a:defRPr>
                      </a:lvl1pPr>
                      <a:lvl2pPr marL="457200" algn="l" defTabSz="457200" rtl="0" eaLnBrk="1" latinLnBrk="0" hangingPunct="1">
                        <a:defRPr sz="1800" b="1" kern="1200">
                          <a:solidFill>
                            <a:schemeClr val="bg1"/>
                          </a:solidFill>
                          <a:latin typeface="Arial" panose="020B0604020202020204"/>
                        </a:defRPr>
                      </a:lvl2pPr>
                      <a:lvl3pPr marL="914400" algn="l" defTabSz="457200" rtl="0" eaLnBrk="1" latinLnBrk="0" hangingPunct="1">
                        <a:defRPr sz="1800" b="1" kern="1200">
                          <a:solidFill>
                            <a:schemeClr val="bg1"/>
                          </a:solidFill>
                          <a:latin typeface="Arial" panose="020B0604020202020204"/>
                        </a:defRPr>
                      </a:lvl3pPr>
                      <a:lvl4pPr marL="1371600" algn="l" defTabSz="457200" rtl="0" eaLnBrk="1" latinLnBrk="0" hangingPunct="1">
                        <a:defRPr sz="1800" b="1" kern="1200">
                          <a:solidFill>
                            <a:schemeClr val="bg1"/>
                          </a:solidFill>
                          <a:latin typeface="Arial" panose="020B0604020202020204"/>
                        </a:defRPr>
                      </a:lvl4pPr>
                      <a:lvl5pPr marL="1828800" algn="l" defTabSz="457200" rtl="0" eaLnBrk="1" latinLnBrk="0" hangingPunct="1">
                        <a:defRPr sz="1800" b="1" kern="1200">
                          <a:solidFill>
                            <a:schemeClr val="bg1"/>
                          </a:solidFill>
                          <a:latin typeface="Arial" panose="020B0604020202020204"/>
                        </a:defRPr>
                      </a:lvl5pPr>
                      <a:lvl6pPr marL="2286000" algn="l" defTabSz="457200" rtl="0" eaLnBrk="1" latinLnBrk="0" hangingPunct="1">
                        <a:defRPr sz="1800" b="1" kern="1200">
                          <a:solidFill>
                            <a:schemeClr val="bg1"/>
                          </a:solidFill>
                          <a:latin typeface="Arial" panose="020B0604020202020204"/>
                        </a:defRPr>
                      </a:lvl6pPr>
                      <a:lvl7pPr marL="2743200" algn="l" defTabSz="457200" rtl="0" eaLnBrk="1" latinLnBrk="0" hangingPunct="1">
                        <a:defRPr sz="1800" b="1" kern="1200">
                          <a:solidFill>
                            <a:schemeClr val="bg1"/>
                          </a:solidFill>
                          <a:latin typeface="Arial" panose="020B0604020202020204"/>
                        </a:defRPr>
                      </a:lvl7pPr>
                      <a:lvl8pPr marL="3200400" algn="l" defTabSz="457200" rtl="0" eaLnBrk="1" latinLnBrk="0" hangingPunct="1">
                        <a:defRPr sz="1800" b="1" kern="1200">
                          <a:solidFill>
                            <a:schemeClr val="bg1"/>
                          </a:solidFill>
                          <a:latin typeface="Arial" panose="020B0604020202020204"/>
                        </a:defRPr>
                      </a:lvl8pPr>
                      <a:lvl9pPr marL="3657600" algn="l" defTabSz="457200" rtl="0" eaLnBrk="1" latinLnBrk="0" hangingPunct="1">
                        <a:defRPr sz="1800" b="1" kern="1200">
                          <a:solidFill>
                            <a:schemeClr val="bg1"/>
                          </a:solidFill>
                          <a:latin typeface="Arial" panose="020B0604020202020204"/>
                        </a:defRPr>
                      </a:lvl9pPr>
                    </a:lstStyle>
                    <a:p>
                      <a:pPr marL="0" marR="0" algn="ctr" hangingPunct="0">
                        <a:lnSpc>
                          <a:spcPct val="100000"/>
                        </a:lnSpc>
                        <a:spcBef>
                          <a:spcPts val="0"/>
                        </a:spcBef>
                        <a:spcAft>
                          <a:spcPts val="0"/>
                        </a:spcAft>
                      </a:pPr>
                      <a:r>
                        <a:rPr lang="en-US" sz="1400" b="1" dirty="0">
                          <a:solidFill>
                            <a:sysClr val="windowText" lastClr="000000"/>
                          </a:solidFill>
                          <a:latin typeface="+mn-lt"/>
                        </a:rPr>
                        <a:t>Header</a:t>
                      </a:r>
                      <a:endParaRPr lang="en-US" sz="1400" b="1" dirty="0">
                        <a:solidFill>
                          <a:sysClr val="windowText" lastClr="000000"/>
                        </a:solidFill>
                        <a:latin typeface="+mn-lt"/>
                        <a:ea typeface="MS Mincho"/>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b="1" kern="1200">
                          <a:solidFill>
                            <a:schemeClr val="bg1"/>
                          </a:solidFill>
                          <a:latin typeface="Arial" panose="020B0604020202020204"/>
                        </a:defRPr>
                      </a:lvl1pPr>
                      <a:lvl2pPr marL="457200" algn="l" defTabSz="457200" rtl="0" eaLnBrk="1" latinLnBrk="0" hangingPunct="1">
                        <a:defRPr sz="1800" b="1" kern="1200">
                          <a:solidFill>
                            <a:schemeClr val="bg1"/>
                          </a:solidFill>
                          <a:latin typeface="Arial" panose="020B0604020202020204"/>
                        </a:defRPr>
                      </a:lvl2pPr>
                      <a:lvl3pPr marL="914400" algn="l" defTabSz="457200" rtl="0" eaLnBrk="1" latinLnBrk="0" hangingPunct="1">
                        <a:defRPr sz="1800" b="1" kern="1200">
                          <a:solidFill>
                            <a:schemeClr val="bg1"/>
                          </a:solidFill>
                          <a:latin typeface="Arial" panose="020B0604020202020204"/>
                        </a:defRPr>
                      </a:lvl3pPr>
                      <a:lvl4pPr marL="1371600" algn="l" defTabSz="457200" rtl="0" eaLnBrk="1" latinLnBrk="0" hangingPunct="1">
                        <a:defRPr sz="1800" b="1" kern="1200">
                          <a:solidFill>
                            <a:schemeClr val="bg1"/>
                          </a:solidFill>
                          <a:latin typeface="Arial" panose="020B0604020202020204"/>
                        </a:defRPr>
                      </a:lvl4pPr>
                      <a:lvl5pPr marL="1828800" algn="l" defTabSz="457200" rtl="0" eaLnBrk="1" latinLnBrk="0" hangingPunct="1">
                        <a:defRPr sz="1800" b="1" kern="1200">
                          <a:solidFill>
                            <a:schemeClr val="bg1"/>
                          </a:solidFill>
                          <a:latin typeface="Arial" panose="020B0604020202020204"/>
                        </a:defRPr>
                      </a:lvl5pPr>
                      <a:lvl6pPr marL="2286000" algn="l" defTabSz="457200" rtl="0" eaLnBrk="1" latinLnBrk="0" hangingPunct="1">
                        <a:defRPr sz="1800" b="1" kern="1200">
                          <a:solidFill>
                            <a:schemeClr val="bg1"/>
                          </a:solidFill>
                          <a:latin typeface="Arial" panose="020B0604020202020204"/>
                        </a:defRPr>
                      </a:lvl6pPr>
                      <a:lvl7pPr marL="2743200" algn="l" defTabSz="457200" rtl="0" eaLnBrk="1" latinLnBrk="0" hangingPunct="1">
                        <a:defRPr sz="1800" b="1" kern="1200">
                          <a:solidFill>
                            <a:schemeClr val="bg1"/>
                          </a:solidFill>
                          <a:latin typeface="Arial" panose="020B0604020202020204"/>
                        </a:defRPr>
                      </a:lvl7pPr>
                      <a:lvl8pPr marL="3200400" algn="l" defTabSz="457200" rtl="0" eaLnBrk="1" latinLnBrk="0" hangingPunct="1">
                        <a:defRPr sz="1800" b="1" kern="1200">
                          <a:solidFill>
                            <a:schemeClr val="bg1"/>
                          </a:solidFill>
                          <a:latin typeface="Arial" panose="020B0604020202020204"/>
                        </a:defRPr>
                      </a:lvl8pPr>
                      <a:lvl9pPr marL="3657600" algn="l" defTabSz="457200" rtl="0" eaLnBrk="1" latinLnBrk="0" hangingPunct="1">
                        <a:defRPr sz="1800" b="1" kern="1200">
                          <a:solidFill>
                            <a:schemeClr val="bg1"/>
                          </a:solidFill>
                          <a:latin typeface="Arial" panose="020B0604020202020204"/>
                        </a:defRPr>
                      </a:lvl9pPr>
                    </a:lstStyle>
                    <a:p>
                      <a:pPr marL="0" marR="0" algn="ctr" hangingPunct="0">
                        <a:lnSpc>
                          <a:spcPct val="100000"/>
                        </a:lnSpc>
                        <a:spcBef>
                          <a:spcPts val="0"/>
                        </a:spcBef>
                        <a:spcAft>
                          <a:spcPts val="0"/>
                        </a:spcAft>
                      </a:pPr>
                      <a:r>
                        <a:rPr lang="en-US" sz="1400" b="1" dirty="0">
                          <a:solidFill>
                            <a:sysClr val="windowText" lastClr="000000"/>
                          </a:solidFill>
                          <a:latin typeface="+mn-lt"/>
                        </a:rPr>
                        <a:t>Header</a:t>
                      </a:r>
                      <a:endParaRPr lang="en-US" sz="1400" b="1" dirty="0">
                        <a:solidFill>
                          <a:sysClr val="windowText" lastClr="000000"/>
                        </a:solidFill>
                        <a:latin typeface="+mn-lt"/>
                        <a:ea typeface="MS Mincho"/>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0" indent="0"/>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3175" indent="0"/>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0" indent="0"/>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3175" marR="0" indent="0" algn="l" defTabSz="914400" rtl="0" eaLnBrk="1" fontAlgn="auto" latinLnBrk="0" hangingPunct="1">
                        <a:lnSpc>
                          <a:spcPct val="100000"/>
                        </a:lnSpc>
                        <a:spcBef>
                          <a:spcPts val="0"/>
                        </a:spcBef>
                        <a:spcAft>
                          <a:spcPts val="0"/>
                        </a:spcAft>
                        <a:buClrTx/>
                        <a:buSzTx/>
                        <a:buFontTx/>
                        <a:buNone/>
                        <a:tabLst/>
                        <a:defRPr/>
                      </a:pPr>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marL="9525" marR="9525"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marL="9525" marR="9525"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marL="9525" marR="9525"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274320" indent="0"/>
                      <a:r>
                        <a:rPr lang="en-US" sz="1400" kern="1200" dirty="0">
                          <a:latin typeface="Kenvue Sans Semibold" panose="020B0704030102040203" pitchFamily="34" charset="0"/>
                        </a:rPr>
                        <a:t>Label indented</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274320" indent="0"/>
                      <a:r>
                        <a:rPr lang="en-US" sz="1400" kern="1200" dirty="0">
                          <a:latin typeface="Kenvue Sans Semibold" panose="020B0704030102040203" pitchFamily="34" charset="0"/>
                        </a:rPr>
                        <a:t>Label indented</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0"/>
                  </a:ext>
                </a:extLst>
              </a:tr>
              <a:tr h="12192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274320" indent="0"/>
                      <a:r>
                        <a:rPr lang="en-US" sz="1400" kern="1200" dirty="0">
                          <a:latin typeface="Kenvue Sans Semibold" panose="020B0704030102040203" pitchFamily="34" charset="0"/>
                        </a:rPr>
                        <a:t>Label indented</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0">
                <a:tc gridSpan="4">
                  <a:txBody>
                    <a:bodyPr/>
                    <a:lstStyle/>
                    <a:p>
                      <a:pPr marL="0" indent="0"/>
                      <a:r>
                        <a:rPr lang="en-US" sz="900" kern="1200" dirty="0">
                          <a:solidFill>
                            <a:schemeClr val="tx1"/>
                          </a:solidFill>
                          <a:latin typeface="+mn-lt"/>
                          <a:ea typeface="+mn-ea"/>
                          <a:cs typeface="+mn-cs"/>
                        </a:rPr>
                        <a:t>Footnote if needed</a:t>
                      </a:r>
                    </a:p>
                  </a:txBody>
                  <a:tcPr marL="0" marR="0" marT="73152" anchor="ctr">
                    <a:lnL w="9525" cap="flat" cmpd="sng" algn="ctr">
                      <a:noFill/>
                      <a:prstDash val="solid"/>
                    </a:lnL>
                    <a:lnR w="635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b="0" i="0" u="none" strike="noStrike" kern="1200" baseline="0" dirty="0">
                        <a:solidFill>
                          <a:schemeClr val="tx1"/>
                        </a:solidFill>
                        <a:latin typeface="Arial" panose="020B0604020202020204"/>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b="0" i="0" u="none" strike="noStrike" kern="1200" baseline="0" dirty="0">
                        <a:solidFill>
                          <a:schemeClr val="tx1"/>
                        </a:solidFill>
                        <a:latin typeface="Arial" panose="020B0604020202020204"/>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b="0" i="0" u="none" strike="noStrike" kern="1200" baseline="0" dirty="0">
                        <a:solidFill>
                          <a:schemeClr val="tx1"/>
                        </a:solidFill>
                        <a:latin typeface="Arial" panose="020B0604020202020204"/>
                        <a:ea typeface="+mn-ea"/>
                        <a:cs typeface="+mn-cs"/>
                      </a:endParaRPr>
                    </a:p>
                  </a:txBody>
                  <a:tcPr anchor="ctr">
                    <a:lnL w="6350" cap="flat" cmpd="sng" algn="ctr">
                      <a:solidFill>
                        <a:schemeClr val="bg1">
                          <a:lumMod val="85000"/>
                        </a:schemeClr>
                      </a:solidFill>
                      <a:prstDash val="solid"/>
                      <a:round/>
                      <a:headEnd type="none" w="med" len="med"/>
                      <a:tailEnd type="none" w="med" len="med"/>
                    </a:lnL>
                    <a:lnR w="9525" cap="flat" cmpd="sng" algn="ctr">
                      <a:noFill/>
                      <a:prstDash val="soli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609600" y="1524000"/>
            <a:ext cx="10972800" cy="523220"/>
          </a:xfrm>
          <a:prstGeom prst="rect">
            <a:avLst/>
          </a:prstGeom>
          <a:noFill/>
        </p:spPr>
        <p:txBody>
          <a:bodyPr wrap="square" rtlCol="0">
            <a:spAutoFit/>
          </a:bodyPr>
          <a:lstStyle/>
          <a:p>
            <a:pPr algn="ctr"/>
            <a:r>
              <a:rPr lang="en-US" sz="1400" dirty="0">
                <a:solidFill>
                  <a:schemeClr val="accent1"/>
                </a:solidFill>
              </a:rPr>
              <a:t>Sample table – do</a:t>
            </a:r>
            <a:r>
              <a:rPr lang="en-US" sz="1400" baseline="0" dirty="0">
                <a:solidFill>
                  <a:schemeClr val="accent1"/>
                </a:solidFill>
              </a:rPr>
              <a:t> not use slide as master – table will not be editable. For formatting guidance only.</a:t>
            </a:r>
            <a:br>
              <a:rPr lang="en-US" sz="1400" baseline="0" dirty="0">
                <a:solidFill>
                  <a:schemeClr val="accent1"/>
                </a:solidFill>
              </a:rPr>
            </a:br>
            <a:r>
              <a:rPr lang="en-US" sz="1400" baseline="0" dirty="0">
                <a:solidFill>
                  <a:schemeClr val="accent1"/>
                </a:solidFill>
              </a:rPr>
              <a:t>Use Title and Content slide and insert new table</a:t>
            </a:r>
            <a:endParaRPr lang="en-US" sz="1400" dirty="0">
              <a:solidFill>
                <a:schemeClr val="accent1"/>
              </a:solidFill>
            </a:endParaRPr>
          </a:p>
        </p:txBody>
      </p:sp>
    </p:spTree>
    <p:extLst>
      <p:ext uri="{BB962C8B-B14F-4D97-AF65-F5344CB8AC3E}">
        <p14:creationId xmlns:p14="http://schemas.microsoft.com/office/powerpoint/2010/main" val="2937496894"/>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ample figur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D3FCA764-46D2-4FC3-A118-04844DC44008}" type="slidenum">
              <a:rPr lang="en-US" smtClean="0"/>
              <a:pPr/>
              <a:t>‹#›</a:t>
            </a:fld>
            <a:endParaRPr lang="en-US" dirty="0"/>
          </a:p>
        </p:txBody>
      </p:sp>
      <p:sp>
        <p:nvSpPr>
          <p:cNvPr id="8" name="Text Placeholder 10"/>
          <p:cNvSpPr>
            <a:spLocks noGrp="1"/>
          </p:cNvSpPr>
          <p:nvPr>
            <p:ph type="body" sz="quarter" idx="13" hasCustomPrompt="1"/>
          </p:nvPr>
        </p:nvSpPr>
        <p:spPr>
          <a:xfrm>
            <a:off x="609600" y="6153912"/>
            <a:ext cx="10972800" cy="310896"/>
          </a:xfrm>
        </p:spPr>
        <p:txBody>
          <a:bodyPr bIns="0" anchor="b">
            <a:noAutofit/>
          </a:bodyPr>
          <a:lstStyle>
            <a:lvl1pPr marL="0" indent="0">
              <a:lnSpc>
                <a:spcPct val="90000"/>
              </a:lnSpc>
              <a:spcBef>
                <a:spcPts val="0"/>
              </a:spcBef>
              <a:buNone/>
              <a:defRPr sz="1000" b="0">
                <a:solidFill>
                  <a:schemeClr val="tx1"/>
                </a:solidFill>
              </a:defRPr>
            </a:lvl1pPr>
          </a:lstStyle>
          <a:p>
            <a:pPr lvl="0"/>
            <a:r>
              <a:rPr lang="en-US" dirty="0"/>
              <a:t>Single line reference</a:t>
            </a:r>
          </a:p>
        </p:txBody>
      </p:sp>
      <p:sp>
        <p:nvSpPr>
          <p:cNvPr id="3" name="Title 2"/>
          <p:cNvSpPr>
            <a:spLocks noGrp="1"/>
          </p:cNvSpPr>
          <p:nvPr>
            <p:ph type="title"/>
          </p:nvPr>
        </p:nvSpPr>
        <p:spPr/>
        <p:txBody>
          <a:bodyPr/>
          <a:lstStyle/>
          <a:p>
            <a:r>
              <a:rPr lang="en-US" altLang="zh-CN"/>
              <a:t>Click to edit Master title style</a:t>
            </a:r>
            <a:endParaRPr lang="en-US"/>
          </a:p>
        </p:txBody>
      </p:sp>
      <p:graphicFrame>
        <p:nvGraphicFramePr>
          <p:cNvPr id="9" name="Content Placeholder 187"/>
          <p:cNvGraphicFramePr>
            <a:graphicFrameLocks/>
          </p:cNvGraphicFramePr>
          <p:nvPr>
            <p:extLst>
              <p:ext uri="{D42A27DB-BD31-4B8C-83A1-F6EECF244321}">
                <p14:modId xmlns:p14="http://schemas.microsoft.com/office/powerpoint/2010/main" val="2120520001"/>
              </p:ext>
            </p:extLst>
          </p:nvPr>
        </p:nvGraphicFramePr>
        <p:xfrm>
          <a:off x="609600" y="1524000"/>
          <a:ext cx="10972800" cy="452596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09600" y="1524000"/>
            <a:ext cx="10972800" cy="523220"/>
          </a:xfrm>
          <a:prstGeom prst="rect">
            <a:avLst/>
          </a:prstGeom>
          <a:noFill/>
        </p:spPr>
        <p:txBody>
          <a:bodyPr wrap="square" rtlCol="0">
            <a:spAutoFit/>
          </a:bodyPr>
          <a:lstStyle/>
          <a:p>
            <a:pPr algn="ctr"/>
            <a:r>
              <a:rPr lang="en-US" sz="1400" dirty="0">
                <a:solidFill>
                  <a:schemeClr val="accent1"/>
                </a:solidFill>
              </a:rPr>
              <a:t>Sample chart – do</a:t>
            </a:r>
            <a:r>
              <a:rPr lang="en-US" sz="1400" baseline="0" dirty="0">
                <a:solidFill>
                  <a:schemeClr val="accent1"/>
                </a:solidFill>
              </a:rPr>
              <a:t> not use slide as master – chart will not be editable. For formatting guidance only.</a:t>
            </a:r>
            <a:br>
              <a:rPr lang="en-US" sz="1400" baseline="0" dirty="0">
                <a:solidFill>
                  <a:schemeClr val="accent1"/>
                </a:solidFill>
              </a:rPr>
            </a:br>
            <a:r>
              <a:rPr lang="en-US" sz="1400" baseline="0" dirty="0">
                <a:solidFill>
                  <a:schemeClr val="accent1"/>
                </a:solidFill>
              </a:rPr>
              <a:t>Use Title and Content slide and insert new table</a:t>
            </a:r>
            <a:endParaRPr lang="en-US" sz="1400" dirty="0">
              <a:solidFill>
                <a:schemeClr val="accent1"/>
              </a:solidFill>
            </a:endParaRPr>
          </a:p>
        </p:txBody>
      </p:sp>
    </p:spTree>
    <p:extLst>
      <p:ext uri="{BB962C8B-B14F-4D97-AF65-F5344CB8AC3E}">
        <p14:creationId xmlns:p14="http://schemas.microsoft.com/office/powerpoint/2010/main" val="355975913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Slide Number Placeholder 3"/>
          <p:cNvSpPr>
            <a:spLocks noGrp="1"/>
          </p:cNvSpPr>
          <p:nvPr>
            <p:ph type="sldNum" sz="quarter" idx="11"/>
          </p:nvPr>
        </p:nvSpPr>
        <p:spPr/>
        <p:txBody>
          <a:bodyPr/>
          <a:lstStyle/>
          <a:p>
            <a:fld id="{D3FCA764-46D2-4FC3-A118-04844DC44008}" type="slidenum">
              <a:rPr lang="en-US" smtClean="0"/>
              <a:pPr/>
              <a:t>‹#›</a:t>
            </a:fld>
            <a:endParaRPr lang="en-US" dirty="0"/>
          </a:p>
        </p:txBody>
      </p:sp>
      <p:sp>
        <p:nvSpPr>
          <p:cNvPr id="8" name="Content Placeholder 7"/>
          <p:cNvSpPr>
            <a:spLocks noGrp="1"/>
          </p:cNvSpPr>
          <p:nvPr>
            <p:ph sz="quarter" idx="12"/>
          </p:nvPr>
        </p:nvSpPr>
        <p:spPr>
          <a:xfrm>
            <a:off x="609600" y="1524000"/>
            <a:ext cx="109728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1" name="Content Placeholder 10"/>
          <p:cNvSpPr>
            <a:spLocks noGrp="1"/>
          </p:cNvSpPr>
          <p:nvPr>
            <p:ph sz="quarter" idx="14" hasCustomPrompt="1"/>
          </p:nvPr>
        </p:nvSpPr>
        <p:spPr>
          <a:xfrm>
            <a:off x="609600" y="6156008"/>
            <a:ext cx="10972800" cy="307975"/>
          </a:xfrm>
        </p:spPr>
        <p:txBody>
          <a:bodyPr bIns="0" anchor="b">
            <a:noAutofit/>
          </a:bodyPr>
          <a:lstStyle>
            <a:lvl1pPr>
              <a:spcBef>
                <a:spcPts val="100"/>
              </a:spcBef>
              <a:defRPr sz="1000" b="0">
                <a:solidFill>
                  <a:schemeClr val="tx1"/>
                </a:solidFill>
              </a:defRPr>
            </a:lvl1pPr>
            <a:lvl2pPr>
              <a:defRPr sz="1000" b="0">
                <a:solidFill>
                  <a:schemeClr val="tx1"/>
                </a:solidFill>
              </a:defRPr>
            </a:lvl2pPr>
            <a:lvl3pPr>
              <a:defRPr sz="1000" b="0">
                <a:solidFill>
                  <a:schemeClr val="tx1"/>
                </a:solidFill>
              </a:defRPr>
            </a:lvl3pPr>
            <a:lvl4pPr>
              <a:defRPr sz="1000" b="0">
                <a:solidFill>
                  <a:schemeClr val="tx1"/>
                </a:solidFill>
              </a:defRPr>
            </a:lvl4pPr>
            <a:lvl5pPr>
              <a:defRPr sz="1000" b="0">
                <a:solidFill>
                  <a:schemeClr val="tx1"/>
                </a:solidFill>
              </a:defRPr>
            </a:lvl5pPr>
          </a:lstStyle>
          <a:p>
            <a:pPr lvl="0"/>
            <a:r>
              <a:rPr lang="en-US" dirty="0"/>
              <a:t>References</a:t>
            </a:r>
          </a:p>
        </p:txBody>
      </p:sp>
    </p:spTree>
    <p:extLst>
      <p:ext uri="{BB962C8B-B14F-4D97-AF65-F5344CB8AC3E}">
        <p14:creationId xmlns:p14="http://schemas.microsoft.com/office/powerpoint/2010/main" val="5341454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1"/>
            <a:ext cx="12192000" cy="1179872"/>
          </a:xfrm>
          <a:prstGeom prst="rect">
            <a:avLst/>
          </a:prstGeom>
          <a:solidFill>
            <a:schemeClr val="bg2"/>
          </a:solidFill>
          <a:ln w="12700" cap="flat" cmpd="sng" algn="ctr">
            <a:noFill/>
            <a:prstDash val="solid"/>
            <a:miter lim="800000"/>
          </a:ln>
          <a:effectLst/>
        </p:spPr>
        <p:txBody>
          <a:bodyPr lIns="171332" tIns="85666" rIns="171332" bIns="85666" anchor="ctr"/>
          <a:lstStyle/>
          <a:p>
            <a:pPr marL="0" marR="0" lvl="0" indent="0" algn="ctr" defTabSz="4111625" eaLnBrk="1" fontAlgn="auto" latinLnBrk="0" hangingPunct="1">
              <a:lnSpc>
                <a:spcPct val="100000"/>
              </a:lnSpc>
              <a:spcBef>
                <a:spcPts val="0"/>
              </a:spcBef>
              <a:spcAft>
                <a:spcPts val="1125"/>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ＭＳ Ｐゴシック" charset="-128"/>
              <a:cs typeface="+mn-cs"/>
            </a:endParaRPr>
          </a:p>
        </p:txBody>
      </p:sp>
      <p:sp>
        <p:nvSpPr>
          <p:cNvPr id="2" name="Title Placeholder 1"/>
          <p:cNvSpPr>
            <a:spLocks noGrp="1"/>
          </p:cNvSpPr>
          <p:nvPr>
            <p:ph type="title"/>
          </p:nvPr>
        </p:nvSpPr>
        <p:spPr>
          <a:xfrm>
            <a:off x="609600" y="0"/>
            <a:ext cx="10972800" cy="1020765"/>
          </a:xfrm>
          <a:prstGeom prst="rect">
            <a:avLst/>
          </a:prstGeom>
        </p:spPr>
        <p:txBody>
          <a:bodyPr vert="horz" lIns="0" tIns="45720" rIns="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09600" y="1524001"/>
            <a:ext cx="10972800" cy="4602163"/>
          </a:xfrm>
          <a:prstGeom prst="rect">
            <a:avLst/>
          </a:prstGeom>
        </p:spPr>
        <p:txBody>
          <a:bodyPr vert="horz" lIns="0" tIns="45720" rIns="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Rectangle 6"/>
          <p:cNvSpPr/>
          <p:nvPr/>
        </p:nvSpPr>
        <p:spPr>
          <a:xfrm>
            <a:off x="0" y="6629400"/>
            <a:ext cx="12192000" cy="228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6" name="Slide Number Placeholder 5"/>
          <p:cNvSpPr>
            <a:spLocks noGrp="1"/>
          </p:cNvSpPr>
          <p:nvPr>
            <p:ph type="sldNum" sz="quarter" idx="4"/>
          </p:nvPr>
        </p:nvSpPr>
        <p:spPr>
          <a:xfrm>
            <a:off x="10782066" y="6666272"/>
            <a:ext cx="800334" cy="152400"/>
          </a:xfrm>
          <a:prstGeom prst="rect">
            <a:avLst/>
          </a:prstGeom>
        </p:spPr>
        <p:txBody>
          <a:bodyPr vert="horz" lIns="91440" tIns="45720" rIns="91440" bIns="45720" rtlCol="0" anchor="ctr"/>
          <a:lstStyle>
            <a:lvl1pPr algn="r">
              <a:defRPr sz="1000">
                <a:solidFill>
                  <a:schemeClr val="tx1"/>
                </a:solidFill>
                <a:latin typeface="+mn-lt"/>
                <a:cs typeface="Arial" pitchFamily="34" charset="0"/>
              </a:defRPr>
            </a:lvl1pPr>
          </a:lstStyle>
          <a:p>
            <a:fld id="{D3FCA764-46D2-4FC3-A118-04844DC44008}" type="slidenum">
              <a:rPr lang="en-US" smtClean="0"/>
              <a:pPr/>
              <a:t>‹#›</a:t>
            </a:fld>
            <a:endParaRPr lang="en-US" dirty="0"/>
          </a:p>
        </p:txBody>
      </p:sp>
      <p:sp>
        <p:nvSpPr>
          <p:cNvPr id="9" name="Rectangle 8">
            <a:extLst>
              <a:ext uri="{FF2B5EF4-FFF2-40B4-BE49-F238E27FC236}">
                <a16:creationId xmlns:a16="http://schemas.microsoft.com/office/drawing/2014/main" id="{46DC7321-0453-45A3-8675-9DE1F358FF6A}"/>
              </a:ext>
            </a:extLst>
          </p:cNvPr>
          <p:cNvSpPr/>
          <p:nvPr/>
        </p:nvSpPr>
        <p:spPr>
          <a:xfrm>
            <a:off x="3418825" y="6629400"/>
            <a:ext cx="5354351" cy="230832"/>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chemeClr val="tx2"/>
                </a:solidFill>
                <a:effectLst/>
                <a:uLnTx/>
                <a:uFillTx/>
                <a:latin typeface="+mn-lt"/>
                <a:ea typeface="+mn-ea"/>
                <a:cs typeface="+mn-cs"/>
              </a:rPr>
              <a:t>Presented at the American Academy of Dermatology Annual Meeting, 17-21 March 2023</a:t>
            </a:r>
          </a:p>
        </p:txBody>
      </p:sp>
      <p:cxnSp>
        <p:nvCxnSpPr>
          <p:cNvPr id="4" name="Straight Connector 3">
            <a:extLst>
              <a:ext uri="{FF2B5EF4-FFF2-40B4-BE49-F238E27FC236}">
                <a16:creationId xmlns:a16="http://schemas.microsoft.com/office/drawing/2014/main" id="{A71D21DA-075A-E20D-AF2D-DE1FDDF5695D}"/>
              </a:ext>
            </a:extLst>
          </p:cNvPr>
          <p:cNvCxnSpPr/>
          <p:nvPr/>
        </p:nvCxnSpPr>
        <p:spPr>
          <a:xfrm>
            <a:off x="0" y="1163392"/>
            <a:ext cx="12192000" cy="0"/>
          </a:xfrm>
          <a:prstGeom prst="line">
            <a:avLst/>
          </a:prstGeom>
          <a:noFill/>
          <a:ln w="63500" cap="flat" cmpd="sng" algn="ctr">
            <a:solidFill>
              <a:schemeClr val="tx1"/>
            </a:solidFill>
            <a:prstDash val="solid"/>
            <a:miter lim="800000"/>
          </a:ln>
          <a:effectLst/>
        </p:spPr>
      </p:cxnSp>
      <p:cxnSp>
        <p:nvCxnSpPr>
          <p:cNvPr id="11" name="Straight Connector 10">
            <a:extLst>
              <a:ext uri="{FF2B5EF4-FFF2-40B4-BE49-F238E27FC236}">
                <a16:creationId xmlns:a16="http://schemas.microsoft.com/office/drawing/2014/main" id="{499077FE-B4D9-7572-193A-CF7BB233A0AF}"/>
              </a:ext>
            </a:extLst>
          </p:cNvPr>
          <p:cNvCxnSpPr/>
          <p:nvPr userDrawn="1"/>
        </p:nvCxnSpPr>
        <p:spPr>
          <a:xfrm>
            <a:off x="0" y="1163391"/>
            <a:ext cx="12192000" cy="0"/>
          </a:xfrm>
          <a:prstGeom prst="line">
            <a:avLst/>
          </a:prstGeom>
          <a:noFill/>
          <a:ln w="63500" cap="flat" cmpd="sng" algn="ctr">
            <a:solidFill>
              <a:schemeClr val="accent1"/>
            </a:solidFill>
            <a:prstDash val="solid"/>
            <a:miter lim="800000"/>
          </a:ln>
          <a:effectLst/>
        </p:spPr>
      </p:cxnSp>
      <p:sp>
        <p:nvSpPr>
          <p:cNvPr id="12" name="Rectangle 11">
            <a:extLst>
              <a:ext uri="{FF2B5EF4-FFF2-40B4-BE49-F238E27FC236}">
                <a16:creationId xmlns:a16="http://schemas.microsoft.com/office/drawing/2014/main" id="{79E95041-1981-3CC9-C8B1-BC37CC56D0BD}"/>
              </a:ext>
            </a:extLst>
          </p:cNvPr>
          <p:cNvSpPr/>
          <p:nvPr userDrawn="1"/>
        </p:nvSpPr>
        <p:spPr>
          <a:xfrm>
            <a:off x="0" y="6629400"/>
            <a:ext cx="12192000" cy="228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TextBox 12">
            <a:extLst>
              <a:ext uri="{FF2B5EF4-FFF2-40B4-BE49-F238E27FC236}">
                <a16:creationId xmlns:a16="http://schemas.microsoft.com/office/drawing/2014/main" id="{18AD5A4F-6317-2E73-EE0B-E1A13153DCD3}"/>
              </a:ext>
            </a:extLst>
          </p:cNvPr>
          <p:cNvSpPr txBox="1"/>
          <p:nvPr userDrawn="1"/>
        </p:nvSpPr>
        <p:spPr>
          <a:xfrm>
            <a:off x="609600" y="6623814"/>
            <a:ext cx="10972800" cy="230832"/>
          </a:xfrm>
          <a:prstGeom prst="rect">
            <a:avLst/>
          </a:prstGeom>
          <a:noFill/>
        </p:spPr>
        <p:txBody>
          <a:bodyPr wrap="square" rtlCol="0">
            <a:spAutoFit/>
          </a:bodyPr>
          <a:lstStyle/>
          <a:p>
            <a:pPr algn="ctr"/>
            <a:r>
              <a:rPr lang="en-US" sz="900" dirty="0">
                <a:solidFill>
                  <a:schemeClr val="bg1"/>
                </a:solidFill>
              </a:rPr>
              <a:t>Congress details placeholder</a:t>
            </a:r>
          </a:p>
        </p:txBody>
      </p:sp>
    </p:spTree>
    <p:extLst>
      <p:ext uri="{BB962C8B-B14F-4D97-AF65-F5344CB8AC3E}">
        <p14:creationId xmlns:p14="http://schemas.microsoft.com/office/powerpoint/2010/main" val="50645571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Lst>
  <p:hf hdr="0" dt="0"/>
  <p:txStyles>
    <p:titleStyle>
      <a:lvl1pPr algn="l" defTabSz="914400" rtl="0" eaLnBrk="1" latinLnBrk="0" hangingPunct="1">
        <a:lnSpc>
          <a:spcPct val="90000"/>
        </a:lnSpc>
        <a:spcBef>
          <a:spcPct val="0"/>
        </a:spcBef>
        <a:buNone/>
        <a:defRPr sz="2800" b="1" kern="1200" cap="none" baseline="0">
          <a:solidFill>
            <a:schemeClr val="tx2"/>
          </a:solidFill>
          <a:latin typeface="+mj-lt"/>
          <a:ea typeface="+mj-ea"/>
          <a:cs typeface="Arial" pitchFamily="34" charset="0"/>
        </a:defRPr>
      </a:lvl1pPr>
    </p:titleStyle>
    <p:bodyStyle>
      <a:lvl1pPr marL="0" indent="0" algn="l" defTabSz="914400" rtl="0" eaLnBrk="1" latinLnBrk="0" hangingPunct="1">
        <a:spcBef>
          <a:spcPct val="20000"/>
        </a:spcBef>
        <a:buClr>
          <a:srgbClr val="0073CF"/>
        </a:buClr>
        <a:buFont typeface="Arial" pitchFamily="34" charset="0"/>
        <a:buNone/>
        <a:defRPr sz="2200" b="1" kern="1200">
          <a:solidFill>
            <a:schemeClr val="bg2"/>
          </a:solidFill>
          <a:latin typeface="+mn-lt"/>
          <a:ea typeface="+mn-ea"/>
          <a:cs typeface="Arial" pitchFamily="34" charset="0"/>
        </a:defRPr>
      </a:lvl1pPr>
      <a:lvl2pPr marL="228600" indent="-228600" algn="l" defTabSz="914400" rtl="0" eaLnBrk="1" latinLnBrk="0" hangingPunct="1">
        <a:spcBef>
          <a:spcPts val="600"/>
        </a:spcBef>
        <a:buClr>
          <a:schemeClr val="bg2"/>
        </a:buClr>
        <a:buFont typeface="Arial Narrow" panose="020B0606020202030204" pitchFamily="34" charset="0"/>
        <a:buChar char="●"/>
        <a:defRPr sz="2000" kern="1200">
          <a:solidFill>
            <a:schemeClr val="tx1"/>
          </a:solidFill>
          <a:latin typeface="+mn-lt"/>
          <a:ea typeface="+mn-ea"/>
          <a:cs typeface="Arial" pitchFamily="34" charset="0"/>
        </a:defRPr>
      </a:lvl2pPr>
      <a:lvl3pPr marL="568325" indent="-228600" algn="l" defTabSz="914400" rtl="0" eaLnBrk="1" latinLnBrk="0" hangingPunct="1">
        <a:spcBef>
          <a:spcPts val="600"/>
        </a:spcBef>
        <a:buClr>
          <a:schemeClr val="tx1"/>
        </a:buClr>
        <a:buFont typeface="Arial" panose="020B0604020202020204" pitchFamily="34" charset="0"/>
        <a:buChar char="–"/>
        <a:defRPr sz="1800" kern="1200">
          <a:solidFill>
            <a:schemeClr val="tx1"/>
          </a:solidFill>
          <a:latin typeface="+mn-lt"/>
          <a:ea typeface="+mn-ea"/>
          <a:cs typeface="Arial" pitchFamily="34" charset="0"/>
        </a:defRPr>
      </a:lvl3pPr>
      <a:lvl4pPr marL="914400" indent="-228600" algn="l" defTabSz="914400" rtl="0" eaLnBrk="1" latinLnBrk="0" hangingPunct="1">
        <a:spcBef>
          <a:spcPts val="600"/>
        </a:spcBef>
        <a:buClr>
          <a:schemeClr val="tx1"/>
        </a:buClr>
        <a:buFont typeface="Wingdings" panose="05000000000000000000" pitchFamily="2" charset="2"/>
        <a:buChar char="§"/>
        <a:defRPr sz="1600" kern="1200">
          <a:solidFill>
            <a:schemeClr val="tx1"/>
          </a:solidFill>
          <a:latin typeface="+mn-lt"/>
          <a:ea typeface="+mn-ea"/>
          <a:cs typeface="Arial" pitchFamily="34" charset="0"/>
        </a:defRPr>
      </a:lvl4pPr>
      <a:lvl5pPr marL="1198563" indent="-166688" algn="l" defTabSz="914400" rtl="0" eaLnBrk="1" latinLnBrk="0" hangingPunct="1">
        <a:spcBef>
          <a:spcPts val="600"/>
        </a:spcBef>
        <a:buClr>
          <a:schemeClr val="tx1"/>
        </a:buClr>
        <a:buFont typeface="Arial" panose="020B0604020202020204" pitchFamily="34" charset="0"/>
        <a:buChar char="•"/>
        <a:defRPr sz="16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56">
          <p15:clr>
            <a:srgbClr val="F26B43"/>
          </p15:clr>
        </p15:guide>
        <p15:guide id="2" pos="384">
          <p15:clr>
            <a:srgbClr val="F26B43"/>
          </p15:clr>
        </p15:guide>
        <p15:guide id="3" pos="7296">
          <p15:clr>
            <a:srgbClr val="F26B43"/>
          </p15:clr>
        </p15:guide>
        <p15:guide id="4" orient="horz" pos="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8/10/relationships/comments" Target="../comments/modernComment_7FFE5ABF_E6627F27.xm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microsoft.com/office/2018/10/relationships/comments" Target="../comments/modernComment_150_71F33F1.xm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tiff"/><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tiff"/><Relationship Id="rId4" Type="http://schemas.openxmlformats.org/officeDocument/2006/relationships/image" Target="../media/image3.png"/><Relationship Id="rId9" Type="http://schemas.openxmlformats.org/officeDocument/2006/relationships/image" Target="../media/image8.tiff"/></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18/10/relationships/comments" Target="../comments/modernComment_147_FB7DC56.xml"/><Relationship Id="rId7" Type="http://schemas.openxmlformats.org/officeDocument/2006/relationships/image" Target="../media/image15.tiff"/><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52_28C4C296.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altLang="zh-CN" dirty="0">
                <a:latin typeface="+mj-lt"/>
                <a:cs typeface="Times New Roman" panose="02020603050405020304" pitchFamily="18" charset="0"/>
              </a:rPr>
              <a:t>Fundamental learnings on the skin microbiome and metabolome of pre-aging in Chinese female</a:t>
            </a:r>
            <a:endParaRPr lang="en-US" dirty="0">
              <a:latin typeface="+mj-lt"/>
              <a:cs typeface="Times New Roman" panose="02020603050405020304" pitchFamily="18" charset="0"/>
            </a:endParaRPr>
          </a:p>
        </p:txBody>
      </p:sp>
      <p:sp>
        <p:nvSpPr>
          <p:cNvPr id="8" name="文本占位符 7">
            <a:extLst>
              <a:ext uri="{FF2B5EF4-FFF2-40B4-BE49-F238E27FC236}">
                <a16:creationId xmlns:a16="http://schemas.microsoft.com/office/drawing/2014/main" id="{B1E76815-5729-40DF-A70E-C4F7B4A1A351}"/>
              </a:ext>
            </a:extLst>
          </p:cNvPr>
          <p:cNvSpPr>
            <a:spLocks noGrp="1"/>
          </p:cNvSpPr>
          <p:nvPr>
            <p:ph type="body" sz="quarter" idx="13"/>
          </p:nvPr>
        </p:nvSpPr>
        <p:spPr>
          <a:xfrm>
            <a:off x="-638498" y="3574622"/>
            <a:ext cx="9324109" cy="805006"/>
          </a:xfrm>
        </p:spPr>
        <p:txBody>
          <a:bodyPr>
            <a:normAutofit fontScale="77500" lnSpcReduction="20000"/>
          </a:bodyPr>
          <a:lstStyle/>
          <a:p>
            <a:pPr algn="l"/>
            <a:r>
              <a:rPr lang="en-US" altLang="zh-CN" dirty="0"/>
              <a:t>		</a:t>
            </a:r>
          </a:p>
          <a:p>
            <a:pPr algn="l"/>
            <a:endParaRPr lang="en-US" altLang="zh-CN" dirty="0"/>
          </a:p>
          <a:p>
            <a:pPr algn="l"/>
            <a:r>
              <a:rPr lang="en-US" altLang="zh-CN" dirty="0"/>
              <a:t>		</a:t>
            </a:r>
            <a:endParaRPr lang="zh-CN" altLang="en-US" sz="4500" dirty="0">
              <a:solidFill>
                <a:schemeClr val="tx1"/>
              </a:solidFill>
              <a:latin typeface="Times New Roman" panose="02020603050405020304" pitchFamily="18" charset="0"/>
              <a:cs typeface="Times New Roman" panose="02020603050405020304" pitchFamily="18" charset="0"/>
            </a:endParaRPr>
          </a:p>
        </p:txBody>
      </p:sp>
      <p:sp>
        <p:nvSpPr>
          <p:cNvPr id="9" name="Text Placeholder 2">
            <a:extLst>
              <a:ext uri="{FF2B5EF4-FFF2-40B4-BE49-F238E27FC236}">
                <a16:creationId xmlns:a16="http://schemas.microsoft.com/office/drawing/2014/main" id="{4BCE0920-3751-CB0A-7970-9683EB41A08E}"/>
              </a:ext>
            </a:extLst>
          </p:cNvPr>
          <p:cNvSpPr txBox="1">
            <a:spLocks/>
          </p:cNvSpPr>
          <p:nvPr/>
        </p:nvSpPr>
        <p:spPr>
          <a:xfrm>
            <a:off x="609600" y="3886200"/>
            <a:ext cx="10972800" cy="914400"/>
          </a:xfrm>
          <a:prstGeom prst="rect">
            <a:avLst/>
          </a:prstGeom>
        </p:spPr>
        <p:txBody>
          <a:bodyPr vert="horz" lIns="0" tIns="45720" rIns="0" bIns="45720" rtlCol="0" anchor="b">
            <a:normAutofit/>
          </a:bodyPr>
          <a:lstStyle>
            <a:lvl1pPr marL="0" indent="0" algn="ctr" defTabSz="914400" rtl="0" eaLnBrk="1" latinLnBrk="0" hangingPunct="1">
              <a:spcBef>
                <a:spcPct val="20000"/>
              </a:spcBef>
              <a:buClr>
                <a:srgbClr val="0073CF"/>
              </a:buClr>
              <a:buFont typeface="Arial" pitchFamily="34" charset="0"/>
              <a:buNone/>
              <a:defRPr sz="2000" b="1" kern="1200">
                <a:solidFill>
                  <a:schemeClr val="tx2"/>
                </a:solidFill>
                <a:latin typeface="+mn-lt"/>
                <a:ea typeface="+mn-ea"/>
                <a:cs typeface="Arial" pitchFamily="34" charset="0"/>
              </a:defRPr>
            </a:lvl1pPr>
            <a:lvl2pPr marL="228600" indent="-228600" algn="l" defTabSz="914400" rtl="0" eaLnBrk="1" latinLnBrk="0" hangingPunct="1">
              <a:spcBef>
                <a:spcPts val="600"/>
              </a:spcBef>
              <a:buClr>
                <a:schemeClr val="bg2"/>
              </a:buClr>
              <a:buFont typeface="Arial Narrow" panose="020B0606020202030204" pitchFamily="34" charset="0"/>
              <a:buChar char="●"/>
              <a:defRPr sz="2000" kern="1200">
                <a:solidFill>
                  <a:schemeClr val="tx1"/>
                </a:solidFill>
                <a:latin typeface="+mn-lt"/>
                <a:ea typeface="+mn-ea"/>
                <a:cs typeface="Arial" pitchFamily="34" charset="0"/>
              </a:defRPr>
            </a:lvl2pPr>
            <a:lvl3pPr marL="568325" indent="-228600" algn="l" defTabSz="914400" rtl="0" eaLnBrk="1" latinLnBrk="0" hangingPunct="1">
              <a:spcBef>
                <a:spcPts val="600"/>
              </a:spcBef>
              <a:buClr>
                <a:schemeClr val="tx1"/>
              </a:buClr>
              <a:buFont typeface="Arial" panose="020B0604020202020204" pitchFamily="34" charset="0"/>
              <a:buChar char="–"/>
              <a:defRPr sz="1800" kern="1200">
                <a:solidFill>
                  <a:schemeClr val="tx1"/>
                </a:solidFill>
                <a:latin typeface="+mn-lt"/>
                <a:ea typeface="+mn-ea"/>
                <a:cs typeface="Arial" pitchFamily="34" charset="0"/>
              </a:defRPr>
            </a:lvl3pPr>
            <a:lvl4pPr marL="914400" indent="-228600" algn="l" defTabSz="914400" rtl="0" eaLnBrk="1" latinLnBrk="0" hangingPunct="1">
              <a:spcBef>
                <a:spcPts val="600"/>
              </a:spcBef>
              <a:buClr>
                <a:schemeClr val="tx1"/>
              </a:buClr>
              <a:buFont typeface="Wingdings" panose="05000000000000000000" pitchFamily="2" charset="2"/>
              <a:buChar char="§"/>
              <a:defRPr sz="1600" kern="1200">
                <a:solidFill>
                  <a:schemeClr val="tx1"/>
                </a:solidFill>
                <a:latin typeface="+mn-lt"/>
                <a:ea typeface="+mn-ea"/>
                <a:cs typeface="Arial" pitchFamily="34" charset="0"/>
              </a:defRPr>
            </a:lvl4pPr>
            <a:lvl5pPr marL="1198563" indent="-166688" algn="l" defTabSz="914400" rtl="0" eaLnBrk="1" latinLnBrk="0" hangingPunct="1">
              <a:spcBef>
                <a:spcPts val="600"/>
              </a:spcBef>
              <a:buClr>
                <a:schemeClr val="tx1"/>
              </a:buClr>
              <a:buFont typeface="Arial" panose="020B0604020202020204" pitchFamily="34" charset="0"/>
              <a:buChar char="•"/>
              <a:defRPr sz="16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zh-CN" sz="2000" dirty="0" err="1">
                <a:latin typeface="Times New Roman" panose="02020603050405020304" pitchFamily="18" charset="0"/>
                <a:ea typeface="等线" panose="02010600030101010101" pitchFamily="2" charset="-122"/>
                <a:cs typeface="Times New Roman" panose="02020603050405020304" pitchFamily="18" charset="0"/>
              </a:rPr>
              <a:t>Yanyun</a:t>
            </a:r>
            <a:r>
              <a:rPr lang="en-GB" altLang="zh-CN" sz="2000" dirty="0">
                <a:latin typeface="Times New Roman" panose="02020603050405020304" pitchFamily="18" charset="0"/>
                <a:ea typeface="等线" panose="02010600030101010101" pitchFamily="2" charset="-122"/>
                <a:cs typeface="Times New Roman" panose="02020603050405020304" pitchFamily="18" charset="0"/>
              </a:rPr>
              <a:t> Ma</a:t>
            </a:r>
            <a:r>
              <a:rPr lang="en-GB" altLang="zh-CN" sz="2000" baseline="30000" dirty="0">
                <a:latin typeface="Times New Roman" panose="02020603050405020304" pitchFamily="18" charset="0"/>
                <a:ea typeface="等线" panose="02010600030101010101" pitchFamily="2" charset="-122"/>
                <a:cs typeface="Times New Roman" panose="02020603050405020304" pitchFamily="18" charset="0"/>
              </a:rPr>
              <a:t>1</a:t>
            </a:r>
            <a:r>
              <a:rPr lang="en-GB" altLang="zh-CN" sz="2000" dirty="0">
                <a:latin typeface="Times New Roman" panose="02020603050405020304" pitchFamily="18" charset="0"/>
                <a:ea typeface="等线" panose="02010600030101010101" pitchFamily="2" charset="-122"/>
                <a:cs typeface="Times New Roman" panose="02020603050405020304" pitchFamily="18" charset="0"/>
              </a:rPr>
              <a:t>,</a:t>
            </a:r>
            <a:r>
              <a:rPr lang="en-GB" altLang="zh-CN" sz="2000" baseline="30000" dirty="0">
                <a:latin typeface="Times New Roman" panose="02020603050405020304" pitchFamily="18" charset="0"/>
                <a:ea typeface="等线" panose="02010600030101010101" pitchFamily="2" charset="-122"/>
                <a:cs typeface="Times New Roman" panose="02020603050405020304" pitchFamily="18" charset="0"/>
              </a:rPr>
              <a:t> </a:t>
            </a:r>
            <a:r>
              <a:rPr lang="en-GB" altLang="zh-CN" sz="2000" dirty="0">
                <a:latin typeface="Times New Roman" panose="02020603050405020304" pitchFamily="18" charset="0"/>
                <a:ea typeface="等线" panose="02010600030101010101" pitchFamily="2" charset="-122"/>
                <a:cs typeface="Times New Roman" panose="02020603050405020304" pitchFamily="18" charset="0"/>
              </a:rPr>
              <a:t>Mengjia Xu</a:t>
            </a:r>
            <a:r>
              <a:rPr lang="en-GB" altLang="zh-CN" sz="2000" baseline="30000" dirty="0">
                <a:latin typeface="Times New Roman" panose="02020603050405020304" pitchFamily="18" charset="0"/>
                <a:cs typeface="Times New Roman" panose="02020603050405020304" pitchFamily="18" charset="0"/>
              </a:rPr>
              <a:t>2</a:t>
            </a:r>
            <a:r>
              <a:rPr lang="en-GB" altLang="zh-CN" sz="2000" dirty="0">
                <a:latin typeface="Times New Roman" panose="02020603050405020304" pitchFamily="18" charset="0"/>
                <a:cs typeface="Times New Roman" panose="02020603050405020304" pitchFamily="18" charset="0"/>
              </a:rPr>
              <a:t>,</a:t>
            </a:r>
            <a:r>
              <a:rPr lang="en-GB" altLang="zh-CN" sz="2000" dirty="0">
                <a:latin typeface="Times New Roman" panose="02020603050405020304" pitchFamily="18" charset="0"/>
                <a:ea typeface="等线" panose="02010600030101010101" pitchFamily="2" charset="-122"/>
                <a:cs typeface="Times New Roman" panose="02020603050405020304" pitchFamily="18" charset="0"/>
              </a:rPr>
              <a:t> </a:t>
            </a:r>
            <a:r>
              <a:rPr lang="en-GB" altLang="zh-CN" sz="2000" dirty="0" err="1">
                <a:latin typeface="Times New Roman" panose="02020603050405020304" pitchFamily="18" charset="0"/>
                <a:cs typeface="Times New Roman" panose="02020603050405020304" pitchFamily="18" charset="0"/>
              </a:rPr>
              <a:t>Yizhou</a:t>
            </a:r>
            <a:r>
              <a:rPr lang="en-GB" altLang="zh-CN" sz="2000" dirty="0">
                <a:latin typeface="Times New Roman" panose="02020603050405020304" pitchFamily="18" charset="0"/>
                <a:cs typeface="Times New Roman" panose="02020603050405020304" pitchFamily="18" charset="0"/>
              </a:rPr>
              <a:t> Liu</a:t>
            </a:r>
            <a:r>
              <a:rPr lang="en-GB" altLang="zh-CN" sz="2000" baseline="30000" dirty="0">
                <a:latin typeface="Times New Roman" panose="02020603050405020304" pitchFamily="18" charset="0"/>
                <a:ea typeface="等线" panose="02010600030101010101" pitchFamily="2" charset="-122"/>
                <a:cs typeface="Times New Roman" panose="02020603050405020304" pitchFamily="18" charset="0"/>
              </a:rPr>
              <a:t>1</a:t>
            </a:r>
            <a:r>
              <a:rPr lang="en-GB" altLang="zh-CN" sz="2000" dirty="0">
                <a:latin typeface="Times New Roman" panose="02020603050405020304" pitchFamily="18" charset="0"/>
                <a:cs typeface="Times New Roman" panose="02020603050405020304" pitchFamily="18" charset="0"/>
              </a:rPr>
              <a:t>, Yueying Fu</a:t>
            </a:r>
            <a:r>
              <a:rPr lang="en-GB" altLang="zh-CN" sz="2000" baseline="30000" dirty="0">
                <a:latin typeface="Times New Roman" panose="02020603050405020304" pitchFamily="18" charset="0"/>
                <a:cs typeface="Times New Roman" panose="02020603050405020304" pitchFamily="18" charset="0"/>
              </a:rPr>
              <a:t>2</a:t>
            </a:r>
            <a:r>
              <a:rPr lang="en-GB" altLang="zh-CN" sz="2000" dirty="0">
                <a:latin typeface="Times New Roman" panose="02020603050405020304" pitchFamily="18" charset="0"/>
                <a:cs typeface="Times New Roman" panose="02020603050405020304" pitchFamily="18" charset="0"/>
              </a:rPr>
              <a:t>, Cecilia Li</a:t>
            </a:r>
            <a:r>
              <a:rPr lang="en-GB" altLang="zh-CN" sz="2000" baseline="30000" dirty="0">
                <a:latin typeface="Times New Roman" panose="02020603050405020304" pitchFamily="18" charset="0"/>
                <a:cs typeface="Times New Roman" panose="02020603050405020304" pitchFamily="18" charset="0"/>
              </a:rPr>
              <a:t>2</a:t>
            </a:r>
            <a:r>
              <a:rPr lang="en-GB" altLang="zh-CN" sz="2000" dirty="0">
                <a:latin typeface="Times New Roman" panose="02020603050405020304" pitchFamily="18" charset="0"/>
                <a:cs typeface="Times New Roman" panose="02020603050405020304" pitchFamily="18" charset="0"/>
              </a:rPr>
              <a:t>, Weilin Pu</a:t>
            </a:r>
            <a:r>
              <a:rPr lang="en-GB" altLang="zh-CN" sz="2000" baseline="30000" dirty="0">
                <a:latin typeface="Times New Roman" panose="02020603050405020304" pitchFamily="18" charset="0"/>
                <a:ea typeface="等线" panose="02010600030101010101" pitchFamily="2" charset="-122"/>
                <a:cs typeface="Times New Roman" panose="02020603050405020304" pitchFamily="18" charset="0"/>
              </a:rPr>
              <a:t>1</a:t>
            </a:r>
            <a:r>
              <a:rPr lang="en-GB"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
        <p:nvSpPr>
          <p:cNvPr id="10" name="Text Placeholder 3">
            <a:extLst>
              <a:ext uri="{FF2B5EF4-FFF2-40B4-BE49-F238E27FC236}">
                <a16:creationId xmlns:a16="http://schemas.microsoft.com/office/drawing/2014/main" id="{23E0194C-CE52-FAE6-577F-F56DB974E7F0}"/>
              </a:ext>
            </a:extLst>
          </p:cNvPr>
          <p:cNvSpPr>
            <a:spLocks noGrp="1"/>
          </p:cNvSpPr>
          <p:nvPr>
            <p:ph type="body" sz="quarter" idx="14"/>
          </p:nvPr>
        </p:nvSpPr>
        <p:spPr>
          <a:xfrm>
            <a:off x="609600" y="5029200"/>
            <a:ext cx="10972800" cy="1219200"/>
          </a:xfrm>
        </p:spPr>
        <p:txBody>
          <a:bodyPr>
            <a:normAutofit lnSpcReduction="10000"/>
          </a:bodyPr>
          <a:lstStyle/>
          <a:p>
            <a:r>
              <a:rPr lang="en-US" dirty="0"/>
              <a:t>1. School of Life Sciences, Fudan University, Shanghai, China</a:t>
            </a:r>
          </a:p>
          <a:p>
            <a:r>
              <a:rPr lang="en-US" dirty="0"/>
              <a:t>2. Johnson &amp; Johnson China Ltd., Shanghai, China</a:t>
            </a:r>
          </a:p>
          <a:p>
            <a:endParaRPr lang="en-US" dirty="0">
              <a:latin typeface="+mn-lt"/>
            </a:endParaRPr>
          </a:p>
          <a:p>
            <a:pPr>
              <a:spcBef>
                <a:spcPts val="0"/>
              </a:spcBef>
              <a:spcAft>
                <a:spcPts val="200"/>
              </a:spcAft>
            </a:pPr>
            <a:r>
              <a:rPr lang="en-US" sz="1100" b="1" dirty="0"/>
              <a:t>Disclosures: </a:t>
            </a:r>
            <a:r>
              <a:rPr lang="en-US" sz="1100" dirty="0"/>
              <a:t>This work was sponsored by Johnson &amp; Johnson Consumer Inc. </a:t>
            </a:r>
            <a:r>
              <a:rPr lang="en-US" sz="1100" dirty="0">
                <a:solidFill>
                  <a:schemeClr val="tx1"/>
                </a:solidFill>
              </a:rPr>
              <a:t>a subsidiary of </a:t>
            </a:r>
            <a:r>
              <a:rPr lang="en-US" sz="1100" dirty="0" err="1">
                <a:solidFill>
                  <a:schemeClr val="tx1"/>
                </a:solidFill>
              </a:rPr>
              <a:t>Kenvue</a:t>
            </a:r>
            <a:endParaRPr lang="en-US" sz="1100" dirty="0">
              <a:solidFill>
                <a:schemeClr val="tx1"/>
              </a:solidFill>
            </a:endParaRPr>
          </a:p>
          <a:p>
            <a:r>
              <a:rPr lang="en-US" sz="1100" dirty="0"/>
              <a:t>Author Disclosures TBC</a:t>
            </a:r>
          </a:p>
        </p:txBody>
      </p:sp>
    </p:spTree>
    <p:extLst>
      <p:ext uri="{BB962C8B-B14F-4D97-AF65-F5344CB8AC3E}">
        <p14:creationId xmlns:p14="http://schemas.microsoft.com/office/powerpoint/2010/main" val="2039807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10">
            <a:extLst>
              <a:ext uri="{FF2B5EF4-FFF2-40B4-BE49-F238E27FC236}">
                <a16:creationId xmlns:a16="http://schemas.microsoft.com/office/drawing/2014/main" id="{C0D72CDC-8228-4145-221F-0B57AEB2C563}"/>
              </a:ext>
            </a:extLst>
          </p:cNvPr>
          <p:cNvSpPr/>
          <p:nvPr/>
        </p:nvSpPr>
        <p:spPr>
          <a:xfrm>
            <a:off x="5882962" y="1280859"/>
            <a:ext cx="6217919" cy="469468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SG" sz="1200" b="1" dirty="0"/>
              <a:t>Pre-aging bio-marker identification</a:t>
            </a:r>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200" b="1"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a:p>
            <a:pPr algn="ctr"/>
            <a:endParaRPr lang="en-SG" sz="1050" dirty="0"/>
          </a:p>
        </p:txBody>
      </p:sp>
      <p:sp>
        <p:nvSpPr>
          <p:cNvPr id="2" name="Title 1">
            <a:extLst>
              <a:ext uri="{FF2B5EF4-FFF2-40B4-BE49-F238E27FC236}">
                <a16:creationId xmlns:a16="http://schemas.microsoft.com/office/drawing/2014/main" id="{380936A9-C979-7D18-B91C-357220FCF7A5}"/>
              </a:ext>
            </a:extLst>
          </p:cNvPr>
          <p:cNvSpPr>
            <a:spLocks noGrp="1"/>
          </p:cNvSpPr>
          <p:nvPr>
            <p:ph type="title"/>
          </p:nvPr>
        </p:nvSpPr>
        <p:spPr>
          <a:xfrm>
            <a:off x="129862" y="-1324831"/>
            <a:ext cx="11506200" cy="415498"/>
          </a:xfrm>
        </p:spPr>
        <p:txBody>
          <a:bodyPr>
            <a:normAutofit fontScale="90000"/>
          </a:bodyPr>
          <a:lstStyle/>
          <a:p>
            <a:r>
              <a:rPr lang="en-US" altLang="zh-CN">
                <a:latin typeface="+mn-lt"/>
                <a:cs typeface="Times New Roman" panose="02020603050405020304" pitchFamily="18" charset="0"/>
              </a:rPr>
              <a:t>Objective</a:t>
            </a:r>
            <a:r>
              <a:rPr lang="en-US">
                <a:latin typeface="+mn-lt"/>
                <a:cs typeface="Times New Roman" panose="02020603050405020304" pitchFamily="18" charset="0"/>
              </a:rPr>
              <a:t>, Methods &amp; Material</a:t>
            </a:r>
            <a:endParaRPr lang="en-SG">
              <a:latin typeface="+mn-lt"/>
              <a:cs typeface="Times New Roman" panose="02020603050405020304" pitchFamily="18" charset="0"/>
            </a:endParaRPr>
          </a:p>
        </p:txBody>
      </p:sp>
      <p:sp>
        <p:nvSpPr>
          <p:cNvPr id="3" name="Slide Number Placeholder 2">
            <a:extLst>
              <a:ext uri="{FF2B5EF4-FFF2-40B4-BE49-F238E27FC236}">
                <a16:creationId xmlns:a16="http://schemas.microsoft.com/office/drawing/2014/main" id="{7952CD77-6357-458F-EEC3-F7ED5B863475}"/>
              </a:ext>
            </a:extLst>
          </p:cNvPr>
          <p:cNvSpPr>
            <a:spLocks noGrp="1"/>
          </p:cNvSpPr>
          <p:nvPr>
            <p:ph type="sldNum" sz="quarter" idx="11"/>
          </p:nvPr>
        </p:nvSpPr>
        <p:spPr>
          <a:xfrm>
            <a:off x="10890771" y="6342503"/>
            <a:ext cx="800334" cy="152400"/>
          </a:xfrm>
        </p:spPr>
        <p:txBody>
          <a:bodyPr/>
          <a:lstStyle/>
          <a:p>
            <a:fld id="{D3FCA764-46D2-4FC3-A118-04844DC44008}" type="slidenum">
              <a:rPr lang="en-US" smtClean="0"/>
              <a:pPr/>
              <a:t>2</a:t>
            </a:fld>
            <a:endParaRPr lang="en-US"/>
          </a:p>
        </p:txBody>
      </p:sp>
      <p:sp>
        <p:nvSpPr>
          <p:cNvPr id="8" name="内容占位符 7">
            <a:extLst>
              <a:ext uri="{FF2B5EF4-FFF2-40B4-BE49-F238E27FC236}">
                <a16:creationId xmlns:a16="http://schemas.microsoft.com/office/drawing/2014/main" id="{3DD2AC84-914E-0E2C-3D97-6A966BAD26CE}"/>
              </a:ext>
            </a:extLst>
          </p:cNvPr>
          <p:cNvSpPr>
            <a:spLocks noGrp="1"/>
          </p:cNvSpPr>
          <p:nvPr>
            <p:ph sz="quarter" idx="12"/>
          </p:nvPr>
        </p:nvSpPr>
        <p:spPr>
          <a:xfrm>
            <a:off x="5882961" y="6000928"/>
            <a:ext cx="6217919" cy="385825"/>
          </a:xfrm>
        </p:spPr>
        <p:txBody>
          <a:bodyPr>
            <a:noAutofit/>
          </a:bodyPr>
          <a:lstStyle/>
          <a:p>
            <a:r>
              <a:rPr lang="en-US" altLang="zh-CN" sz="500" dirty="0"/>
              <a:t>1.CANOPY algorithm - Based on gene abundance, genes with a high degree of uniform variation are brought together to form a potential genome</a:t>
            </a:r>
          </a:p>
          <a:p>
            <a:r>
              <a:rPr lang="en-US" altLang="zh-CN" sz="500" b="0" i="0" dirty="0">
                <a:solidFill>
                  <a:srgbClr val="121212"/>
                </a:solidFill>
                <a:effectLst/>
                <a:latin typeface="-apple-system"/>
              </a:rPr>
              <a:t>Nielsen HB, Almeida M, Juncker AS, et al. Identification and assembly of genomes and genetic elements in complex metagenomic samples without using reference genomes. Nat </a:t>
            </a:r>
            <a:r>
              <a:rPr lang="en-US" altLang="zh-CN" sz="500" b="0" i="0" dirty="0" err="1">
                <a:solidFill>
                  <a:srgbClr val="121212"/>
                </a:solidFill>
                <a:effectLst/>
                <a:latin typeface="-apple-system"/>
              </a:rPr>
              <a:t>Biotechnol</a:t>
            </a:r>
            <a:r>
              <a:rPr lang="en-US" altLang="zh-CN" sz="500" b="0" i="0" dirty="0">
                <a:solidFill>
                  <a:srgbClr val="121212"/>
                </a:solidFill>
                <a:effectLst/>
                <a:latin typeface="-apple-system"/>
              </a:rPr>
              <a:t>. 2014;32(8):822-828. doi:10.1038/nbt.2939</a:t>
            </a:r>
            <a:endParaRPr lang="en-US" altLang="zh-CN" sz="500" dirty="0"/>
          </a:p>
          <a:p>
            <a:r>
              <a:rPr lang="en-US" altLang="zh-CN" sz="500" dirty="0"/>
              <a:t>2. LEfSe analysis - LEfSe analysis, also known as LDA Effect Size analysis, can realize the comparison between multiple groups, and also carry out subgroup comparison analysis within the group comparison, so as to find species with significant differences in abundance between groups (</a:t>
            </a:r>
            <a:r>
              <a:rPr lang="en-US" altLang="zh-CN" sz="500" dirty="0" err="1"/>
              <a:t>biomaker</a:t>
            </a:r>
            <a:r>
              <a:rPr lang="en-US" altLang="zh-CN" sz="500" dirty="0"/>
              <a:t>)</a:t>
            </a:r>
          </a:p>
          <a:p>
            <a:r>
              <a:rPr lang="en-US" altLang="zh-CN" sz="500" b="0" dirty="0" err="1">
                <a:solidFill>
                  <a:srgbClr val="121212"/>
                </a:solidFill>
                <a:latin typeface="-apple-system"/>
              </a:rPr>
              <a:t>Segata</a:t>
            </a:r>
            <a:r>
              <a:rPr lang="en-US" altLang="zh-CN" sz="500" b="0" dirty="0">
                <a:solidFill>
                  <a:srgbClr val="121212"/>
                </a:solidFill>
                <a:latin typeface="-apple-system"/>
              </a:rPr>
              <a:t> N, Izard J, Waldron L, et al. Metagenomic biomarker discovery and explanation[J]. Genome Biol, 2011, 12(6): R60.</a:t>
            </a:r>
            <a:endParaRPr lang="zh-CN" altLang="en-US" sz="500" b="0" dirty="0">
              <a:solidFill>
                <a:srgbClr val="121212"/>
              </a:solidFill>
              <a:latin typeface="-apple-system"/>
            </a:endParaRPr>
          </a:p>
        </p:txBody>
      </p:sp>
      <p:pic>
        <p:nvPicPr>
          <p:cNvPr id="9" name="Graphic 8" descr="Woman with solid fill">
            <a:extLst>
              <a:ext uri="{FF2B5EF4-FFF2-40B4-BE49-F238E27FC236}">
                <a16:creationId xmlns:a16="http://schemas.microsoft.com/office/drawing/2014/main" id="{10040DF3-649D-18DA-D230-1E152BBB58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9252" y="5156638"/>
            <a:ext cx="605117" cy="605117"/>
          </a:xfrm>
          <a:prstGeom prst="rect">
            <a:avLst/>
          </a:prstGeom>
        </p:spPr>
      </p:pic>
      <p:sp>
        <p:nvSpPr>
          <p:cNvPr id="10" name="TextBox 9">
            <a:extLst>
              <a:ext uri="{FF2B5EF4-FFF2-40B4-BE49-F238E27FC236}">
                <a16:creationId xmlns:a16="http://schemas.microsoft.com/office/drawing/2014/main" id="{5476E4DE-92C5-1D5D-DDF9-FC3AEA335E43}"/>
              </a:ext>
            </a:extLst>
          </p:cNvPr>
          <p:cNvSpPr txBox="1"/>
          <p:nvPr/>
        </p:nvSpPr>
        <p:spPr>
          <a:xfrm>
            <a:off x="738293" y="5245513"/>
            <a:ext cx="1656564" cy="430887"/>
          </a:xfrm>
          <a:prstGeom prst="rect">
            <a:avLst/>
          </a:prstGeom>
          <a:noFill/>
        </p:spPr>
        <p:txBody>
          <a:bodyPr wrap="square" rtlCol="0">
            <a:spAutoFit/>
          </a:bodyPr>
          <a:lstStyle/>
          <a:p>
            <a:r>
              <a:rPr lang="en-US" sz="1100" b="1" dirty="0"/>
              <a:t>164 healthy women</a:t>
            </a:r>
          </a:p>
          <a:p>
            <a:r>
              <a:rPr lang="en-US" sz="1100" b="1" dirty="0"/>
              <a:t>Shanghai</a:t>
            </a:r>
            <a:endParaRPr lang="en-SG" sz="1100" b="1" dirty="0"/>
          </a:p>
        </p:txBody>
      </p:sp>
      <p:sp>
        <p:nvSpPr>
          <p:cNvPr id="11" name="Rectangle 10">
            <a:extLst>
              <a:ext uri="{FF2B5EF4-FFF2-40B4-BE49-F238E27FC236}">
                <a16:creationId xmlns:a16="http://schemas.microsoft.com/office/drawing/2014/main" id="{31B8C943-0521-4BB7-1D68-D22D84612CB8}"/>
              </a:ext>
            </a:extLst>
          </p:cNvPr>
          <p:cNvSpPr/>
          <p:nvPr/>
        </p:nvSpPr>
        <p:spPr>
          <a:xfrm>
            <a:off x="5966253" y="1880360"/>
            <a:ext cx="2851327" cy="33883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sz="1050" dirty="0"/>
              <a:t>Used cotton swabs of forehead to collect the flora of facial skin</a:t>
            </a:r>
          </a:p>
        </p:txBody>
      </p:sp>
      <p:graphicFrame>
        <p:nvGraphicFramePr>
          <p:cNvPr id="12" name="Table 11">
            <a:extLst>
              <a:ext uri="{FF2B5EF4-FFF2-40B4-BE49-F238E27FC236}">
                <a16:creationId xmlns:a16="http://schemas.microsoft.com/office/drawing/2014/main" id="{6EF03BDF-0816-175A-EBD7-FAFCE8B1B172}"/>
              </a:ext>
            </a:extLst>
          </p:cNvPr>
          <p:cNvGraphicFramePr>
            <a:graphicFrameLocks noGrp="1"/>
          </p:cNvGraphicFramePr>
          <p:nvPr>
            <p:extLst>
              <p:ext uri="{D42A27DB-BD31-4B8C-83A1-F6EECF244321}">
                <p14:modId xmlns:p14="http://schemas.microsoft.com/office/powerpoint/2010/main" val="4048070111"/>
              </p:ext>
            </p:extLst>
          </p:nvPr>
        </p:nvGraphicFramePr>
        <p:xfrm>
          <a:off x="2318004" y="4904065"/>
          <a:ext cx="3098052" cy="1263790"/>
        </p:xfrm>
        <a:graphic>
          <a:graphicData uri="http://schemas.openxmlformats.org/drawingml/2006/table">
            <a:tbl>
              <a:tblPr>
                <a:tableStyleId>{5940675A-B579-460E-94D1-54222C63F5DA}</a:tableStyleId>
              </a:tblPr>
              <a:tblGrid>
                <a:gridCol w="1032684">
                  <a:extLst>
                    <a:ext uri="{9D8B030D-6E8A-4147-A177-3AD203B41FA5}">
                      <a16:colId xmlns:a16="http://schemas.microsoft.com/office/drawing/2014/main" val="552565489"/>
                    </a:ext>
                  </a:extLst>
                </a:gridCol>
                <a:gridCol w="1032684">
                  <a:extLst>
                    <a:ext uri="{9D8B030D-6E8A-4147-A177-3AD203B41FA5}">
                      <a16:colId xmlns:a16="http://schemas.microsoft.com/office/drawing/2014/main" val="751720573"/>
                    </a:ext>
                  </a:extLst>
                </a:gridCol>
                <a:gridCol w="1032684">
                  <a:extLst>
                    <a:ext uri="{9D8B030D-6E8A-4147-A177-3AD203B41FA5}">
                      <a16:colId xmlns:a16="http://schemas.microsoft.com/office/drawing/2014/main" val="2435108550"/>
                    </a:ext>
                  </a:extLst>
                </a:gridCol>
              </a:tblGrid>
              <a:tr h="211492">
                <a:tc>
                  <a:txBody>
                    <a:bodyPr/>
                    <a:lstStyle/>
                    <a:p>
                      <a:pPr marL="64008" algn="ctr" latinLnBrk="0"/>
                      <a:r>
                        <a:rPr lang="en-SG" sz="800">
                          <a:effectLst/>
                        </a:rPr>
                        <a:t>Group</a:t>
                      </a:r>
                    </a:p>
                  </a:txBody>
                  <a:tcPr marL="40019" marR="40019" marT="20009" marB="20009" anchor="ctr"/>
                </a:tc>
                <a:tc>
                  <a:txBody>
                    <a:bodyPr/>
                    <a:lstStyle/>
                    <a:p>
                      <a:pPr marL="64008" algn="ctr" latinLnBrk="0"/>
                      <a:r>
                        <a:rPr lang="en-SG" sz="800">
                          <a:effectLst/>
                        </a:rPr>
                        <a:t>Age</a:t>
                      </a:r>
                    </a:p>
                  </a:txBody>
                  <a:tcPr marL="40019" marR="40019" marT="20009" marB="20009" anchor="ctr"/>
                </a:tc>
                <a:tc>
                  <a:txBody>
                    <a:bodyPr/>
                    <a:lstStyle/>
                    <a:p>
                      <a:pPr marL="64008" algn="ctr" latinLnBrk="0"/>
                      <a:r>
                        <a:rPr lang="en-SG" sz="800" dirty="0">
                          <a:effectLst/>
                        </a:rPr>
                        <a:t>Number</a:t>
                      </a:r>
                    </a:p>
                  </a:txBody>
                  <a:tcPr marL="40019" marR="40019" marT="20009" marB="20009" anchor="ctr"/>
                </a:tc>
                <a:extLst>
                  <a:ext uri="{0D108BD9-81ED-4DB2-BD59-A6C34878D82A}">
                    <a16:rowId xmlns:a16="http://schemas.microsoft.com/office/drawing/2014/main" val="3553371652"/>
                  </a:ext>
                </a:extLst>
              </a:tr>
              <a:tr h="178072">
                <a:tc>
                  <a:txBody>
                    <a:bodyPr/>
                    <a:lstStyle/>
                    <a:p>
                      <a:pPr marL="64008" algn="ctr" latinLnBrk="0"/>
                      <a:r>
                        <a:rPr lang="en-SG" sz="800">
                          <a:effectLst/>
                        </a:rPr>
                        <a:t>G1</a:t>
                      </a:r>
                    </a:p>
                  </a:txBody>
                  <a:tcPr marL="40019" marR="40019" marT="20009" marB="20009" anchor="ctr"/>
                </a:tc>
                <a:tc>
                  <a:txBody>
                    <a:bodyPr/>
                    <a:lstStyle/>
                    <a:p>
                      <a:pPr marL="64008" algn="ctr" latinLnBrk="0"/>
                      <a:r>
                        <a:rPr lang="en-SG" sz="800">
                          <a:effectLst/>
                        </a:rPr>
                        <a:t>18-25</a:t>
                      </a:r>
                    </a:p>
                  </a:txBody>
                  <a:tcPr marL="40019" marR="40019" marT="20009" marB="20009" anchor="ctr"/>
                </a:tc>
                <a:tc>
                  <a:txBody>
                    <a:bodyPr/>
                    <a:lstStyle/>
                    <a:p>
                      <a:pPr marL="64008" algn="ctr" latinLnBrk="0"/>
                      <a:r>
                        <a:rPr lang="en-SG" sz="800">
                          <a:effectLst/>
                        </a:rPr>
                        <a:t>27</a:t>
                      </a:r>
                    </a:p>
                  </a:txBody>
                  <a:tcPr marL="40019" marR="40019" marT="20009" marB="20009" anchor="ctr"/>
                </a:tc>
                <a:extLst>
                  <a:ext uri="{0D108BD9-81ED-4DB2-BD59-A6C34878D82A}">
                    <a16:rowId xmlns:a16="http://schemas.microsoft.com/office/drawing/2014/main" val="3604669791"/>
                  </a:ext>
                </a:extLst>
              </a:tr>
              <a:tr h="178072">
                <a:tc>
                  <a:txBody>
                    <a:bodyPr/>
                    <a:lstStyle/>
                    <a:p>
                      <a:pPr marL="64008" algn="ctr" latinLnBrk="0"/>
                      <a:r>
                        <a:rPr lang="en-SG" sz="800">
                          <a:effectLst/>
                        </a:rPr>
                        <a:t>G2</a:t>
                      </a:r>
                    </a:p>
                  </a:txBody>
                  <a:tcPr marL="40019" marR="40019" marT="20009" marB="20009" anchor="ctr"/>
                </a:tc>
                <a:tc>
                  <a:txBody>
                    <a:bodyPr/>
                    <a:lstStyle/>
                    <a:p>
                      <a:pPr marL="64008" algn="ctr" latinLnBrk="0"/>
                      <a:r>
                        <a:rPr lang="en-SG" sz="800">
                          <a:effectLst/>
                        </a:rPr>
                        <a:t>26-30</a:t>
                      </a:r>
                    </a:p>
                  </a:txBody>
                  <a:tcPr marL="40019" marR="40019" marT="20009" marB="20009" anchor="ctr"/>
                </a:tc>
                <a:tc>
                  <a:txBody>
                    <a:bodyPr/>
                    <a:lstStyle/>
                    <a:p>
                      <a:pPr marL="64008" algn="ctr" latinLnBrk="0"/>
                      <a:r>
                        <a:rPr lang="en-SG" sz="800">
                          <a:effectLst/>
                        </a:rPr>
                        <a:t>25</a:t>
                      </a:r>
                    </a:p>
                  </a:txBody>
                  <a:tcPr marL="40019" marR="40019" marT="20009" marB="20009" anchor="ctr"/>
                </a:tc>
                <a:extLst>
                  <a:ext uri="{0D108BD9-81ED-4DB2-BD59-A6C34878D82A}">
                    <a16:rowId xmlns:a16="http://schemas.microsoft.com/office/drawing/2014/main" val="1759265043"/>
                  </a:ext>
                </a:extLst>
              </a:tr>
              <a:tr h="178072">
                <a:tc>
                  <a:txBody>
                    <a:bodyPr/>
                    <a:lstStyle/>
                    <a:p>
                      <a:pPr marL="64008" algn="ctr" latinLnBrk="0"/>
                      <a:r>
                        <a:rPr lang="en-SG" sz="800">
                          <a:effectLst/>
                        </a:rPr>
                        <a:t>G3</a:t>
                      </a:r>
                    </a:p>
                  </a:txBody>
                  <a:tcPr marL="40019" marR="40019" marT="20009" marB="20009" anchor="ctr"/>
                </a:tc>
                <a:tc>
                  <a:txBody>
                    <a:bodyPr/>
                    <a:lstStyle/>
                    <a:p>
                      <a:pPr marL="64008" algn="ctr" latinLnBrk="0"/>
                      <a:r>
                        <a:rPr lang="en-SG" sz="800">
                          <a:effectLst/>
                        </a:rPr>
                        <a:t>31-35</a:t>
                      </a:r>
                    </a:p>
                  </a:txBody>
                  <a:tcPr marL="40019" marR="40019" marT="20009" marB="20009" anchor="ctr"/>
                </a:tc>
                <a:tc>
                  <a:txBody>
                    <a:bodyPr/>
                    <a:lstStyle/>
                    <a:p>
                      <a:pPr marL="64008" algn="ctr" latinLnBrk="0"/>
                      <a:r>
                        <a:rPr lang="en-SG" sz="800">
                          <a:effectLst/>
                        </a:rPr>
                        <a:t>24</a:t>
                      </a:r>
                    </a:p>
                  </a:txBody>
                  <a:tcPr marL="40019" marR="40019" marT="20009" marB="20009" anchor="ctr"/>
                </a:tc>
                <a:extLst>
                  <a:ext uri="{0D108BD9-81ED-4DB2-BD59-A6C34878D82A}">
                    <a16:rowId xmlns:a16="http://schemas.microsoft.com/office/drawing/2014/main" val="4179267979"/>
                  </a:ext>
                </a:extLst>
              </a:tr>
              <a:tr h="178072">
                <a:tc>
                  <a:txBody>
                    <a:bodyPr/>
                    <a:lstStyle/>
                    <a:p>
                      <a:pPr marL="64008" algn="ctr" latinLnBrk="0"/>
                      <a:r>
                        <a:rPr lang="en-SG" sz="800">
                          <a:effectLst/>
                        </a:rPr>
                        <a:t>G4</a:t>
                      </a:r>
                    </a:p>
                  </a:txBody>
                  <a:tcPr marL="40019" marR="40019" marT="20009" marB="20009" anchor="ctr"/>
                </a:tc>
                <a:tc>
                  <a:txBody>
                    <a:bodyPr/>
                    <a:lstStyle/>
                    <a:p>
                      <a:pPr marL="64008" algn="ctr" latinLnBrk="0"/>
                      <a:r>
                        <a:rPr lang="en-SG" sz="800">
                          <a:effectLst/>
                        </a:rPr>
                        <a:t>36-40</a:t>
                      </a:r>
                    </a:p>
                  </a:txBody>
                  <a:tcPr marL="40019" marR="40019" marT="20009" marB="20009" anchor="ctr"/>
                </a:tc>
                <a:tc>
                  <a:txBody>
                    <a:bodyPr/>
                    <a:lstStyle/>
                    <a:p>
                      <a:pPr marL="64008" algn="ctr" latinLnBrk="0"/>
                      <a:r>
                        <a:rPr lang="en-SG" sz="800">
                          <a:effectLst/>
                        </a:rPr>
                        <a:t>33</a:t>
                      </a:r>
                    </a:p>
                  </a:txBody>
                  <a:tcPr marL="40019" marR="40019" marT="20009" marB="20009" anchor="ctr"/>
                </a:tc>
                <a:extLst>
                  <a:ext uri="{0D108BD9-81ED-4DB2-BD59-A6C34878D82A}">
                    <a16:rowId xmlns:a16="http://schemas.microsoft.com/office/drawing/2014/main" val="3069507730"/>
                  </a:ext>
                </a:extLst>
              </a:tr>
              <a:tr h="119683">
                <a:tc>
                  <a:txBody>
                    <a:bodyPr/>
                    <a:lstStyle/>
                    <a:p>
                      <a:pPr marL="64008" algn="ctr" latinLnBrk="0"/>
                      <a:r>
                        <a:rPr lang="en-SG" sz="800">
                          <a:effectLst/>
                        </a:rPr>
                        <a:t>G5</a:t>
                      </a:r>
                    </a:p>
                  </a:txBody>
                  <a:tcPr marL="40019" marR="40019" marT="20009" marB="20009" anchor="ctr"/>
                </a:tc>
                <a:tc>
                  <a:txBody>
                    <a:bodyPr/>
                    <a:lstStyle/>
                    <a:p>
                      <a:pPr marL="64008" algn="ctr" latinLnBrk="0"/>
                      <a:r>
                        <a:rPr lang="en-SG" sz="800">
                          <a:effectLst/>
                        </a:rPr>
                        <a:t>41-50</a:t>
                      </a:r>
                    </a:p>
                  </a:txBody>
                  <a:tcPr marL="40019" marR="40019" marT="20009" marB="20009" anchor="ctr"/>
                </a:tc>
                <a:tc>
                  <a:txBody>
                    <a:bodyPr/>
                    <a:lstStyle/>
                    <a:p>
                      <a:pPr marL="64008" algn="ctr" latinLnBrk="0"/>
                      <a:r>
                        <a:rPr lang="en-SG" sz="800">
                          <a:effectLst/>
                        </a:rPr>
                        <a:t>30</a:t>
                      </a:r>
                    </a:p>
                  </a:txBody>
                  <a:tcPr marL="40019" marR="40019" marT="20009" marB="20009" anchor="ctr"/>
                </a:tc>
                <a:extLst>
                  <a:ext uri="{0D108BD9-81ED-4DB2-BD59-A6C34878D82A}">
                    <a16:rowId xmlns:a16="http://schemas.microsoft.com/office/drawing/2014/main" val="643575010"/>
                  </a:ext>
                </a:extLst>
              </a:tr>
              <a:tr h="178072">
                <a:tc>
                  <a:txBody>
                    <a:bodyPr/>
                    <a:lstStyle/>
                    <a:p>
                      <a:pPr marL="64008" algn="ctr" latinLnBrk="0"/>
                      <a:r>
                        <a:rPr lang="en-SG" sz="800">
                          <a:effectLst/>
                        </a:rPr>
                        <a:t>G6</a:t>
                      </a:r>
                    </a:p>
                  </a:txBody>
                  <a:tcPr marL="40019" marR="40019" marT="20009" marB="20009" anchor="ctr"/>
                </a:tc>
                <a:tc>
                  <a:txBody>
                    <a:bodyPr/>
                    <a:lstStyle/>
                    <a:p>
                      <a:pPr marL="64008" algn="ctr" latinLnBrk="0"/>
                      <a:r>
                        <a:rPr lang="en-SG" sz="800">
                          <a:effectLst/>
                        </a:rPr>
                        <a:t>51-60</a:t>
                      </a:r>
                    </a:p>
                  </a:txBody>
                  <a:tcPr marL="40019" marR="40019" marT="20009" marB="20009" anchor="ctr"/>
                </a:tc>
                <a:tc>
                  <a:txBody>
                    <a:bodyPr/>
                    <a:lstStyle/>
                    <a:p>
                      <a:pPr marL="64008" algn="ctr" latinLnBrk="0"/>
                      <a:r>
                        <a:rPr lang="en-SG" sz="800" dirty="0">
                          <a:effectLst/>
                        </a:rPr>
                        <a:t>25</a:t>
                      </a:r>
                    </a:p>
                  </a:txBody>
                  <a:tcPr marL="40019" marR="40019" marT="20009" marB="20009" anchor="ctr"/>
                </a:tc>
                <a:extLst>
                  <a:ext uri="{0D108BD9-81ED-4DB2-BD59-A6C34878D82A}">
                    <a16:rowId xmlns:a16="http://schemas.microsoft.com/office/drawing/2014/main" val="2984483135"/>
                  </a:ext>
                </a:extLst>
              </a:tr>
            </a:tbl>
          </a:graphicData>
        </a:graphic>
      </p:graphicFrame>
      <p:sp>
        <p:nvSpPr>
          <p:cNvPr id="53" name="Rectangle 10">
            <a:extLst>
              <a:ext uri="{FF2B5EF4-FFF2-40B4-BE49-F238E27FC236}">
                <a16:creationId xmlns:a16="http://schemas.microsoft.com/office/drawing/2014/main" id="{D9B6A25E-CEBB-28BF-5BCA-355D8556F930}"/>
              </a:ext>
            </a:extLst>
          </p:cNvPr>
          <p:cNvSpPr/>
          <p:nvPr/>
        </p:nvSpPr>
        <p:spPr>
          <a:xfrm>
            <a:off x="9003625" y="3438886"/>
            <a:ext cx="2916799" cy="85099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SG" altLang="zh-CN" sz="1050" dirty="0"/>
              <a:t>18-30yrs (G1-G2) </a:t>
            </a:r>
            <a:r>
              <a:rPr lang="en-US" altLang="zh-CN" sz="1050" dirty="0"/>
              <a:t>vs </a:t>
            </a:r>
            <a:r>
              <a:rPr lang="en-SG" altLang="zh-CN" sz="1050" dirty="0"/>
              <a:t>31-60yrs (G3-G6)</a:t>
            </a:r>
          </a:p>
          <a:p>
            <a:pPr algn="ctr"/>
            <a:r>
              <a:rPr lang="en-US" altLang="zh-CN" sz="1050" dirty="0"/>
              <a:t>OPLS-DA differential analysis for lipid biomarkers in two different age groups</a:t>
            </a:r>
            <a:endParaRPr lang="en-SG" altLang="zh-CN" sz="1050" dirty="0"/>
          </a:p>
        </p:txBody>
      </p:sp>
      <p:sp>
        <p:nvSpPr>
          <p:cNvPr id="54" name="Rectangle 10">
            <a:extLst>
              <a:ext uri="{FF2B5EF4-FFF2-40B4-BE49-F238E27FC236}">
                <a16:creationId xmlns:a16="http://schemas.microsoft.com/office/drawing/2014/main" id="{6FDC88C6-A04E-62EA-89F8-B69ABDE1BDA9}"/>
              </a:ext>
            </a:extLst>
          </p:cNvPr>
          <p:cNvSpPr/>
          <p:nvPr/>
        </p:nvSpPr>
        <p:spPr>
          <a:xfrm>
            <a:off x="5966253" y="4594007"/>
            <a:ext cx="2844176" cy="9831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SG" altLang="zh-CN" sz="1050" dirty="0"/>
              <a:t>18-30yrs (G1-G2) </a:t>
            </a:r>
            <a:r>
              <a:rPr lang="en-US" altLang="zh-CN" sz="1050" dirty="0"/>
              <a:t>vs </a:t>
            </a:r>
            <a:r>
              <a:rPr lang="en-SG" altLang="zh-CN" sz="1050" dirty="0"/>
              <a:t>31-60yrs (G3-G6) </a:t>
            </a:r>
            <a:endParaRPr lang="en-US" altLang="zh-CN" sz="1050" dirty="0"/>
          </a:p>
          <a:p>
            <a:pPr algn="ctr"/>
            <a:r>
              <a:rPr lang="en-US" altLang="zh-CN" sz="1050" dirty="0"/>
              <a:t>used LEfSe analysis</a:t>
            </a:r>
            <a:r>
              <a:rPr lang="en-US" altLang="zh-CN" sz="1050" baseline="30000" dirty="0"/>
              <a:t>2</a:t>
            </a:r>
            <a:r>
              <a:rPr lang="en-US" altLang="zh-CN" sz="1050" dirty="0"/>
              <a:t> to identify pre-aging biomarker</a:t>
            </a:r>
            <a:endParaRPr lang="en-SG" sz="1050" dirty="0"/>
          </a:p>
        </p:txBody>
      </p:sp>
      <p:sp>
        <p:nvSpPr>
          <p:cNvPr id="86" name="箭头: 右 85">
            <a:extLst>
              <a:ext uri="{FF2B5EF4-FFF2-40B4-BE49-F238E27FC236}">
                <a16:creationId xmlns:a16="http://schemas.microsoft.com/office/drawing/2014/main" id="{5CD3F5DD-877B-4EF2-50AE-A991915A6ED3}"/>
              </a:ext>
            </a:extLst>
          </p:cNvPr>
          <p:cNvSpPr/>
          <p:nvPr/>
        </p:nvSpPr>
        <p:spPr>
          <a:xfrm>
            <a:off x="5444722" y="5260534"/>
            <a:ext cx="438240" cy="42766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err="1">
              <a:solidFill>
                <a:sysClr val="windowText" lastClr="000000"/>
              </a:solidFill>
            </a:endParaRPr>
          </a:p>
        </p:txBody>
      </p:sp>
      <p:sp>
        <p:nvSpPr>
          <p:cNvPr id="28" name="Rectangle 10">
            <a:extLst>
              <a:ext uri="{FF2B5EF4-FFF2-40B4-BE49-F238E27FC236}">
                <a16:creationId xmlns:a16="http://schemas.microsoft.com/office/drawing/2014/main" id="{3CE1385B-FC2B-2BAB-1F19-6572EEBB6FCE}"/>
              </a:ext>
            </a:extLst>
          </p:cNvPr>
          <p:cNvSpPr/>
          <p:nvPr/>
        </p:nvSpPr>
        <p:spPr>
          <a:xfrm>
            <a:off x="9003625" y="4594008"/>
            <a:ext cx="2911373" cy="98313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SG" altLang="zh-CN" sz="1050" dirty="0"/>
              <a:t>18-30yrs (G1-G2) </a:t>
            </a:r>
            <a:r>
              <a:rPr lang="en-US" altLang="zh-CN" sz="1050" dirty="0"/>
              <a:t>vs </a:t>
            </a:r>
            <a:r>
              <a:rPr lang="en-SG" altLang="zh-CN" sz="1050" dirty="0"/>
              <a:t>31-60yrs (G3-G6) </a:t>
            </a:r>
          </a:p>
          <a:p>
            <a:pPr algn="ctr"/>
            <a:r>
              <a:rPr lang="en-SG" altLang="zh-CN" sz="1050" dirty="0"/>
              <a:t>PERMUTATIONS-TEST between two age groups shows the lipids of the older group can be differentiated from the younger group significantly</a:t>
            </a:r>
          </a:p>
        </p:txBody>
      </p:sp>
      <p:sp>
        <p:nvSpPr>
          <p:cNvPr id="33" name="箭头: 右 32">
            <a:extLst>
              <a:ext uri="{FF2B5EF4-FFF2-40B4-BE49-F238E27FC236}">
                <a16:creationId xmlns:a16="http://schemas.microsoft.com/office/drawing/2014/main" id="{A809703E-9842-EFA5-1C9F-A4B7C3B4D61E}"/>
              </a:ext>
            </a:extLst>
          </p:cNvPr>
          <p:cNvSpPr/>
          <p:nvPr/>
        </p:nvSpPr>
        <p:spPr>
          <a:xfrm rot="5400000">
            <a:off x="10345427" y="2258448"/>
            <a:ext cx="265918" cy="325731"/>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err="1">
              <a:solidFill>
                <a:sysClr val="windowText" lastClr="000000"/>
              </a:solidFill>
            </a:endParaRPr>
          </a:p>
        </p:txBody>
      </p:sp>
      <p:sp>
        <p:nvSpPr>
          <p:cNvPr id="34" name="箭头: 右 33">
            <a:extLst>
              <a:ext uri="{FF2B5EF4-FFF2-40B4-BE49-F238E27FC236}">
                <a16:creationId xmlns:a16="http://schemas.microsoft.com/office/drawing/2014/main" id="{3C0979EE-D9E3-7954-759E-B1107FE1B9C0}"/>
              </a:ext>
            </a:extLst>
          </p:cNvPr>
          <p:cNvSpPr/>
          <p:nvPr/>
        </p:nvSpPr>
        <p:spPr>
          <a:xfrm rot="5400000">
            <a:off x="7324016" y="3121673"/>
            <a:ext cx="265918" cy="325731"/>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err="1">
              <a:solidFill>
                <a:sysClr val="windowText" lastClr="000000"/>
              </a:solidFill>
            </a:endParaRPr>
          </a:p>
        </p:txBody>
      </p:sp>
      <p:sp>
        <p:nvSpPr>
          <p:cNvPr id="35" name="Rectangle 10">
            <a:extLst>
              <a:ext uri="{FF2B5EF4-FFF2-40B4-BE49-F238E27FC236}">
                <a16:creationId xmlns:a16="http://schemas.microsoft.com/office/drawing/2014/main" id="{6B8FC76B-156B-E2F4-E06E-A05B58D429CF}"/>
              </a:ext>
            </a:extLst>
          </p:cNvPr>
          <p:cNvSpPr/>
          <p:nvPr/>
        </p:nvSpPr>
        <p:spPr>
          <a:xfrm>
            <a:off x="5967208" y="2578210"/>
            <a:ext cx="2844176" cy="51127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1050" dirty="0"/>
              <a:t>DNA extraction and metagenome sequencing will be performed to get </a:t>
            </a:r>
            <a:r>
              <a:rPr lang="en-US" altLang="zh-CN" sz="1050" dirty="0"/>
              <a:t>the microbiome data</a:t>
            </a:r>
            <a:endParaRPr lang="en-US" sz="1050" dirty="0"/>
          </a:p>
        </p:txBody>
      </p:sp>
      <p:sp>
        <p:nvSpPr>
          <p:cNvPr id="37" name="Rectangle 10">
            <a:extLst>
              <a:ext uri="{FF2B5EF4-FFF2-40B4-BE49-F238E27FC236}">
                <a16:creationId xmlns:a16="http://schemas.microsoft.com/office/drawing/2014/main" id="{E0D0BF3A-7C90-7D2F-B0EC-D489CE76A140}"/>
              </a:ext>
            </a:extLst>
          </p:cNvPr>
          <p:cNvSpPr/>
          <p:nvPr/>
        </p:nvSpPr>
        <p:spPr>
          <a:xfrm>
            <a:off x="9010010" y="2578210"/>
            <a:ext cx="2904988" cy="51127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sz="1050" dirty="0"/>
              <a:t>After metabolite extraction, untargeted metabolomics will be performed to get metabolome data</a:t>
            </a:r>
            <a:endParaRPr lang="zh-CN" altLang="zh-CN" sz="1050" dirty="0"/>
          </a:p>
        </p:txBody>
      </p:sp>
      <p:sp>
        <p:nvSpPr>
          <p:cNvPr id="38" name="Rectangle 10">
            <a:extLst>
              <a:ext uri="{FF2B5EF4-FFF2-40B4-BE49-F238E27FC236}">
                <a16:creationId xmlns:a16="http://schemas.microsoft.com/office/drawing/2014/main" id="{DAE1DC22-B876-E2F2-D30F-5BAEC55A9037}"/>
              </a:ext>
            </a:extLst>
          </p:cNvPr>
          <p:cNvSpPr/>
          <p:nvPr/>
        </p:nvSpPr>
        <p:spPr>
          <a:xfrm>
            <a:off x="9010010" y="1880360"/>
            <a:ext cx="2904988" cy="3325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CN" sz="1050" dirty="0"/>
              <a:t>Used D-</a:t>
            </a:r>
            <a:r>
              <a:rPr lang="en-US" altLang="zh-CN" sz="1050" dirty="0" err="1"/>
              <a:t>squames</a:t>
            </a:r>
            <a:r>
              <a:rPr lang="en-US" altLang="zh-CN" sz="1050" dirty="0"/>
              <a:t> of forehead to collect the skin metabolites</a:t>
            </a:r>
          </a:p>
        </p:txBody>
      </p:sp>
      <p:sp>
        <p:nvSpPr>
          <p:cNvPr id="39" name="箭头: 右 38">
            <a:extLst>
              <a:ext uri="{FF2B5EF4-FFF2-40B4-BE49-F238E27FC236}">
                <a16:creationId xmlns:a16="http://schemas.microsoft.com/office/drawing/2014/main" id="{17A1CE1E-9500-E55C-3256-0AF614DD5D40}"/>
              </a:ext>
            </a:extLst>
          </p:cNvPr>
          <p:cNvSpPr/>
          <p:nvPr/>
        </p:nvSpPr>
        <p:spPr>
          <a:xfrm rot="5400000">
            <a:off x="7324016" y="2260820"/>
            <a:ext cx="265918" cy="325731"/>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err="1">
              <a:solidFill>
                <a:sysClr val="windowText" lastClr="000000"/>
              </a:solidFill>
            </a:endParaRPr>
          </a:p>
        </p:txBody>
      </p:sp>
      <p:sp>
        <p:nvSpPr>
          <p:cNvPr id="40" name="箭头: 右 39">
            <a:extLst>
              <a:ext uri="{FF2B5EF4-FFF2-40B4-BE49-F238E27FC236}">
                <a16:creationId xmlns:a16="http://schemas.microsoft.com/office/drawing/2014/main" id="{FB2AA45C-0D51-C0B8-654A-EE32E3868D3A}"/>
              </a:ext>
            </a:extLst>
          </p:cNvPr>
          <p:cNvSpPr/>
          <p:nvPr/>
        </p:nvSpPr>
        <p:spPr>
          <a:xfrm rot="5400000">
            <a:off x="10369831" y="3143061"/>
            <a:ext cx="265918" cy="325731"/>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err="1">
              <a:solidFill>
                <a:sysClr val="windowText" lastClr="000000"/>
              </a:solidFill>
            </a:endParaRPr>
          </a:p>
        </p:txBody>
      </p:sp>
      <p:sp>
        <p:nvSpPr>
          <p:cNvPr id="26" name="Rectangle 10">
            <a:extLst>
              <a:ext uri="{FF2B5EF4-FFF2-40B4-BE49-F238E27FC236}">
                <a16:creationId xmlns:a16="http://schemas.microsoft.com/office/drawing/2014/main" id="{93E16F4B-7194-4BA4-990A-22407162CB01}"/>
              </a:ext>
            </a:extLst>
          </p:cNvPr>
          <p:cNvSpPr/>
          <p:nvPr/>
        </p:nvSpPr>
        <p:spPr>
          <a:xfrm>
            <a:off x="5966252" y="3429000"/>
            <a:ext cx="2851327" cy="86198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SG" altLang="zh-CN" sz="1050" dirty="0"/>
              <a:t>18-30yrs (G1-G2) </a:t>
            </a:r>
            <a:r>
              <a:rPr lang="en-US" altLang="zh-CN" sz="1050" dirty="0"/>
              <a:t>vs </a:t>
            </a:r>
            <a:r>
              <a:rPr lang="en-SG" altLang="zh-CN" sz="1050" dirty="0"/>
              <a:t>31-60yrs (G3-G6) </a:t>
            </a:r>
            <a:endParaRPr lang="en-US" sz="1050" dirty="0"/>
          </a:p>
          <a:p>
            <a:pPr algn="ctr"/>
            <a:r>
              <a:rPr lang="en-US" sz="1050" dirty="0"/>
              <a:t>The composition of species abundance was constructed based on CANOPY algorithm</a:t>
            </a:r>
            <a:r>
              <a:rPr lang="en-US" sz="1050" baseline="30000" dirty="0"/>
              <a:t>1</a:t>
            </a:r>
            <a:endParaRPr lang="en-US" sz="1050" dirty="0"/>
          </a:p>
        </p:txBody>
      </p:sp>
      <p:sp>
        <p:nvSpPr>
          <p:cNvPr id="4" name="箭头: 右 3">
            <a:extLst>
              <a:ext uri="{FF2B5EF4-FFF2-40B4-BE49-F238E27FC236}">
                <a16:creationId xmlns:a16="http://schemas.microsoft.com/office/drawing/2014/main" id="{A1226AA6-BEDB-B6DA-71B3-FF0E4B8ADC10}"/>
              </a:ext>
            </a:extLst>
          </p:cNvPr>
          <p:cNvSpPr/>
          <p:nvPr/>
        </p:nvSpPr>
        <p:spPr>
          <a:xfrm rot="5400000">
            <a:off x="7342523" y="4304588"/>
            <a:ext cx="265918" cy="325731"/>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err="1">
              <a:solidFill>
                <a:sysClr val="windowText" lastClr="000000"/>
              </a:solidFill>
            </a:endParaRPr>
          </a:p>
        </p:txBody>
      </p:sp>
      <p:sp>
        <p:nvSpPr>
          <p:cNvPr id="5" name="箭头: 右 4">
            <a:extLst>
              <a:ext uri="{FF2B5EF4-FFF2-40B4-BE49-F238E27FC236}">
                <a16:creationId xmlns:a16="http://schemas.microsoft.com/office/drawing/2014/main" id="{ACEDE98E-6991-A155-765F-C69CD49C695F}"/>
              </a:ext>
            </a:extLst>
          </p:cNvPr>
          <p:cNvSpPr/>
          <p:nvPr/>
        </p:nvSpPr>
        <p:spPr>
          <a:xfrm rot="5400000">
            <a:off x="10389043" y="4298183"/>
            <a:ext cx="265918" cy="325731"/>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err="1">
              <a:solidFill>
                <a:sysClr val="windowText" lastClr="000000"/>
              </a:solidFill>
            </a:endParaRPr>
          </a:p>
        </p:txBody>
      </p:sp>
      <p:sp>
        <p:nvSpPr>
          <p:cNvPr id="7" name="Title 11">
            <a:extLst>
              <a:ext uri="{FF2B5EF4-FFF2-40B4-BE49-F238E27FC236}">
                <a16:creationId xmlns:a16="http://schemas.microsoft.com/office/drawing/2014/main" id="{4EF2898B-5CDD-C681-04D2-8BB00A5D7C33}"/>
              </a:ext>
            </a:extLst>
          </p:cNvPr>
          <p:cNvSpPr txBox="1">
            <a:spLocks/>
          </p:cNvSpPr>
          <p:nvPr/>
        </p:nvSpPr>
        <p:spPr>
          <a:xfrm>
            <a:off x="609600" y="0"/>
            <a:ext cx="10972800" cy="1020765"/>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b="1" kern="1200" cap="none" baseline="0">
                <a:solidFill>
                  <a:schemeClr val="tx2"/>
                </a:solidFill>
                <a:latin typeface="+mj-lt"/>
                <a:ea typeface="+mj-ea"/>
                <a:cs typeface="Arial" pitchFamily="34" charset="0"/>
              </a:defRPr>
            </a:lvl1pPr>
          </a:lstStyle>
          <a:p>
            <a:r>
              <a:rPr lang="en-US" dirty="0"/>
              <a:t>Introduction, Objectives, and Methods</a:t>
            </a:r>
          </a:p>
        </p:txBody>
      </p:sp>
      <p:sp>
        <p:nvSpPr>
          <p:cNvPr id="13" name="Content Placeholder 12">
            <a:extLst>
              <a:ext uri="{FF2B5EF4-FFF2-40B4-BE49-F238E27FC236}">
                <a16:creationId xmlns:a16="http://schemas.microsoft.com/office/drawing/2014/main" id="{C1F648F4-3AEC-3C94-9100-8870B024235C}"/>
              </a:ext>
            </a:extLst>
          </p:cNvPr>
          <p:cNvSpPr txBox="1">
            <a:spLocks/>
          </p:cNvSpPr>
          <p:nvPr/>
        </p:nvSpPr>
        <p:spPr>
          <a:xfrm>
            <a:off x="436315" y="1248167"/>
            <a:ext cx="5216940" cy="4525963"/>
          </a:xfrm>
          <a:prstGeom prst="rect">
            <a:avLst/>
          </a:prstGeom>
        </p:spPr>
        <p:txBody>
          <a:bodyPr vert="horz" lIns="0" tIns="45720" rIns="0" bIns="45720" rtlCol="0">
            <a:normAutofit/>
          </a:bodyPr>
          <a:lstStyle>
            <a:lvl1pPr marL="0" indent="0" algn="l" defTabSz="914400" rtl="0" eaLnBrk="1" latinLnBrk="0" hangingPunct="1">
              <a:spcBef>
                <a:spcPct val="20000"/>
              </a:spcBef>
              <a:buClr>
                <a:srgbClr val="0073CF"/>
              </a:buClr>
              <a:buFont typeface="Arial" pitchFamily="34" charset="0"/>
              <a:buNone/>
              <a:defRPr sz="2200" b="1" kern="1200">
                <a:solidFill>
                  <a:schemeClr val="bg2"/>
                </a:solidFill>
                <a:latin typeface="+mn-lt"/>
                <a:ea typeface="+mn-ea"/>
                <a:cs typeface="Arial" pitchFamily="34" charset="0"/>
              </a:defRPr>
            </a:lvl1pPr>
            <a:lvl2pPr marL="228600" indent="-228600" algn="l" defTabSz="914400" rtl="0" eaLnBrk="1" latinLnBrk="0" hangingPunct="1">
              <a:spcBef>
                <a:spcPts val="600"/>
              </a:spcBef>
              <a:buClr>
                <a:schemeClr val="bg2"/>
              </a:buClr>
              <a:buFont typeface="Arial Narrow" panose="020B0606020202030204" pitchFamily="34" charset="0"/>
              <a:buChar char="●"/>
              <a:defRPr sz="2000" kern="1200">
                <a:solidFill>
                  <a:schemeClr val="tx1"/>
                </a:solidFill>
                <a:latin typeface="+mn-lt"/>
                <a:ea typeface="+mn-ea"/>
                <a:cs typeface="Arial" pitchFamily="34" charset="0"/>
              </a:defRPr>
            </a:lvl2pPr>
            <a:lvl3pPr marL="568325" indent="-228600" algn="l" defTabSz="914400" rtl="0" eaLnBrk="1" latinLnBrk="0" hangingPunct="1">
              <a:spcBef>
                <a:spcPts val="600"/>
              </a:spcBef>
              <a:buClr>
                <a:schemeClr val="tx1"/>
              </a:buClr>
              <a:buFont typeface="Arial" panose="020B0604020202020204" pitchFamily="34" charset="0"/>
              <a:buChar char="–"/>
              <a:defRPr sz="1800" kern="1200">
                <a:solidFill>
                  <a:schemeClr val="tx1"/>
                </a:solidFill>
                <a:latin typeface="+mn-lt"/>
                <a:ea typeface="+mn-ea"/>
                <a:cs typeface="Arial" pitchFamily="34" charset="0"/>
              </a:defRPr>
            </a:lvl3pPr>
            <a:lvl4pPr marL="914400" indent="-228600" algn="l" defTabSz="914400" rtl="0" eaLnBrk="1" latinLnBrk="0" hangingPunct="1">
              <a:spcBef>
                <a:spcPts val="600"/>
              </a:spcBef>
              <a:buClr>
                <a:schemeClr val="tx1"/>
              </a:buClr>
              <a:buFont typeface="Wingdings" panose="05000000000000000000" pitchFamily="2" charset="2"/>
              <a:buChar char="§"/>
              <a:defRPr sz="1600" kern="1200">
                <a:solidFill>
                  <a:schemeClr val="tx1"/>
                </a:solidFill>
                <a:latin typeface="+mn-lt"/>
                <a:ea typeface="+mn-ea"/>
                <a:cs typeface="Arial" pitchFamily="34" charset="0"/>
              </a:defRPr>
            </a:lvl4pPr>
            <a:lvl5pPr marL="1198563" indent="-166688" algn="l" defTabSz="914400" rtl="0" eaLnBrk="1" latinLnBrk="0" hangingPunct="1">
              <a:spcBef>
                <a:spcPts val="600"/>
              </a:spcBef>
              <a:buClr>
                <a:schemeClr val="tx1"/>
              </a:buClr>
              <a:buFont typeface="Arial" panose="020B0604020202020204" pitchFamily="34" charset="0"/>
              <a:buChar char="•"/>
              <a:defRPr sz="16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Introduction</a:t>
            </a:r>
          </a:p>
          <a:p>
            <a:pPr lvl="1"/>
            <a:r>
              <a:rPr lang="en-US" sz="1700" dirty="0"/>
              <a:t>Photoaging, fine lines, sebum excretion rate, wrinkle, wrinkle area, and skin roughness are identified as the pre-aging indicators for 18-30 age group in our previous study.</a:t>
            </a:r>
            <a:endParaRPr lang="en-US" dirty="0"/>
          </a:p>
          <a:p>
            <a:r>
              <a:rPr lang="en-US" dirty="0"/>
              <a:t>Objectives </a:t>
            </a:r>
          </a:p>
          <a:p>
            <a:pPr lvl="1"/>
            <a:r>
              <a:rPr lang="en-US" sz="1700" dirty="0"/>
              <a:t>This current study expands on understanding the skin microbiome, metabolomics, and establishment of biomarkers in identifying the potential shift from pre-aging to aging skin. </a:t>
            </a:r>
            <a:endParaRPr lang="en-US" dirty="0"/>
          </a:p>
          <a:p>
            <a:r>
              <a:rPr lang="en-US" dirty="0"/>
              <a:t>Methods </a:t>
            </a:r>
          </a:p>
          <a:p>
            <a:pPr lvl="1"/>
            <a:endParaRPr lang="en-US" dirty="0"/>
          </a:p>
        </p:txBody>
      </p:sp>
    </p:spTree>
    <p:extLst>
      <p:ext uri="{BB962C8B-B14F-4D97-AF65-F5344CB8AC3E}">
        <p14:creationId xmlns:p14="http://schemas.microsoft.com/office/powerpoint/2010/main" val="386521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10" grpId="0"/>
      <p:bldP spid="11" grpId="0" animBg="1"/>
      <p:bldP spid="53" grpId="0" animBg="1"/>
      <p:bldP spid="54" grpId="0" animBg="1"/>
      <p:bldP spid="86" grpId="0" animBg="1"/>
      <p:bldP spid="28" grpId="0" animBg="1"/>
      <p:bldP spid="33" grpId="0" animBg="1"/>
      <p:bldP spid="34" grpId="0" animBg="1"/>
      <p:bldP spid="35" grpId="0" animBg="1"/>
      <p:bldP spid="37" grpId="0" animBg="1"/>
      <p:bldP spid="38" grpId="0" animBg="1"/>
      <p:bldP spid="39" grpId="0" animBg="1"/>
      <p:bldP spid="40" grpId="0" animBg="1"/>
      <p:bldP spid="26" grpId="0" animBg="1"/>
      <p:bldP spid="4" grpId="0" animBg="1"/>
      <p:bldP spid="5" grpId="0" animBg="1"/>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DF062610-C3D8-AE49-9043-A542CB0B1CD2}"/>
              </a:ext>
            </a:extLst>
          </p:cNvPr>
          <p:cNvPicPr>
            <a:picLocks noChangeAspect="1"/>
          </p:cNvPicPr>
          <p:nvPr/>
        </p:nvPicPr>
        <p:blipFill>
          <a:blip r:embed="rId4"/>
          <a:stretch>
            <a:fillRect/>
          </a:stretch>
        </p:blipFill>
        <p:spPr>
          <a:xfrm>
            <a:off x="691419" y="3906608"/>
            <a:ext cx="4602628" cy="2545213"/>
          </a:xfrm>
          <a:prstGeom prst="rect">
            <a:avLst/>
          </a:prstGeom>
        </p:spPr>
      </p:pic>
      <p:sp>
        <p:nvSpPr>
          <p:cNvPr id="6" name="标题 5">
            <a:extLst>
              <a:ext uri="{FF2B5EF4-FFF2-40B4-BE49-F238E27FC236}">
                <a16:creationId xmlns:a16="http://schemas.microsoft.com/office/drawing/2014/main" id="{55FBBAD0-7C63-416F-9C11-E5C62F2C17EC}"/>
              </a:ext>
            </a:extLst>
          </p:cNvPr>
          <p:cNvSpPr txBox="1">
            <a:spLocks noGrp="1"/>
          </p:cNvSpPr>
          <p:nvPr>
            <p:ph type="title"/>
          </p:nvPr>
        </p:nvSpPr>
        <p:spPr>
          <a:xfrm>
            <a:off x="97577" y="-1245960"/>
            <a:ext cx="11787296" cy="1200329"/>
          </a:xfrm>
          <a:prstGeom prst="rect">
            <a:avLst/>
          </a:prstGeom>
          <a:noFill/>
        </p:spPr>
        <p:txBody>
          <a:bodyPr wrap="square" rtlCol="0">
            <a:spAutoFit/>
          </a:bodyPr>
          <a:lstStyle/>
          <a:p>
            <a:r>
              <a:rPr lang="en-US" altLang="zh-CN" sz="2000" dirty="0">
                <a:latin typeface="+mn-lt"/>
                <a:cs typeface="Times New Roman" panose="02020603050405020304" pitchFamily="18" charset="0"/>
              </a:rPr>
              <a:t>Young individuals tend to have a higher abundance of Cutibacterium acnes, whereas older individuals tend to have a higher abundance of Moraxella osloensis (Fig 2). Additionally, Pseudomonas putida has been found to show a significant association with the chronological age of individuals in the pre-aging stage (Fig 3)</a:t>
            </a:r>
          </a:p>
        </p:txBody>
      </p:sp>
      <p:sp>
        <p:nvSpPr>
          <p:cNvPr id="4" name="Slide Number Placeholder 3"/>
          <p:cNvSpPr>
            <a:spLocks noGrp="1"/>
          </p:cNvSpPr>
          <p:nvPr>
            <p:ph type="sldNum" sz="quarter" idx="11"/>
          </p:nvPr>
        </p:nvSpPr>
        <p:spPr/>
        <p:txBody>
          <a:bodyPr/>
          <a:lstStyle/>
          <a:p>
            <a:fld id="{D3FCA764-46D2-4FC3-A118-04844DC44008}" type="slidenum">
              <a:rPr lang="en-US" smtClean="0"/>
              <a:t>3</a:t>
            </a:fld>
            <a:endParaRPr lang="en-US" dirty="0"/>
          </a:p>
        </p:txBody>
      </p:sp>
      <p:pic>
        <p:nvPicPr>
          <p:cNvPr id="2" name="图片 1">
            <a:extLst>
              <a:ext uri="{FF2B5EF4-FFF2-40B4-BE49-F238E27FC236}">
                <a16:creationId xmlns:a16="http://schemas.microsoft.com/office/drawing/2014/main" id="{F45951DF-5EEC-4B1D-9CA1-7E14B554C065}"/>
              </a:ext>
            </a:extLst>
          </p:cNvPr>
          <p:cNvPicPr>
            <a:picLocks noChangeAspect="1"/>
          </p:cNvPicPr>
          <p:nvPr/>
        </p:nvPicPr>
        <p:blipFill>
          <a:blip r:embed="rId5"/>
          <a:stretch>
            <a:fillRect/>
          </a:stretch>
        </p:blipFill>
        <p:spPr>
          <a:xfrm>
            <a:off x="975122" y="8660677"/>
            <a:ext cx="4650020" cy="2283047"/>
          </a:xfrm>
          <a:prstGeom prst="rect">
            <a:avLst/>
          </a:prstGeom>
        </p:spPr>
      </p:pic>
      <p:pic>
        <p:nvPicPr>
          <p:cNvPr id="14" name="图片 13">
            <a:extLst>
              <a:ext uri="{FF2B5EF4-FFF2-40B4-BE49-F238E27FC236}">
                <a16:creationId xmlns:a16="http://schemas.microsoft.com/office/drawing/2014/main" id="{9B6F96B7-77CF-40F4-9D7D-0E2E11667F9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37746" y="6985009"/>
            <a:ext cx="4650021" cy="2456207"/>
          </a:xfrm>
          <a:prstGeom prst="rect">
            <a:avLst/>
          </a:prstGeom>
        </p:spPr>
      </p:pic>
      <p:sp>
        <p:nvSpPr>
          <p:cNvPr id="17" name="TextBox 5">
            <a:extLst>
              <a:ext uri="{FF2B5EF4-FFF2-40B4-BE49-F238E27FC236}">
                <a16:creationId xmlns:a16="http://schemas.microsoft.com/office/drawing/2014/main" id="{790F38EB-A419-41AF-8848-B5DA7FED0A10}"/>
              </a:ext>
            </a:extLst>
          </p:cNvPr>
          <p:cNvSpPr txBox="1"/>
          <p:nvPr/>
        </p:nvSpPr>
        <p:spPr>
          <a:xfrm>
            <a:off x="487162" y="3760989"/>
            <a:ext cx="6063232" cy="261610"/>
          </a:xfrm>
          <a:prstGeom prst="rect">
            <a:avLst/>
          </a:prstGeom>
          <a:noFill/>
        </p:spPr>
        <p:txBody>
          <a:bodyPr wrap="square" rtlCol="0" anchor="ctr">
            <a:spAutoFit/>
          </a:bodyPr>
          <a:lstStyle/>
          <a:p>
            <a:pPr algn="just"/>
            <a:r>
              <a:rPr lang="en-US" sz="1100" b="1" dirty="0">
                <a:cs typeface="Times New Roman" panose="02020603050405020304" pitchFamily="18" charset="0"/>
              </a:rPr>
              <a:t>Figure 1. Skin microbial diversity in pre-aging and aging group </a:t>
            </a:r>
            <a:r>
              <a:rPr lang="en-US" altLang="zh-CN" sz="1100" b="1" dirty="0">
                <a:cs typeface="Times New Roman" panose="02020603050405020304" pitchFamily="18" charset="0"/>
              </a:rPr>
              <a:t>by</a:t>
            </a:r>
            <a:r>
              <a:rPr lang="en-US" sz="1100" b="1" dirty="0">
                <a:cs typeface="Times New Roman" panose="02020603050405020304" pitchFamily="18" charset="0"/>
              </a:rPr>
              <a:t> </a:t>
            </a:r>
            <a:r>
              <a:rPr lang="en-US" altLang="zh-CN" sz="1100" b="1" dirty="0"/>
              <a:t>CANOPY algorithm </a:t>
            </a:r>
            <a:endParaRPr lang="en-SG" sz="1100" b="1" dirty="0">
              <a:cs typeface="Times New Roman" panose="02020603050405020304" pitchFamily="18" charset="0"/>
            </a:endParaRPr>
          </a:p>
        </p:txBody>
      </p:sp>
      <p:sp>
        <p:nvSpPr>
          <p:cNvPr id="18" name="TextBox 5">
            <a:extLst>
              <a:ext uri="{FF2B5EF4-FFF2-40B4-BE49-F238E27FC236}">
                <a16:creationId xmlns:a16="http://schemas.microsoft.com/office/drawing/2014/main" id="{9F824E88-CC77-424D-BED3-E5D1F13943E7}"/>
              </a:ext>
            </a:extLst>
          </p:cNvPr>
          <p:cNvSpPr txBox="1"/>
          <p:nvPr/>
        </p:nvSpPr>
        <p:spPr>
          <a:xfrm>
            <a:off x="6087785" y="3513335"/>
            <a:ext cx="6483308" cy="261610"/>
          </a:xfrm>
          <a:prstGeom prst="rect">
            <a:avLst/>
          </a:prstGeom>
          <a:noFill/>
        </p:spPr>
        <p:txBody>
          <a:bodyPr wrap="square" rtlCol="0" anchor="ctr">
            <a:spAutoFit/>
          </a:bodyPr>
          <a:lstStyle/>
          <a:p>
            <a:pPr algn="ctr"/>
            <a:r>
              <a:rPr lang="en-US" sz="1100" b="1" dirty="0">
                <a:cs typeface="Times New Roman" panose="02020603050405020304" pitchFamily="18" charset="0"/>
              </a:rPr>
              <a:t>Figure </a:t>
            </a:r>
            <a:r>
              <a:rPr lang="en-US" altLang="zh-CN" sz="1100" b="1" dirty="0">
                <a:cs typeface="Times New Roman" panose="02020603050405020304" pitchFamily="18" charset="0"/>
              </a:rPr>
              <a:t>2</a:t>
            </a:r>
            <a:r>
              <a:rPr lang="en-US" sz="1100" b="1" dirty="0">
                <a:cs typeface="Times New Roman" panose="02020603050405020304" pitchFamily="18" charset="0"/>
              </a:rPr>
              <a:t>. Heat map of microbial species abundance at different ages (all age groups) </a:t>
            </a:r>
            <a:endParaRPr lang="en-SG" sz="1100" b="1" dirty="0">
              <a:cs typeface="Times New Roman" panose="02020603050405020304" pitchFamily="18" charset="0"/>
            </a:endParaRPr>
          </a:p>
        </p:txBody>
      </p:sp>
      <p:sp>
        <p:nvSpPr>
          <p:cNvPr id="19" name="TextBox 5">
            <a:extLst>
              <a:ext uri="{FF2B5EF4-FFF2-40B4-BE49-F238E27FC236}">
                <a16:creationId xmlns:a16="http://schemas.microsoft.com/office/drawing/2014/main" id="{E577C49D-3ADF-4E75-A684-4E1B5FB22E3F}"/>
              </a:ext>
            </a:extLst>
          </p:cNvPr>
          <p:cNvSpPr txBox="1"/>
          <p:nvPr/>
        </p:nvSpPr>
        <p:spPr>
          <a:xfrm>
            <a:off x="163571" y="8982778"/>
            <a:ext cx="7097232" cy="769441"/>
          </a:xfrm>
          <a:prstGeom prst="rect">
            <a:avLst/>
          </a:prstGeom>
          <a:noFill/>
        </p:spPr>
        <p:txBody>
          <a:bodyPr wrap="square" rtlCol="0" anchor="ctr">
            <a:spAutoFit/>
          </a:bodyPr>
          <a:lstStyle/>
          <a:p>
            <a:pPr algn="ctr"/>
            <a:r>
              <a:rPr lang="en-US" sz="1100" b="1" dirty="0">
                <a:cs typeface="Times New Roman" panose="02020603050405020304" pitchFamily="18" charset="0"/>
              </a:rPr>
              <a:t>Figure 3. Spearman’s correlation between relative abundances of microbiome and chronological age in younger group (18-35yrs)</a:t>
            </a:r>
          </a:p>
          <a:p>
            <a:pPr algn="ctr"/>
            <a:endParaRPr lang="en-US" sz="1100" b="1" dirty="0">
              <a:cs typeface="Times New Roman" panose="02020603050405020304" pitchFamily="18" charset="0"/>
            </a:endParaRPr>
          </a:p>
          <a:p>
            <a:pPr algn="ctr"/>
            <a:r>
              <a:rPr lang="en-US" sz="1100" b="1" dirty="0">
                <a:cs typeface="Times New Roman" panose="02020603050405020304" pitchFamily="18" charset="0"/>
              </a:rPr>
              <a:t>18-30没有关联的微生物</a:t>
            </a:r>
            <a:r>
              <a:rPr lang="zh-CN" altLang="en-US" sz="1100" b="1" dirty="0">
                <a:cs typeface="Times New Roman" panose="02020603050405020304" pitchFamily="18" charset="0"/>
              </a:rPr>
              <a:t>；</a:t>
            </a:r>
            <a:endParaRPr lang="en-SG" sz="1100" b="1" dirty="0">
              <a:cs typeface="Times New Roman" panose="02020603050405020304" pitchFamily="18" charset="0"/>
            </a:endParaRPr>
          </a:p>
        </p:txBody>
      </p:sp>
      <p:sp>
        <p:nvSpPr>
          <p:cNvPr id="20" name="TextBox 5">
            <a:extLst>
              <a:ext uri="{FF2B5EF4-FFF2-40B4-BE49-F238E27FC236}">
                <a16:creationId xmlns:a16="http://schemas.microsoft.com/office/drawing/2014/main" id="{B7768302-29C7-49A1-B89C-A0D95DEB61D7}"/>
              </a:ext>
            </a:extLst>
          </p:cNvPr>
          <p:cNvSpPr txBox="1"/>
          <p:nvPr/>
        </p:nvSpPr>
        <p:spPr>
          <a:xfrm>
            <a:off x="34277" y="6330527"/>
            <a:ext cx="6328095" cy="261610"/>
          </a:xfrm>
          <a:prstGeom prst="rect">
            <a:avLst/>
          </a:prstGeom>
          <a:noFill/>
        </p:spPr>
        <p:txBody>
          <a:bodyPr wrap="square" rtlCol="0" anchor="ctr">
            <a:spAutoFit/>
          </a:bodyPr>
          <a:lstStyle/>
          <a:p>
            <a:pPr algn="ctr"/>
            <a:r>
              <a:rPr lang="en-US" sz="1100" b="1" dirty="0">
                <a:cs typeface="Times New Roman" panose="02020603050405020304" pitchFamily="18" charset="0"/>
              </a:rPr>
              <a:t>Figure </a:t>
            </a:r>
            <a:r>
              <a:rPr lang="en-US" altLang="zh-CN" sz="1100" b="1" dirty="0">
                <a:cs typeface="Times New Roman" panose="02020603050405020304" pitchFamily="18" charset="0"/>
              </a:rPr>
              <a:t>3</a:t>
            </a:r>
            <a:r>
              <a:rPr lang="en-US" sz="1100" b="1" dirty="0">
                <a:cs typeface="Times New Roman" panose="02020603050405020304" pitchFamily="18" charset="0"/>
              </a:rPr>
              <a:t>. LEfSe analysis to characterize the enriched microbial taxa in different age groups(LDA &gt; 2) </a:t>
            </a:r>
          </a:p>
        </p:txBody>
      </p:sp>
      <p:sp>
        <p:nvSpPr>
          <p:cNvPr id="5" name="Title 1">
            <a:extLst>
              <a:ext uri="{FF2B5EF4-FFF2-40B4-BE49-F238E27FC236}">
                <a16:creationId xmlns:a16="http://schemas.microsoft.com/office/drawing/2014/main" id="{56D9EE1D-DF96-8534-7E08-70A005E68652}"/>
              </a:ext>
            </a:extLst>
          </p:cNvPr>
          <p:cNvSpPr txBox="1">
            <a:spLocks/>
          </p:cNvSpPr>
          <p:nvPr/>
        </p:nvSpPr>
        <p:spPr>
          <a:xfrm>
            <a:off x="408041" y="150462"/>
            <a:ext cx="11476832" cy="1020765"/>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b="1" kern="1200" cap="none" baseline="0">
                <a:solidFill>
                  <a:schemeClr val="tx2"/>
                </a:solidFill>
                <a:latin typeface="+mj-lt"/>
                <a:ea typeface="+mj-ea"/>
                <a:cs typeface="Arial" pitchFamily="34" charset="0"/>
              </a:defRPr>
            </a:lvl1pPr>
          </a:lstStyle>
          <a:p>
            <a:r>
              <a:rPr lang="en-US" dirty="0"/>
              <a:t>Younger individuals showed a higher prevalence of bacteria C, whereas older individuals tend to have a higher abundance of bacteria M. and bacteria P. </a:t>
            </a:r>
          </a:p>
        </p:txBody>
      </p:sp>
      <p:pic>
        <p:nvPicPr>
          <p:cNvPr id="7" name="图片 6">
            <a:extLst>
              <a:ext uri="{FF2B5EF4-FFF2-40B4-BE49-F238E27FC236}">
                <a16:creationId xmlns:a16="http://schemas.microsoft.com/office/drawing/2014/main" id="{78CEBDF1-3ED2-D94F-9FC9-42689E0C2F9D}"/>
              </a:ext>
            </a:extLst>
          </p:cNvPr>
          <p:cNvPicPr>
            <a:picLocks noChangeAspect="1"/>
          </p:cNvPicPr>
          <p:nvPr/>
        </p:nvPicPr>
        <p:blipFill>
          <a:blip r:embed="rId7"/>
          <a:stretch>
            <a:fillRect/>
          </a:stretch>
        </p:blipFill>
        <p:spPr>
          <a:xfrm>
            <a:off x="352804" y="1226976"/>
            <a:ext cx="2845521" cy="2545213"/>
          </a:xfrm>
          <a:prstGeom prst="rect">
            <a:avLst/>
          </a:prstGeom>
        </p:spPr>
      </p:pic>
      <p:pic>
        <p:nvPicPr>
          <p:cNvPr id="8" name="图片 7">
            <a:extLst>
              <a:ext uri="{FF2B5EF4-FFF2-40B4-BE49-F238E27FC236}">
                <a16:creationId xmlns:a16="http://schemas.microsoft.com/office/drawing/2014/main" id="{9FBEBC3E-B6F4-7C44-8A03-F085792DC6B9}"/>
              </a:ext>
            </a:extLst>
          </p:cNvPr>
          <p:cNvPicPr>
            <a:picLocks noChangeAspect="1"/>
          </p:cNvPicPr>
          <p:nvPr/>
        </p:nvPicPr>
        <p:blipFill>
          <a:blip r:embed="rId8"/>
          <a:stretch>
            <a:fillRect/>
          </a:stretch>
        </p:blipFill>
        <p:spPr>
          <a:xfrm>
            <a:off x="3131849" y="1226976"/>
            <a:ext cx="2845522" cy="2545213"/>
          </a:xfrm>
          <a:prstGeom prst="rect">
            <a:avLst/>
          </a:prstGeom>
        </p:spPr>
      </p:pic>
      <p:pic>
        <p:nvPicPr>
          <p:cNvPr id="21" name="图片 20">
            <a:extLst>
              <a:ext uri="{FF2B5EF4-FFF2-40B4-BE49-F238E27FC236}">
                <a16:creationId xmlns:a16="http://schemas.microsoft.com/office/drawing/2014/main" id="{67A9DA70-55AA-8644-822E-C10136AFBDC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03384" y="6985009"/>
            <a:ext cx="4787757" cy="2857203"/>
          </a:xfrm>
          <a:prstGeom prst="rect">
            <a:avLst/>
          </a:prstGeom>
        </p:spPr>
      </p:pic>
      <p:pic>
        <p:nvPicPr>
          <p:cNvPr id="10" name="图片 9">
            <a:extLst>
              <a:ext uri="{FF2B5EF4-FFF2-40B4-BE49-F238E27FC236}">
                <a16:creationId xmlns:a16="http://schemas.microsoft.com/office/drawing/2014/main" id="{6C153245-D202-3C47-9A47-3C3CF13BF93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43023" y="1205370"/>
            <a:ext cx="6416036" cy="2272433"/>
          </a:xfrm>
          <a:prstGeom prst="rect">
            <a:avLst/>
          </a:prstGeom>
        </p:spPr>
      </p:pic>
      <p:pic>
        <p:nvPicPr>
          <p:cNvPr id="1026" name="Picture 2" descr="Output image">
            <a:extLst>
              <a:ext uri="{FF2B5EF4-FFF2-40B4-BE49-F238E27FC236}">
                <a16:creationId xmlns:a16="http://schemas.microsoft.com/office/drawing/2014/main" id="{8E558BF7-9C50-D744-BECC-C4D475EBC5A9}"/>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312363" y="6985009"/>
            <a:ext cx="3435866" cy="24123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E251C1D-9FFC-B1C9-49AB-CA62C392027E}"/>
              </a:ext>
            </a:extLst>
          </p:cNvPr>
          <p:cNvSpPr txBox="1"/>
          <p:nvPr/>
        </p:nvSpPr>
        <p:spPr>
          <a:xfrm>
            <a:off x="5843023" y="4051442"/>
            <a:ext cx="6328095" cy="2400657"/>
          </a:xfrm>
          <a:prstGeom prst="rect">
            <a:avLst/>
          </a:prstGeom>
          <a:noFill/>
        </p:spPr>
        <p:txBody>
          <a:bodyPr wrap="square" rtlCol="0">
            <a:spAutoFit/>
          </a:bodyPr>
          <a:lstStyle/>
          <a:p>
            <a:pPr marL="171450" indent="-171450" algn="l">
              <a:buFont typeface="Wingdings" pitchFamily="2" charset="2"/>
              <a:buChar char="l"/>
            </a:pPr>
            <a:r>
              <a:rPr lang="en-US" altLang="zh-CN" sz="1000" dirty="0"/>
              <a:t>Result 1:The microbial composition of the old group and the young group changed, and for the pre-aging group, the dominant micro group were Cutibacterium acnes, Staphylococcus capitis and Moraxella osloensis</a:t>
            </a:r>
            <a:r>
              <a:rPr lang="zh-CN" altLang="en-US" sz="1000" dirty="0"/>
              <a:t> </a:t>
            </a:r>
            <a:r>
              <a:rPr lang="en-US" altLang="zh-CN" sz="1000" dirty="0"/>
              <a:t>while</a:t>
            </a:r>
            <a:r>
              <a:rPr lang="zh-CN" altLang="en-US" sz="1000" dirty="0"/>
              <a:t> </a:t>
            </a:r>
            <a:r>
              <a:rPr lang="en-US" altLang="zh-CN" sz="1000" dirty="0"/>
              <a:t>Cutibacterium acnes, Moraxella osloensis and Pseudomonas fluoresce dominated in older group.</a:t>
            </a:r>
            <a:r>
              <a:rPr lang="zh-CN" altLang="en-US" sz="1000" dirty="0"/>
              <a:t> </a:t>
            </a:r>
            <a:r>
              <a:rPr lang="en-US" altLang="zh-CN" sz="1000" dirty="0"/>
              <a:t>A highly diverse microbial community can improve the stability and resistance to disturbance of an environment or ecosystem, with </a:t>
            </a:r>
            <a:r>
              <a:rPr lang="el-GR" altLang="zh-CN" sz="1000" b="0" i="1" dirty="0">
                <a:solidFill>
                  <a:srgbClr val="374151"/>
                </a:solidFill>
                <a:effectLst/>
                <a:latin typeface="KaTeX_Math"/>
              </a:rPr>
              <a:t>α</a:t>
            </a:r>
            <a:r>
              <a:rPr lang="en-US" altLang="zh-CN" sz="1000" b="0" i="1" dirty="0">
                <a:solidFill>
                  <a:srgbClr val="374151"/>
                </a:solidFill>
                <a:effectLst/>
                <a:latin typeface="KaTeX_Math"/>
              </a:rPr>
              <a:t>(</a:t>
            </a:r>
            <a:r>
              <a:rPr lang="en-US" altLang="zh-CN" sz="1000" i="1" dirty="0">
                <a:solidFill>
                  <a:srgbClr val="374151"/>
                </a:solidFill>
                <a:latin typeface="KaTeX_Math"/>
              </a:rPr>
              <a:t>18-30)=</a:t>
            </a:r>
            <a:r>
              <a:rPr lang="en-US" altLang="zh-CN" sz="1000" b="0" i="0" dirty="0">
                <a:solidFill>
                  <a:srgbClr val="374151"/>
                </a:solidFill>
                <a:effectLst/>
                <a:latin typeface="Söhne"/>
              </a:rPr>
              <a:t>1.004</a:t>
            </a:r>
            <a:r>
              <a:rPr lang="zh-CN" altLang="en-US" sz="1000" b="0" i="0" dirty="0">
                <a:solidFill>
                  <a:srgbClr val="374151"/>
                </a:solidFill>
                <a:effectLst/>
                <a:latin typeface="Söhne"/>
              </a:rPr>
              <a:t> </a:t>
            </a:r>
            <a:r>
              <a:rPr lang="en-US" altLang="zh-CN" sz="1000" b="0" i="0" dirty="0">
                <a:solidFill>
                  <a:srgbClr val="374151"/>
                </a:solidFill>
                <a:effectLst/>
                <a:latin typeface="Söhne"/>
              </a:rPr>
              <a:t>and </a:t>
            </a:r>
            <a:r>
              <a:rPr lang="el-GR" altLang="zh-CN" sz="1000" b="0" i="1" dirty="0">
                <a:solidFill>
                  <a:srgbClr val="374151"/>
                </a:solidFill>
                <a:effectLst/>
                <a:latin typeface="KaTeX_Math"/>
              </a:rPr>
              <a:t>α</a:t>
            </a:r>
            <a:r>
              <a:rPr lang="en-US" altLang="zh-CN" sz="1000" b="0" i="1" dirty="0">
                <a:solidFill>
                  <a:srgbClr val="374151"/>
                </a:solidFill>
                <a:effectLst/>
                <a:latin typeface="KaTeX_Math"/>
              </a:rPr>
              <a:t>(</a:t>
            </a:r>
            <a:r>
              <a:rPr lang="en-US" altLang="zh-CN" sz="1000" i="1" dirty="0">
                <a:solidFill>
                  <a:srgbClr val="374151"/>
                </a:solidFill>
                <a:latin typeface="KaTeX_Math"/>
              </a:rPr>
              <a:t>31-60)=</a:t>
            </a:r>
            <a:r>
              <a:rPr lang="en-US" altLang="zh-CN" sz="1000" b="0" i="0" dirty="0">
                <a:solidFill>
                  <a:srgbClr val="374151"/>
                </a:solidFill>
                <a:effectLst/>
                <a:latin typeface="Söhne"/>
              </a:rPr>
              <a:t> 1.336, which indicates the skin microbial community of the pre-aging population was more unstable.</a:t>
            </a:r>
          </a:p>
          <a:p>
            <a:pPr marL="171450" indent="-171450" algn="l">
              <a:buFont typeface="Wingdings" pitchFamily="2" charset="2"/>
              <a:buChar char="l"/>
            </a:pPr>
            <a:endParaRPr lang="en-US" altLang="zh-CN" sz="1000" dirty="0"/>
          </a:p>
          <a:p>
            <a:pPr marL="171450" indent="-171450">
              <a:buFont typeface="Wingdings" pitchFamily="2" charset="2"/>
              <a:buChar char="l"/>
            </a:pPr>
            <a:r>
              <a:rPr lang="en-US" altLang="zh-CN" sz="1000" dirty="0"/>
              <a:t>Result2:Cutibacterium aces was up-down-regulated in both groups, while Pseudomonas </a:t>
            </a:r>
            <a:r>
              <a:rPr lang="en-US" altLang="zh-CN" sz="1000" dirty="0" err="1"/>
              <a:t>fuorescens</a:t>
            </a:r>
            <a:r>
              <a:rPr lang="en-US" altLang="zh-CN" sz="1000" dirty="0"/>
              <a:t> and Moraxella osloensis were significantly up-regulated in the older group.</a:t>
            </a:r>
          </a:p>
          <a:p>
            <a:pPr marL="171450" indent="-171450">
              <a:buFont typeface="Wingdings" pitchFamily="2" charset="2"/>
              <a:buChar char="l"/>
            </a:pPr>
            <a:endParaRPr lang="en-US" altLang="zh-CN" sz="1000" dirty="0"/>
          </a:p>
          <a:p>
            <a:pPr marL="171450" indent="-171450">
              <a:buFont typeface="Wingdings" pitchFamily="2" charset="2"/>
              <a:buChar char="l"/>
            </a:pPr>
            <a:r>
              <a:rPr lang="en-US" altLang="zh-CN" sz="1000" dirty="0"/>
              <a:t>Result3: </a:t>
            </a:r>
            <a:r>
              <a:rPr lang="en-US" altLang="zh-CN" sz="1000" dirty="0" err="1"/>
              <a:t>LEfSe</a:t>
            </a:r>
            <a:r>
              <a:rPr lang="en-US" altLang="zh-CN" sz="1000" dirty="0"/>
              <a:t> analysis species with LDA score greater than 2 were shown to have statistically different biomarkers. While older people often had larger abundances of bacteria M and P, younger people demonstrated a higher abundances of bacteria C. </a:t>
            </a:r>
          </a:p>
          <a:p>
            <a:endParaRPr lang="en-US" altLang="zh-CN" sz="1000" dirty="0"/>
          </a:p>
          <a:p>
            <a:endParaRPr lang="zh-CN" altLang="en-US" sz="1000" dirty="0"/>
          </a:p>
        </p:txBody>
      </p:sp>
      <p:pic>
        <p:nvPicPr>
          <p:cNvPr id="9" name="Picture 2" descr="Output image">
            <a:extLst>
              <a:ext uri="{FF2B5EF4-FFF2-40B4-BE49-F238E27FC236}">
                <a16:creationId xmlns:a16="http://schemas.microsoft.com/office/drawing/2014/main" id="{31E0A12B-4376-E74E-B8E0-9DDFDF94A10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48865" y="9891783"/>
            <a:ext cx="1545089" cy="1002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8542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369600" y="-1937819"/>
            <a:ext cx="11291455" cy="1279369"/>
          </a:xfrm>
        </p:spPr>
        <p:txBody>
          <a:bodyPr>
            <a:noAutofit/>
          </a:bodyPr>
          <a:lstStyle/>
          <a:p>
            <a:r>
              <a:rPr lang="en-US" altLang="zh-CN" sz="2000" dirty="0">
                <a:latin typeface="+mn-lt"/>
                <a:ea typeface="宋体" panose="02010600030101010101" pitchFamily="2" charset="-122"/>
              </a:rPr>
              <a:t>Out of the 1117 lipids analyzed, a total of 57 small lipid molecules were found to have a significant association with chronological age. Among these, </a:t>
            </a:r>
            <a:r>
              <a:rPr lang="en-US" altLang="zh-CN" sz="2000" dirty="0" err="1">
                <a:latin typeface="+mn-lt"/>
                <a:ea typeface="宋体" panose="02010600030101010101" pitchFamily="2" charset="-122"/>
              </a:rPr>
              <a:t>Cer</a:t>
            </a:r>
            <a:r>
              <a:rPr lang="en-US" altLang="zh-CN" sz="2000" dirty="0">
                <a:latin typeface="+mn-lt"/>
                <a:ea typeface="宋体" panose="02010600030101010101" pitchFamily="2" charset="-122"/>
              </a:rPr>
              <a:t>(d18:0_18:1), DG(16:1_24:1), and </a:t>
            </a:r>
            <a:r>
              <a:rPr lang="en-US" altLang="zh-CN" sz="2000" dirty="0" err="1">
                <a:latin typeface="+mn-lt"/>
                <a:ea typeface="宋体" panose="02010600030101010101" pitchFamily="2" charset="-122"/>
              </a:rPr>
              <a:t>Cer</a:t>
            </a:r>
            <a:r>
              <a:rPr lang="en-US" altLang="zh-CN" sz="2000" dirty="0">
                <a:latin typeface="+mn-lt"/>
                <a:ea typeface="宋体" panose="02010600030101010101" pitchFamily="2" charset="-122"/>
              </a:rPr>
              <a:t>(t18:0_18:2) were identified as potential protective lipids against pre-aging</a:t>
            </a:r>
            <a:endParaRPr lang="en-US" altLang="zh-CN" sz="2000" dirty="0">
              <a:latin typeface="+mn-lt"/>
            </a:endParaRPr>
          </a:p>
        </p:txBody>
      </p:sp>
      <p:sp>
        <p:nvSpPr>
          <p:cNvPr id="4" name="Slide Number Placeholder 3"/>
          <p:cNvSpPr>
            <a:spLocks noGrp="1"/>
          </p:cNvSpPr>
          <p:nvPr>
            <p:ph type="sldNum" sz="quarter" idx="11"/>
          </p:nvPr>
        </p:nvSpPr>
        <p:spPr/>
        <p:txBody>
          <a:bodyPr/>
          <a:lstStyle/>
          <a:p>
            <a:fld id="{D3FCA764-46D2-4FC3-A118-04844DC44008}" type="slidenum">
              <a:rPr lang="en-US" smtClean="0"/>
              <a:pPr/>
              <a:t>4</a:t>
            </a:fld>
            <a:endParaRPr lang="en-US" dirty="0"/>
          </a:p>
        </p:txBody>
      </p:sp>
      <p:sp>
        <p:nvSpPr>
          <p:cNvPr id="6" name="TextBox 5">
            <a:extLst>
              <a:ext uri="{FF2B5EF4-FFF2-40B4-BE49-F238E27FC236}">
                <a16:creationId xmlns:a16="http://schemas.microsoft.com/office/drawing/2014/main" id="{F0A66646-262C-2468-1DB9-956F8493011B}"/>
              </a:ext>
            </a:extLst>
          </p:cNvPr>
          <p:cNvSpPr txBox="1"/>
          <p:nvPr/>
        </p:nvSpPr>
        <p:spPr>
          <a:xfrm>
            <a:off x="179076" y="3456723"/>
            <a:ext cx="3955297" cy="261610"/>
          </a:xfrm>
          <a:prstGeom prst="rect">
            <a:avLst/>
          </a:prstGeom>
          <a:noFill/>
        </p:spPr>
        <p:txBody>
          <a:bodyPr wrap="square" rtlCol="0" anchor="ctr">
            <a:spAutoFit/>
          </a:bodyPr>
          <a:lstStyle/>
          <a:p>
            <a:pPr algn="ctr"/>
            <a:r>
              <a:rPr lang="en-US" sz="1100" b="1" dirty="0">
                <a:cs typeface="Times New Roman" panose="02020603050405020304" pitchFamily="18" charset="0"/>
              </a:rPr>
              <a:t>Figure 1. Skin Lipid composition of all age groups</a:t>
            </a:r>
            <a:endParaRPr lang="en-SG" sz="1100" b="1" dirty="0">
              <a:cs typeface="Times New Roman" panose="02020603050405020304" pitchFamily="18" charset="0"/>
            </a:endParaRPr>
          </a:p>
        </p:txBody>
      </p:sp>
      <p:sp>
        <p:nvSpPr>
          <p:cNvPr id="13" name="TextBox 12">
            <a:extLst>
              <a:ext uri="{FF2B5EF4-FFF2-40B4-BE49-F238E27FC236}">
                <a16:creationId xmlns:a16="http://schemas.microsoft.com/office/drawing/2014/main" id="{65373BEE-BCCE-52BF-B4AA-CEE1C64B4452}"/>
              </a:ext>
            </a:extLst>
          </p:cNvPr>
          <p:cNvSpPr txBox="1"/>
          <p:nvPr/>
        </p:nvSpPr>
        <p:spPr>
          <a:xfrm>
            <a:off x="442117" y="6175478"/>
            <a:ext cx="3843557" cy="430887"/>
          </a:xfrm>
          <a:prstGeom prst="rect">
            <a:avLst/>
          </a:prstGeom>
          <a:noFill/>
        </p:spPr>
        <p:txBody>
          <a:bodyPr wrap="square" rtlCol="0" anchor="ctr">
            <a:spAutoFit/>
          </a:bodyPr>
          <a:lstStyle/>
          <a:p>
            <a:pPr algn="ctr"/>
            <a:r>
              <a:rPr lang="en-US" sz="1100" b="1" dirty="0">
                <a:cs typeface="Times New Roman" panose="02020603050405020304" pitchFamily="18" charset="0"/>
              </a:rPr>
              <a:t>Figure 3. OPLS-DA differential analysis for lipid biomarkers in two different age groups</a:t>
            </a:r>
          </a:p>
        </p:txBody>
      </p:sp>
      <p:pic>
        <p:nvPicPr>
          <p:cNvPr id="18" name="图片 17">
            <a:extLst>
              <a:ext uri="{FF2B5EF4-FFF2-40B4-BE49-F238E27FC236}">
                <a16:creationId xmlns:a16="http://schemas.microsoft.com/office/drawing/2014/main" id="{9AEB0A78-23F7-4117-B433-511D200D63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9600" y="1203056"/>
            <a:ext cx="3589712" cy="2188099"/>
          </a:xfrm>
          <a:prstGeom prst="rect">
            <a:avLst/>
          </a:prstGeom>
        </p:spPr>
      </p:pic>
      <p:pic>
        <p:nvPicPr>
          <p:cNvPr id="15" name="图片 14">
            <a:extLst>
              <a:ext uri="{FF2B5EF4-FFF2-40B4-BE49-F238E27FC236}">
                <a16:creationId xmlns:a16="http://schemas.microsoft.com/office/drawing/2014/main" id="{9EFD232D-8F29-4F7D-B81C-19E5C8DA72F5}"/>
              </a:ext>
            </a:extLst>
          </p:cNvPr>
          <p:cNvPicPr>
            <a:picLocks noChangeAspect="1"/>
          </p:cNvPicPr>
          <p:nvPr/>
        </p:nvPicPr>
        <p:blipFill rotWithShape="1">
          <a:blip r:embed="rId5"/>
          <a:srcRect r="9455"/>
          <a:stretch/>
        </p:blipFill>
        <p:spPr>
          <a:xfrm>
            <a:off x="4633242" y="1186984"/>
            <a:ext cx="4160664" cy="2266021"/>
          </a:xfrm>
          <a:prstGeom prst="rect">
            <a:avLst/>
          </a:prstGeom>
        </p:spPr>
      </p:pic>
      <p:pic>
        <p:nvPicPr>
          <p:cNvPr id="19" name="图片 18">
            <a:extLst>
              <a:ext uri="{FF2B5EF4-FFF2-40B4-BE49-F238E27FC236}">
                <a16:creationId xmlns:a16="http://schemas.microsoft.com/office/drawing/2014/main" id="{5D914F78-0656-4F57-8B4C-0F011F929B59}"/>
              </a:ext>
            </a:extLst>
          </p:cNvPr>
          <p:cNvPicPr>
            <a:picLocks noChangeAspect="1"/>
          </p:cNvPicPr>
          <p:nvPr/>
        </p:nvPicPr>
        <p:blipFill>
          <a:blip r:embed="rId6"/>
          <a:stretch>
            <a:fillRect/>
          </a:stretch>
        </p:blipFill>
        <p:spPr>
          <a:xfrm>
            <a:off x="10173533" y="7040880"/>
            <a:ext cx="3644898" cy="2188098"/>
          </a:xfrm>
          <a:prstGeom prst="rect">
            <a:avLst/>
          </a:prstGeom>
        </p:spPr>
      </p:pic>
      <p:sp>
        <p:nvSpPr>
          <p:cNvPr id="23" name="TextBox 12">
            <a:extLst>
              <a:ext uri="{FF2B5EF4-FFF2-40B4-BE49-F238E27FC236}">
                <a16:creationId xmlns:a16="http://schemas.microsoft.com/office/drawing/2014/main" id="{3EB99B87-93D0-4C49-BC13-697DDA41ECE2}"/>
              </a:ext>
            </a:extLst>
          </p:cNvPr>
          <p:cNvSpPr txBox="1"/>
          <p:nvPr/>
        </p:nvSpPr>
        <p:spPr>
          <a:xfrm>
            <a:off x="11244389" y="7529656"/>
            <a:ext cx="2387783" cy="600164"/>
          </a:xfrm>
          <a:prstGeom prst="rect">
            <a:avLst/>
          </a:prstGeom>
          <a:noFill/>
        </p:spPr>
        <p:txBody>
          <a:bodyPr wrap="square" rtlCol="0" anchor="ctr">
            <a:spAutoFit/>
          </a:bodyPr>
          <a:lstStyle/>
          <a:p>
            <a:pPr algn="ctr"/>
            <a:r>
              <a:rPr lang="en-US" sz="1100" b="1" dirty="0">
                <a:cs typeface="Times New Roman" panose="02020603050405020304" pitchFamily="18" charset="0"/>
              </a:rPr>
              <a:t>Figure 5. Machine learning-based modeling to </a:t>
            </a:r>
            <a:r>
              <a:rPr lang="en-US" altLang="zh-CN" sz="1100" b="1" dirty="0">
                <a:cs typeface="Times New Roman" panose="02020603050405020304" pitchFamily="18" charset="0"/>
              </a:rPr>
              <a:t>build relations between microbiome and metabolome </a:t>
            </a:r>
            <a:endParaRPr lang="en-SG" sz="1100" b="1" dirty="0">
              <a:cs typeface="Times New Roman" panose="02020603050405020304" pitchFamily="18" charset="0"/>
            </a:endParaRPr>
          </a:p>
        </p:txBody>
      </p:sp>
      <p:sp>
        <p:nvSpPr>
          <p:cNvPr id="26" name="TextBox 5">
            <a:extLst>
              <a:ext uri="{FF2B5EF4-FFF2-40B4-BE49-F238E27FC236}">
                <a16:creationId xmlns:a16="http://schemas.microsoft.com/office/drawing/2014/main" id="{174D1FE3-BA51-434C-A717-5DD03F521799}"/>
              </a:ext>
            </a:extLst>
          </p:cNvPr>
          <p:cNvSpPr txBox="1"/>
          <p:nvPr/>
        </p:nvSpPr>
        <p:spPr>
          <a:xfrm>
            <a:off x="4633242" y="3523727"/>
            <a:ext cx="4220693" cy="430887"/>
          </a:xfrm>
          <a:prstGeom prst="rect">
            <a:avLst/>
          </a:prstGeom>
          <a:noFill/>
        </p:spPr>
        <p:txBody>
          <a:bodyPr wrap="square" rtlCol="0" anchor="ctr">
            <a:spAutoFit/>
          </a:bodyPr>
          <a:lstStyle/>
          <a:p>
            <a:pPr algn="ctr"/>
            <a:r>
              <a:rPr lang="en-US" sz="1100" b="1" dirty="0">
                <a:cs typeface="Times New Roman" panose="02020603050405020304" pitchFamily="18" charset="0"/>
              </a:rPr>
              <a:t>Figure 2. Spearman’s correlation between lipids and chronological age in younger group (18-30yrs)</a:t>
            </a:r>
            <a:endParaRPr lang="en-SG" sz="1100" b="1" dirty="0">
              <a:cs typeface="Times New Roman" panose="02020603050405020304" pitchFamily="18" charset="0"/>
            </a:endParaRPr>
          </a:p>
        </p:txBody>
      </p:sp>
      <p:sp>
        <p:nvSpPr>
          <p:cNvPr id="20" name="矩形 19">
            <a:extLst>
              <a:ext uri="{FF2B5EF4-FFF2-40B4-BE49-F238E27FC236}">
                <a16:creationId xmlns:a16="http://schemas.microsoft.com/office/drawing/2014/main" id="{83392FE4-5DCC-4757-8CD1-5BCBBE6A582C}"/>
              </a:ext>
            </a:extLst>
          </p:cNvPr>
          <p:cNvSpPr/>
          <p:nvPr/>
        </p:nvSpPr>
        <p:spPr>
          <a:xfrm>
            <a:off x="4844104" y="6045416"/>
            <a:ext cx="3499796" cy="600164"/>
          </a:xfrm>
          <a:prstGeom prst="rect">
            <a:avLst/>
          </a:prstGeom>
        </p:spPr>
        <p:txBody>
          <a:bodyPr wrap="square">
            <a:spAutoFit/>
          </a:bodyPr>
          <a:lstStyle/>
          <a:p>
            <a:pPr algn="ctr"/>
            <a:r>
              <a:rPr lang="en-US" altLang="zh-CN" sz="1100" b="1" dirty="0">
                <a:cs typeface="Times New Roman" panose="02020603050405020304" pitchFamily="18" charset="0"/>
              </a:rPr>
              <a:t>Figure 4. Composition shift between the younger group and older group (The formula for multiples-old people divided by young people)</a:t>
            </a:r>
          </a:p>
        </p:txBody>
      </p:sp>
      <p:pic>
        <p:nvPicPr>
          <p:cNvPr id="28" name="图片 27">
            <a:extLst>
              <a:ext uri="{FF2B5EF4-FFF2-40B4-BE49-F238E27FC236}">
                <a16:creationId xmlns:a16="http://schemas.microsoft.com/office/drawing/2014/main" id="{687808B4-CA21-4DEE-8706-A24BE34D50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579846" y="3954614"/>
            <a:ext cx="3589710" cy="2160557"/>
          </a:xfrm>
          <a:prstGeom prst="rect">
            <a:avLst/>
          </a:prstGeom>
        </p:spPr>
      </p:pic>
      <p:sp>
        <p:nvSpPr>
          <p:cNvPr id="2" name="Title 1">
            <a:extLst>
              <a:ext uri="{FF2B5EF4-FFF2-40B4-BE49-F238E27FC236}">
                <a16:creationId xmlns:a16="http://schemas.microsoft.com/office/drawing/2014/main" id="{907A659E-9821-30D8-0F34-B4FE7F549E6F}"/>
              </a:ext>
            </a:extLst>
          </p:cNvPr>
          <p:cNvSpPr txBox="1">
            <a:spLocks/>
          </p:cNvSpPr>
          <p:nvPr/>
        </p:nvSpPr>
        <p:spPr>
          <a:xfrm>
            <a:off x="528928" y="95497"/>
            <a:ext cx="10972800" cy="1020765"/>
          </a:xfrm>
          <a:prstGeom prst="rect">
            <a:avLst/>
          </a:prstGeom>
        </p:spPr>
        <p:txBody>
          <a:bodyPr vert="horz" lIns="0" tIns="45720" rIns="0" bIns="45720" rtlCol="0" anchor="b">
            <a:normAutofit/>
          </a:bodyPr>
          <a:lstStyle>
            <a:lvl1pPr algn="l" defTabSz="914400" rtl="0" eaLnBrk="1" latinLnBrk="0" hangingPunct="1">
              <a:lnSpc>
                <a:spcPct val="90000"/>
              </a:lnSpc>
              <a:spcBef>
                <a:spcPct val="0"/>
              </a:spcBef>
              <a:buNone/>
              <a:defRPr sz="2800" b="1" kern="1200" cap="none" baseline="0">
                <a:solidFill>
                  <a:schemeClr val="tx2"/>
                </a:solidFill>
                <a:latin typeface="+mj-lt"/>
                <a:ea typeface="+mj-ea"/>
                <a:cs typeface="Arial" pitchFamily="34" charset="0"/>
              </a:defRPr>
            </a:lvl1pPr>
          </a:lstStyle>
          <a:p>
            <a:r>
              <a:rPr lang="en-US" altLang="zh-CN" dirty="0"/>
              <a:t>C</a:t>
            </a:r>
            <a:r>
              <a:rPr lang="en-US" dirty="0"/>
              <a:t>eramides, glycolipids, and diglyceride lipids are significantly higher in the younger group compared to the older group. </a:t>
            </a:r>
          </a:p>
        </p:txBody>
      </p:sp>
      <p:pic>
        <p:nvPicPr>
          <p:cNvPr id="16" name="图片 15">
            <a:extLst>
              <a:ext uri="{FF2B5EF4-FFF2-40B4-BE49-F238E27FC236}">
                <a16:creationId xmlns:a16="http://schemas.microsoft.com/office/drawing/2014/main" id="{D6355E99-0E5A-AF4A-B4EC-BCEB8A9C3958}"/>
              </a:ext>
            </a:extLst>
          </p:cNvPr>
          <p:cNvPicPr>
            <a:picLocks/>
          </p:cNvPicPr>
          <p:nvPr/>
        </p:nvPicPr>
        <p:blipFill>
          <a:blip r:embed="rId8" cstate="print">
            <a:extLst>
              <a:ext uri="{28A0092B-C50C-407E-A947-70E740481C1C}">
                <a14:useLocalDpi xmlns:a14="http://schemas.microsoft.com/office/drawing/2010/main" val="0"/>
              </a:ext>
            </a:extLst>
          </a:blip>
          <a:stretch>
            <a:fillRect/>
          </a:stretch>
        </p:blipFill>
        <p:spPr>
          <a:xfrm>
            <a:off x="104788" y="3927072"/>
            <a:ext cx="4160664" cy="2188099"/>
          </a:xfrm>
          <a:prstGeom prst="rect">
            <a:avLst/>
          </a:prstGeom>
        </p:spPr>
      </p:pic>
      <p:pic>
        <p:nvPicPr>
          <p:cNvPr id="17" name="图片 16">
            <a:extLst>
              <a:ext uri="{FF2B5EF4-FFF2-40B4-BE49-F238E27FC236}">
                <a16:creationId xmlns:a16="http://schemas.microsoft.com/office/drawing/2014/main" id="{15F51A2F-E448-224B-B2BE-230E0588B9B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57676" y="7175989"/>
            <a:ext cx="2684074" cy="2685203"/>
          </a:xfrm>
          <a:prstGeom prst="rect">
            <a:avLst/>
          </a:prstGeom>
        </p:spPr>
      </p:pic>
      <p:sp>
        <p:nvSpPr>
          <p:cNvPr id="21" name="TextBox 2">
            <a:extLst>
              <a:ext uri="{FF2B5EF4-FFF2-40B4-BE49-F238E27FC236}">
                <a16:creationId xmlns:a16="http://schemas.microsoft.com/office/drawing/2014/main" id="{1F813CDE-FCB4-484B-921D-321FA42CFA34}"/>
              </a:ext>
            </a:extLst>
          </p:cNvPr>
          <p:cNvSpPr txBox="1"/>
          <p:nvPr/>
        </p:nvSpPr>
        <p:spPr>
          <a:xfrm>
            <a:off x="8905136" y="2010173"/>
            <a:ext cx="3255339" cy="3785652"/>
          </a:xfrm>
          <a:prstGeom prst="rect">
            <a:avLst/>
          </a:prstGeom>
          <a:noFill/>
        </p:spPr>
        <p:txBody>
          <a:bodyPr wrap="square" rtlCol="0">
            <a:spAutoFit/>
          </a:bodyPr>
          <a:lstStyle/>
          <a:p>
            <a:pPr marL="171450" indent="-171450" algn="l">
              <a:buFont typeface="Wingdings" pitchFamily="2" charset="2"/>
              <a:buChar char="l"/>
            </a:pPr>
            <a:r>
              <a:rPr lang="en-US" altLang="zh-CN" sz="1200" dirty="0"/>
              <a:t>Result 1:The Lipid composition of the whole group and TG, </a:t>
            </a:r>
            <a:r>
              <a:rPr lang="en-US" altLang="zh-CN" sz="1200" dirty="0" err="1"/>
              <a:t>Cer</a:t>
            </a:r>
            <a:r>
              <a:rPr lang="en-US" altLang="zh-CN" sz="1200" dirty="0"/>
              <a:t>, DG, PC were the main components.</a:t>
            </a:r>
            <a:endParaRPr lang="en-US" altLang="zh-CN" sz="1200" b="0" i="0" dirty="0">
              <a:solidFill>
                <a:srgbClr val="374151"/>
              </a:solidFill>
              <a:effectLst/>
              <a:latin typeface="Söhne"/>
            </a:endParaRPr>
          </a:p>
          <a:p>
            <a:pPr marL="171450" indent="-171450" algn="l">
              <a:buFont typeface="Wingdings" pitchFamily="2" charset="2"/>
              <a:buChar char="l"/>
            </a:pPr>
            <a:endParaRPr lang="en-US" altLang="zh-CN" sz="1200" dirty="0"/>
          </a:p>
          <a:p>
            <a:pPr marL="171450" indent="-171450">
              <a:buFont typeface="Wingdings" pitchFamily="2" charset="2"/>
              <a:buChar char="l"/>
            </a:pPr>
            <a:r>
              <a:rPr lang="en-US" altLang="zh-CN" sz="1200" dirty="0"/>
              <a:t>Result2:</a:t>
            </a:r>
            <a:r>
              <a:rPr lang="en-US" altLang="zh-CN" sz="1200" dirty="0">
                <a:latin typeface="+mn-lt"/>
                <a:ea typeface="宋体" panose="02010600030101010101" pitchFamily="2" charset="-122"/>
              </a:rPr>
              <a:t> Out of the 1117 lipids analyzed, a total of 57 small lipid molecules were found to have a significant association with chronological age.</a:t>
            </a:r>
            <a:endParaRPr lang="en-US" altLang="zh-CN" sz="1200" dirty="0"/>
          </a:p>
          <a:p>
            <a:pPr marL="171450" indent="-171450">
              <a:buFont typeface="Wingdings" pitchFamily="2" charset="2"/>
              <a:buChar char="l"/>
            </a:pPr>
            <a:endParaRPr lang="en-US" altLang="zh-CN" sz="1200" dirty="0"/>
          </a:p>
          <a:p>
            <a:pPr marL="171450" indent="-171450">
              <a:buFont typeface="Wingdings" pitchFamily="2" charset="2"/>
              <a:buChar char="l"/>
            </a:pPr>
            <a:r>
              <a:rPr lang="en-US" altLang="zh-CN" sz="1200" dirty="0"/>
              <a:t>Result3:Through OPLS-DA differential analysis for lipid biomarkers in two different age groups, we found lipid levels of the two groups were significantly different on the whole.</a:t>
            </a:r>
          </a:p>
          <a:p>
            <a:pPr marL="171450" indent="-171450">
              <a:buFont typeface="Wingdings" pitchFamily="2" charset="2"/>
              <a:buChar char="l"/>
            </a:pPr>
            <a:endParaRPr lang="en-US" altLang="zh-CN" sz="1200" dirty="0"/>
          </a:p>
          <a:p>
            <a:pPr marL="171450" indent="-171450">
              <a:buFont typeface="Wingdings" pitchFamily="2" charset="2"/>
              <a:buChar char="l"/>
            </a:pPr>
            <a:r>
              <a:rPr lang="en-US" altLang="zh-CN" sz="1200" dirty="0"/>
              <a:t>Result4:By metabolic difference analysis,</a:t>
            </a:r>
            <a:r>
              <a:rPr lang="en-US" altLang="zh-CN" sz="1200" dirty="0">
                <a:latin typeface="+mn-lt"/>
                <a:ea typeface="宋体" panose="02010600030101010101" pitchFamily="2" charset="-122"/>
              </a:rPr>
              <a:t>, </a:t>
            </a:r>
            <a:r>
              <a:rPr lang="en-US" altLang="zh-CN" sz="1200" dirty="0" err="1">
                <a:latin typeface="+mn-lt"/>
                <a:ea typeface="宋体" panose="02010600030101010101" pitchFamily="2" charset="-122"/>
              </a:rPr>
              <a:t>Cer</a:t>
            </a:r>
            <a:r>
              <a:rPr lang="en-US" altLang="zh-CN" sz="1200" dirty="0">
                <a:latin typeface="+mn-lt"/>
                <a:ea typeface="宋体" panose="02010600030101010101" pitchFamily="2" charset="-122"/>
              </a:rPr>
              <a:t>(d18:0_18:1), DG(16:1_24:1), and </a:t>
            </a:r>
            <a:r>
              <a:rPr lang="en-US" altLang="zh-CN" sz="1200" dirty="0" err="1">
                <a:latin typeface="+mn-lt"/>
                <a:ea typeface="宋体" panose="02010600030101010101" pitchFamily="2" charset="-122"/>
              </a:rPr>
              <a:t>Cer</a:t>
            </a:r>
            <a:r>
              <a:rPr lang="en-US" altLang="zh-CN" sz="1200" dirty="0">
                <a:latin typeface="+mn-lt"/>
                <a:ea typeface="宋体" panose="02010600030101010101" pitchFamily="2" charset="-122"/>
              </a:rPr>
              <a:t>(t18:0_18:2) were identified as potential pre-aging lipid biomarkers.</a:t>
            </a:r>
          </a:p>
          <a:p>
            <a:endParaRPr lang="en-US" altLang="zh-CN" sz="1200" dirty="0"/>
          </a:p>
          <a:p>
            <a:endParaRPr lang="zh-CN" altLang="en-US" sz="1200" dirty="0"/>
          </a:p>
        </p:txBody>
      </p:sp>
      <p:sp>
        <p:nvSpPr>
          <p:cNvPr id="5" name="文本框 4">
            <a:extLst>
              <a:ext uri="{FF2B5EF4-FFF2-40B4-BE49-F238E27FC236}">
                <a16:creationId xmlns:a16="http://schemas.microsoft.com/office/drawing/2014/main" id="{6FC7ACFF-C17B-5E4B-BA68-6F064342AB87}"/>
              </a:ext>
            </a:extLst>
          </p:cNvPr>
          <p:cNvSpPr txBox="1"/>
          <p:nvPr/>
        </p:nvSpPr>
        <p:spPr>
          <a:xfrm>
            <a:off x="5438866" y="4007505"/>
            <a:ext cx="1995109" cy="1169551"/>
          </a:xfrm>
          <a:prstGeom prst="rect">
            <a:avLst/>
          </a:prstGeom>
          <a:noFill/>
        </p:spPr>
        <p:txBody>
          <a:bodyPr wrap="square" rtlCol="0">
            <a:spAutoFit/>
          </a:bodyPr>
          <a:lstStyle/>
          <a:p>
            <a:pPr algn="l">
              <a:buFont typeface="+mj-lt"/>
              <a:buAutoNum type="arabicPeriod"/>
            </a:pPr>
            <a:r>
              <a:rPr lang="en-US" altLang="zh-CN" sz="1000" b="1" i="0" dirty="0">
                <a:solidFill>
                  <a:srgbClr val="374151"/>
                </a:solidFill>
                <a:effectLst/>
                <a:latin typeface="Söhne"/>
              </a:rPr>
              <a:t>TG</a:t>
            </a:r>
            <a:r>
              <a:rPr lang="en-US" altLang="zh-CN" sz="1000" b="0" i="0" dirty="0">
                <a:solidFill>
                  <a:srgbClr val="374151"/>
                </a:solidFill>
                <a:effectLst/>
                <a:latin typeface="Söhne"/>
              </a:rPr>
              <a:t>: Triglycerides</a:t>
            </a:r>
          </a:p>
          <a:p>
            <a:pPr algn="l">
              <a:buFont typeface="+mj-lt"/>
              <a:buAutoNum type="arabicPeriod"/>
            </a:pPr>
            <a:r>
              <a:rPr lang="en-US" altLang="zh-CN" sz="1000" b="1" i="0" dirty="0">
                <a:solidFill>
                  <a:srgbClr val="374151"/>
                </a:solidFill>
                <a:effectLst/>
                <a:latin typeface="Söhne"/>
              </a:rPr>
              <a:t>CER</a:t>
            </a:r>
            <a:r>
              <a:rPr lang="en-US" altLang="zh-CN" sz="1000" b="0" i="0" dirty="0">
                <a:solidFill>
                  <a:srgbClr val="374151"/>
                </a:solidFill>
                <a:effectLst/>
                <a:latin typeface="Söhne"/>
              </a:rPr>
              <a:t>: Ceramides</a:t>
            </a:r>
          </a:p>
          <a:p>
            <a:pPr algn="l">
              <a:buFont typeface="+mj-lt"/>
              <a:buAutoNum type="arabicPeriod"/>
            </a:pPr>
            <a:r>
              <a:rPr lang="en-US" altLang="zh-CN" sz="1000" b="1" i="0" dirty="0">
                <a:solidFill>
                  <a:srgbClr val="374151"/>
                </a:solidFill>
                <a:effectLst/>
                <a:latin typeface="Söhne"/>
              </a:rPr>
              <a:t>DG</a:t>
            </a:r>
            <a:r>
              <a:rPr lang="en-US" altLang="zh-CN" sz="1000" b="0" i="0" dirty="0">
                <a:solidFill>
                  <a:srgbClr val="374151"/>
                </a:solidFill>
                <a:effectLst/>
                <a:latin typeface="Söhne"/>
              </a:rPr>
              <a:t>: Diglycerides</a:t>
            </a:r>
            <a:endParaRPr lang="en-US" altLang="zh-CN" sz="1000" dirty="0">
              <a:solidFill>
                <a:srgbClr val="374151"/>
              </a:solidFill>
              <a:latin typeface="Söhne"/>
            </a:endParaRPr>
          </a:p>
          <a:p>
            <a:pPr algn="l">
              <a:buFont typeface="+mj-lt"/>
              <a:buAutoNum type="arabicPeriod"/>
            </a:pPr>
            <a:r>
              <a:rPr lang="en-US" altLang="zh-CN" sz="1000" b="1" i="0" dirty="0">
                <a:solidFill>
                  <a:srgbClr val="374151"/>
                </a:solidFill>
                <a:effectLst/>
                <a:latin typeface="Söhne"/>
              </a:rPr>
              <a:t>PC</a:t>
            </a:r>
            <a:r>
              <a:rPr lang="en-US" altLang="zh-CN" sz="1000" b="0" i="0" dirty="0">
                <a:solidFill>
                  <a:srgbClr val="374151"/>
                </a:solidFill>
                <a:effectLst/>
                <a:latin typeface="Söhne"/>
              </a:rPr>
              <a:t>: Phosphatidylcholines</a:t>
            </a:r>
            <a:endParaRPr lang="zh-CN" altLang="en-US" sz="1000" b="0" i="0" dirty="0">
              <a:solidFill>
                <a:srgbClr val="374151"/>
              </a:solidFill>
              <a:effectLst/>
              <a:latin typeface="Söhne"/>
            </a:endParaRPr>
          </a:p>
          <a:p>
            <a:pPr algn="l">
              <a:buFont typeface="+mj-lt"/>
              <a:buAutoNum type="arabicPeriod"/>
            </a:pPr>
            <a:r>
              <a:rPr lang="en-US" altLang="zh-CN" sz="1000" b="1" i="0" dirty="0">
                <a:solidFill>
                  <a:srgbClr val="374151"/>
                </a:solidFill>
                <a:effectLst/>
                <a:latin typeface="Söhne"/>
              </a:rPr>
              <a:t>SPH</a:t>
            </a:r>
            <a:r>
              <a:rPr lang="en-US" altLang="zh-CN" sz="1000" b="0" i="0" dirty="0">
                <a:solidFill>
                  <a:srgbClr val="374151"/>
                </a:solidFill>
                <a:effectLst/>
                <a:latin typeface="Söhne"/>
              </a:rPr>
              <a:t>: Sphingolipids</a:t>
            </a:r>
            <a:endParaRPr lang="zh-CN" altLang="en-US" sz="1000" b="0" i="0" dirty="0">
              <a:solidFill>
                <a:srgbClr val="374151"/>
              </a:solidFill>
              <a:effectLst/>
              <a:latin typeface="Söhne"/>
            </a:endParaRPr>
          </a:p>
          <a:p>
            <a:pPr algn="l">
              <a:buFont typeface="+mj-lt"/>
              <a:buAutoNum type="arabicPeriod"/>
            </a:pPr>
            <a:r>
              <a:rPr lang="en-US" altLang="zh-CN" sz="1000" b="1" i="0" dirty="0" err="1">
                <a:solidFill>
                  <a:srgbClr val="374151"/>
                </a:solidFill>
                <a:effectLst/>
                <a:latin typeface="Söhne"/>
              </a:rPr>
              <a:t>BisMePA</a:t>
            </a:r>
            <a:r>
              <a:rPr lang="en-US" altLang="zh-CN" sz="1000" b="0" i="0" dirty="0">
                <a:solidFill>
                  <a:srgbClr val="374151"/>
                </a:solidFill>
                <a:effectLst/>
                <a:latin typeface="Söhne"/>
              </a:rPr>
              <a:t>: Bis(</a:t>
            </a:r>
            <a:r>
              <a:rPr lang="en-US" altLang="zh-CN" sz="1000" b="0" i="0" dirty="0" err="1">
                <a:solidFill>
                  <a:srgbClr val="374151"/>
                </a:solidFill>
                <a:effectLst/>
                <a:latin typeface="Söhne"/>
              </a:rPr>
              <a:t>monoacylglycero</a:t>
            </a:r>
            <a:r>
              <a:rPr lang="en-US" altLang="zh-CN" sz="1000" b="0" i="0" dirty="0">
                <a:solidFill>
                  <a:srgbClr val="374151"/>
                </a:solidFill>
                <a:effectLst/>
                <a:latin typeface="Söhne"/>
              </a:rPr>
              <a:t>)phosphate</a:t>
            </a:r>
          </a:p>
        </p:txBody>
      </p:sp>
    </p:spTree>
    <p:extLst>
      <p:ext uri="{BB962C8B-B14F-4D97-AF65-F5344CB8AC3E}">
        <p14:creationId xmlns:p14="http://schemas.microsoft.com/office/powerpoint/2010/main" val="263707734"/>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41776-E697-1D22-AFFA-7DBFAEC6E260}"/>
              </a:ext>
            </a:extLst>
          </p:cNvPr>
          <p:cNvSpPr>
            <a:spLocks noGrp="1"/>
          </p:cNvSpPr>
          <p:nvPr>
            <p:ph type="title"/>
          </p:nvPr>
        </p:nvSpPr>
        <p:spPr/>
        <p:txBody>
          <a:bodyPr/>
          <a:lstStyle/>
          <a:p>
            <a:r>
              <a:rPr lang="en-US" dirty="0">
                <a:latin typeface="+mn-lt"/>
              </a:rPr>
              <a:t>Conclusions</a:t>
            </a:r>
            <a:endParaRPr lang="en-SG" dirty="0">
              <a:latin typeface="+mn-lt"/>
            </a:endParaRPr>
          </a:p>
        </p:txBody>
      </p:sp>
      <p:sp>
        <p:nvSpPr>
          <p:cNvPr id="3" name="Slide Number Placeholder 2">
            <a:extLst>
              <a:ext uri="{FF2B5EF4-FFF2-40B4-BE49-F238E27FC236}">
                <a16:creationId xmlns:a16="http://schemas.microsoft.com/office/drawing/2014/main" id="{9FA70BCF-AC73-7710-A8EE-A224710F2B36}"/>
              </a:ext>
            </a:extLst>
          </p:cNvPr>
          <p:cNvSpPr>
            <a:spLocks noGrp="1"/>
          </p:cNvSpPr>
          <p:nvPr>
            <p:ph type="sldNum" sz="quarter" idx="11"/>
          </p:nvPr>
        </p:nvSpPr>
        <p:spPr/>
        <p:txBody>
          <a:bodyPr/>
          <a:lstStyle/>
          <a:p>
            <a:fld id="{D3FCA764-46D2-4FC3-A118-04844DC44008}" type="slidenum">
              <a:rPr lang="en-US" smtClean="0"/>
              <a:pPr/>
              <a:t>5</a:t>
            </a:fld>
            <a:endParaRPr lang="en-US" dirty="0"/>
          </a:p>
        </p:txBody>
      </p:sp>
      <p:sp>
        <p:nvSpPr>
          <p:cNvPr id="4" name="Content Placeholder 3">
            <a:extLst>
              <a:ext uri="{FF2B5EF4-FFF2-40B4-BE49-F238E27FC236}">
                <a16:creationId xmlns:a16="http://schemas.microsoft.com/office/drawing/2014/main" id="{3AA380DB-8BB0-EE9A-00FA-7250D947114E}"/>
              </a:ext>
            </a:extLst>
          </p:cNvPr>
          <p:cNvSpPr>
            <a:spLocks noGrp="1"/>
          </p:cNvSpPr>
          <p:nvPr>
            <p:ph sz="quarter" idx="12"/>
          </p:nvPr>
        </p:nvSpPr>
        <p:spPr>
          <a:xfrm>
            <a:off x="265611" y="1496925"/>
            <a:ext cx="11660777" cy="4115749"/>
          </a:xfrm>
        </p:spPr>
        <p:txBody>
          <a:bodyPr>
            <a:noAutofit/>
          </a:bodyPr>
          <a:lstStyle/>
          <a:p>
            <a:pPr marL="342900" indent="-342900" algn="just">
              <a:lnSpc>
                <a:spcPct val="150000"/>
              </a:lnSpc>
              <a:buAutoNum type="arabicPeriod"/>
            </a:pPr>
            <a:r>
              <a:rPr lang="en-US" altLang="zh-CN" sz="1800" b="0" kern="100" dirty="0">
                <a:solidFill>
                  <a:schemeClr val="tx1"/>
                </a:solidFill>
                <a:latin typeface="+mn-lt"/>
                <a:ea typeface="等线" panose="02010600030101010101" pitchFamily="2" charset="-122"/>
                <a:cs typeface="Times New Roman" panose="02020603050405020304" pitchFamily="18" charset="0"/>
              </a:rPr>
              <a:t>Ther</a:t>
            </a:r>
            <a:r>
              <a:rPr lang="en-US" altLang="zh-CN" sz="1800" b="0" kern="100" dirty="0">
                <a:solidFill>
                  <a:schemeClr val="tx1"/>
                </a:solidFill>
                <a:ea typeface="等线" panose="02010600030101010101" pitchFamily="2" charset="-122"/>
                <a:cs typeface="Times New Roman" panose="02020603050405020304" pitchFamily="18" charset="0"/>
              </a:rPr>
              <a:t>e is significant difference in alpha diversity between the two groups. </a:t>
            </a:r>
            <a:r>
              <a:rPr lang="en-US" altLang="zh-CN" sz="1800" b="0" kern="100" dirty="0">
                <a:solidFill>
                  <a:schemeClr val="tx1"/>
                </a:solidFill>
                <a:latin typeface="+mn-lt"/>
                <a:ea typeface="等线" panose="02010600030101010101" pitchFamily="2" charset="-122"/>
                <a:cs typeface="Times New Roman" panose="02020603050405020304" pitchFamily="18" charset="0"/>
              </a:rPr>
              <a:t>Younger individuals showed a higher prevalence of bacteria C, whereas older individuals tend to have a higher abundance of bacteria M and bacteria P. </a:t>
            </a:r>
          </a:p>
          <a:p>
            <a:pPr marL="342900" indent="-342900" algn="just">
              <a:lnSpc>
                <a:spcPct val="150000"/>
              </a:lnSpc>
              <a:buFont typeface="Arial" pitchFamily="34" charset="0"/>
              <a:buAutoNum type="arabicPeriod"/>
            </a:pPr>
            <a:r>
              <a:rPr lang="en-US" altLang="zh-CN" sz="1800" b="0" kern="100" dirty="0">
                <a:solidFill>
                  <a:schemeClr val="tx1"/>
                </a:solidFill>
                <a:ea typeface="等线" panose="02010600030101010101" pitchFamily="2" charset="-122"/>
                <a:cs typeface="Times New Roman" panose="02020603050405020304" pitchFamily="18" charset="0"/>
              </a:rPr>
              <a:t>Out of the 1117 lipids analyzed, a total of 57 small lipid molecules were found to have a significant association with chronological age. </a:t>
            </a:r>
            <a:r>
              <a:rPr lang="en-US" altLang="zh-CN" sz="1800" b="0" kern="100" dirty="0">
                <a:solidFill>
                  <a:schemeClr val="tx1"/>
                </a:solidFill>
                <a:latin typeface="+mn-lt"/>
                <a:ea typeface="等线" panose="02010600030101010101" pitchFamily="2" charset="-122"/>
                <a:cs typeface="Times New Roman" panose="02020603050405020304" pitchFamily="18" charset="0"/>
              </a:rPr>
              <a:t>Based on OPLS-DA model, ceramides, glycolipids, and diglyceride lipids were statistically significantly higher (VIP value &gt;2) in the younger group compared to the older group. </a:t>
            </a:r>
          </a:p>
          <a:p>
            <a:pPr marL="342900" indent="-342900" algn="just">
              <a:lnSpc>
                <a:spcPct val="150000"/>
              </a:lnSpc>
              <a:buFont typeface="Arial" pitchFamily="34" charset="0"/>
              <a:buAutoNum type="arabicPeriod"/>
            </a:pPr>
            <a:r>
              <a:rPr lang="en-US" altLang="zh-CN" sz="1800" b="0" kern="100" dirty="0">
                <a:solidFill>
                  <a:schemeClr val="tx1"/>
                </a:solidFill>
                <a:latin typeface="+mn-lt"/>
                <a:ea typeface="等线" panose="02010600030101010101" pitchFamily="2" charset="-122"/>
                <a:cs typeface="Times New Roman" panose="02020603050405020304" pitchFamily="18" charset="0"/>
              </a:rPr>
              <a:t>We have drawn the characteristic maps of skin microbiome and metabolomics through data analysis. Our data revealed the differences and progression of the skin microbiome and metabolomics which changes with aging. These findings lay the groundwork for personalized anti-aging interventions specifically targeting the pre-aging phase.</a:t>
            </a:r>
          </a:p>
          <a:p>
            <a:endParaRPr lang="zh-CN" altLang="zh-CN" sz="1800" dirty="0">
              <a:solidFill>
                <a:schemeClr val="tx1"/>
              </a:solidFill>
              <a:effectLst/>
              <a:latin typeface="+mn-lt"/>
              <a:ea typeface="宋体" panose="02010600030101010101" pitchFamily="2" charset="-122"/>
              <a:cs typeface="Times New Roman" panose="02020603050405020304" pitchFamily="18" charset="0"/>
            </a:endParaRPr>
          </a:p>
        </p:txBody>
      </p:sp>
      <p:sp>
        <p:nvSpPr>
          <p:cNvPr id="5" name="Content Placeholder 4">
            <a:extLst>
              <a:ext uri="{FF2B5EF4-FFF2-40B4-BE49-F238E27FC236}">
                <a16:creationId xmlns:a16="http://schemas.microsoft.com/office/drawing/2014/main" id="{EF4994B8-4E2A-200E-2270-92F8715FB43F}"/>
              </a:ext>
            </a:extLst>
          </p:cNvPr>
          <p:cNvSpPr>
            <a:spLocks noGrp="1"/>
          </p:cNvSpPr>
          <p:nvPr>
            <p:ph sz="quarter" idx="14"/>
          </p:nvPr>
        </p:nvSpPr>
        <p:spPr/>
        <p:txBody>
          <a:bodyPr/>
          <a:lstStyle/>
          <a:p>
            <a:endParaRPr lang="en-SG"/>
          </a:p>
        </p:txBody>
      </p:sp>
    </p:spTree>
    <p:extLst>
      <p:ext uri="{BB962C8B-B14F-4D97-AF65-F5344CB8AC3E}">
        <p14:creationId xmlns:p14="http://schemas.microsoft.com/office/powerpoint/2010/main" val="683983510"/>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90B4-62E8-6697-13F1-E0BBAF9E6186}"/>
              </a:ext>
            </a:extLst>
          </p:cNvPr>
          <p:cNvSpPr>
            <a:spLocks noGrp="1"/>
          </p:cNvSpPr>
          <p:nvPr>
            <p:ph type="title"/>
          </p:nvPr>
        </p:nvSpPr>
        <p:spPr/>
        <p:txBody>
          <a:bodyPr/>
          <a:lstStyle/>
          <a:p>
            <a:r>
              <a:rPr lang="en-US" dirty="0"/>
              <a:t>Sample figure</a:t>
            </a:r>
            <a:endParaRPr lang="en-GB" dirty="0"/>
          </a:p>
        </p:txBody>
      </p:sp>
      <p:sp>
        <p:nvSpPr>
          <p:cNvPr id="3" name="Slide Number Placeholder 2">
            <a:extLst>
              <a:ext uri="{FF2B5EF4-FFF2-40B4-BE49-F238E27FC236}">
                <a16:creationId xmlns:a16="http://schemas.microsoft.com/office/drawing/2014/main" id="{0318F2A0-1315-CBB5-5D60-7C3A290725A1}"/>
              </a:ext>
            </a:extLst>
          </p:cNvPr>
          <p:cNvSpPr>
            <a:spLocks noGrp="1"/>
          </p:cNvSpPr>
          <p:nvPr>
            <p:ph type="sldNum" sz="quarter" idx="11"/>
          </p:nvPr>
        </p:nvSpPr>
        <p:spPr/>
        <p:txBody>
          <a:bodyPr/>
          <a:lstStyle/>
          <a:p>
            <a:fld id="{D3FCA764-46D2-4FC3-A118-04844DC44008}" type="slidenum">
              <a:rPr lang="en-US" smtClean="0"/>
              <a:pPr/>
              <a:t>6</a:t>
            </a:fld>
            <a:endParaRPr lang="en-US" dirty="0"/>
          </a:p>
        </p:txBody>
      </p:sp>
      <p:sp>
        <p:nvSpPr>
          <p:cNvPr id="5" name="Content Placeholder 4">
            <a:extLst>
              <a:ext uri="{FF2B5EF4-FFF2-40B4-BE49-F238E27FC236}">
                <a16:creationId xmlns:a16="http://schemas.microsoft.com/office/drawing/2014/main" id="{9CBB3248-E18C-22C8-1B9F-C4496E579767}"/>
              </a:ext>
            </a:extLst>
          </p:cNvPr>
          <p:cNvSpPr>
            <a:spLocks noGrp="1"/>
          </p:cNvSpPr>
          <p:nvPr>
            <p:ph sz="quarter" idx="14"/>
          </p:nvPr>
        </p:nvSpPr>
        <p:spPr/>
        <p:txBody>
          <a:bodyPr/>
          <a:lstStyle/>
          <a:p>
            <a:endParaRPr lang="en-GB"/>
          </a:p>
        </p:txBody>
      </p:sp>
      <p:graphicFrame>
        <p:nvGraphicFramePr>
          <p:cNvPr id="6" name="Content Placeholder 187">
            <a:extLst>
              <a:ext uri="{FF2B5EF4-FFF2-40B4-BE49-F238E27FC236}">
                <a16:creationId xmlns:a16="http://schemas.microsoft.com/office/drawing/2014/main" id="{5623A539-8C68-3F27-4CC8-BA140487F9F2}"/>
              </a:ext>
            </a:extLst>
          </p:cNvPr>
          <p:cNvGraphicFramePr>
            <a:graphicFrameLocks/>
          </p:cNvGraphicFramePr>
          <p:nvPr/>
        </p:nvGraphicFramePr>
        <p:xfrm>
          <a:off x="609600" y="1524000"/>
          <a:ext cx="109728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85886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EB82-69CC-024C-ED6E-56E37E86D9A2}"/>
              </a:ext>
            </a:extLst>
          </p:cNvPr>
          <p:cNvSpPr>
            <a:spLocks noGrp="1"/>
          </p:cNvSpPr>
          <p:nvPr>
            <p:ph type="title"/>
          </p:nvPr>
        </p:nvSpPr>
        <p:spPr/>
        <p:txBody>
          <a:bodyPr/>
          <a:lstStyle/>
          <a:p>
            <a:r>
              <a:rPr lang="en-US" dirty="0"/>
              <a:t>Sample table</a:t>
            </a:r>
            <a:endParaRPr lang="en-GB" dirty="0"/>
          </a:p>
        </p:txBody>
      </p:sp>
      <p:sp>
        <p:nvSpPr>
          <p:cNvPr id="3" name="Slide Number Placeholder 2">
            <a:extLst>
              <a:ext uri="{FF2B5EF4-FFF2-40B4-BE49-F238E27FC236}">
                <a16:creationId xmlns:a16="http://schemas.microsoft.com/office/drawing/2014/main" id="{A4FDFC6A-8B5E-9327-F884-C3818E854E6C}"/>
              </a:ext>
            </a:extLst>
          </p:cNvPr>
          <p:cNvSpPr>
            <a:spLocks noGrp="1"/>
          </p:cNvSpPr>
          <p:nvPr>
            <p:ph type="sldNum" sz="quarter" idx="11"/>
          </p:nvPr>
        </p:nvSpPr>
        <p:spPr/>
        <p:txBody>
          <a:bodyPr/>
          <a:lstStyle/>
          <a:p>
            <a:fld id="{D3FCA764-46D2-4FC3-A118-04844DC44008}" type="slidenum">
              <a:rPr lang="en-US" smtClean="0"/>
              <a:pPr/>
              <a:t>7</a:t>
            </a:fld>
            <a:endParaRPr lang="en-US" dirty="0"/>
          </a:p>
        </p:txBody>
      </p:sp>
      <p:sp>
        <p:nvSpPr>
          <p:cNvPr id="5" name="Content Placeholder 4">
            <a:extLst>
              <a:ext uri="{FF2B5EF4-FFF2-40B4-BE49-F238E27FC236}">
                <a16:creationId xmlns:a16="http://schemas.microsoft.com/office/drawing/2014/main" id="{76BE84D8-7B52-83EE-8940-4FDEDAEE840D}"/>
              </a:ext>
            </a:extLst>
          </p:cNvPr>
          <p:cNvSpPr>
            <a:spLocks noGrp="1"/>
          </p:cNvSpPr>
          <p:nvPr>
            <p:ph sz="quarter" idx="14"/>
          </p:nvPr>
        </p:nvSpPr>
        <p:spPr/>
        <p:txBody>
          <a:bodyPr/>
          <a:lstStyle/>
          <a:p>
            <a:endParaRPr lang="en-GB"/>
          </a:p>
        </p:txBody>
      </p:sp>
      <p:graphicFrame>
        <p:nvGraphicFramePr>
          <p:cNvPr id="6" name="Content Placeholder 9">
            <a:extLst>
              <a:ext uri="{FF2B5EF4-FFF2-40B4-BE49-F238E27FC236}">
                <a16:creationId xmlns:a16="http://schemas.microsoft.com/office/drawing/2014/main" id="{2C00DF60-EBC7-B3BD-A0AE-E9A7D676A845}"/>
              </a:ext>
            </a:extLst>
          </p:cNvPr>
          <p:cNvGraphicFramePr>
            <a:graphicFrameLocks/>
          </p:cNvGraphicFramePr>
          <p:nvPr/>
        </p:nvGraphicFramePr>
        <p:xfrm>
          <a:off x="609600" y="1735503"/>
          <a:ext cx="10972800" cy="3974592"/>
        </p:xfrm>
        <a:graphic>
          <a:graphicData uri="http://schemas.openxmlformats.org/drawingml/2006/table">
            <a:tbl>
              <a:tblPr firstRow="1" bandRow="1">
                <a:tableStyleId>{F2DE63D5-997A-4646-A377-4702673A728D}</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gridCol w="2743200">
                  <a:extLst>
                    <a:ext uri="{9D8B030D-6E8A-4147-A177-3AD203B41FA5}">
                      <a16:colId xmlns:a16="http://schemas.microsoft.com/office/drawing/2014/main" val="20003"/>
                    </a:ext>
                  </a:extLst>
                </a:gridCol>
              </a:tblGrid>
              <a:tr h="0">
                <a:tc>
                  <a:txBody>
                    <a:bodyPr/>
                    <a:lstStyle/>
                    <a:p>
                      <a:r>
                        <a:rPr lang="en-US" sz="1800" dirty="0">
                          <a:solidFill>
                            <a:schemeClr val="tx2"/>
                          </a:solidFill>
                        </a:rPr>
                        <a:t>Table title if needed</a:t>
                      </a:r>
                    </a:p>
                  </a:txBody>
                  <a:tcPr marL="0" marR="0" anchor="ctr">
                    <a:lnL w="28575"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algn="ctr" hangingPunct="0">
                        <a:lnSpc>
                          <a:spcPct val="100000"/>
                        </a:lnSpc>
                        <a:spcBef>
                          <a:spcPts val="0"/>
                        </a:spcBef>
                        <a:spcAft>
                          <a:spcPts val="0"/>
                        </a:spcAft>
                      </a:pPr>
                      <a:endParaRPr lang="en-US" sz="1400" dirty="0">
                        <a:latin typeface="Times New Roman"/>
                        <a:ea typeface="MS Mincho"/>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algn="ctr" hangingPunct="0">
                        <a:lnSpc>
                          <a:spcPct val="100000"/>
                        </a:lnSpc>
                        <a:spcBef>
                          <a:spcPts val="0"/>
                        </a:spcBef>
                        <a:spcAft>
                          <a:spcPts val="0"/>
                        </a:spcAft>
                      </a:pPr>
                      <a:endParaRPr lang="en-US" sz="1400" dirty="0">
                        <a:latin typeface="Times New Roman"/>
                        <a:ea typeface="MS Mincho"/>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pPr marL="0" marR="0" algn="ctr" hangingPunct="0">
                        <a:lnSpc>
                          <a:spcPct val="100000"/>
                        </a:lnSpc>
                        <a:spcBef>
                          <a:spcPts val="0"/>
                        </a:spcBef>
                        <a:spcAft>
                          <a:spcPts val="0"/>
                        </a:spcAft>
                      </a:pPr>
                      <a:endParaRPr lang="en-US" sz="1400" dirty="0">
                        <a:latin typeface="Times New Roman"/>
                        <a:ea typeface="MS Mincho"/>
                      </a:endParaRPr>
                    </a:p>
                  </a:txBody>
                  <a:tcPr anchor="ctr">
                    <a:lnL w="12700" cap="flat" cmpd="sng" algn="ctr">
                      <a:solidFill>
                        <a:schemeClr val="bg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0">
                <a:tc>
                  <a:txBody>
                    <a:bodyPr/>
                    <a:lstStyle>
                      <a:lvl1pPr marL="0" algn="l" defTabSz="457200" rtl="0" eaLnBrk="1" latinLnBrk="0" hangingPunct="1">
                        <a:defRPr sz="1800" b="1" kern="1200">
                          <a:solidFill>
                            <a:schemeClr val="bg1"/>
                          </a:solidFill>
                          <a:latin typeface="Arial" panose="020B0604020202020204"/>
                        </a:defRPr>
                      </a:lvl1pPr>
                      <a:lvl2pPr marL="457200" algn="l" defTabSz="457200" rtl="0" eaLnBrk="1" latinLnBrk="0" hangingPunct="1">
                        <a:defRPr sz="1800" b="1" kern="1200">
                          <a:solidFill>
                            <a:schemeClr val="bg1"/>
                          </a:solidFill>
                          <a:latin typeface="Arial" panose="020B0604020202020204"/>
                        </a:defRPr>
                      </a:lvl2pPr>
                      <a:lvl3pPr marL="914400" algn="l" defTabSz="457200" rtl="0" eaLnBrk="1" latinLnBrk="0" hangingPunct="1">
                        <a:defRPr sz="1800" b="1" kern="1200">
                          <a:solidFill>
                            <a:schemeClr val="bg1"/>
                          </a:solidFill>
                          <a:latin typeface="Arial" panose="020B0604020202020204"/>
                        </a:defRPr>
                      </a:lvl3pPr>
                      <a:lvl4pPr marL="1371600" algn="l" defTabSz="457200" rtl="0" eaLnBrk="1" latinLnBrk="0" hangingPunct="1">
                        <a:defRPr sz="1800" b="1" kern="1200">
                          <a:solidFill>
                            <a:schemeClr val="bg1"/>
                          </a:solidFill>
                          <a:latin typeface="Arial" panose="020B0604020202020204"/>
                        </a:defRPr>
                      </a:lvl4pPr>
                      <a:lvl5pPr marL="1828800" algn="l" defTabSz="457200" rtl="0" eaLnBrk="1" latinLnBrk="0" hangingPunct="1">
                        <a:defRPr sz="1800" b="1" kern="1200">
                          <a:solidFill>
                            <a:schemeClr val="bg1"/>
                          </a:solidFill>
                          <a:latin typeface="Arial" panose="020B0604020202020204"/>
                        </a:defRPr>
                      </a:lvl5pPr>
                      <a:lvl6pPr marL="2286000" algn="l" defTabSz="457200" rtl="0" eaLnBrk="1" latinLnBrk="0" hangingPunct="1">
                        <a:defRPr sz="1800" b="1" kern="1200">
                          <a:solidFill>
                            <a:schemeClr val="bg1"/>
                          </a:solidFill>
                          <a:latin typeface="Arial" panose="020B0604020202020204"/>
                        </a:defRPr>
                      </a:lvl6pPr>
                      <a:lvl7pPr marL="2743200" algn="l" defTabSz="457200" rtl="0" eaLnBrk="1" latinLnBrk="0" hangingPunct="1">
                        <a:defRPr sz="1800" b="1" kern="1200">
                          <a:solidFill>
                            <a:schemeClr val="bg1"/>
                          </a:solidFill>
                          <a:latin typeface="Arial" panose="020B0604020202020204"/>
                        </a:defRPr>
                      </a:lvl7pPr>
                      <a:lvl8pPr marL="3200400" algn="l" defTabSz="457200" rtl="0" eaLnBrk="1" latinLnBrk="0" hangingPunct="1">
                        <a:defRPr sz="1800" b="1" kern="1200">
                          <a:solidFill>
                            <a:schemeClr val="bg1"/>
                          </a:solidFill>
                          <a:latin typeface="Arial" panose="020B0604020202020204"/>
                        </a:defRPr>
                      </a:lvl8pPr>
                      <a:lvl9pPr marL="3657600" algn="l" defTabSz="457200" rtl="0" eaLnBrk="1" latinLnBrk="0" hangingPunct="1">
                        <a:defRPr sz="1800" b="1" kern="1200">
                          <a:solidFill>
                            <a:schemeClr val="bg1"/>
                          </a:solidFill>
                          <a:latin typeface="Arial" panose="020B0604020202020204"/>
                        </a:defRPr>
                      </a:lvl9pPr>
                    </a:lstStyle>
                    <a:p>
                      <a:r>
                        <a:rPr lang="en-US" sz="1400" b="1" dirty="0">
                          <a:solidFill>
                            <a:sysClr val="windowText" lastClr="000000"/>
                          </a:solidFill>
                          <a:latin typeface="+mn-lt"/>
                        </a:rPr>
                        <a:t>Header</a:t>
                      </a: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b="1" kern="1200">
                          <a:solidFill>
                            <a:schemeClr val="bg1"/>
                          </a:solidFill>
                          <a:latin typeface="Arial" panose="020B0604020202020204"/>
                        </a:defRPr>
                      </a:lvl1pPr>
                      <a:lvl2pPr marL="457200" algn="l" defTabSz="457200" rtl="0" eaLnBrk="1" latinLnBrk="0" hangingPunct="1">
                        <a:defRPr sz="1800" b="1" kern="1200">
                          <a:solidFill>
                            <a:schemeClr val="bg1"/>
                          </a:solidFill>
                          <a:latin typeface="Arial" panose="020B0604020202020204"/>
                        </a:defRPr>
                      </a:lvl2pPr>
                      <a:lvl3pPr marL="914400" algn="l" defTabSz="457200" rtl="0" eaLnBrk="1" latinLnBrk="0" hangingPunct="1">
                        <a:defRPr sz="1800" b="1" kern="1200">
                          <a:solidFill>
                            <a:schemeClr val="bg1"/>
                          </a:solidFill>
                          <a:latin typeface="Arial" panose="020B0604020202020204"/>
                        </a:defRPr>
                      </a:lvl3pPr>
                      <a:lvl4pPr marL="1371600" algn="l" defTabSz="457200" rtl="0" eaLnBrk="1" latinLnBrk="0" hangingPunct="1">
                        <a:defRPr sz="1800" b="1" kern="1200">
                          <a:solidFill>
                            <a:schemeClr val="bg1"/>
                          </a:solidFill>
                          <a:latin typeface="Arial" panose="020B0604020202020204"/>
                        </a:defRPr>
                      </a:lvl4pPr>
                      <a:lvl5pPr marL="1828800" algn="l" defTabSz="457200" rtl="0" eaLnBrk="1" latinLnBrk="0" hangingPunct="1">
                        <a:defRPr sz="1800" b="1" kern="1200">
                          <a:solidFill>
                            <a:schemeClr val="bg1"/>
                          </a:solidFill>
                          <a:latin typeface="Arial" panose="020B0604020202020204"/>
                        </a:defRPr>
                      </a:lvl5pPr>
                      <a:lvl6pPr marL="2286000" algn="l" defTabSz="457200" rtl="0" eaLnBrk="1" latinLnBrk="0" hangingPunct="1">
                        <a:defRPr sz="1800" b="1" kern="1200">
                          <a:solidFill>
                            <a:schemeClr val="bg1"/>
                          </a:solidFill>
                          <a:latin typeface="Arial" panose="020B0604020202020204"/>
                        </a:defRPr>
                      </a:lvl6pPr>
                      <a:lvl7pPr marL="2743200" algn="l" defTabSz="457200" rtl="0" eaLnBrk="1" latinLnBrk="0" hangingPunct="1">
                        <a:defRPr sz="1800" b="1" kern="1200">
                          <a:solidFill>
                            <a:schemeClr val="bg1"/>
                          </a:solidFill>
                          <a:latin typeface="Arial" panose="020B0604020202020204"/>
                        </a:defRPr>
                      </a:lvl7pPr>
                      <a:lvl8pPr marL="3200400" algn="l" defTabSz="457200" rtl="0" eaLnBrk="1" latinLnBrk="0" hangingPunct="1">
                        <a:defRPr sz="1800" b="1" kern="1200">
                          <a:solidFill>
                            <a:schemeClr val="bg1"/>
                          </a:solidFill>
                          <a:latin typeface="Arial" panose="020B0604020202020204"/>
                        </a:defRPr>
                      </a:lvl8pPr>
                      <a:lvl9pPr marL="3657600" algn="l" defTabSz="457200" rtl="0" eaLnBrk="1" latinLnBrk="0" hangingPunct="1">
                        <a:defRPr sz="1800" b="1" kern="1200">
                          <a:solidFill>
                            <a:schemeClr val="bg1"/>
                          </a:solidFill>
                          <a:latin typeface="Arial" panose="020B0604020202020204"/>
                        </a:defRPr>
                      </a:lvl9pPr>
                    </a:lstStyle>
                    <a:p>
                      <a:pPr marL="0" marR="0" algn="ctr" hangingPunct="0">
                        <a:lnSpc>
                          <a:spcPct val="100000"/>
                        </a:lnSpc>
                        <a:spcBef>
                          <a:spcPts val="0"/>
                        </a:spcBef>
                        <a:spcAft>
                          <a:spcPts val="0"/>
                        </a:spcAft>
                      </a:pPr>
                      <a:r>
                        <a:rPr lang="en-US" sz="1400" b="1" dirty="0">
                          <a:solidFill>
                            <a:sysClr val="windowText" lastClr="000000"/>
                          </a:solidFill>
                          <a:latin typeface="+mn-lt"/>
                        </a:rPr>
                        <a:t>Header</a:t>
                      </a:r>
                      <a:endParaRPr lang="en-US" sz="1400" b="1" dirty="0">
                        <a:solidFill>
                          <a:sysClr val="windowText" lastClr="000000"/>
                        </a:solidFill>
                        <a:latin typeface="+mn-lt"/>
                        <a:ea typeface="MS Mincho"/>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b="1" kern="1200">
                          <a:solidFill>
                            <a:schemeClr val="bg1"/>
                          </a:solidFill>
                          <a:latin typeface="Arial" panose="020B0604020202020204"/>
                        </a:defRPr>
                      </a:lvl1pPr>
                      <a:lvl2pPr marL="457200" algn="l" defTabSz="457200" rtl="0" eaLnBrk="1" latinLnBrk="0" hangingPunct="1">
                        <a:defRPr sz="1800" b="1" kern="1200">
                          <a:solidFill>
                            <a:schemeClr val="bg1"/>
                          </a:solidFill>
                          <a:latin typeface="Arial" panose="020B0604020202020204"/>
                        </a:defRPr>
                      </a:lvl2pPr>
                      <a:lvl3pPr marL="914400" algn="l" defTabSz="457200" rtl="0" eaLnBrk="1" latinLnBrk="0" hangingPunct="1">
                        <a:defRPr sz="1800" b="1" kern="1200">
                          <a:solidFill>
                            <a:schemeClr val="bg1"/>
                          </a:solidFill>
                          <a:latin typeface="Arial" panose="020B0604020202020204"/>
                        </a:defRPr>
                      </a:lvl3pPr>
                      <a:lvl4pPr marL="1371600" algn="l" defTabSz="457200" rtl="0" eaLnBrk="1" latinLnBrk="0" hangingPunct="1">
                        <a:defRPr sz="1800" b="1" kern="1200">
                          <a:solidFill>
                            <a:schemeClr val="bg1"/>
                          </a:solidFill>
                          <a:latin typeface="Arial" panose="020B0604020202020204"/>
                        </a:defRPr>
                      </a:lvl4pPr>
                      <a:lvl5pPr marL="1828800" algn="l" defTabSz="457200" rtl="0" eaLnBrk="1" latinLnBrk="0" hangingPunct="1">
                        <a:defRPr sz="1800" b="1" kern="1200">
                          <a:solidFill>
                            <a:schemeClr val="bg1"/>
                          </a:solidFill>
                          <a:latin typeface="Arial" panose="020B0604020202020204"/>
                        </a:defRPr>
                      </a:lvl5pPr>
                      <a:lvl6pPr marL="2286000" algn="l" defTabSz="457200" rtl="0" eaLnBrk="1" latinLnBrk="0" hangingPunct="1">
                        <a:defRPr sz="1800" b="1" kern="1200">
                          <a:solidFill>
                            <a:schemeClr val="bg1"/>
                          </a:solidFill>
                          <a:latin typeface="Arial" panose="020B0604020202020204"/>
                        </a:defRPr>
                      </a:lvl6pPr>
                      <a:lvl7pPr marL="2743200" algn="l" defTabSz="457200" rtl="0" eaLnBrk="1" latinLnBrk="0" hangingPunct="1">
                        <a:defRPr sz="1800" b="1" kern="1200">
                          <a:solidFill>
                            <a:schemeClr val="bg1"/>
                          </a:solidFill>
                          <a:latin typeface="Arial" panose="020B0604020202020204"/>
                        </a:defRPr>
                      </a:lvl7pPr>
                      <a:lvl8pPr marL="3200400" algn="l" defTabSz="457200" rtl="0" eaLnBrk="1" latinLnBrk="0" hangingPunct="1">
                        <a:defRPr sz="1800" b="1" kern="1200">
                          <a:solidFill>
                            <a:schemeClr val="bg1"/>
                          </a:solidFill>
                          <a:latin typeface="Arial" panose="020B0604020202020204"/>
                        </a:defRPr>
                      </a:lvl8pPr>
                      <a:lvl9pPr marL="3657600" algn="l" defTabSz="457200" rtl="0" eaLnBrk="1" latinLnBrk="0" hangingPunct="1">
                        <a:defRPr sz="1800" b="1" kern="1200">
                          <a:solidFill>
                            <a:schemeClr val="bg1"/>
                          </a:solidFill>
                          <a:latin typeface="Arial" panose="020B0604020202020204"/>
                        </a:defRPr>
                      </a:lvl9pPr>
                    </a:lstStyle>
                    <a:p>
                      <a:pPr marL="0" marR="0" algn="ctr" hangingPunct="0">
                        <a:lnSpc>
                          <a:spcPct val="100000"/>
                        </a:lnSpc>
                        <a:spcBef>
                          <a:spcPts val="0"/>
                        </a:spcBef>
                        <a:spcAft>
                          <a:spcPts val="0"/>
                        </a:spcAft>
                      </a:pPr>
                      <a:r>
                        <a:rPr lang="en-US" sz="1400" b="1" dirty="0">
                          <a:solidFill>
                            <a:sysClr val="windowText" lastClr="000000"/>
                          </a:solidFill>
                          <a:latin typeface="+mn-lt"/>
                        </a:rPr>
                        <a:t>Header</a:t>
                      </a:r>
                      <a:endParaRPr lang="en-US" sz="1400" b="1" dirty="0">
                        <a:solidFill>
                          <a:sysClr val="windowText" lastClr="000000"/>
                        </a:solidFill>
                        <a:latin typeface="+mn-lt"/>
                        <a:ea typeface="MS Mincho"/>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tc>
                  <a:txBody>
                    <a:bodyPr/>
                    <a:lstStyle>
                      <a:lvl1pPr marL="0" algn="l" defTabSz="457200" rtl="0" eaLnBrk="1" latinLnBrk="0" hangingPunct="1">
                        <a:defRPr sz="1800" b="1" kern="1200">
                          <a:solidFill>
                            <a:schemeClr val="bg1"/>
                          </a:solidFill>
                          <a:latin typeface="Arial" panose="020B0604020202020204"/>
                        </a:defRPr>
                      </a:lvl1pPr>
                      <a:lvl2pPr marL="457200" algn="l" defTabSz="457200" rtl="0" eaLnBrk="1" latinLnBrk="0" hangingPunct="1">
                        <a:defRPr sz="1800" b="1" kern="1200">
                          <a:solidFill>
                            <a:schemeClr val="bg1"/>
                          </a:solidFill>
                          <a:latin typeface="Arial" panose="020B0604020202020204"/>
                        </a:defRPr>
                      </a:lvl2pPr>
                      <a:lvl3pPr marL="914400" algn="l" defTabSz="457200" rtl="0" eaLnBrk="1" latinLnBrk="0" hangingPunct="1">
                        <a:defRPr sz="1800" b="1" kern="1200">
                          <a:solidFill>
                            <a:schemeClr val="bg1"/>
                          </a:solidFill>
                          <a:latin typeface="Arial" panose="020B0604020202020204"/>
                        </a:defRPr>
                      </a:lvl3pPr>
                      <a:lvl4pPr marL="1371600" algn="l" defTabSz="457200" rtl="0" eaLnBrk="1" latinLnBrk="0" hangingPunct="1">
                        <a:defRPr sz="1800" b="1" kern="1200">
                          <a:solidFill>
                            <a:schemeClr val="bg1"/>
                          </a:solidFill>
                          <a:latin typeface="Arial" panose="020B0604020202020204"/>
                        </a:defRPr>
                      </a:lvl4pPr>
                      <a:lvl5pPr marL="1828800" algn="l" defTabSz="457200" rtl="0" eaLnBrk="1" latinLnBrk="0" hangingPunct="1">
                        <a:defRPr sz="1800" b="1" kern="1200">
                          <a:solidFill>
                            <a:schemeClr val="bg1"/>
                          </a:solidFill>
                          <a:latin typeface="Arial" panose="020B0604020202020204"/>
                        </a:defRPr>
                      </a:lvl5pPr>
                      <a:lvl6pPr marL="2286000" algn="l" defTabSz="457200" rtl="0" eaLnBrk="1" latinLnBrk="0" hangingPunct="1">
                        <a:defRPr sz="1800" b="1" kern="1200">
                          <a:solidFill>
                            <a:schemeClr val="bg1"/>
                          </a:solidFill>
                          <a:latin typeface="Arial" panose="020B0604020202020204"/>
                        </a:defRPr>
                      </a:lvl6pPr>
                      <a:lvl7pPr marL="2743200" algn="l" defTabSz="457200" rtl="0" eaLnBrk="1" latinLnBrk="0" hangingPunct="1">
                        <a:defRPr sz="1800" b="1" kern="1200">
                          <a:solidFill>
                            <a:schemeClr val="bg1"/>
                          </a:solidFill>
                          <a:latin typeface="Arial" panose="020B0604020202020204"/>
                        </a:defRPr>
                      </a:lvl7pPr>
                      <a:lvl8pPr marL="3200400" algn="l" defTabSz="457200" rtl="0" eaLnBrk="1" latinLnBrk="0" hangingPunct="1">
                        <a:defRPr sz="1800" b="1" kern="1200">
                          <a:solidFill>
                            <a:schemeClr val="bg1"/>
                          </a:solidFill>
                          <a:latin typeface="Arial" panose="020B0604020202020204"/>
                        </a:defRPr>
                      </a:lvl8pPr>
                      <a:lvl9pPr marL="3657600" algn="l" defTabSz="457200" rtl="0" eaLnBrk="1" latinLnBrk="0" hangingPunct="1">
                        <a:defRPr sz="1800" b="1" kern="1200">
                          <a:solidFill>
                            <a:schemeClr val="bg1"/>
                          </a:solidFill>
                          <a:latin typeface="Arial" panose="020B0604020202020204"/>
                        </a:defRPr>
                      </a:lvl9pPr>
                    </a:lstStyle>
                    <a:p>
                      <a:pPr marL="0" marR="0" algn="ctr" hangingPunct="0">
                        <a:lnSpc>
                          <a:spcPct val="100000"/>
                        </a:lnSpc>
                        <a:spcBef>
                          <a:spcPts val="0"/>
                        </a:spcBef>
                        <a:spcAft>
                          <a:spcPts val="0"/>
                        </a:spcAft>
                      </a:pPr>
                      <a:r>
                        <a:rPr lang="en-US" sz="1400" b="1" dirty="0">
                          <a:solidFill>
                            <a:sysClr val="windowText" lastClr="000000"/>
                          </a:solidFill>
                          <a:latin typeface="+mn-lt"/>
                        </a:rPr>
                        <a:t>Header</a:t>
                      </a:r>
                      <a:endParaRPr lang="en-US" sz="1400" b="1" dirty="0">
                        <a:solidFill>
                          <a:sysClr val="windowText" lastClr="000000"/>
                        </a:solidFill>
                        <a:latin typeface="+mn-lt"/>
                        <a:ea typeface="MS Mincho"/>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1"/>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0" indent="0"/>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3175" indent="0"/>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0" indent="0"/>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3175" marR="0" indent="0" algn="l" defTabSz="914400" rtl="0" eaLnBrk="1" fontAlgn="auto" latinLnBrk="0" hangingPunct="1">
                        <a:lnSpc>
                          <a:spcPct val="100000"/>
                        </a:lnSpc>
                        <a:spcBef>
                          <a:spcPts val="0"/>
                        </a:spcBef>
                        <a:spcAft>
                          <a:spcPts val="0"/>
                        </a:spcAft>
                        <a:buClrTx/>
                        <a:buSzTx/>
                        <a:buFontTx/>
                        <a:buNone/>
                        <a:tabLst/>
                        <a:defRPr/>
                      </a:pPr>
                      <a:r>
                        <a:rPr lang="en-US" sz="1400" kern="1200" dirty="0">
                          <a:latin typeface="Kenvue Sans Semibold" panose="020B0704030102040203" pitchFamily="34" charset="0"/>
                        </a:rPr>
                        <a:t>Label</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marL="9525" marR="9525"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marL="9525" marR="9525"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marL="9525" marR="9525"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274320" indent="0"/>
                      <a:r>
                        <a:rPr lang="en-US" sz="1400" kern="1200" dirty="0">
                          <a:latin typeface="Kenvue Sans Semibold" panose="020B0704030102040203" pitchFamily="34" charset="0"/>
                        </a:rPr>
                        <a:t>Label indented</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274320" indent="0"/>
                      <a:r>
                        <a:rPr lang="en-US" sz="1400" kern="1200" dirty="0">
                          <a:latin typeface="Kenvue Sans Semibold" panose="020B0704030102040203" pitchFamily="34" charset="0"/>
                        </a:rPr>
                        <a:t>Label indented</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10"/>
                  </a:ext>
                </a:extLst>
              </a:tr>
              <a:tr h="121920">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marL="274320" indent="0"/>
                      <a:r>
                        <a:rPr lang="en-US" sz="1400" kern="1200" dirty="0">
                          <a:latin typeface="Kenvue Sans Semibold" panose="020B0704030102040203" pitchFamily="34" charset="0"/>
                        </a:rPr>
                        <a:t>Label indented</a:t>
                      </a:r>
                      <a:endParaRPr lang="en-US" sz="1400" kern="1200" dirty="0">
                        <a:solidFill>
                          <a:schemeClr val="tx1"/>
                        </a:solidFill>
                        <a:latin typeface="Kenvue Sans Semibold" panose="020B0704030102040203" pitchFamily="34" charset="0"/>
                        <a:ea typeface="+mn-ea"/>
                        <a:cs typeface="+mn-cs"/>
                      </a:endParaRPr>
                    </a:p>
                  </a:txBody>
                  <a:tcPr anchor="ctr">
                    <a:lnL w="9525" cap="flat" cmpd="sng" algn="ctr">
                      <a:noFill/>
                      <a:prstDash val="soli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lvl1pPr marL="0" algn="l" defTabSz="457200" rtl="0" eaLnBrk="1" latinLnBrk="0" hangingPunct="1">
                        <a:defRPr sz="1800" kern="1200">
                          <a:solidFill>
                            <a:schemeClr val="tx1"/>
                          </a:solidFill>
                          <a:latin typeface="Arial" panose="020B0604020202020204"/>
                        </a:defRPr>
                      </a:lvl1pPr>
                      <a:lvl2pPr marL="457200" algn="l" defTabSz="457200" rtl="0" eaLnBrk="1" latinLnBrk="0" hangingPunct="1">
                        <a:defRPr sz="1800" kern="1200">
                          <a:solidFill>
                            <a:schemeClr val="tx1"/>
                          </a:solidFill>
                          <a:latin typeface="Arial" panose="020B0604020202020204"/>
                        </a:defRPr>
                      </a:lvl2pPr>
                      <a:lvl3pPr marL="914400" algn="l" defTabSz="457200" rtl="0" eaLnBrk="1" latinLnBrk="0" hangingPunct="1">
                        <a:defRPr sz="1800" kern="1200">
                          <a:solidFill>
                            <a:schemeClr val="tx1"/>
                          </a:solidFill>
                          <a:latin typeface="Arial" panose="020B0604020202020204"/>
                        </a:defRPr>
                      </a:lvl3pPr>
                      <a:lvl4pPr marL="1371600" algn="l" defTabSz="457200" rtl="0" eaLnBrk="1" latinLnBrk="0" hangingPunct="1">
                        <a:defRPr sz="1800" kern="1200">
                          <a:solidFill>
                            <a:schemeClr val="tx1"/>
                          </a:solidFill>
                          <a:latin typeface="Arial" panose="020B0604020202020204"/>
                        </a:defRPr>
                      </a:lvl4pPr>
                      <a:lvl5pPr marL="1828800" algn="l" defTabSz="457200" rtl="0" eaLnBrk="1" latinLnBrk="0" hangingPunct="1">
                        <a:defRPr sz="1800" kern="1200">
                          <a:solidFill>
                            <a:schemeClr val="tx1"/>
                          </a:solidFill>
                          <a:latin typeface="Arial" panose="020B0604020202020204"/>
                        </a:defRPr>
                      </a:lvl5pPr>
                      <a:lvl6pPr marL="2286000" algn="l" defTabSz="457200" rtl="0" eaLnBrk="1" latinLnBrk="0" hangingPunct="1">
                        <a:defRPr sz="1800" kern="1200">
                          <a:solidFill>
                            <a:schemeClr val="tx1"/>
                          </a:solidFill>
                          <a:latin typeface="Arial" panose="020B0604020202020204"/>
                        </a:defRPr>
                      </a:lvl6pPr>
                      <a:lvl7pPr marL="2743200" algn="l" defTabSz="457200" rtl="0" eaLnBrk="1" latinLnBrk="0" hangingPunct="1">
                        <a:defRPr sz="1800" kern="1200">
                          <a:solidFill>
                            <a:schemeClr val="tx1"/>
                          </a:solidFill>
                          <a:latin typeface="Arial" panose="020B0604020202020204"/>
                        </a:defRPr>
                      </a:lvl7pPr>
                      <a:lvl8pPr marL="3200400" algn="l" defTabSz="457200" rtl="0" eaLnBrk="1" latinLnBrk="0" hangingPunct="1">
                        <a:defRPr sz="1800" kern="1200">
                          <a:solidFill>
                            <a:schemeClr val="tx1"/>
                          </a:solidFill>
                          <a:latin typeface="Arial" panose="020B0604020202020204"/>
                        </a:defRPr>
                      </a:lvl8pPr>
                      <a:lvl9pPr marL="3657600" algn="l" defTabSz="457200" rtl="0" eaLnBrk="1" latinLnBrk="0" hangingPunct="1">
                        <a:defRPr sz="1800" kern="1200">
                          <a:solidFill>
                            <a:schemeClr val="tx1"/>
                          </a:solidFill>
                          <a:latin typeface="Arial" panose="020B0604020202020204"/>
                        </a:defRPr>
                      </a:lvl9pPr>
                    </a:lstStyle>
                    <a:p>
                      <a:pPr algn="ctr"/>
                      <a:r>
                        <a:rPr lang="en-US" sz="1400" u="none" strike="noStrike" kern="1200" baseline="0" dirty="0">
                          <a:latin typeface="+mn-lt"/>
                        </a:rPr>
                        <a:t>XX (X)</a:t>
                      </a:r>
                      <a:endParaRPr lang="en-US" sz="1400" b="0" i="0" u="none" strike="noStrike" kern="1200" baseline="0" dirty="0">
                        <a:solidFill>
                          <a:schemeClr val="tx1"/>
                        </a:solidFill>
                        <a:latin typeface="+mn-lt"/>
                        <a:ea typeface="+mn-ea"/>
                        <a:cs typeface="+mn-cs"/>
                      </a:endParaRPr>
                    </a:p>
                  </a:txBody>
                  <a:tcPr anchor="ctr">
                    <a:lnL w="28575" cap="flat" cmpd="sng" algn="ctr">
                      <a:noFill/>
                      <a:prstDash val="solid"/>
                      <a:round/>
                      <a:headEnd type="none" w="med" len="med"/>
                      <a:tailEnd type="none" w="med" len="med"/>
                    </a:lnL>
                    <a:lnR w="9525" cap="flat" cmpd="sng" algn="ctr">
                      <a:noFill/>
                      <a:prstDash val="soli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0">
                <a:tc gridSpan="4">
                  <a:txBody>
                    <a:bodyPr/>
                    <a:lstStyle/>
                    <a:p>
                      <a:pPr marL="0" indent="0"/>
                      <a:r>
                        <a:rPr lang="en-US" sz="900" kern="1200" dirty="0">
                          <a:solidFill>
                            <a:schemeClr val="tx1"/>
                          </a:solidFill>
                          <a:latin typeface="+mn-lt"/>
                          <a:ea typeface="+mn-ea"/>
                          <a:cs typeface="+mn-cs"/>
                        </a:rPr>
                        <a:t>Footnote if needed</a:t>
                      </a:r>
                    </a:p>
                  </a:txBody>
                  <a:tcPr marL="0" marR="0" marT="73152" anchor="ctr">
                    <a:lnL w="9525" cap="flat" cmpd="sng" algn="ctr">
                      <a:noFill/>
                      <a:prstDash val="solid"/>
                    </a:lnL>
                    <a:lnR w="635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b="0" i="0" u="none" strike="noStrike" kern="1200" baseline="0" dirty="0">
                        <a:solidFill>
                          <a:schemeClr val="tx1"/>
                        </a:solidFill>
                        <a:latin typeface="Arial" panose="020B0604020202020204"/>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b="0" i="0" u="none" strike="noStrike" kern="1200" baseline="0" dirty="0">
                        <a:solidFill>
                          <a:schemeClr val="tx1"/>
                        </a:solidFill>
                        <a:latin typeface="Arial" panose="020B0604020202020204"/>
                        <a:ea typeface="+mn-ea"/>
                        <a:cs typeface="+mn-cs"/>
                      </a:endParaRPr>
                    </a:p>
                  </a:txBody>
                  <a:tcPr anchor="ctr">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en-US" sz="1400" b="0" i="0" u="none" strike="noStrike" kern="1200" baseline="0" dirty="0">
                        <a:solidFill>
                          <a:schemeClr val="tx1"/>
                        </a:solidFill>
                        <a:latin typeface="Arial" panose="020B0604020202020204"/>
                        <a:ea typeface="+mn-ea"/>
                        <a:cs typeface="+mn-cs"/>
                      </a:endParaRPr>
                    </a:p>
                  </a:txBody>
                  <a:tcPr anchor="ctr">
                    <a:lnL w="6350" cap="flat" cmpd="sng" algn="ctr">
                      <a:solidFill>
                        <a:schemeClr val="bg1">
                          <a:lumMod val="85000"/>
                        </a:schemeClr>
                      </a:solidFill>
                      <a:prstDash val="solid"/>
                      <a:round/>
                      <a:headEnd type="none" w="med" len="med"/>
                      <a:tailEnd type="none" w="med" len="med"/>
                    </a:lnL>
                    <a:lnR w="9525" cap="flat" cmpd="sng" algn="ctr">
                      <a:noFill/>
                      <a:prstDash val="soli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051629424"/>
      </p:ext>
    </p:extLst>
  </p:cSld>
  <p:clrMapOvr>
    <a:masterClrMapping/>
  </p:clrMapOvr>
</p:sld>
</file>

<file path=ppt/theme/theme1.xml><?xml version="1.0" encoding="utf-8"?>
<a:theme xmlns:a="http://schemas.openxmlformats.org/drawingml/2006/main" name="Allergan Blue Theme">
  <a:themeElements>
    <a:clrScheme name="Kenvue">
      <a:dk1>
        <a:srgbClr val="000000"/>
      </a:dk1>
      <a:lt1>
        <a:sysClr val="window" lastClr="FFFFFF"/>
      </a:lt1>
      <a:dk2>
        <a:srgbClr val="000000"/>
      </a:dk2>
      <a:lt2>
        <a:srgbClr val="019881"/>
      </a:lt2>
      <a:accent1>
        <a:srgbClr val="019881"/>
      </a:accent1>
      <a:accent2>
        <a:srgbClr val="FFB000"/>
      </a:accent2>
      <a:accent3>
        <a:srgbClr val="D3BDF2"/>
      </a:accent3>
      <a:accent4>
        <a:srgbClr val="FF6B6B"/>
      </a:accent4>
      <a:accent5>
        <a:srgbClr val="FFFFFF"/>
      </a:accent5>
      <a:accent6>
        <a:srgbClr val="FFFFFF"/>
      </a:accent6>
      <a:hlink>
        <a:srgbClr val="019881"/>
      </a:hlink>
      <a:folHlink>
        <a:srgbClr val="000000"/>
      </a:folHlink>
    </a:clrScheme>
    <a:fontScheme name="Custom 5">
      <a:majorFont>
        <a:latin typeface="Kenvue Sans"/>
        <a:ea typeface=""/>
        <a:cs typeface=""/>
      </a:majorFont>
      <a:minorFont>
        <a:latin typeface="Kenvue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chemeClr val="accent2"/>
          </a:solidFill>
          <a:prstDash val="lgDash"/>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lcf76f155ced4ddcb4097134ff3c332f xmlns="359471da-dc63-400d-81d8-2d1141795657">
      <Terms xmlns="http://schemas.microsoft.com/office/infopath/2007/PartnerControls"/>
    </lcf76f155ced4ddcb4097134ff3c332f>
    <TaxCatchAll xmlns="049af84c-dace-4495-ba5d-47d3197dfe3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53FD718E5888347A3B88913E0AA62E1" ma:contentTypeVersion="22" ma:contentTypeDescription="Create a new document." ma:contentTypeScope="" ma:versionID="a58bc0b65900701ab8c7694f09e89797">
  <xsd:schema xmlns:xsd="http://www.w3.org/2001/XMLSchema" xmlns:xs="http://www.w3.org/2001/XMLSchema" xmlns:p="http://schemas.microsoft.com/office/2006/metadata/properties" xmlns:ns2="359471da-dc63-400d-81d8-2d1141795657" xmlns:ns3="049af84c-dace-4495-ba5d-47d3197dfe31" targetNamespace="http://schemas.microsoft.com/office/2006/metadata/properties" ma:root="true" ma:fieldsID="83b62d138afdb79b6e32a10dba2c0f38" ns2:_="" ns3:_="">
    <xsd:import namespace="359471da-dc63-400d-81d8-2d1141795657"/>
    <xsd:import namespace="049af84c-dace-4495-ba5d-47d3197dfe3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3:SharedWithUsers" minOccurs="0"/>
                <xsd:element ref="ns3:SharedWithDetails" minOccurs="0"/>
                <xsd:element ref="ns2:MediaLengthInSeconds" minOccurs="0"/>
                <xsd:element ref="ns3:TaxCatchAll"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9471da-dc63-400d-81d8-2d1141795657"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OCR" ma:index="7" nillable="true" ma:displayName="Extracted Text" ma:internalName="MediaServiceOCR" ma:readOnly="true">
      <xsd:simpleType>
        <xsd:restriction base="dms:Note">
          <xsd:maxLength value="255"/>
        </xsd:restriction>
      </xsd:simpleType>
    </xsd:element>
    <xsd:element name="MediaServiceGenerationTime" ma:index="8" nillable="true" ma:displayName="MediaServiceGenerationTime" ma:hidden="true" ma:internalName="MediaServiceGenerationTime" ma:readOnly="true">
      <xsd:simpleType>
        <xsd:restriction base="dms:Text"/>
      </xsd:simpleType>
    </xsd:element>
    <xsd:element name="MediaServiceEventHashCode" ma:index="9" nillable="true" ma:displayName="MediaServiceEventHashCode" ma:hidden="true" ma:internalName="MediaServiceEventHashCode" ma:readOnly="true">
      <xsd:simpleType>
        <xsd:restriction base="dms:Text"/>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Location" ma:index="11" nillable="true" ma:displayName="Location" ma:description="" ma:internalName="MediaServiceLocation" ma:readOnly="true">
      <xsd:simpleType>
        <xsd:restriction base="dms:Text"/>
      </xsd:simpleType>
    </xsd:element>
    <xsd:element name="MediaLengthInSeconds" ma:index="14" nillable="true" ma:displayName="MediaLengthInSeconds" ma:description=""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c611cd9-68db-49da-ad4f-faeb16abc78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9af84c-dace-4495-ba5d-47d3197dfe31" elementFormDefault="qualified">
    <xsd:import namespace="http://schemas.microsoft.com/office/2006/documentManagement/types"/>
    <xsd:import namespace="http://schemas.microsoft.com/office/infopath/2007/PartnerControls"/>
    <xsd:element name="SharedWithUsers" ma:index="12"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0a67f487-8b2e-4ebf-97b9-18828bd0df00}" ma:internalName="TaxCatchAll" ma:showField="CatchAllData" ma:web="049af84c-dace-4495-ba5d-47d3197dfe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9"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6B5262-88B2-4588-A18E-C7025EAA1667}">
  <ds:schemaRefs>
    <ds:schemaRef ds:uri="http://schemas.microsoft.com/sharepoint/v3/contenttype/forms"/>
  </ds:schemaRefs>
</ds:datastoreItem>
</file>

<file path=customXml/itemProps2.xml><?xml version="1.0" encoding="utf-8"?>
<ds:datastoreItem xmlns:ds="http://schemas.openxmlformats.org/officeDocument/2006/customXml" ds:itemID="{43176D38-8B6F-4D0E-AF4A-F7AD7599E97A}">
  <ds:schemaRefs>
    <ds:schemaRef ds:uri="http://purl.org/dc/elements/1.1/"/>
    <ds:schemaRef ds:uri="4b86f68e-1824-4f7e-8b8f-f1a282e8fa60"/>
    <ds:schemaRef ds:uri="http://schemas.microsoft.com/office/2006/documentManagement/types"/>
    <ds:schemaRef ds:uri="http://www.w3.org/XML/1998/namespace"/>
    <ds:schemaRef ds:uri="http://purl.org/dc/dcmitype/"/>
    <ds:schemaRef ds:uri="http://schemas.openxmlformats.org/package/2006/metadata/core-properties"/>
    <ds:schemaRef ds:uri="http://purl.org/dc/terms/"/>
    <ds:schemaRef ds:uri="http://schemas.microsoft.com/office/infopath/2007/PartnerControls"/>
    <ds:schemaRef ds:uri="f9aaef6c-70ac-43e8-b623-c60b2c1c2cf7"/>
    <ds:schemaRef ds:uri="http://schemas.microsoft.com/office/2006/metadata/properties"/>
    <ds:schemaRef ds:uri="41d2128a-869b-481b-b48c-3b47a2b15921"/>
    <ds:schemaRef ds:uri="d39e0dcd-3e64-4bdc-988f-8db4e61b3a80"/>
    <ds:schemaRef ds:uri="359471da-dc63-400d-81d8-2d1141795657"/>
    <ds:schemaRef ds:uri="049af84c-dace-4495-ba5d-47d3197dfe31"/>
  </ds:schemaRefs>
</ds:datastoreItem>
</file>

<file path=customXml/itemProps3.xml><?xml version="1.0" encoding="utf-8"?>
<ds:datastoreItem xmlns:ds="http://schemas.openxmlformats.org/officeDocument/2006/customXml" ds:itemID="{C5A4C626-A3E5-49DA-A11E-667444192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59471da-dc63-400d-81d8-2d1141795657"/>
    <ds:schemaRef ds:uri="049af84c-dace-4495-ba5d-47d3197dfe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3ac94b33-9135-4821-9502-eafda6592a35}" enabled="0" method="" siteId="{3ac94b33-9135-4821-9502-eafda6592a35}" removed="1"/>
  <clbl:label id="{7ba64ac2-8a2b-417e-9b8f-fcf8238f2a56}" enabled="0" method="" siteId="{7ba64ac2-8a2b-417e-9b8f-fcf8238f2a56}" removed="1"/>
</clbl:labelList>
</file>

<file path=docProps/app.xml><?xml version="1.0" encoding="utf-8"?>
<Properties xmlns="http://schemas.openxmlformats.org/officeDocument/2006/extended-properties" xmlns:vt="http://schemas.openxmlformats.org/officeDocument/2006/docPropsVTypes">
  <Template>Kenvue poster presentation template_KL03</Template>
  <TotalTime>30338</TotalTime>
  <Words>1607</Words>
  <Application>Microsoft Macintosh PowerPoint</Application>
  <PresentationFormat>宽屏</PresentationFormat>
  <Paragraphs>195</Paragraphs>
  <Slides>7</Slides>
  <Notes>4</Notes>
  <HiddenSlides>2</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-apple-system</vt:lpstr>
      <vt:lpstr>KaTeX_Math</vt:lpstr>
      <vt:lpstr>Kenvue Sans</vt:lpstr>
      <vt:lpstr>Kenvue Sans Semibold</vt:lpstr>
      <vt:lpstr>Söhne</vt:lpstr>
      <vt:lpstr>Arial</vt:lpstr>
      <vt:lpstr>Arial Narrow</vt:lpstr>
      <vt:lpstr>Calibri</vt:lpstr>
      <vt:lpstr>Times New Roman</vt:lpstr>
      <vt:lpstr>Wingdings</vt:lpstr>
      <vt:lpstr>Allergan Blue Theme</vt:lpstr>
      <vt:lpstr>Fundamental learnings on the skin microbiome and metabolome of pre-aging in Chinese female</vt:lpstr>
      <vt:lpstr>Objective, Methods &amp; Material</vt:lpstr>
      <vt:lpstr>Young individuals tend to have a higher abundance of Cutibacterium acnes, whereas older individuals tend to have a higher abundance of Moraxella osloensis (Fig 2). Additionally, Pseudomonas putida has been found to show a significant association with the chronological age of individuals in the pre-aging stage (Fig 3)</vt:lpstr>
      <vt:lpstr>Out of the 1117 lipids analyzed, a total of 57 small lipid molecules were found to have a significant association with chronological age. Among these, Cer(d18:0_18:1), DG(16:1_24:1), and Cer(t18:0_18:2) were identified as potential protective lipids against pre-aging</vt:lpstr>
      <vt:lpstr>Conclusions</vt:lpstr>
      <vt:lpstr>Sample figure</vt:lpstr>
      <vt:lpstr>Sample table</vt:lpstr>
    </vt:vector>
  </TitlesOfParts>
  <Company>Allergan,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AAO Brimo DDS Presentation Draft 21Sept16_KL02_cd rev slide 16</dc:title>
  <dc:creator>Kuang_Amy</dc:creator>
  <cp:lastModifiedBy>Microsoft Office User</cp:lastModifiedBy>
  <cp:revision>1039</cp:revision>
  <cp:lastPrinted>2016-09-07T22:11:06Z</cp:lastPrinted>
  <dcterms:created xsi:type="dcterms:W3CDTF">2014-02-11T17:39:44Z</dcterms:created>
  <dcterms:modified xsi:type="dcterms:W3CDTF">2023-12-04T08:43:50Z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0x010100453FD718E5888347A3B88913E0AA62E1</vt:lpwstr>
  </property>
  <property fmtid="{D5CDD505-2E9C-101B-9397-08002B2CF9AE}" pid="3" name="MediaServiceImageTags">
    <vt:lpwstr/>
  </property>
</Properties>
</file>