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ph type="sldImg"/>
          </p:nvPr>
        </p:nvSpPr>
        <p:spPr>
          <a:xfrm>
            <a:off x="1143000" y="685800"/>
            <a:ext cx="4572000" cy="3429000"/>
          </a:xfrm>
          <a:prstGeom prst="rect">
            <a:avLst/>
          </a:prstGeom>
        </p:spPr>
        <p:txBody>
          <a:bodyPr/>
          <a:lstStyle/>
          <a:p>
            <a:pPr/>
          </a:p>
        </p:txBody>
      </p:sp>
      <p:sp>
        <p:nvSpPr>
          <p:cNvPr id="88" name="Shape 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Cover 1">
    <p:spTree>
      <p:nvGrpSpPr>
        <p:cNvPr id="1" name=""/>
        <p:cNvGrpSpPr/>
        <p:nvPr/>
      </p:nvGrpSpPr>
      <p:grpSpPr>
        <a:xfrm>
          <a:off x="0" y="0"/>
          <a:ext cx="0" cy="0"/>
          <a:chOff x="0" y="0"/>
          <a:chExt cx="0" cy="0"/>
        </a:xfrm>
      </p:grpSpPr>
      <p:sp>
        <p:nvSpPr>
          <p:cNvPr id="14" name="Shape 14"/>
          <p:cNvSpPr/>
          <p:nvPr/>
        </p:nvSpPr>
        <p:spPr>
          <a:xfrm>
            <a:off x="2843213" y="6510338"/>
            <a:ext cx="339248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275E"/>
                </a:solidFill>
              </a:defRPr>
            </a:lvl1pPr>
          </a:lstStyle>
          <a:p>
            <a:pPr/>
            <a:r>
              <a:t>Information System Confidential</a:t>
            </a:r>
          </a:p>
        </p:txBody>
      </p:sp>
      <p:sp>
        <p:nvSpPr>
          <p:cNvPr id="15" name="Shape 15"/>
          <p:cNvSpPr/>
          <p:nvPr/>
        </p:nvSpPr>
        <p:spPr>
          <a:xfrm>
            <a:off x="420687" y="6510338"/>
            <a:ext cx="1293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0275E"/>
                </a:solidFill>
                <a:latin typeface="Arial"/>
                <a:ea typeface="Arial"/>
                <a:cs typeface="Arial"/>
                <a:sym typeface="Arial"/>
              </a:defRPr>
            </a:lvl1pPr>
          </a:lstStyle>
          <a:p>
            <a:pPr/>
            <a:r>
              <a:t>2014-05-22</a:t>
            </a:r>
          </a:p>
        </p:txBody>
      </p:sp>
      <p:sp>
        <p:nvSpPr>
          <p:cNvPr id="16" name="Shape 16"/>
          <p:cNvSpPr/>
          <p:nvPr>
            <p:ph type="sldNum" sz="quarter" idx="2"/>
          </p:nvPr>
        </p:nvSpPr>
        <p:spPr>
          <a:prstGeom prst="rect">
            <a:avLst/>
          </a:prstGeom>
        </p:spPr>
        <p:txBody>
          <a:bodyPr/>
          <a:lstStyle/>
          <a:p>
            <a:pPr/>
            <a:fld id="{86CB4B4D-7CA3-9044-876B-883B54F8677D}" type="slidenum"/>
          </a:p>
        </p:txBody>
      </p:sp>
      <p:sp>
        <p:nvSpPr>
          <p:cNvPr id="17" name="Shape 17"/>
          <p:cNvSpPr/>
          <p:nvPr>
            <p:ph type="body" sz="quarter" idx="1"/>
          </p:nvPr>
        </p:nvSpPr>
        <p:spPr>
          <a:xfrm>
            <a:off x="714375" y="2643189"/>
            <a:ext cx="7715250" cy="857251"/>
          </a:xfrm>
          <a:prstGeom prst="rect">
            <a:avLst/>
          </a:prstGeom>
        </p:spPr>
        <p:txBody>
          <a:bodyPr/>
          <a:lstStyle>
            <a:lvl1pPr algn="ctr">
              <a:spcBef>
                <a:spcPts val="1400"/>
              </a:spcBef>
              <a:buSzTx/>
              <a:buFontTx/>
              <a:buNone/>
              <a:defRPr sz="6000">
                <a:latin typeface="华文新魏"/>
                <a:ea typeface="华文新魏"/>
                <a:cs typeface="华文新魏"/>
                <a:sym typeface="华文新魏"/>
              </a:defRPr>
            </a:lvl1pPr>
            <a:lvl2pPr marL="1171575" indent="-714375" algn="ctr">
              <a:spcBef>
                <a:spcPts val="1400"/>
              </a:spcBef>
              <a:buFontTx/>
              <a:defRPr sz="6000">
                <a:latin typeface="华文新魏"/>
                <a:ea typeface="华文新魏"/>
                <a:cs typeface="华文新魏"/>
                <a:sym typeface="华文新魏"/>
              </a:defRPr>
            </a:lvl2pPr>
            <a:lvl3pPr marL="1600200" indent="-685800" algn="ctr">
              <a:spcBef>
                <a:spcPts val="1400"/>
              </a:spcBef>
              <a:buFontTx/>
              <a:defRPr sz="6000">
                <a:latin typeface="华文新魏"/>
                <a:ea typeface="华文新魏"/>
                <a:cs typeface="华文新魏"/>
                <a:sym typeface="华文新魏"/>
              </a:defRPr>
            </a:lvl3pPr>
            <a:lvl4pPr marL="2057400" indent="-685800" algn="ctr">
              <a:spcBef>
                <a:spcPts val="1400"/>
              </a:spcBef>
              <a:buFontTx/>
              <a:defRPr sz="6000">
                <a:latin typeface="华文新魏"/>
                <a:ea typeface="华文新魏"/>
                <a:cs typeface="华文新魏"/>
                <a:sym typeface="华文新魏"/>
              </a:defRPr>
            </a:lvl4pPr>
            <a:lvl5pPr marL="2514600" indent="-685800" algn="ctr">
              <a:spcBef>
                <a:spcPts val="1400"/>
              </a:spcBef>
              <a:buFontTx/>
              <a:defRPr sz="6000">
                <a:latin typeface="华文新魏"/>
                <a:ea typeface="华文新魏"/>
                <a:cs typeface="华文新魏"/>
                <a:sym typeface="华文新魏"/>
              </a:defRPr>
            </a:lvl5pPr>
          </a:lstStyle>
          <a:p>
            <a:pPr/>
            <a:r>
              <a:t>正文级别 1</a:t>
            </a:r>
          </a:p>
          <a:p>
            <a:pPr lvl="1"/>
            <a:r>
              <a:t>正文级别 2</a:t>
            </a:r>
          </a:p>
          <a:p>
            <a:pPr lvl="2"/>
            <a:r>
              <a:t>正文级别 3</a:t>
            </a:r>
          </a:p>
          <a:p>
            <a:pPr lvl="3"/>
            <a:r>
              <a:t>正文级别 4</a:t>
            </a:r>
          </a:p>
          <a:p>
            <a:pPr lvl="4"/>
            <a:r>
              <a:t>正文级别 5</a:t>
            </a:r>
          </a:p>
        </p:txBody>
      </p:sp>
      <p:sp>
        <p:nvSpPr>
          <p:cNvPr id="18" name="Shape 18"/>
          <p:cNvSpPr/>
          <p:nvPr>
            <p:ph type="body" sz="quarter" idx="13"/>
          </p:nvPr>
        </p:nvSpPr>
        <p:spPr>
          <a:xfrm>
            <a:off x="714348" y="3500437"/>
            <a:ext cx="7715251" cy="857251"/>
          </a:xfrm>
          <a:prstGeom prst="rect">
            <a:avLst/>
          </a:prstGeom>
        </p:spPr>
        <p:txBody>
          <a:bodyPr/>
          <a:lstStyle/>
          <a:p>
            <a:pPr algn="ctr">
              <a:spcBef>
                <a:spcPts val="1000"/>
              </a:spcBef>
              <a:buSzTx/>
              <a:buFontTx/>
              <a:buNone/>
              <a:defRPr sz="4400">
                <a:latin typeface="华文新魏"/>
                <a:ea typeface="华文新魏"/>
                <a:cs typeface="华文新魏"/>
                <a:sym typeface="华文新魏"/>
              </a:defRPr>
            </a:pPr>
          </a:p>
        </p:txBody>
      </p:sp>
      <p:sp>
        <p:nvSpPr>
          <p:cNvPr id="19" name="Shape 19"/>
          <p:cNvSpPr/>
          <p:nvPr>
            <p:ph type="body" sz="quarter" idx="14"/>
          </p:nvPr>
        </p:nvSpPr>
        <p:spPr>
          <a:xfrm>
            <a:off x="2428860" y="5232046"/>
            <a:ext cx="4286280" cy="340094"/>
          </a:xfrm>
          <a:prstGeom prst="rect">
            <a:avLst/>
          </a:prstGeom>
        </p:spPr>
        <p:txBody>
          <a:bodyPr/>
          <a:lstStyle/>
          <a:p>
            <a:pPr indent="-685800" algn="ctr">
              <a:lnSpc>
                <a:spcPct val="115000"/>
              </a:lnSpc>
              <a:spcBef>
                <a:spcPts val="300"/>
              </a:spcBef>
              <a:buSzTx/>
              <a:buFontTx/>
              <a:buNone/>
              <a:defRPr b="1" sz="1400"/>
            </a:pPr>
          </a:p>
        </p:txBody>
      </p:sp>
      <p:sp>
        <p:nvSpPr>
          <p:cNvPr id="20" name="Shape 20"/>
          <p:cNvSpPr/>
          <p:nvPr>
            <p:ph type="body" sz="quarter" idx="15"/>
          </p:nvPr>
        </p:nvSpPr>
        <p:spPr>
          <a:xfrm>
            <a:off x="2428860" y="6072206"/>
            <a:ext cx="4286280" cy="340094"/>
          </a:xfrm>
          <a:prstGeom prst="rect">
            <a:avLst/>
          </a:prstGeom>
        </p:spPr>
        <p:txBody>
          <a:bodyPr/>
          <a:lstStyle/>
          <a:p>
            <a:pPr indent="-685800" algn="ctr">
              <a:lnSpc>
                <a:spcPct val="115000"/>
              </a:lnSpc>
              <a:spcBef>
                <a:spcPts val="300"/>
              </a:spcBef>
              <a:buSzTx/>
              <a:buFontTx/>
              <a:buNone/>
              <a:defRPr b="1" sz="1400"/>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7" name="Shape 27"/>
          <p:cNvSpPr/>
          <p:nvPr>
            <p:ph type="sldNum" sz="quarter" idx="2"/>
          </p:nvPr>
        </p:nvSpPr>
        <p:spPr>
          <a:prstGeom prst="rect">
            <a:avLst/>
          </a:prstGeom>
        </p:spPr>
        <p:txBody>
          <a:bodyPr/>
          <a:lstStyle/>
          <a:p>
            <a:pPr/>
            <a:fld id="{86CB4B4D-7CA3-9044-876B-883B54F8677D}" type="slidenum"/>
          </a:p>
        </p:txBody>
      </p:sp>
      <p:sp>
        <p:nvSpPr>
          <p:cNvPr id="28" name="Shape 28"/>
          <p:cNvSpPr/>
          <p:nvPr>
            <p:ph type="title"/>
          </p:nvPr>
        </p:nvSpPr>
        <p:spPr>
          <a:prstGeom prst="rect">
            <a:avLst/>
          </a:prstGeom>
        </p:spPr>
        <p:txBody>
          <a:bodyPr/>
          <a:lstStyle/>
          <a:p>
            <a:pPr/>
            <a:r>
              <a:t>标题文本</a:t>
            </a:r>
          </a:p>
        </p:txBody>
      </p:sp>
      <p:sp>
        <p:nvSpPr>
          <p:cNvPr id="29" name="Shape 29"/>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标题和内容">
    <p:spTree>
      <p:nvGrpSpPr>
        <p:cNvPr id="1" name=""/>
        <p:cNvGrpSpPr/>
        <p:nvPr/>
      </p:nvGrpSpPr>
      <p:grpSpPr>
        <a:xfrm>
          <a:off x="0" y="0"/>
          <a:ext cx="0" cy="0"/>
          <a:chOff x="0" y="0"/>
          <a:chExt cx="0" cy="0"/>
        </a:xfrm>
      </p:grpSpPr>
      <p:sp>
        <p:nvSpPr>
          <p:cNvPr id="36" name="Shape 36"/>
          <p:cNvSpPr/>
          <p:nvPr>
            <p:ph type="sldNum" sz="quarter" idx="2"/>
          </p:nvPr>
        </p:nvSpPr>
        <p:spPr>
          <a:prstGeom prst="rect">
            <a:avLst/>
          </a:prstGeom>
        </p:spPr>
        <p:txBody>
          <a:bodyPr/>
          <a:lstStyle/>
          <a:p>
            <a:pPr/>
            <a:fld id="{86CB4B4D-7CA3-9044-876B-883B54F8677D}" type="slidenum"/>
          </a:p>
        </p:txBody>
      </p:sp>
      <p:sp>
        <p:nvSpPr>
          <p:cNvPr id="37" name="Shape 37"/>
          <p:cNvSpPr/>
          <p:nvPr>
            <p:ph type="body" idx="1"/>
          </p:nvPr>
        </p:nvSpPr>
        <p:spPr>
          <a:xfrm>
            <a:off x="428625" y="1000125"/>
            <a:ext cx="8286750" cy="542925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ub Title Slide">
    <p:spTree>
      <p:nvGrpSpPr>
        <p:cNvPr id="1" name=""/>
        <p:cNvGrpSpPr/>
        <p:nvPr/>
      </p:nvGrpSpPr>
      <p:grpSpPr>
        <a:xfrm>
          <a:off x="0" y="0"/>
          <a:ext cx="0" cy="0"/>
          <a:chOff x="0" y="0"/>
          <a:chExt cx="0" cy="0"/>
        </a:xfrm>
      </p:grpSpPr>
      <p:sp>
        <p:nvSpPr>
          <p:cNvPr id="44" name="Shape 44"/>
          <p:cNvSpPr/>
          <p:nvPr/>
        </p:nvSpPr>
        <p:spPr>
          <a:xfrm>
            <a:off x="2843213" y="6510338"/>
            <a:ext cx="339248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275E"/>
                </a:solidFill>
              </a:defRPr>
            </a:lvl1pPr>
          </a:lstStyle>
          <a:p>
            <a:pPr/>
            <a:r>
              <a:t>Information System Confidential</a:t>
            </a:r>
          </a:p>
        </p:txBody>
      </p:sp>
      <p:sp>
        <p:nvSpPr>
          <p:cNvPr id="45" name="Shape 45"/>
          <p:cNvSpPr/>
          <p:nvPr/>
        </p:nvSpPr>
        <p:spPr>
          <a:xfrm>
            <a:off x="420687" y="6510338"/>
            <a:ext cx="1293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0275E"/>
                </a:solidFill>
                <a:latin typeface="Arial"/>
                <a:ea typeface="Arial"/>
                <a:cs typeface="Arial"/>
                <a:sym typeface="Arial"/>
              </a:defRPr>
            </a:lvl1pPr>
          </a:lstStyle>
          <a:p>
            <a:pPr/>
            <a:r>
              <a:t>2014-05-22</a:t>
            </a:r>
          </a:p>
        </p:txBody>
      </p:sp>
      <p:sp>
        <p:nvSpPr>
          <p:cNvPr id="46" name="Shape 46"/>
          <p:cNvSpPr/>
          <p:nvPr>
            <p:ph type="sldNum" sz="quarter" idx="2"/>
          </p:nvPr>
        </p:nvSpPr>
        <p:spPr>
          <a:prstGeom prst="rect">
            <a:avLst/>
          </a:prstGeom>
        </p:spPr>
        <p:txBody>
          <a:bodyPr/>
          <a:lstStyle/>
          <a:p>
            <a:pPr/>
            <a:fld id="{86CB4B4D-7CA3-9044-876B-883B54F8677D}" type="slidenum"/>
          </a:p>
        </p:txBody>
      </p:sp>
      <p:sp>
        <p:nvSpPr>
          <p:cNvPr id="47" name="Shape 47"/>
          <p:cNvSpPr/>
          <p:nvPr>
            <p:ph type="title"/>
          </p:nvPr>
        </p:nvSpPr>
        <p:spPr>
          <a:xfrm>
            <a:off x="685800" y="2130425"/>
            <a:ext cx="7772400" cy="1470025"/>
          </a:xfrm>
          <a:prstGeom prst="rect">
            <a:avLst/>
          </a:prstGeom>
        </p:spPr>
        <p:txBody>
          <a:bodyPr/>
          <a:lstStyle>
            <a:lvl1pPr>
              <a:defRPr b="1">
                <a:latin typeface="+mj-lt"/>
                <a:ea typeface="+mj-ea"/>
                <a:cs typeface="+mj-cs"/>
                <a:sym typeface="Calibri"/>
              </a:defRPr>
            </a:lvl1pPr>
          </a:lstStyle>
          <a:p>
            <a:pPr/>
            <a:r>
              <a:t>标题文本</a:t>
            </a:r>
          </a:p>
        </p:txBody>
      </p:sp>
      <p:sp>
        <p:nvSpPr>
          <p:cNvPr id="48" name="Shape 48"/>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ver 2">
    <p:spTree>
      <p:nvGrpSpPr>
        <p:cNvPr id="1" name=""/>
        <p:cNvGrpSpPr/>
        <p:nvPr/>
      </p:nvGrpSpPr>
      <p:grpSpPr>
        <a:xfrm>
          <a:off x="0" y="0"/>
          <a:ext cx="0" cy="0"/>
          <a:chOff x="0" y="0"/>
          <a:chExt cx="0" cy="0"/>
        </a:xfrm>
      </p:grpSpPr>
      <p:sp>
        <p:nvSpPr>
          <p:cNvPr id="55" name="Shape 55"/>
          <p:cNvSpPr/>
          <p:nvPr/>
        </p:nvSpPr>
        <p:spPr>
          <a:xfrm>
            <a:off x="2843213" y="6510338"/>
            <a:ext cx="339248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275E"/>
                </a:solidFill>
              </a:defRPr>
            </a:lvl1pPr>
          </a:lstStyle>
          <a:p>
            <a:pPr/>
            <a:r>
              <a:t>Information System Confidential</a:t>
            </a:r>
          </a:p>
        </p:txBody>
      </p:sp>
      <p:sp>
        <p:nvSpPr>
          <p:cNvPr id="56" name="Shape 56"/>
          <p:cNvSpPr/>
          <p:nvPr/>
        </p:nvSpPr>
        <p:spPr>
          <a:xfrm>
            <a:off x="420687" y="6510338"/>
            <a:ext cx="1293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0275E"/>
                </a:solidFill>
                <a:latin typeface="Arial"/>
                <a:ea typeface="Arial"/>
                <a:cs typeface="Arial"/>
                <a:sym typeface="Arial"/>
              </a:defRPr>
            </a:lvl1pPr>
          </a:lstStyle>
          <a:p>
            <a:pPr/>
            <a:r>
              <a:t>2014-05-22</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Last Page">
    <p:spTree>
      <p:nvGrpSpPr>
        <p:cNvPr id="1" name=""/>
        <p:cNvGrpSpPr/>
        <p:nvPr/>
      </p:nvGrpSpPr>
      <p:grpSpPr>
        <a:xfrm>
          <a:off x="0" y="0"/>
          <a:ext cx="0" cy="0"/>
          <a:chOff x="0" y="0"/>
          <a:chExt cx="0" cy="0"/>
        </a:xfrm>
      </p:grpSpPr>
      <p:sp>
        <p:nvSpPr>
          <p:cNvPr id="64" name="Shape 64"/>
          <p:cNvSpPr/>
          <p:nvPr/>
        </p:nvSpPr>
        <p:spPr>
          <a:xfrm>
            <a:off x="2843213" y="6510338"/>
            <a:ext cx="339248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275E"/>
                </a:solidFill>
              </a:defRPr>
            </a:lvl1pPr>
          </a:lstStyle>
          <a:p>
            <a:pPr/>
            <a:r>
              <a:t>Information System Confidential</a:t>
            </a:r>
          </a:p>
        </p:txBody>
      </p:sp>
      <p:sp>
        <p:nvSpPr>
          <p:cNvPr id="65" name="Shape 65"/>
          <p:cNvSpPr/>
          <p:nvPr/>
        </p:nvSpPr>
        <p:spPr>
          <a:xfrm>
            <a:off x="420687" y="6510338"/>
            <a:ext cx="1293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0275E"/>
                </a:solidFill>
                <a:latin typeface="Arial"/>
                <a:ea typeface="Arial"/>
                <a:cs typeface="Arial"/>
                <a:sym typeface="Arial"/>
              </a:defRPr>
            </a:lvl1pPr>
          </a:lstStyle>
          <a:p>
            <a:pPr/>
            <a:r>
              <a:t>2014-05-22</a:t>
            </a:r>
          </a:p>
        </p:txBody>
      </p:sp>
      <p:sp>
        <p:nvSpPr>
          <p:cNvPr id="66" name="Shape 66"/>
          <p:cNvSpPr/>
          <p:nvPr>
            <p:ph type="sldNum" sz="quarter" idx="2"/>
          </p:nvPr>
        </p:nvSpPr>
        <p:spPr>
          <a:prstGeom prst="rect">
            <a:avLst/>
          </a:prstGeom>
        </p:spPr>
        <p:txBody>
          <a:bodyPr/>
          <a:lstStyle/>
          <a:p>
            <a:pPr/>
            <a:fld id="{86CB4B4D-7CA3-9044-876B-883B54F8677D}" type="slidenum"/>
          </a:p>
        </p:txBody>
      </p:sp>
      <p:sp>
        <p:nvSpPr>
          <p:cNvPr id="67" name="Shape 67"/>
          <p:cNvSpPr/>
          <p:nvPr/>
        </p:nvSpPr>
        <p:spPr>
          <a:xfrm>
            <a:off x="3941762" y="1949450"/>
            <a:ext cx="1016001" cy="283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668"/>
                </a:moveTo>
                <a:lnTo>
                  <a:pt x="21542" y="18602"/>
                </a:lnTo>
                <a:lnTo>
                  <a:pt x="21487" y="18536"/>
                </a:lnTo>
                <a:lnTo>
                  <a:pt x="21429" y="18472"/>
                </a:lnTo>
                <a:lnTo>
                  <a:pt x="21371" y="18407"/>
                </a:lnTo>
                <a:lnTo>
                  <a:pt x="21247" y="18276"/>
                </a:lnTo>
                <a:lnTo>
                  <a:pt x="21182" y="18211"/>
                </a:lnTo>
                <a:lnTo>
                  <a:pt x="21112" y="18147"/>
                </a:lnTo>
                <a:lnTo>
                  <a:pt x="21047" y="18083"/>
                </a:lnTo>
                <a:lnTo>
                  <a:pt x="20974" y="18018"/>
                </a:lnTo>
                <a:lnTo>
                  <a:pt x="20905" y="17953"/>
                </a:lnTo>
                <a:lnTo>
                  <a:pt x="20832" y="17890"/>
                </a:lnTo>
                <a:lnTo>
                  <a:pt x="20756" y="17825"/>
                </a:lnTo>
                <a:lnTo>
                  <a:pt x="20680" y="17761"/>
                </a:lnTo>
                <a:lnTo>
                  <a:pt x="20603" y="17698"/>
                </a:lnTo>
                <a:lnTo>
                  <a:pt x="20363" y="17506"/>
                </a:lnTo>
                <a:lnTo>
                  <a:pt x="20290" y="17442"/>
                </a:lnTo>
                <a:lnTo>
                  <a:pt x="20137" y="17314"/>
                </a:lnTo>
                <a:lnTo>
                  <a:pt x="20068" y="17249"/>
                </a:lnTo>
                <a:lnTo>
                  <a:pt x="19930" y="17121"/>
                </a:lnTo>
                <a:lnTo>
                  <a:pt x="19799" y="16991"/>
                </a:lnTo>
                <a:lnTo>
                  <a:pt x="19734" y="16927"/>
                </a:lnTo>
                <a:lnTo>
                  <a:pt x="19675" y="16862"/>
                </a:lnTo>
                <a:lnTo>
                  <a:pt x="19614" y="16796"/>
                </a:lnTo>
                <a:lnTo>
                  <a:pt x="19559" y="16731"/>
                </a:lnTo>
                <a:lnTo>
                  <a:pt x="19501" y="16666"/>
                </a:lnTo>
                <a:lnTo>
                  <a:pt x="19446" y="16599"/>
                </a:lnTo>
                <a:lnTo>
                  <a:pt x="19413" y="16546"/>
                </a:lnTo>
                <a:lnTo>
                  <a:pt x="19377" y="16494"/>
                </a:lnTo>
                <a:lnTo>
                  <a:pt x="19341" y="16439"/>
                </a:lnTo>
                <a:lnTo>
                  <a:pt x="19301" y="16387"/>
                </a:lnTo>
                <a:lnTo>
                  <a:pt x="19261" y="16333"/>
                </a:lnTo>
                <a:lnTo>
                  <a:pt x="19217" y="16281"/>
                </a:lnTo>
                <a:lnTo>
                  <a:pt x="19170" y="16229"/>
                </a:lnTo>
                <a:lnTo>
                  <a:pt x="19126" y="16175"/>
                </a:lnTo>
                <a:lnTo>
                  <a:pt x="19075" y="16124"/>
                </a:lnTo>
                <a:lnTo>
                  <a:pt x="19024" y="16072"/>
                </a:lnTo>
                <a:lnTo>
                  <a:pt x="18970" y="16020"/>
                </a:lnTo>
                <a:lnTo>
                  <a:pt x="18915" y="15969"/>
                </a:lnTo>
                <a:lnTo>
                  <a:pt x="18857" y="15919"/>
                </a:lnTo>
                <a:lnTo>
                  <a:pt x="18799" y="15867"/>
                </a:lnTo>
                <a:lnTo>
                  <a:pt x="18737" y="15818"/>
                </a:lnTo>
                <a:lnTo>
                  <a:pt x="18675" y="15767"/>
                </a:lnTo>
                <a:lnTo>
                  <a:pt x="18609" y="15716"/>
                </a:lnTo>
                <a:lnTo>
                  <a:pt x="18548" y="15666"/>
                </a:lnTo>
                <a:lnTo>
                  <a:pt x="18493" y="15615"/>
                </a:lnTo>
                <a:lnTo>
                  <a:pt x="18438" y="15563"/>
                </a:lnTo>
                <a:lnTo>
                  <a:pt x="18391" y="15514"/>
                </a:lnTo>
                <a:lnTo>
                  <a:pt x="18344" y="15461"/>
                </a:lnTo>
                <a:lnTo>
                  <a:pt x="18304" y="15409"/>
                </a:lnTo>
                <a:lnTo>
                  <a:pt x="18264" y="15358"/>
                </a:lnTo>
                <a:lnTo>
                  <a:pt x="18227" y="15306"/>
                </a:lnTo>
                <a:lnTo>
                  <a:pt x="18195" y="15253"/>
                </a:lnTo>
                <a:lnTo>
                  <a:pt x="18166" y="15200"/>
                </a:lnTo>
                <a:lnTo>
                  <a:pt x="18140" y="15148"/>
                </a:lnTo>
                <a:lnTo>
                  <a:pt x="18115" y="15095"/>
                </a:lnTo>
                <a:lnTo>
                  <a:pt x="18096" y="15041"/>
                </a:lnTo>
                <a:lnTo>
                  <a:pt x="18082" y="14988"/>
                </a:lnTo>
                <a:lnTo>
                  <a:pt x="18071" y="14934"/>
                </a:lnTo>
                <a:lnTo>
                  <a:pt x="18071" y="14899"/>
                </a:lnTo>
                <a:lnTo>
                  <a:pt x="18067" y="14865"/>
                </a:lnTo>
                <a:lnTo>
                  <a:pt x="18060" y="14831"/>
                </a:lnTo>
                <a:lnTo>
                  <a:pt x="18056" y="14800"/>
                </a:lnTo>
                <a:lnTo>
                  <a:pt x="18045" y="14766"/>
                </a:lnTo>
                <a:lnTo>
                  <a:pt x="18035" y="14735"/>
                </a:lnTo>
                <a:lnTo>
                  <a:pt x="18020" y="14702"/>
                </a:lnTo>
                <a:lnTo>
                  <a:pt x="18005" y="14671"/>
                </a:lnTo>
                <a:lnTo>
                  <a:pt x="17987" y="14642"/>
                </a:lnTo>
                <a:lnTo>
                  <a:pt x="17969" y="14611"/>
                </a:lnTo>
                <a:lnTo>
                  <a:pt x="17947" y="14581"/>
                </a:lnTo>
                <a:lnTo>
                  <a:pt x="17925" y="14552"/>
                </a:lnTo>
                <a:lnTo>
                  <a:pt x="17900" y="14523"/>
                </a:lnTo>
                <a:lnTo>
                  <a:pt x="17871" y="14496"/>
                </a:lnTo>
                <a:lnTo>
                  <a:pt x="17845" y="14467"/>
                </a:lnTo>
                <a:lnTo>
                  <a:pt x="17809" y="14440"/>
                </a:lnTo>
                <a:lnTo>
                  <a:pt x="17747" y="14386"/>
                </a:lnTo>
                <a:lnTo>
                  <a:pt x="17682" y="14330"/>
                </a:lnTo>
                <a:lnTo>
                  <a:pt x="17620" y="14274"/>
                </a:lnTo>
                <a:lnTo>
                  <a:pt x="17554" y="14216"/>
                </a:lnTo>
                <a:lnTo>
                  <a:pt x="17489" y="14158"/>
                </a:lnTo>
                <a:lnTo>
                  <a:pt x="17423" y="14098"/>
                </a:lnTo>
                <a:lnTo>
                  <a:pt x="17358" y="14039"/>
                </a:lnTo>
                <a:lnTo>
                  <a:pt x="17296" y="13976"/>
                </a:lnTo>
                <a:lnTo>
                  <a:pt x="17249" y="13901"/>
                </a:lnTo>
                <a:lnTo>
                  <a:pt x="17205" y="13824"/>
                </a:lnTo>
                <a:lnTo>
                  <a:pt x="17154" y="13749"/>
                </a:lnTo>
                <a:lnTo>
                  <a:pt x="17103" y="13677"/>
                </a:lnTo>
                <a:lnTo>
                  <a:pt x="17045" y="13604"/>
                </a:lnTo>
                <a:lnTo>
                  <a:pt x="16990" y="13531"/>
                </a:lnTo>
                <a:lnTo>
                  <a:pt x="16867" y="13390"/>
                </a:lnTo>
                <a:lnTo>
                  <a:pt x="16801" y="13320"/>
                </a:lnTo>
                <a:lnTo>
                  <a:pt x="16739" y="13249"/>
                </a:lnTo>
                <a:lnTo>
                  <a:pt x="16685" y="13179"/>
                </a:lnTo>
                <a:lnTo>
                  <a:pt x="16627" y="13106"/>
                </a:lnTo>
                <a:lnTo>
                  <a:pt x="16525" y="12957"/>
                </a:lnTo>
                <a:lnTo>
                  <a:pt x="16477" y="12881"/>
                </a:lnTo>
                <a:lnTo>
                  <a:pt x="16437" y="12804"/>
                </a:lnTo>
                <a:lnTo>
                  <a:pt x="16390" y="12742"/>
                </a:lnTo>
                <a:lnTo>
                  <a:pt x="16343" y="12680"/>
                </a:lnTo>
                <a:lnTo>
                  <a:pt x="16241" y="12553"/>
                </a:lnTo>
                <a:lnTo>
                  <a:pt x="16186" y="12490"/>
                </a:lnTo>
                <a:lnTo>
                  <a:pt x="16128" y="12425"/>
                </a:lnTo>
                <a:lnTo>
                  <a:pt x="16066" y="12359"/>
                </a:lnTo>
                <a:lnTo>
                  <a:pt x="16004" y="12296"/>
                </a:lnTo>
                <a:lnTo>
                  <a:pt x="15881" y="12165"/>
                </a:lnTo>
                <a:lnTo>
                  <a:pt x="15823" y="12101"/>
                </a:lnTo>
                <a:lnTo>
                  <a:pt x="15768" y="12037"/>
                </a:lnTo>
                <a:lnTo>
                  <a:pt x="15717" y="11973"/>
                </a:lnTo>
                <a:lnTo>
                  <a:pt x="15662" y="11911"/>
                </a:lnTo>
                <a:lnTo>
                  <a:pt x="15619" y="11848"/>
                </a:lnTo>
                <a:lnTo>
                  <a:pt x="15575" y="11787"/>
                </a:lnTo>
                <a:lnTo>
                  <a:pt x="15572" y="11771"/>
                </a:lnTo>
                <a:lnTo>
                  <a:pt x="15550" y="11740"/>
                </a:lnTo>
                <a:lnTo>
                  <a:pt x="15531" y="11724"/>
                </a:lnTo>
                <a:lnTo>
                  <a:pt x="15506" y="11710"/>
                </a:lnTo>
                <a:lnTo>
                  <a:pt x="15477" y="11694"/>
                </a:lnTo>
                <a:lnTo>
                  <a:pt x="15404" y="11663"/>
                </a:lnTo>
                <a:lnTo>
                  <a:pt x="15364" y="11647"/>
                </a:lnTo>
                <a:lnTo>
                  <a:pt x="15331" y="11633"/>
                </a:lnTo>
                <a:lnTo>
                  <a:pt x="15310" y="11616"/>
                </a:lnTo>
                <a:lnTo>
                  <a:pt x="15295" y="11601"/>
                </a:lnTo>
                <a:lnTo>
                  <a:pt x="15288" y="11586"/>
                </a:lnTo>
                <a:lnTo>
                  <a:pt x="15288" y="11578"/>
                </a:lnTo>
                <a:lnTo>
                  <a:pt x="15291" y="11570"/>
                </a:lnTo>
                <a:lnTo>
                  <a:pt x="15291" y="11562"/>
                </a:lnTo>
                <a:lnTo>
                  <a:pt x="15299" y="11556"/>
                </a:lnTo>
                <a:lnTo>
                  <a:pt x="15306" y="11546"/>
                </a:lnTo>
                <a:lnTo>
                  <a:pt x="15317" y="11539"/>
                </a:lnTo>
                <a:lnTo>
                  <a:pt x="15295" y="11532"/>
                </a:lnTo>
                <a:lnTo>
                  <a:pt x="15280" y="11526"/>
                </a:lnTo>
                <a:lnTo>
                  <a:pt x="15270" y="11519"/>
                </a:lnTo>
                <a:lnTo>
                  <a:pt x="15262" y="11511"/>
                </a:lnTo>
                <a:lnTo>
                  <a:pt x="15259" y="11506"/>
                </a:lnTo>
                <a:lnTo>
                  <a:pt x="15262" y="11501"/>
                </a:lnTo>
                <a:lnTo>
                  <a:pt x="15266" y="11497"/>
                </a:lnTo>
                <a:lnTo>
                  <a:pt x="15273" y="11493"/>
                </a:lnTo>
                <a:lnTo>
                  <a:pt x="15306" y="11481"/>
                </a:lnTo>
                <a:lnTo>
                  <a:pt x="15317" y="11479"/>
                </a:lnTo>
                <a:lnTo>
                  <a:pt x="15277" y="11462"/>
                </a:lnTo>
                <a:lnTo>
                  <a:pt x="15240" y="11447"/>
                </a:lnTo>
                <a:lnTo>
                  <a:pt x="15211" y="11430"/>
                </a:lnTo>
                <a:lnTo>
                  <a:pt x="15186" y="11416"/>
                </a:lnTo>
                <a:lnTo>
                  <a:pt x="15168" y="11402"/>
                </a:lnTo>
                <a:lnTo>
                  <a:pt x="15157" y="11385"/>
                </a:lnTo>
                <a:lnTo>
                  <a:pt x="15149" y="11370"/>
                </a:lnTo>
                <a:lnTo>
                  <a:pt x="15146" y="11353"/>
                </a:lnTo>
                <a:lnTo>
                  <a:pt x="15142" y="11331"/>
                </a:lnTo>
                <a:lnTo>
                  <a:pt x="15131" y="11309"/>
                </a:lnTo>
                <a:lnTo>
                  <a:pt x="15120" y="11289"/>
                </a:lnTo>
                <a:lnTo>
                  <a:pt x="15102" y="11268"/>
                </a:lnTo>
                <a:lnTo>
                  <a:pt x="15077" y="11250"/>
                </a:lnTo>
                <a:lnTo>
                  <a:pt x="15048" y="11232"/>
                </a:lnTo>
                <a:lnTo>
                  <a:pt x="15011" y="11216"/>
                </a:lnTo>
                <a:lnTo>
                  <a:pt x="14971" y="11199"/>
                </a:lnTo>
                <a:lnTo>
                  <a:pt x="14993" y="11191"/>
                </a:lnTo>
                <a:lnTo>
                  <a:pt x="15008" y="11185"/>
                </a:lnTo>
                <a:lnTo>
                  <a:pt x="15018" y="11177"/>
                </a:lnTo>
                <a:lnTo>
                  <a:pt x="15033" y="11169"/>
                </a:lnTo>
                <a:lnTo>
                  <a:pt x="15040" y="11160"/>
                </a:lnTo>
                <a:lnTo>
                  <a:pt x="15040" y="11146"/>
                </a:lnTo>
                <a:lnTo>
                  <a:pt x="15037" y="11138"/>
                </a:lnTo>
                <a:lnTo>
                  <a:pt x="15033" y="11131"/>
                </a:lnTo>
                <a:lnTo>
                  <a:pt x="15018" y="11122"/>
                </a:lnTo>
                <a:lnTo>
                  <a:pt x="14989" y="11107"/>
                </a:lnTo>
                <a:lnTo>
                  <a:pt x="14968" y="11100"/>
                </a:lnTo>
                <a:lnTo>
                  <a:pt x="14946" y="11092"/>
                </a:lnTo>
                <a:lnTo>
                  <a:pt x="14917" y="11083"/>
                </a:lnTo>
                <a:lnTo>
                  <a:pt x="14884" y="11077"/>
                </a:lnTo>
                <a:lnTo>
                  <a:pt x="14855" y="11069"/>
                </a:lnTo>
                <a:lnTo>
                  <a:pt x="14804" y="11053"/>
                </a:lnTo>
                <a:lnTo>
                  <a:pt x="14782" y="11045"/>
                </a:lnTo>
                <a:lnTo>
                  <a:pt x="14753" y="11030"/>
                </a:lnTo>
                <a:lnTo>
                  <a:pt x="14742" y="11023"/>
                </a:lnTo>
                <a:lnTo>
                  <a:pt x="14735" y="11015"/>
                </a:lnTo>
                <a:lnTo>
                  <a:pt x="14731" y="11006"/>
                </a:lnTo>
                <a:lnTo>
                  <a:pt x="14731" y="10998"/>
                </a:lnTo>
                <a:lnTo>
                  <a:pt x="14735" y="10992"/>
                </a:lnTo>
                <a:lnTo>
                  <a:pt x="14749" y="10976"/>
                </a:lnTo>
                <a:lnTo>
                  <a:pt x="14778" y="10961"/>
                </a:lnTo>
                <a:lnTo>
                  <a:pt x="14800" y="10953"/>
                </a:lnTo>
                <a:lnTo>
                  <a:pt x="14629" y="10861"/>
                </a:lnTo>
                <a:lnTo>
                  <a:pt x="14586" y="10852"/>
                </a:lnTo>
                <a:lnTo>
                  <a:pt x="14549" y="10844"/>
                </a:lnTo>
                <a:lnTo>
                  <a:pt x="14484" y="10829"/>
                </a:lnTo>
                <a:lnTo>
                  <a:pt x="14458" y="10821"/>
                </a:lnTo>
                <a:lnTo>
                  <a:pt x="14436" y="10812"/>
                </a:lnTo>
                <a:lnTo>
                  <a:pt x="14418" y="10804"/>
                </a:lnTo>
                <a:lnTo>
                  <a:pt x="14404" y="10795"/>
                </a:lnTo>
                <a:lnTo>
                  <a:pt x="14393" y="10787"/>
                </a:lnTo>
                <a:lnTo>
                  <a:pt x="14382" y="10777"/>
                </a:lnTo>
                <a:lnTo>
                  <a:pt x="14378" y="10767"/>
                </a:lnTo>
                <a:lnTo>
                  <a:pt x="14375" y="10760"/>
                </a:lnTo>
                <a:lnTo>
                  <a:pt x="14378" y="10750"/>
                </a:lnTo>
                <a:lnTo>
                  <a:pt x="14389" y="10740"/>
                </a:lnTo>
                <a:lnTo>
                  <a:pt x="14400" y="10731"/>
                </a:lnTo>
                <a:lnTo>
                  <a:pt x="14415" y="10722"/>
                </a:lnTo>
                <a:lnTo>
                  <a:pt x="14440" y="10702"/>
                </a:lnTo>
                <a:lnTo>
                  <a:pt x="14462" y="10684"/>
                </a:lnTo>
                <a:lnTo>
                  <a:pt x="14476" y="10667"/>
                </a:lnTo>
                <a:lnTo>
                  <a:pt x="14487" y="10649"/>
                </a:lnTo>
                <a:lnTo>
                  <a:pt x="14487" y="10632"/>
                </a:lnTo>
                <a:lnTo>
                  <a:pt x="14484" y="10615"/>
                </a:lnTo>
                <a:lnTo>
                  <a:pt x="14473" y="10599"/>
                </a:lnTo>
                <a:lnTo>
                  <a:pt x="14455" y="10582"/>
                </a:lnTo>
                <a:lnTo>
                  <a:pt x="14455" y="10568"/>
                </a:lnTo>
                <a:lnTo>
                  <a:pt x="14447" y="10555"/>
                </a:lnTo>
                <a:lnTo>
                  <a:pt x="14436" y="10543"/>
                </a:lnTo>
                <a:lnTo>
                  <a:pt x="14425" y="10532"/>
                </a:lnTo>
                <a:lnTo>
                  <a:pt x="14407" y="10523"/>
                </a:lnTo>
                <a:lnTo>
                  <a:pt x="14382" y="10517"/>
                </a:lnTo>
                <a:lnTo>
                  <a:pt x="14356" y="10509"/>
                </a:lnTo>
                <a:lnTo>
                  <a:pt x="14298" y="10501"/>
                </a:lnTo>
                <a:lnTo>
                  <a:pt x="14262" y="10495"/>
                </a:lnTo>
                <a:lnTo>
                  <a:pt x="14236" y="10488"/>
                </a:lnTo>
                <a:lnTo>
                  <a:pt x="14207" y="10479"/>
                </a:lnTo>
                <a:lnTo>
                  <a:pt x="14185" y="10467"/>
                </a:lnTo>
                <a:lnTo>
                  <a:pt x="14156" y="10455"/>
                </a:lnTo>
                <a:lnTo>
                  <a:pt x="14134" y="10444"/>
                </a:lnTo>
                <a:lnTo>
                  <a:pt x="14113" y="10428"/>
                </a:lnTo>
                <a:lnTo>
                  <a:pt x="14167" y="10406"/>
                </a:lnTo>
                <a:lnTo>
                  <a:pt x="14218" y="10384"/>
                </a:lnTo>
                <a:lnTo>
                  <a:pt x="14240" y="10373"/>
                </a:lnTo>
                <a:lnTo>
                  <a:pt x="14254" y="10364"/>
                </a:lnTo>
                <a:lnTo>
                  <a:pt x="14269" y="10352"/>
                </a:lnTo>
                <a:lnTo>
                  <a:pt x="14284" y="10343"/>
                </a:lnTo>
                <a:lnTo>
                  <a:pt x="14294" y="10334"/>
                </a:lnTo>
                <a:lnTo>
                  <a:pt x="14302" y="10325"/>
                </a:lnTo>
                <a:lnTo>
                  <a:pt x="14305" y="10315"/>
                </a:lnTo>
                <a:lnTo>
                  <a:pt x="14305" y="10299"/>
                </a:lnTo>
                <a:lnTo>
                  <a:pt x="14302" y="10290"/>
                </a:lnTo>
                <a:lnTo>
                  <a:pt x="14294" y="10282"/>
                </a:lnTo>
                <a:lnTo>
                  <a:pt x="14284" y="10274"/>
                </a:lnTo>
                <a:lnTo>
                  <a:pt x="14345" y="10235"/>
                </a:lnTo>
                <a:lnTo>
                  <a:pt x="14396" y="10196"/>
                </a:lnTo>
                <a:lnTo>
                  <a:pt x="14440" y="10158"/>
                </a:lnTo>
                <a:lnTo>
                  <a:pt x="14476" y="10119"/>
                </a:lnTo>
                <a:lnTo>
                  <a:pt x="14491" y="10101"/>
                </a:lnTo>
                <a:lnTo>
                  <a:pt x="14506" y="10081"/>
                </a:lnTo>
                <a:lnTo>
                  <a:pt x="14527" y="10042"/>
                </a:lnTo>
                <a:lnTo>
                  <a:pt x="14535" y="10024"/>
                </a:lnTo>
                <a:lnTo>
                  <a:pt x="14542" y="9984"/>
                </a:lnTo>
                <a:lnTo>
                  <a:pt x="14542" y="9947"/>
                </a:lnTo>
                <a:lnTo>
                  <a:pt x="14546" y="9927"/>
                </a:lnTo>
                <a:lnTo>
                  <a:pt x="14549" y="9909"/>
                </a:lnTo>
                <a:lnTo>
                  <a:pt x="14556" y="9889"/>
                </a:lnTo>
                <a:lnTo>
                  <a:pt x="14578" y="9855"/>
                </a:lnTo>
                <a:lnTo>
                  <a:pt x="14589" y="9837"/>
                </a:lnTo>
                <a:lnTo>
                  <a:pt x="14607" y="9820"/>
                </a:lnTo>
                <a:lnTo>
                  <a:pt x="14626" y="9802"/>
                </a:lnTo>
                <a:lnTo>
                  <a:pt x="14662" y="9768"/>
                </a:lnTo>
                <a:lnTo>
                  <a:pt x="14687" y="9752"/>
                </a:lnTo>
                <a:lnTo>
                  <a:pt x="14713" y="9735"/>
                </a:lnTo>
                <a:lnTo>
                  <a:pt x="14738" y="9719"/>
                </a:lnTo>
                <a:lnTo>
                  <a:pt x="14767" y="9704"/>
                </a:lnTo>
                <a:lnTo>
                  <a:pt x="14800" y="9687"/>
                </a:lnTo>
                <a:lnTo>
                  <a:pt x="14760" y="9635"/>
                </a:lnTo>
                <a:lnTo>
                  <a:pt x="14731" y="9581"/>
                </a:lnTo>
                <a:lnTo>
                  <a:pt x="14720" y="9556"/>
                </a:lnTo>
                <a:lnTo>
                  <a:pt x="14698" y="9504"/>
                </a:lnTo>
                <a:lnTo>
                  <a:pt x="14691" y="9479"/>
                </a:lnTo>
                <a:lnTo>
                  <a:pt x="14687" y="9455"/>
                </a:lnTo>
                <a:lnTo>
                  <a:pt x="14684" y="9428"/>
                </a:lnTo>
                <a:lnTo>
                  <a:pt x="14684" y="9405"/>
                </a:lnTo>
                <a:lnTo>
                  <a:pt x="14687" y="9380"/>
                </a:lnTo>
                <a:lnTo>
                  <a:pt x="14691" y="9358"/>
                </a:lnTo>
                <a:lnTo>
                  <a:pt x="14695" y="9333"/>
                </a:lnTo>
                <a:lnTo>
                  <a:pt x="14702" y="9310"/>
                </a:lnTo>
                <a:lnTo>
                  <a:pt x="14717" y="9286"/>
                </a:lnTo>
                <a:lnTo>
                  <a:pt x="14724" y="9263"/>
                </a:lnTo>
                <a:lnTo>
                  <a:pt x="14731" y="9241"/>
                </a:lnTo>
                <a:lnTo>
                  <a:pt x="14738" y="9217"/>
                </a:lnTo>
                <a:lnTo>
                  <a:pt x="14742" y="9194"/>
                </a:lnTo>
                <a:lnTo>
                  <a:pt x="14742" y="9124"/>
                </a:lnTo>
                <a:lnTo>
                  <a:pt x="14735" y="9101"/>
                </a:lnTo>
                <a:lnTo>
                  <a:pt x="14731" y="9077"/>
                </a:lnTo>
                <a:lnTo>
                  <a:pt x="14720" y="9055"/>
                </a:lnTo>
                <a:lnTo>
                  <a:pt x="14713" y="9032"/>
                </a:lnTo>
                <a:lnTo>
                  <a:pt x="14695" y="9010"/>
                </a:lnTo>
                <a:lnTo>
                  <a:pt x="14684" y="8986"/>
                </a:lnTo>
                <a:lnTo>
                  <a:pt x="14629" y="8916"/>
                </a:lnTo>
                <a:lnTo>
                  <a:pt x="14647" y="8897"/>
                </a:lnTo>
                <a:lnTo>
                  <a:pt x="14666" y="8878"/>
                </a:lnTo>
                <a:lnTo>
                  <a:pt x="14709" y="8823"/>
                </a:lnTo>
                <a:lnTo>
                  <a:pt x="14717" y="8805"/>
                </a:lnTo>
                <a:lnTo>
                  <a:pt x="14724" y="8788"/>
                </a:lnTo>
                <a:lnTo>
                  <a:pt x="14727" y="8769"/>
                </a:lnTo>
                <a:lnTo>
                  <a:pt x="14727" y="8734"/>
                </a:lnTo>
                <a:lnTo>
                  <a:pt x="14724" y="8719"/>
                </a:lnTo>
                <a:lnTo>
                  <a:pt x="14717" y="8703"/>
                </a:lnTo>
                <a:lnTo>
                  <a:pt x="14709" y="8686"/>
                </a:lnTo>
                <a:lnTo>
                  <a:pt x="14698" y="8670"/>
                </a:lnTo>
                <a:lnTo>
                  <a:pt x="14684" y="8653"/>
                </a:lnTo>
                <a:lnTo>
                  <a:pt x="14669" y="8639"/>
                </a:lnTo>
                <a:lnTo>
                  <a:pt x="14640" y="8608"/>
                </a:lnTo>
                <a:lnTo>
                  <a:pt x="14604" y="8576"/>
                </a:lnTo>
                <a:lnTo>
                  <a:pt x="14567" y="8546"/>
                </a:lnTo>
                <a:lnTo>
                  <a:pt x="14531" y="8515"/>
                </a:lnTo>
                <a:lnTo>
                  <a:pt x="14491" y="8484"/>
                </a:lnTo>
                <a:lnTo>
                  <a:pt x="14451" y="8454"/>
                </a:lnTo>
                <a:lnTo>
                  <a:pt x="14415" y="8422"/>
                </a:lnTo>
                <a:lnTo>
                  <a:pt x="14367" y="8392"/>
                </a:lnTo>
                <a:lnTo>
                  <a:pt x="14382" y="8361"/>
                </a:lnTo>
                <a:lnTo>
                  <a:pt x="14400" y="8332"/>
                </a:lnTo>
                <a:lnTo>
                  <a:pt x="14422" y="8304"/>
                </a:lnTo>
                <a:lnTo>
                  <a:pt x="14444" y="8279"/>
                </a:lnTo>
                <a:lnTo>
                  <a:pt x="14473" y="8253"/>
                </a:lnTo>
                <a:lnTo>
                  <a:pt x="14509" y="8228"/>
                </a:lnTo>
                <a:lnTo>
                  <a:pt x="14582" y="8184"/>
                </a:lnTo>
                <a:lnTo>
                  <a:pt x="14629" y="8163"/>
                </a:lnTo>
                <a:lnTo>
                  <a:pt x="14677" y="8143"/>
                </a:lnTo>
                <a:lnTo>
                  <a:pt x="14735" y="8126"/>
                </a:lnTo>
                <a:lnTo>
                  <a:pt x="14789" y="8108"/>
                </a:lnTo>
                <a:lnTo>
                  <a:pt x="14913" y="8077"/>
                </a:lnTo>
                <a:lnTo>
                  <a:pt x="15059" y="8053"/>
                </a:lnTo>
                <a:lnTo>
                  <a:pt x="15204" y="8028"/>
                </a:lnTo>
                <a:lnTo>
                  <a:pt x="15346" y="8001"/>
                </a:lnTo>
                <a:lnTo>
                  <a:pt x="15488" y="7975"/>
                </a:lnTo>
                <a:lnTo>
                  <a:pt x="15619" y="7945"/>
                </a:lnTo>
                <a:lnTo>
                  <a:pt x="15684" y="7929"/>
                </a:lnTo>
                <a:lnTo>
                  <a:pt x="15742" y="7912"/>
                </a:lnTo>
                <a:lnTo>
                  <a:pt x="15804" y="7896"/>
                </a:lnTo>
                <a:lnTo>
                  <a:pt x="15863" y="7878"/>
                </a:lnTo>
                <a:lnTo>
                  <a:pt x="15924" y="7861"/>
                </a:lnTo>
                <a:lnTo>
                  <a:pt x="15979" y="7843"/>
                </a:lnTo>
                <a:lnTo>
                  <a:pt x="16037" y="7825"/>
                </a:lnTo>
                <a:lnTo>
                  <a:pt x="16088" y="7805"/>
                </a:lnTo>
                <a:lnTo>
                  <a:pt x="16252" y="7780"/>
                </a:lnTo>
                <a:lnTo>
                  <a:pt x="16408" y="7753"/>
                </a:lnTo>
                <a:lnTo>
                  <a:pt x="16568" y="7725"/>
                </a:lnTo>
                <a:lnTo>
                  <a:pt x="16721" y="7698"/>
                </a:lnTo>
                <a:lnTo>
                  <a:pt x="16878" y="7669"/>
                </a:lnTo>
                <a:lnTo>
                  <a:pt x="17183" y="7609"/>
                </a:lnTo>
                <a:lnTo>
                  <a:pt x="17332" y="7577"/>
                </a:lnTo>
                <a:lnTo>
                  <a:pt x="17482" y="7545"/>
                </a:lnTo>
                <a:lnTo>
                  <a:pt x="17631" y="7513"/>
                </a:lnTo>
                <a:lnTo>
                  <a:pt x="17773" y="7479"/>
                </a:lnTo>
                <a:lnTo>
                  <a:pt x="17915" y="7444"/>
                </a:lnTo>
                <a:lnTo>
                  <a:pt x="18060" y="7408"/>
                </a:lnTo>
                <a:lnTo>
                  <a:pt x="18202" y="7372"/>
                </a:lnTo>
                <a:lnTo>
                  <a:pt x="18478" y="7296"/>
                </a:lnTo>
                <a:lnTo>
                  <a:pt x="18617" y="7257"/>
                </a:lnTo>
                <a:lnTo>
                  <a:pt x="18748" y="7217"/>
                </a:lnTo>
                <a:lnTo>
                  <a:pt x="18886" y="7176"/>
                </a:lnTo>
                <a:lnTo>
                  <a:pt x="19017" y="7136"/>
                </a:lnTo>
                <a:lnTo>
                  <a:pt x="19144" y="7093"/>
                </a:lnTo>
                <a:lnTo>
                  <a:pt x="19275" y="7049"/>
                </a:lnTo>
                <a:lnTo>
                  <a:pt x="19399" y="7006"/>
                </a:lnTo>
                <a:lnTo>
                  <a:pt x="19530" y="6959"/>
                </a:lnTo>
                <a:lnTo>
                  <a:pt x="19654" y="6914"/>
                </a:lnTo>
                <a:lnTo>
                  <a:pt x="19774" y="6868"/>
                </a:lnTo>
                <a:lnTo>
                  <a:pt x="19897" y="6821"/>
                </a:lnTo>
                <a:lnTo>
                  <a:pt x="20014" y="6773"/>
                </a:lnTo>
                <a:lnTo>
                  <a:pt x="20134" y="6723"/>
                </a:lnTo>
                <a:lnTo>
                  <a:pt x="20250" y="6674"/>
                </a:lnTo>
                <a:lnTo>
                  <a:pt x="20363" y="6623"/>
                </a:lnTo>
                <a:lnTo>
                  <a:pt x="20479" y="6571"/>
                </a:lnTo>
                <a:lnTo>
                  <a:pt x="20541" y="6547"/>
                </a:lnTo>
                <a:lnTo>
                  <a:pt x="20599" y="6522"/>
                </a:lnTo>
                <a:lnTo>
                  <a:pt x="20650" y="6499"/>
                </a:lnTo>
                <a:lnTo>
                  <a:pt x="20698" y="6473"/>
                </a:lnTo>
                <a:lnTo>
                  <a:pt x="20745" y="6445"/>
                </a:lnTo>
                <a:lnTo>
                  <a:pt x="20781" y="6418"/>
                </a:lnTo>
                <a:lnTo>
                  <a:pt x="20818" y="6392"/>
                </a:lnTo>
                <a:lnTo>
                  <a:pt x="20847" y="6363"/>
                </a:lnTo>
                <a:lnTo>
                  <a:pt x="20869" y="6333"/>
                </a:lnTo>
                <a:lnTo>
                  <a:pt x="20887" y="6303"/>
                </a:lnTo>
                <a:lnTo>
                  <a:pt x="20901" y="6273"/>
                </a:lnTo>
                <a:lnTo>
                  <a:pt x="20912" y="6242"/>
                </a:lnTo>
                <a:lnTo>
                  <a:pt x="20923" y="6209"/>
                </a:lnTo>
                <a:lnTo>
                  <a:pt x="20923" y="6175"/>
                </a:lnTo>
                <a:lnTo>
                  <a:pt x="20916" y="6143"/>
                </a:lnTo>
                <a:lnTo>
                  <a:pt x="20909" y="6107"/>
                </a:lnTo>
                <a:lnTo>
                  <a:pt x="20887" y="6075"/>
                </a:lnTo>
                <a:lnTo>
                  <a:pt x="20861" y="6039"/>
                </a:lnTo>
                <a:lnTo>
                  <a:pt x="20836" y="6007"/>
                </a:lnTo>
                <a:lnTo>
                  <a:pt x="20803" y="5973"/>
                </a:lnTo>
                <a:lnTo>
                  <a:pt x="20738" y="5908"/>
                </a:lnTo>
                <a:lnTo>
                  <a:pt x="20701" y="5876"/>
                </a:lnTo>
                <a:lnTo>
                  <a:pt x="20661" y="5846"/>
                </a:lnTo>
                <a:lnTo>
                  <a:pt x="20621" y="5815"/>
                </a:lnTo>
                <a:lnTo>
                  <a:pt x="20574" y="5785"/>
                </a:lnTo>
                <a:lnTo>
                  <a:pt x="20530" y="5755"/>
                </a:lnTo>
                <a:lnTo>
                  <a:pt x="20479" y="5726"/>
                </a:lnTo>
                <a:lnTo>
                  <a:pt x="20432" y="5698"/>
                </a:lnTo>
                <a:lnTo>
                  <a:pt x="20378" y="5669"/>
                </a:lnTo>
                <a:lnTo>
                  <a:pt x="20323" y="5641"/>
                </a:lnTo>
                <a:lnTo>
                  <a:pt x="20261" y="5615"/>
                </a:lnTo>
                <a:lnTo>
                  <a:pt x="20145" y="5561"/>
                </a:lnTo>
                <a:lnTo>
                  <a:pt x="20021" y="5507"/>
                </a:lnTo>
                <a:lnTo>
                  <a:pt x="19897" y="5452"/>
                </a:lnTo>
                <a:lnTo>
                  <a:pt x="19770" y="5399"/>
                </a:lnTo>
                <a:lnTo>
                  <a:pt x="19639" y="5345"/>
                </a:lnTo>
                <a:lnTo>
                  <a:pt x="19504" y="5290"/>
                </a:lnTo>
                <a:lnTo>
                  <a:pt x="19370" y="5237"/>
                </a:lnTo>
                <a:lnTo>
                  <a:pt x="19232" y="5182"/>
                </a:lnTo>
                <a:lnTo>
                  <a:pt x="19090" y="5129"/>
                </a:lnTo>
                <a:lnTo>
                  <a:pt x="18955" y="5074"/>
                </a:lnTo>
                <a:lnTo>
                  <a:pt x="18820" y="5018"/>
                </a:lnTo>
                <a:lnTo>
                  <a:pt x="18686" y="4963"/>
                </a:lnTo>
                <a:lnTo>
                  <a:pt x="18548" y="4905"/>
                </a:lnTo>
                <a:lnTo>
                  <a:pt x="18417" y="4849"/>
                </a:lnTo>
                <a:lnTo>
                  <a:pt x="18286" y="4792"/>
                </a:lnTo>
                <a:lnTo>
                  <a:pt x="18158" y="4734"/>
                </a:lnTo>
                <a:lnTo>
                  <a:pt x="18031" y="4676"/>
                </a:lnTo>
                <a:lnTo>
                  <a:pt x="17911" y="4618"/>
                </a:lnTo>
                <a:lnTo>
                  <a:pt x="17860" y="4588"/>
                </a:lnTo>
                <a:lnTo>
                  <a:pt x="17802" y="4558"/>
                </a:lnTo>
                <a:lnTo>
                  <a:pt x="17754" y="4528"/>
                </a:lnTo>
                <a:lnTo>
                  <a:pt x="17703" y="4500"/>
                </a:lnTo>
                <a:lnTo>
                  <a:pt x="17656" y="4470"/>
                </a:lnTo>
                <a:lnTo>
                  <a:pt x="17613" y="4440"/>
                </a:lnTo>
                <a:lnTo>
                  <a:pt x="17485" y="4348"/>
                </a:lnTo>
                <a:lnTo>
                  <a:pt x="17449" y="4318"/>
                </a:lnTo>
                <a:lnTo>
                  <a:pt x="17416" y="4287"/>
                </a:lnTo>
                <a:lnTo>
                  <a:pt x="17380" y="4256"/>
                </a:lnTo>
                <a:lnTo>
                  <a:pt x="17340" y="4226"/>
                </a:lnTo>
                <a:lnTo>
                  <a:pt x="17307" y="4196"/>
                </a:lnTo>
                <a:lnTo>
                  <a:pt x="17274" y="4164"/>
                </a:lnTo>
                <a:lnTo>
                  <a:pt x="17252" y="4133"/>
                </a:lnTo>
                <a:lnTo>
                  <a:pt x="17223" y="4102"/>
                </a:lnTo>
                <a:lnTo>
                  <a:pt x="17201" y="4087"/>
                </a:lnTo>
                <a:lnTo>
                  <a:pt x="17180" y="4072"/>
                </a:lnTo>
                <a:lnTo>
                  <a:pt x="17081" y="4025"/>
                </a:lnTo>
                <a:lnTo>
                  <a:pt x="17038" y="4009"/>
                </a:lnTo>
                <a:lnTo>
                  <a:pt x="16990" y="3995"/>
                </a:lnTo>
                <a:lnTo>
                  <a:pt x="16939" y="3979"/>
                </a:lnTo>
                <a:lnTo>
                  <a:pt x="16885" y="3963"/>
                </a:lnTo>
                <a:lnTo>
                  <a:pt x="16823" y="3948"/>
                </a:lnTo>
                <a:lnTo>
                  <a:pt x="16758" y="3932"/>
                </a:lnTo>
                <a:lnTo>
                  <a:pt x="16681" y="3918"/>
                </a:lnTo>
                <a:lnTo>
                  <a:pt x="16605" y="3902"/>
                </a:lnTo>
                <a:lnTo>
                  <a:pt x="16521" y="3886"/>
                </a:lnTo>
                <a:lnTo>
                  <a:pt x="16481" y="3878"/>
                </a:lnTo>
                <a:lnTo>
                  <a:pt x="16441" y="3869"/>
                </a:lnTo>
                <a:lnTo>
                  <a:pt x="16405" y="3860"/>
                </a:lnTo>
                <a:lnTo>
                  <a:pt x="16376" y="3850"/>
                </a:lnTo>
                <a:lnTo>
                  <a:pt x="16350" y="3839"/>
                </a:lnTo>
                <a:lnTo>
                  <a:pt x="16325" y="3826"/>
                </a:lnTo>
                <a:lnTo>
                  <a:pt x="16299" y="3814"/>
                </a:lnTo>
                <a:lnTo>
                  <a:pt x="16285" y="3801"/>
                </a:lnTo>
                <a:lnTo>
                  <a:pt x="16270" y="3787"/>
                </a:lnTo>
                <a:lnTo>
                  <a:pt x="16259" y="3773"/>
                </a:lnTo>
                <a:lnTo>
                  <a:pt x="16252" y="3758"/>
                </a:lnTo>
                <a:lnTo>
                  <a:pt x="16248" y="3741"/>
                </a:lnTo>
                <a:lnTo>
                  <a:pt x="16245" y="3726"/>
                </a:lnTo>
                <a:lnTo>
                  <a:pt x="16248" y="3707"/>
                </a:lnTo>
                <a:lnTo>
                  <a:pt x="16255" y="3689"/>
                </a:lnTo>
                <a:lnTo>
                  <a:pt x="16263" y="3670"/>
                </a:lnTo>
                <a:lnTo>
                  <a:pt x="16241" y="3649"/>
                </a:lnTo>
                <a:lnTo>
                  <a:pt x="16226" y="3637"/>
                </a:lnTo>
                <a:lnTo>
                  <a:pt x="16212" y="3628"/>
                </a:lnTo>
                <a:lnTo>
                  <a:pt x="16190" y="3620"/>
                </a:lnTo>
                <a:lnTo>
                  <a:pt x="16135" y="3597"/>
                </a:lnTo>
                <a:lnTo>
                  <a:pt x="16114" y="3590"/>
                </a:lnTo>
                <a:lnTo>
                  <a:pt x="16037" y="3574"/>
                </a:lnTo>
                <a:lnTo>
                  <a:pt x="16012" y="3570"/>
                </a:lnTo>
                <a:lnTo>
                  <a:pt x="15979" y="3568"/>
                </a:lnTo>
                <a:lnTo>
                  <a:pt x="15950" y="3565"/>
                </a:lnTo>
                <a:lnTo>
                  <a:pt x="15921" y="3561"/>
                </a:lnTo>
                <a:lnTo>
                  <a:pt x="15852" y="3557"/>
                </a:lnTo>
                <a:lnTo>
                  <a:pt x="15790" y="3551"/>
                </a:lnTo>
                <a:lnTo>
                  <a:pt x="15724" y="3544"/>
                </a:lnTo>
                <a:lnTo>
                  <a:pt x="15659" y="3535"/>
                </a:lnTo>
                <a:lnTo>
                  <a:pt x="15597" y="3525"/>
                </a:lnTo>
                <a:lnTo>
                  <a:pt x="15531" y="3513"/>
                </a:lnTo>
                <a:lnTo>
                  <a:pt x="15470" y="3500"/>
                </a:lnTo>
                <a:lnTo>
                  <a:pt x="15404" y="3484"/>
                </a:lnTo>
                <a:lnTo>
                  <a:pt x="15313" y="3470"/>
                </a:lnTo>
                <a:lnTo>
                  <a:pt x="15131" y="3446"/>
                </a:lnTo>
                <a:lnTo>
                  <a:pt x="15037" y="3439"/>
                </a:lnTo>
                <a:lnTo>
                  <a:pt x="14938" y="3432"/>
                </a:lnTo>
                <a:lnTo>
                  <a:pt x="14840" y="3427"/>
                </a:lnTo>
                <a:lnTo>
                  <a:pt x="14735" y="3424"/>
                </a:lnTo>
                <a:lnTo>
                  <a:pt x="14629" y="3423"/>
                </a:lnTo>
                <a:lnTo>
                  <a:pt x="14586" y="3423"/>
                </a:lnTo>
                <a:lnTo>
                  <a:pt x="14546" y="3422"/>
                </a:lnTo>
                <a:lnTo>
                  <a:pt x="14465" y="3416"/>
                </a:lnTo>
                <a:lnTo>
                  <a:pt x="14429" y="3411"/>
                </a:lnTo>
                <a:lnTo>
                  <a:pt x="14396" y="3406"/>
                </a:lnTo>
                <a:lnTo>
                  <a:pt x="14360" y="3399"/>
                </a:lnTo>
                <a:lnTo>
                  <a:pt x="14327" y="3393"/>
                </a:lnTo>
                <a:lnTo>
                  <a:pt x="14294" y="3384"/>
                </a:lnTo>
                <a:lnTo>
                  <a:pt x="14262" y="3376"/>
                </a:lnTo>
                <a:lnTo>
                  <a:pt x="14236" y="3364"/>
                </a:lnTo>
                <a:lnTo>
                  <a:pt x="14207" y="3354"/>
                </a:lnTo>
                <a:lnTo>
                  <a:pt x="14185" y="3342"/>
                </a:lnTo>
                <a:lnTo>
                  <a:pt x="14156" y="3328"/>
                </a:lnTo>
                <a:lnTo>
                  <a:pt x="14134" y="3315"/>
                </a:lnTo>
                <a:lnTo>
                  <a:pt x="14113" y="3300"/>
                </a:lnTo>
                <a:lnTo>
                  <a:pt x="14164" y="3261"/>
                </a:lnTo>
                <a:lnTo>
                  <a:pt x="14214" y="3223"/>
                </a:lnTo>
                <a:lnTo>
                  <a:pt x="14258" y="3184"/>
                </a:lnTo>
                <a:lnTo>
                  <a:pt x="14302" y="3146"/>
                </a:lnTo>
                <a:lnTo>
                  <a:pt x="14338" y="3107"/>
                </a:lnTo>
                <a:lnTo>
                  <a:pt x="14371" y="3069"/>
                </a:lnTo>
                <a:lnTo>
                  <a:pt x="14407" y="3030"/>
                </a:lnTo>
                <a:lnTo>
                  <a:pt x="14433" y="2992"/>
                </a:lnTo>
                <a:lnTo>
                  <a:pt x="14458" y="2953"/>
                </a:lnTo>
                <a:lnTo>
                  <a:pt x="14480" y="2914"/>
                </a:lnTo>
                <a:lnTo>
                  <a:pt x="14502" y="2876"/>
                </a:lnTo>
                <a:lnTo>
                  <a:pt x="14516" y="2837"/>
                </a:lnTo>
                <a:lnTo>
                  <a:pt x="14527" y="2799"/>
                </a:lnTo>
                <a:lnTo>
                  <a:pt x="14535" y="2760"/>
                </a:lnTo>
                <a:lnTo>
                  <a:pt x="14542" y="2722"/>
                </a:lnTo>
                <a:lnTo>
                  <a:pt x="14542" y="2616"/>
                </a:lnTo>
                <a:lnTo>
                  <a:pt x="14549" y="2550"/>
                </a:lnTo>
                <a:lnTo>
                  <a:pt x="14556" y="2482"/>
                </a:lnTo>
                <a:lnTo>
                  <a:pt x="14567" y="2416"/>
                </a:lnTo>
                <a:lnTo>
                  <a:pt x="14582" y="2346"/>
                </a:lnTo>
                <a:lnTo>
                  <a:pt x="14626" y="2205"/>
                </a:lnTo>
                <a:lnTo>
                  <a:pt x="14651" y="2134"/>
                </a:lnTo>
                <a:lnTo>
                  <a:pt x="14677" y="2063"/>
                </a:lnTo>
                <a:lnTo>
                  <a:pt x="14713" y="1991"/>
                </a:lnTo>
                <a:lnTo>
                  <a:pt x="14746" y="1918"/>
                </a:lnTo>
                <a:lnTo>
                  <a:pt x="14782" y="1844"/>
                </a:lnTo>
                <a:lnTo>
                  <a:pt x="14826" y="1770"/>
                </a:lnTo>
                <a:lnTo>
                  <a:pt x="14869" y="1694"/>
                </a:lnTo>
                <a:lnTo>
                  <a:pt x="14917" y="1618"/>
                </a:lnTo>
                <a:lnTo>
                  <a:pt x="14971" y="1541"/>
                </a:lnTo>
                <a:lnTo>
                  <a:pt x="14971" y="1479"/>
                </a:lnTo>
                <a:lnTo>
                  <a:pt x="14975" y="1416"/>
                </a:lnTo>
                <a:lnTo>
                  <a:pt x="14982" y="1285"/>
                </a:lnTo>
                <a:lnTo>
                  <a:pt x="14989" y="1220"/>
                </a:lnTo>
                <a:lnTo>
                  <a:pt x="14997" y="1154"/>
                </a:lnTo>
                <a:lnTo>
                  <a:pt x="15004" y="1084"/>
                </a:lnTo>
                <a:lnTo>
                  <a:pt x="15015" y="1015"/>
                </a:lnTo>
                <a:lnTo>
                  <a:pt x="15015" y="983"/>
                </a:lnTo>
                <a:lnTo>
                  <a:pt x="15011" y="949"/>
                </a:lnTo>
                <a:lnTo>
                  <a:pt x="15004" y="916"/>
                </a:lnTo>
                <a:lnTo>
                  <a:pt x="14989" y="885"/>
                </a:lnTo>
                <a:lnTo>
                  <a:pt x="14971" y="855"/>
                </a:lnTo>
                <a:lnTo>
                  <a:pt x="14946" y="826"/>
                </a:lnTo>
                <a:lnTo>
                  <a:pt x="14909" y="797"/>
                </a:lnTo>
                <a:lnTo>
                  <a:pt x="14877" y="769"/>
                </a:lnTo>
                <a:lnTo>
                  <a:pt x="14833" y="743"/>
                </a:lnTo>
                <a:lnTo>
                  <a:pt x="14731" y="693"/>
                </a:lnTo>
                <a:lnTo>
                  <a:pt x="14669" y="668"/>
                </a:lnTo>
                <a:lnTo>
                  <a:pt x="14604" y="646"/>
                </a:lnTo>
                <a:lnTo>
                  <a:pt x="14531" y="624"/>
                </a:lnTo>
                <a:lnTo>
                  <a:pt x="14451" y="604"/>
                </a:lnTo>
                <a:lnTo>
                  <a:pt x="14367" y="583"/>
                </a:lnTo>
                <a:lnTo>
                  <a:pt x="14262" y="569"/>
                </a:lnTo>
                <a:lnTo>
                  <a:pt x="14160" y="552"/>
                </a:lnTo>
                <a:lnTo>
                  <a:pt x="14062" y="536"/>
                </a:lnTo>
                <a:lnTo>
                  <a:pt x="13974" y="519"/>
                </a:lnTo>
                <a:lnTo>
                  <a:pt x="13883" y="501"/>
                </a:lnTo>
                <a:lnTo>
                  <a:pt x="13796" y="483"/>
                </a:lnTo>
                <a:lnTo>
                  <a:pt x="13716" y="465"/>
                </a:lnTo>
                <a:lnTo>
                  <a:pt x="13640" y="446"/>
                </a:lnTo>
                <a:lnTo>
                  <a:pt x="13563" y="425"/>
                </a:lnTo>
                <a:lnTo>
                  <a:pt x="13480" y="408"/>
                </a:lnTo>
                <a:lnTo>
                  <a:pt x="13392" y="389"/>
                </a:lnTo>
                <a:lnTo>
                  <a:pt x="13305" y="372"/>
                </a:lnTo>
                <a:lnTo>
                  <a:pt x="13214" y="355"/>
                </a:lnTo>
                <a:lnTo>
                  <a:pt x="13116" y="338"/>
                </a:lnTo>
                <a:lnTo>
                  <a:pt x="13014" y="321"/>
                </a:lnTo>
                <a:lnTo>
                  <a:pt x="12908" y="307"/>
                </a:lnTo>
                <a:lnTo>
                  <a:pt x="12861" y="299"/>
                </a:lnTo>
                <a:lnTo>
                  <a:pt x="12817" y="294"/>
                </a:lnTo>
                <a:lnTo>
                  <a:pt x="12763" y="288"/>
                </a:lnTo>
                <a:lnTo>
                  <a:pt x="12712" y="283"/>
                </a:lnTo>
                <a:lnTo>
                  <a:pt x="12657" y="279"/>
                </a:lnTo>
                <a:lnTo>
                  <a:pt x="12599" y="277"/>
                </a:lnTo>
                <a:lnTo>
                  <a:pt x="12537" y="275"/>
                </a:lnTo>
                <a:lnTo>
                  <a:pt x="12479" y="275"/>
                </a:lnTo>
                <a:lnTo>
                  <a:pt x="12414" y="274"/>
                </a:lnTo>
                <a:lnTo>
                  <a:pt x="12355" y="271"/>
                </a:lnTo>
                <a:lnTo>
                  <a:pt x="12293" y="266"/>
                </a:lnTo>
                <a:lnTo>
                  <a:pt x="12239" y="260"/>
                </a:lnTo>
                <a:lnTo>
                  <a:pt x="12188" y="252"/>
                </a:lnTo>
                <a:lnTo>
                  <a:pt x="12141" y="240"/>
                </a:lnTo>
                <a:lnTo>
                  <a:pt x="12090" y="228"/>
                </a:lnTo>
                <a:lnTo>
                  <a:pt x="12046" y="214"/>
                </a:lnTo>
                <a:lnTo>
                  <a:pt x="12002" y="206"/>
                </a:lnTo>
                <a:lnTo>
                  <a:pt x="11955" y="200"/>
                </a:lnTo>
                <a:lnTo>
                  <a:pt x="11853" y="187"/>
                </a:lnTo>
                <a:lnTo>
                  <a:pt x="11795" y="181"/>
                </a:lnTo>
                <a:lnTo>
                  <a:pt x="11740" y="176"/>
                </a:lnTo>
                <a:lnTo>
                  <a:pt x="11679" y="172"/>
                </a:lnTo>
                <a:lnTo>
                  <a:pt x="11617" y="167"/>
                </a:lnTo>
                <a:lnTo>
                  <a:pt x="11551" y="163"/>
                </a:lnTo>
                <a:lnTo>
                  <a:pt x="11489" y="157"/>
                </a:lnTo>
                <a:lnTo>
                  <a:pt x="11435" y="150"/>
                </a:lnTo>
                <a:lnTo>
                  <a:pt x="11377" y="141"/>
                </a:lnTo>
                <a:lnTo>
                  <a:pt x="11326" y="130"/>
                </a:lnTo>
                <a:lnTo>
                  <a:pt x="11275" y="119"/>
                </a:lnTo>
                <a:lnTo>
                  <a:pt x="11231" y="106"/>
                </a:lnTo>
                <a:lnTo>
                  <a:pt x="11187" y="90"/>
                </a:lnTo>
                <a:lnTo>
                  <a:pt x="11122" y="76"/>
                </a:lnTo>
                <a:lnTo>
                  <a:pt x="11053" y="63"/>
                </a:lnTo>
                <a:lnTo>
                  <a:pt x="10991" y="50"/>
                </a:lnTo>
                <a:lnTo>
                  <a:pt x="10922" y="39"/>
                </a:lnTo>
                <a:lnTo>
                  <a:pt x="10856" y="30"/>
                </a:lnTo>
                <a:lnTo>
                  <a:pt x="10787" y="22"/>
                </a:lnTo>
                <a:lnTo>
                  <a:pt x="10649" y="9"/>
                </a:lnTo>
                <a:lnTo>
                  <a:pt x="10576" y="5"/>
                </a:lnTo>
                <a:lnTo>
                  <a:pt x="10507" y="3"/>
                </a:lnTo>
                <a:lnTo>
                  <a:pt x="10438" y="1"/>
                </a:lnTo>
                <a:lnTo>
                  <a:pt x="10362" y="0"/>
                </a:lnTo>
                <a:lnTo>
                  <a:pt x="10289" y="1"/>
                </a:lnTo>
                <a:lnTo>
                  <a:pt x="10216" y="4"/>
                </a:lnTo>
                <a:lnTo>
                  <a:pt x="10143" y="8"/>
                </a:lnTo>
                <a:lnTo>
                  <a:pt x="10067" y="13"/>
                </a:lnTo>
                <a:lnTo>
                  <a:pt x="9991" y="20"/>
                </a:lnTo>
                <a:lnTo>
                  <a:pt x="9921" y="26"/>
                </a:lnTo>
                <a:lnTo>
                  <a:pt x="9845" y="34"/>
                </a:lnTo>
                <a:lnTo>
                  <a:pt x="9776" y="40"/>
                </a:lnTo>
                <a:lnTo>
                  <a:pt x="9638" y="59"/>
                </a:lnTo>
                <a:lnTo>
                  <a:pt x="9576" y="69"/>
                </a:lnTo>
                <a:lnTo>
                  <a:pt x="9507" y="78"/>
                </a:lnTo>
                <a:lnTo>
                  <a:pt x="9441" y="89"/>
                </a:lnTo>
                <a:lnTo>
                  <a:pt x="9383" y="102"/>
                </a:lnTo>
                <a:lnTo>
                  <a:pt x="9321" y="114"/>
                </a:lnTo>
                <a:lnTo>
                  <a:pt x="9263" y="125"/>
                </a:lnTo>
                <a:lnTo>
                  <a:pt x="9201" y="140"/>
                </a:lnTo>
                <a:lnTo>
                  <a:pt x="9146" y="153"/>
                </a:lnTo>
                <a:lnTo>
                  <a:pt x="9088" y="167"/>
                </a:lnTo>
                <a:lnTo>
                  <a:pt x="9037" y="183"/>
                </a:lnTo>
                <a:lnTo>
                  <a:pt x="8935" y="217"/>
                </a:lnTo>
                <a:lnTo>
                  <a:pt x="8837" y="251"/>
                </a:lnTo>
                <a:lnTo>
                  <a:pt x="8739" y="283"/>
                </a:lnTo>
                <a:lnTo>
                  <a:pt x="8644" y="317"/>
                </a:lnTo>
                <a:lnTo>
                  <a:pt x="8553" y="352"/>
                </a:lnTo>
                <a:lnTo>
                  <a:pt x="8379" y="423"/>
                </a:lnTo>
                <a:lnTo>
                  <a:pt x="8139" y="532"/>
                </a:lnTo>
                <a:lnTo>
                  <a:pt x="8062" y="569"/>
                </a:lnTo>
                <a:lnTo>
                  <a:pt x="7989" y="607"/>
                </a:lnTo>
                <a:lnTo>
                  <a:pt x="7920" y="645"/>
                </a:lnTo>
                <a:lnTo>
                  <a:pt x="7848" y="684"/>
                </a:lnTo>
                <a:lnTo>
                  <a:pt x="7786" y="723"/>
                </a:lnTo>
                <a:lnTo>
                  <a:pt x="7720" y="762"/>
                </a:lnTo>
                <a:lnTo>
                  <a:pt x="7662" y="801"/>
                </a:lnTo>
                <a:lnTo>
                  <a:pt x="7604" y="842"/>
                </a:lnTo>
                <a:lnTo>
                  <a:pt x="7495" y="923"/>
                </a:lnTo>
                <a:lnTo>
                  <a:pt x="7444" y="964"/>
                </a:lnTo>
                <a:lnTo>
                  <a:pt x="7396" y="1006"/>
                </a:lnTo>
                <a:lnTo>
                  <a:pt x="7353" y="1048"/>
                </a:lnTo>
                <a:lnTo>
                  <a:pt x="7306" y="1091"/>
                </a:lnTo>
                <a:lnTo>
                  <a:pt x="7269" y="1135"/>
                </a:lnTo>
                <a:lnTo>
                  <a:pt x="7229" y="1178"/>
                </a:lnTo>
                <a:lnTo>
                  <a:pt x="7193" y="1223"/>
                </a:lnTo>
                <a:lnTo>
                  <a:pt x="7160" y="1267"/>
                </a:lnTo>
                <a:lnTo>
                  <a:pt x="7131" y="1312"/>
                </a:lnTo>
                <a:lnTo>
                  <a:pt x="7105" y="1356"/>
                </a:lnTo>
                <a:lnTo>
                  <a:pt x="7076" y="1402"/>
                </a:lnTo>
                <a:lnTo>
                  <a:pt x="7054" y="1449"/>
                </a:lnTo>
                <a:lnTo>
                  <a:pt x="7014" y="1541"/>
                </a:lnTo>
                <a:lnTo>
                  <a:pt x="6971" y="1634"/>
                </a:lnTo>
                <a:lnTo>
                  <a:pt x="6931" y="1728"/>
                </a:lnTo>
                <a:lnTo>
                  <a:pt x="6887" y="1820"/>
                </a:lnTo>
                <a:lnTo>
                  <a:pt x="6847" y="1914"/>
                </a:lnTo>
                <a:lnTo>
                  <a:pt x="6811" y="2008"/>
                </a:lnTo>
                <a:lnTo>
                  <a:pt x="6731" y="2196"/>
                </a:lnTo>
                <a:lnTo>
                  <a:pt x="6698" y="2292"/>
                </a:lnTo>
                <a:lnTo>
                  <a:pt x="6658" y="2386"/>
                </a:lnTo>
                <a:lnTo>
                  <a:pt x="6622" y="2481"/>
                </a:lnTo>
                <a:lnTo>
                  <a:pt x="6589" y="2576"/>
                </a:lnTo>
                <a:lnTo>
                  <a:pt x="6552" y="2671"/>
                </a:lnTo>
                <a:lnTo>
                  <a:pt x="6520" y="2768"/>
                </a:lnTo>
                <a:lnTo>
                  <a:pt x="6487" y="2863"/>
                </a:lnTo>
                <a:lnTo>
                  <a:pt x="6451" y="2961"/>
                </a:lnTo>
                <a:lnTo>
                  <a:pt x="6407" y="2998"/>
                </a:lnTo>
                <a:lnTo>
                  <a:pt x="6356" y="3031"/>
                </a:lnTo>
                <a:lnTo>
                  <a:pt x="6323" y="3046"/>
                </a:lnTo>
                <a:lnTo>
                  <a:pt x="6294" y="3060"/>
                </a:lnTo>
                <a:lnTo>
                  <a:pt x="6261" y="3075"/>
                </a:lnTo>
                <a:lnTo>
                  <a:pt x="6192" y="3099"/>
                </a:lnTo>
                <a:lnTo>
                  <a:pt x="6156" y="3111"/>
                </a:lnTo>
                <a:lnTo>
                  <a:pt x="6112" y="3122"/>
                </a:lnTo>
                <a:lnTo>
                  <a:pt x="6076" y="3131"/>
                </a:lnTo>
                <a:lnTo>
                  <a:pt x="6028" y="3141"/>
                </a:lnTo>
                <a:lnTo>
                  <a:pt x="5988" y="3148"/>
                </a:lnTo>
                <a:lnTo>
                  <a:pt x="5941" y="3155"/>
                </a:lnTo>
                <a:lnTo>
                  <a:pt x="5894" y="3161"/>
                </a:lnTo>
                <a:lnTo>
                  <a:pt x="5796" y="3172"/>
                </a:lnTo>
                <a:lnTo>
                  <a:pt x="5701" y="3185"/>
                </a:lnTo>
                <a:lnTo>
                  <a:pt x="5610" y="3197"/>
                </a:lnTo>
                <a:lnTo>
                  <a:pt x="5519" y="3210"/>
                </a:lnTo>
                <a:lnTo>
                  <a:pt x="5337" y="3239"/>
                </a:lnTo>
                <a:lnTo>
                  <a:pt x="5250" y="3253"/>
                </a:lnTo>
                <a:lnTo>
                  <a:pt x="5163" y="3269"/>
                </a:lnTo>
                <a:lnTo>
                  <a:pt x="5119" y="3282"/>
                </a:lnTo>
                <a:lnTo>
                  <a:pt x="5079" y="3295"/>
                </a:lnTo>
                <a:lnTo>
                  <a:pt x="5032" y="3303"/>
                </a:lnTo>
                <a:lnTo>
                  <a:pt x="4992" y="3308"/>
                </a:lnTo>
                <a:lnTo>
                  <a:pt x="4970" y="3309"/>
                </a:lnTo>
                <a:lnTo>
                  <a:pt x="4944" y="3309"/>
                </a:lnTo>
                <a:lnTo>
                  <a:pt x="4926" y="3311"/>
                </a:lnTo>
                <a:lnTo>
                  <a:pt x="4882" y="3308"/>
                </a:lnTo>
                <a:lnTo>
                  <a:pt x="4864" y="3307"/>
                </a:lnTo>
                <a:lnTo>
                  <a:pt x="4839" y="3304"/>
                </a:lnTo>
                <a:lnTo>
                  <a:pt x="4817" y="3300"/>
                </a:lnTo>
                <a:lnTo>
                  <a:pt x="4777" y="3292"/>
                </a:lnTo>
                <a:lnTo>
                  <a:pt x="4737" y="3290"/>
                </a:lnTo>
                <a:lnTo>
                  <a:pt x="4719" y="3289"/>
                </a:lnTo>
                <a:lnTo>
                  <a:pt x="4701" y="3289"/>
                </a:lnTo>
                <a:lnTo>
                  <a:pt x="4682" y="3290"/>
                </a:lnTo>
                <a:lnTo>
                  <a:pt x="4668" y="3291"/>
                </a:lnTo>
                <a:lnTo>
                  <a:pt x="4653" y="3295"/>
                </a:lnTo>
                <a:lnTo>
                  <a:pt x="4635" y="3298"/>
                </a:lnTo>
                <a:lnTo>
                  <a:pt x="4606" y="3306"/>
                </a:lnTo>
                <a:lnTo>
                  <a:pt x="4584" y="3316"/>
                </a:lnTo>
                <a:lnTo>
                  <a:pt x="4562" y="3330"/>
                </a:lnTo>
                <a:lnTo>
                  <a:pt x="4497" y="3339"/>
                </a:lnTo>
                <a:lnTo>
                  <a:pt x="4435" y="3349"/>
                </a:lnTo>
                <a:lnTo>
                  <a:pt x="4369" y="3359"/>
                </a:lnTo>
                <a:lnTo>
                  <a:pt x="4304" y="3372"/>
                </a:lnTo>
                <a:lnTo>
                  <a:pt x="4246" y="3385"/>
                </a:lnTo>
                <a:lnTo>
                  <a:pt x="4184" y="3398"/>
                </a:lnTo>
                <a:lnTo>
                  <a:pt x="4126" y="3415"/>
                </a:lnTo>
                <a:lnTo>
                  <a:pt x="4064" y="3431"/>
                </a:lnTo>
                <a:lnTo>
                  <a:pt x="4009" y="3448"/>
                </a:lnTo>
                <a:lnTo>
                  <a:pt x="3947" y="3469"/>
                </a:lnTo>
                <a:lnTo>
                  <a:pt x="3893" y="3490"/>
                </a:lnTo>
                <a:lnTo>
                  <a:pt x="3835" y="3510"/>
                </a:lnTo>
                <a:lnTo>
                  <a:pt x="3776" y="3534"/>
                </a:lnTo>
                <a:lnTo>
                  <a:pt x="3722" y="3556"/>
                </a:lnTo>
                <a:lnTo>
                  <a:pt x="3613" y="3608"/>
                </a:lnTo>
                <a:lnTo>
                  <a:pt x="3573" y="3613"/>
                </a:lnTo>
                <a:lnTo>
                  <a:pt x="3529" y="3617"/>
                </a:lnTo>
                <a:lnTo>
                  <a:pt x="3493" y="3623"/>
                </a:lnTo>
                <a:lnTo>
                  <a:pt x="3453" y="3628"/>
                </a:lnTo>
                <a:lnTo>
                  <a:pt x="3420" y="3634"/>
                </a:lnTo>
                <a:lnTo>
                  <a:pt x="3387" y="3643"/>
                </a:lnTo>
                <a:lnTo>
                  <a:pt x="3351" y="3650"/>
                </a:lnTo>
                <a:lnTo>
                  <a:pt x="3322" y="3659"/>
                </a:lnTo>
                <a:lnTo>
                  <a:pt x="3293" y="3667"/>
                </a:lnTo>
                <a:lnTo>
                  <a:pt x="3267" y="3676"/>
                </a:lnTo>
                <a:lnTo>
                  <a:pt x="3242" y="3688"/>
                </a:lnTo>
                <a:lnTo>
                  <a:pt x="3216" y="3698"/>
                </a:lnTo>
                <a:lnTo>
                  <a:pt x="3194" y="3709"/>
                </a:lnTo>
                <a:lnTo>
                  <a:pt x="3158" y="3735"/>
                </a:lnTo>
                <a:lnTo>
                  <a:pt x="3143" y="3747"/>
                </a:lnTo>
                <a:lnTo>
                  <a:pt x="3122" y="3761"/>
                </a:lnTo>
                <a:lnTo>
                  <a:pt x="3103" y="3774"/>
                </a:lnTo>
                <a:lnTo>
                  <a:pt x="3085" y="3786"/>
                </a:lnTo>
                <a:lnTo>
                  <a:pt x="3063" y="3799"/>
                </a:lnTo>
                <a:lnTo>
                  <a:pt x="3042" y="3811"/>
                </a:lnTo>
                <a:lnTo>
                  <a:pt x="3012" y="3821"/>
                </a:lnTo>
                <a:lnTo>
                  <a:pt x="2987" y="3833"/>
                </a:lnTo>
                <a:lnTo>
                  <a:pt x="2958" y="3844"/>
                </a:lnTo>
                <a:lnTo>
                  <a:pt x="2827" y="3884"/>
                </a:lnTo>
                <a:lnTo>
                  <a:pt x="2750" y="3901"/>
                </a:lnTo>
                <a:lnTo>
                  <a:pt x="2667" y="3918"/>
                </a:lnTo>
                <a:lnTo>
                  <a:pt x="2663" y="3955"/>
                </a:lnTo>
                <a:lnTo>
                  <a:pt x="2656" y="3993"/>
                </a:lnTo>
                <a:lnTo>
                  <a:pt x="2641" y="4031"/>
                </a:lnTo>
                <a:lnTo>
                  <a:pt x="2623" y="4068"/>
                </a:lnTo>
                <a:lnTo>
                  <a:pt x="2598" y="4103"/>
                </a:lnTo>
                <a:lnTo>
                  <a:pt x="2569" y="4139"/>
                </a:lnTo>
                <a:lnTo>
                  <a:pt x="2536" y="4175"/>
                </a:lnTo>
                <a:lnTo>
                  <a:pt x="2492" y="4210"/>
                </a:lnTo>
                <a:lnTo>
                  <a:pt x="2452" y="4245"/>
                </a:lnTo>
                <a:lnTo>
                  <a:pt x="2416" y="4280"/>
                </a:lnTo>
                <a:lnTo>
                  <a:pt x="2376" y="4317"/>
                </a:lnTo>
                <a:lnTo>
                  <a:pt x="2343" y="4353"/>
                </a:lnTo>
                <a:lnTo>
                  <a:pt x="2314" y="4390"/>
                </a:lnTo>
                <a:lnTo>
                  <a:pt x="2288" y="4428"/>
                </a:lnTo>
                <a:lnTo>
                  <a:pt x="2259" y="4466"/>
                </a:lnTo>
                <a:lnTo>
                  <a:pt x="2237" y="4503"/>
                </a:lnTo>
                <a:lnTo>
                  <a:pt x="2117" y="4554"/>
                </a:lnTo>
                <a:lnTo>
                  <a:pt x="2005" y="4605"/>
                </a:lnTo>
                <a:lnTo>
                  <a:pt x="1888" y="4659"/>
                </a:lnTo>
                <a:lnTo>
                  <a:pt x="1775" y="4711"/>
                </a:lnTo>
                <a:lnTo>
                  <a:pt x="1663" y="4767"/>
                </a:lnTo>
                <a:lnTo>
                  <a:pt x="1554" y="4822"/>
                </a:lnTo>
                <a:lnTo>
                  <a:pt x="1441" y="4878"/>
                </a:lnTo>
                <a:lnTo>
                  <a:pt x="1335" y="4935"/>
                </a:lnTo>
                <a:lnTo>
                  <a:pt x="1226" y="4994"/>
                </a:lnTo>
                <a:lnTo>
                  <a:pt x="1121" y="5053"/>
                </a:lnTo>
                <a:lnTo>
                  <a:pt x="1019" y="5114"/>
                </a:lnTo>
                <a:lnTo>
                  <a:pt x="913" y="5174"/>
                </a:lnTo>
                <a:lnTo>
                  <a:pt x="811" y="5237"/>
                </a:lnTo>
                <a:lnTo>
                  <a:pt x="713" y="5300"/>
                </a:lnTo>
                <a:lnTo>
                  <a:pt x="615" y="5363"/>
                </a:lnTo>
                <a:lnTo>
                  <a:pt x="517" y="5429"/>
                </a:lnTo>
                <a:lnTo>
                  <a:pt x="429" y="5644"/>
                </a:lnTo>
                <a:lnTo>
                  <a:pt x="440" y="5681"/>
                </a:lnTo>
                <a:lnTo>
                  <a:pt x="455" y="5717"/>
                </a:lnTo>
                <a:lnTo>
                  <a:pt x="473" y="5754"/>
                </a:lnTo>
                <a:lnTo>
                  <a:pt x="488" y="5789"/>
                </a:lnTo>
                <a:lnTo>
                  <a:pt x="506" y="5824"/>
                </a:lnTo>
                <a:lnTo>
                  <a:pt x="549" y="5895"/>
                </a:lnTo>
                <a:lnTo>
                  <a:pt x="575" y="5929"/>
                </a:lnTo>
                <a:lnTo>
                  <a:pt x="600" y="5964"/>
                </a:lnTo>
                <a:lnTo>
                  <a:pt x="629" y="5998"/>
                </a:lnTo>
                <a:lnTo>
                  <a:pt x="659" y="6029"/>
                </a:lnTo>
                <a:lnTo>
                  <a:pt x="691" y="6063"/>
                </a:lnTo>
                <a:lnTo>
                  <a:pt x="724" y="6096"/>
                </a:lnTo>
                <a:lnTo>
                  <a:pt x="760" y="6128"/>
                </a:lnTo>
                <a:lnTo>
                  <a:pt x="800" y="6161"/>
                </a:lnTo>
                <a:lnTo>
                  <a:pt x="837" y="6193"/>
                </a:lnTo>
                <a:lnTo>
                  <a:pt x="877" y="6223"/>
                </a:lnTo>
                <a:lnTo>
                  <a:pt x="924" y="6256"/>
                </a:lnTo>
                <a:lnTo>
                  <a:pt x="968" y="6287"/>
                </a:lnTo>
                <a:lnTo>
                  <a:pt x="1015" y="6317"/>
                </a:lnTo>
                <a:lnTo>
                  <a:pt x="1062" y="6349"/>
                </a:lnTo>
                <a:lnTo>
                  <a:pt x="1113" y="6377"/>
                </a:lnTo>
                <a:lnTo>
                  <a:pt x="1164" y="6407"/>
                </a:lnTo>
                <a:lnTo>
                  <a:pt x="1222" y="6437"/>
                </a:lnTo>
                <a:lnTo>
                  <a:pt x="1277" y="6467"/>
                </a:lnTo>
                <a:lnTo>
                  <a:pt x="1335" y="6495"/>
                </a:lnTo>
                <a:lnTo>
                  <a:pt x="1393" y="6525"/>
                </a:lnTo>
                <a:lnTo>
                  <a:pt x="1455" y="6554"/>
                </a:lnTo>
                <a:lnTo>
                  <a:pt x="1517" y="6581"/>
                </a:lnTo>
                <a:lnTo>
                  <a:pt x="1583" y="6608"/>
                </a:lnTo>
                <a:lnTo>
                  <a:pt x="1721" y="6663"/>
                </a:lnTo>
                <a:lnTo>
                  <a:pt x="1997" y="6772"/>
                </a:lnTo>
                <a:lnTo>
                  <a:pt x="2274" y="6879"/>
                </a:lnTo>
                <a:lnTo>
                  <a:pt x="2547" y="6987"/>
                </a:lnTo>
                <a:lnTo>
                  <a:pt x="3085" y="7203"/>
                </a:lnTo>
                <a:lnTo>
                  <a:pt x="3347" y="7312"/>
                </a:lnTo>
                <a:lnTo>
                  <a:pt x="3613" y="7419"/>
                </a:lnTo>
                <a:lnTo>
                  <a:pt x="3871" y="7527"/>
                </a:lnTo>
                <a:lnTo>
                  <a:pt x="3933" y="7543"/>
                </a:lnTo>
                <a:lnTo>
                  <a:pt x="3980" y="7557"/>
                </a:lnTo>
                <a:lnTo>
                  <a:pt x="4024" y="7571"/>
                </a:lnTo>
                <a:lnTo>
                  <a:pt x="4053" y="7586"/>
                </a:lnTo>
                <a:lnTo>
                  <a:pt x="4068" y="7592"/>
                </a:lnTo>
                <a:lnTo>
                  <a:pt x="4082" y="7605"/>
                </a:lnTo>
                <a:lnTo>
                  <a:pt x="4089" y="7611"/>
                </a:lnTo>
                <a:lnTo>
                  <a:pt x="4089" y="7630"/>
                </a:lnTo>
                <a:lnTo>
                  <a:pt x="4086" y="7635"/>
                </a:lnTo>
                <a:lnTo>
                  <a:pt x="4075" y="7646"/>
                </a:lnTo>
                <a:lnTo>
                  <a:pt x="4060" y="7659"/>
                </a:lnTo>
                <a:lnTo>
                  <a:pt x="4024" y="7677"/>
                </a:lnTo>
                <a:lnTo>
                  <a:pt x="4002" y="7686"/>
                </a:lnTo>
                <a:lnTo>
                  <a:pt x="3973" y="7697"/>
                </a:lnTo>
                <a:lnTo>
                  <a:pt x="3915" y="7712"/>
                </a:lnTo>
                <a:lnTo>
                  <a:pt x="3849" y="7728"/>
                </a:lnTo>
                <a:lnTo>
                  <a:pt x="3787" y="7744"/>
                </a:lnTo>
                <a:lnTo>
                  <a:pt x="3722" y="7758"/>
                </a:lnTo>
                <a:lnTo>
                  <a:pt x="3656" y="7775"/>
                </a:lnTo>
                <a:lnTo>
                  <a:pt x="3627" y="7783"/>
                </a:lnTo>
                <a:lnTo>
                  <a:pt x="3620" y="7788"/>
                </a:lnTo>
                <a:lnTo>
                  <a:pt x="3609" y="7793"/>
                </a:lnTo>
                <a:lnTo>
                  <a:pt x="3605" y="7800"/>
                </a:lnTo>
                <a:lnTo>
                  <a:pt x="3602" y="7805"/>
                </a:lnTo>
                <a:lnTo>
                  <a:pt x="3602" y="7821"/>
                </a:lnTo>
                <a:lnTo>
                  <a:pt x="3613" y="7836"/>
                </a:lnTo>
                <a:lnTo>
                  <a:pt x="3631" y="7856"/>
                </a:lnTo>
                <a:lnTo>
                  <a:pt x="3660" y="7876"/>
                </a:lnTo>
                <a:lnTo>
                  <a:pt x="3700" y="7898"/>
                </a:lnTo>
                <a:lnTo>
                  <a:pt x="3700" y="7912"/>
                </a:lnTo>
                <a:lnTo>
                  <a:pt x="3693" y="7924"/>
                </a:lnTo>
                <a:lnTo>
                  <a:pt x="3682" y="7934"/>
                </a:lnTo>
                <a:lnTo>
                  <a:pt x="3667" y="7941"/>
                </a:lnTo>
                <a:lnTo>
                  <a:pt x="3656" y="7943"/>
                </a:lnTo>
                <a:lnTo>
                  <a:pt x="3649" y="7945"/>
                </a:lnTo>
                <a:lnTo>
                  <a:pt x="3627" y="7947"/>
                </a:lnTo>
                <a:lnTo>
                  <a:pt x="3602" y="7947"/>
                </a:lnTo>
                <a:lnTo>
                  <a:pt x="3573" y="7945"/>
                </a:lnTo>
                <a:lnTo>
                  <a:pt x="3540" y="7942"/>
                </a:lnTo>
                <a:lnTo>
                  <a:pt x="3515" y="7941"/>
                </a:lnTo>
                <a:lnTo>
                  <a:pt x="3493" y="7943"/>
                </a:lnTo>
                <a:lnTo>
                  <a:pt x="3482" y="7946"/>
                </a:lnTo>
                <a:lnTo>
                  <a:pt x="3474" y="7947"/>
                </a:lnTo>
                <a:lnTo>
                  <a:pt x="3456" y="7955"/>
                </a:lnTo>
                <a:lnTo>
                  <a:pt x="3442" y="7976"/>
                </a:lnTo>
                <a:lnTo>
                  <a:pt x="3442" y="7990"/>
                </a:lnTo>
                <a:lnTo>
                  <a:pt x="3460" y="8010"/>
                </a:lnTo>
                <a:lnTo>
                  <a:pt x="3482" y="8028"/>
                </a:lnTo>
                <a:lnTo>
                  <a:pt x="3493" y="8046"/>
                </a:lnTo>
                <a:lnTo>
                  <a:pt x="3507" y="8063"/>
                </a:lnTo>
                <a:lnTo>
                  <a:pt x="3515" y="8082"/>
                </a:lnTo>
                <a:lnTo>
                  <a:pt x="3522" y="8097"/>
                </a:lnTo>
                <a:lnTo>
                  <a:pt x="3525" y="8113"/>
                </a:lnTo>
                <a:lnTo>
                  <a:pt x="3525" y="8144"/>
                </a:lnTo>
                <a:lnTo>
                  <a:pt x="3522" y="8160"/>
                </a:lnTo>
                <a:lnTo>
                  <a:pt x="3507" y="8186"/>
                </a:lnTo>
                <a:lnTo>
                  <a:pt x="3493" y="8200"/>
                </a:lnTo>
                <a:lnTo>
                  <a:pt x="3482" y="8214"/>
                </a:lnTo>
                <a:lnTo>
                  <a:pt x="3460" y="8225"/>
                </a:lnTo>
                <a:lnTo>
                  <a:pt x="3442" y="8238"/>
                </a:lnTo>
                <a:lnTo>
                  <a:pt x="3398" y="8261"/>
                </a:lnTo>
                <a:lnTo>
                  <a:pt x="3362" y="8285"/>
                </a:lnTo>
                <a:lnTo>
                  <a:pt x="3322" y="8310"/>
                </a:lnTo>
                <a:lnTo>
                  <a:pt x="3293" y="8338"/>
                </a:lnTo>
                <a:lnTo>
                  <a:pt x="3260" y="8365"/>
                </a:lnTo>
                <a:lnTo>
                  <a:pt x="3231" y="8394"/>
                </a:lnTo>
                <a:lnTo>
                  <a:pt x="3205" y="8422"/>
                </a:lnTo>
                <a:lnTo>
                  <a:pt x="3183" y="8454"/>
                </a:lnTo>
                <a:lnTo>
                  <a:pt x="3129" y="8464"/>
                </a:lnTo>
                <a:lnTo>
                  <a:pt x="3085" y="8477"/>
                </a:lnTo>
                <a:lnTo>
                  <a:pt x="3049" y="8489"/>
                </a:lnTo>
                <a:lnTo>
                  <a:pt x="3009" y="8502"/>
                </a:lnTo>
                <a:lnTo>
                  <a:pt x="2980" y="8516"/>
                </a:lnTo>
                <a:lnTo>
                  <a:pt x="2958" y="8529"/>
                </a:lnTo>
                <a:lnTo>
                  <a:pt x="2921" y="8558"/>
                </a:lnTo>
                <a:lnTo>
                  <a:pt x="2914" y="8571"/>
                </a:lnTo>
                <a:lnTo>
                  <a:pt x="2914" y="8602"/>
                </a:lnTo>
                <a:lnTo>
                  <a:pt x="2921" y="8618"/>
                </a:lnTo>
                <a:lnTo>
                  <a:pt x="2940" y="8635"/>
                </a:lnTo>
                <a:lnTo>
                  <a:pt x="2958" y="8651"/>
                </a:lnTo>
                <a:lnTo>
                  <a:pt x="2980" y="8668"/>
                </a:lnTo>
                <a:lnTo>
                  <a:pt x="3009" y="8685"/>
                </a:lnTo>
                <a:lnTo>
                  <a:pt x="3042" y="8703"/>
                </a:lnTo>
                <a:lnTo>
                  <a:pt x="3067" y="8719"/>
                </a:lnTo>
                <a:lnTo>
                  <a:pt x="3085" y="8737"/>
                </a:lnTo>
                <a:lnTo>
                  <a:pt x="3096" y="8754"/>
                </a:lnTo>
                <a:lnTo>
                  <a:pt x="3103" y="8769"/>
                </a:lnTo>
                <a:lnTo>
                  <a:pt x="3107" y="8786"/>
                </a:lnTo>
                <a:lnTo>
                  <a:pt x="3103" y="8803"/>
                </a:lnTo>
                <a:lnTo>
                  <a:pt x="3096" y="8820"/>
                </a:lnTo>
                <a:lnTo>
                  <a:pt x="3085" y="8836"/>
                </a:lnTo>
                <a:lnTo>
                  <a:pt x="3067" y="8853"/>
                </a:lnTo>
                <a:lnTo>
                  <a:pt x="3042" y="8869"/>
                </a:lnTo>
                <a:lnTo>
                  <a:pt x="2976" y="8900"/>
                </a:lnTo>
                <a:lnTo>
                  <a:pt x="2936" y="8916"/>
                </a:lnTo>
                <a:lnTo>
                  <a:pt x="2889" y="8933"/>
                </a:lnTo>
                <a:lnTo>
                  <a:pt x="2841" y="8947"/>
                </a:lnTo>
                <a:lnTo>
                  <a:pt x="2791" y="9000"/>
                </a:lnTo>
                <a:lnTo>
                  <a:pt x="2743" y="9054"/>
                </a:lnTo>
                <a:lnTo>
                  <a:pt x="2685" y="9105"/>
                </a:lnTo>
                <a:lnTo>
                  <a:pt x="2623" y="9154"/>
                </a:lnTo>
                <a:lnTo>
                  <a:pt x="2558" y="9205"/>
                </a:lnTo>
                <a:lnTo>
                  <a:pt x="2481" y="9254"/>
                </a:lnTo>
                <a:lnTo>
                  <a:pt x="2408" y="9302"/>
                </a:lnTo>
                <a:lnTo>
                  <a:pt x="2321" y="9348"/>
                </a:lnTo>
                <a:lnTo>
                  <a:pt x="2237" y="9396"/>
                </a:lnTo>
                <a:lnTo>
                  <a:pt x="2161" y="9443"/>
                </a:lnTo>
                <a:lnTo>
                  <a:pt x="2088" y="9491"/>
                </a:lnTo>
                <a:lnTo>
                  <a:pt x="2023" y="9541"/>
                </a:lnTo>
                <a:lnTo>
                  <a:pt x="1957" y="9592"/>
                </a:lnTo>
                <a:lnTo>
                  <a:pt x="1903" y="9644"/>
                </a:lnTo>
                <a:lnTo>
                  <a:pt x="1852" y="9696"/>
                </a:lnTo>
                <a:lnTo>
                  <a:pt x="1805" y="9749"/>
                </a:lnTo>
                <a:lnTo>
                  <a:pt x="1786" y="9810"/>
                </a:lnTo>
                <a:lnTo>
                  <a:pt x="1765" y="9871"/>
                </a:lnTo>
                <a:lnTo>
                  <a:pt x="1739" y="9930"/>
                </a:lnTo>
                <a:lnTo>
                  <a:pt x="1721" y="9988"/>
                </a:lnTo>
                <a:lnTo>
                  <a:pt x="1699" y="10046"/>
                </a:lnTo>
                <a:lnTo>
                  <a:pt x="1655" y="10158"/>
                </a:lnTo>
                <a:lnTo>
                  <a:pt x="1634" y="10213"/>
                </a:lnTo>
                <a:lnTo>
                  <a:pt x="1615" y="10266"/>
                </a:lnTo>
                <a:lnTo>
                  <a:pt x="1601" y="10322"/>
                </a:lnTo>
                <a:lnTo>
                  <a:pt x="1594" y="10378"/>
                </a:lnTo>
                <a:lnTo>
                  <a:pt x="1590" y="10437"/>
                </a:lnTo>
                <a:lnTo>
                  <a:pt x="1594" y="10495"/>
                </a:lnTo>
                <a:lnTo>
                  <a:pt x="1601" y="10555"/>
                </a:lnTo>
                <a:lnTo>
                  <a:pt x="1615" y="10613"/>
                </a:lnTo>
                <a:lnTo>
                  <a:pt x="1634" y="10676"/>
                </a:lnTo>
                <a:lnTo>
                  <a:pt x="1615" y="10784"/>
                </a:lnTo>
                <a:lnTo>
                  <a:pt x="1604" y="10891"/>
                </a:lnTo>
                <a:lnTo>
                  <a:pt x="1601" y="11001"/>
                </a:lnTo>
                <a:lnTo>
                  <a:pt x="1601" y="11111"/>
                </a:lnTo>
                <a:lnTo>
                  <a:pt x="1608" y="11222"/>
                </a:lnTo>
                <a:lnTo>
                  <a:pt x="1626" y="11332"/>
                </a:lnTo>
                <a:lnTo>
                  <a:pt x="1648" y="11443"/>
                </a:lnTo>
                <a:lnTo>
                  <a:pt x="1677" y="11556"/>
                </a:lnTo>
                <a:lnTo>
                  <a:pt x="1710" y="11665"/>
                </a:lnTo>
                <a:lnTo>
                  <a:pt x="1739" y="11777"/>
                </a:lnTo>
                <a:lnTo>
                  <a:pt x="1768" y="11888"/>
                </a:lnTo>
                <a:lnTo>
                  <a:pt x="1797" y="11998"/>
                </a:lnTo>
                <a:lnTo>
                  <a:pt x="1819" y="12108"/>
                </a:lnTo>
                <a:lnTo>
                  <a:pt x="1870" y="12327"/>
                </a:lnTo>
                <a:lnTo>
                  <a:pt x="1892" y="12434"/>
                </a:lnTo>
                <a:lnTo>
                  <a:pt x="1932" y="12449"/>
                </a:lnTo>
                <a:lnTo>
                  <a:pt x="1961" y="12465"/>
                </a:lnTo>
                <a:lnTo>
                  <a:pt x="1976" y="12474"/>
                </a:lnTo>
                <a:lnTo>
                  <a:pt x="1986" y="12483"/>
                </a:lnTo>
                <a:lnTo>
                  <a:pt x="2001" y="12499"/>
                </a:lnTo>
                <a:lnTo>
                  <a:pt x="2005" y="12508"/>
                </a:lnTo>
                <a:lnTo>
                  <a:pt x="2008" y="12516"/>
                </a:lnTo>
                <a:lnTo>
                  <a:pt x="2008" y="12526"/>
                </a:lnTo>
                <a:lnTo>
                  <a:pt x="1997" y="12554"/>
                </a:lnTo>
                <a:lnTo>
                  <a:pt x="1979" y="12573"/>
                </a:lnTo>
                <a:lnTo>
                  <a:pt x="1957" y="12592"/>
                </a:lnTo>
                <a:lnTo>
                  <a:pt x="1946" y="12613"/>
                </a:lnTo>
                <a:lnTo>
                  <a:pt x="1936" y="12632"/>
                </a:lnTo>
                <a:lnTo>
                  <a:pt x="1936" y="12677"/>
                </a:lnTo>
                <a:lnTo>
                  <a:pt x="1946" y="12697"/>
                </a:lnTo>
                <a:lnTo>
                  <a:pt x="1957" y="12720"/>
                </a:lnTo>
                <a:lnTo>
                  <a:pt x="1979" y="12742"/>
                </a:lnTo>
                <a:lnTo>
                  <a:pt x="1957" y="12759"/>
                </a:lnTo>
                <a:lnTo>
                  <a:pt x="1946" y="12773"/>
                </a:lnTo>
                <a:lnTo>
                  <a:pt x="1943" y="12790"/>
                </a:lnTo>
                <a:lnTo>
                  <a:pt x="1946" y="12804"/>
                </a:lnTo>
                <a:lnTo>
                  <a:pt x="1954" y="12819"/>
                </a:lnTo>
                <a:lnTo>
                  <a:pt x="1972" y="12836"/>
                </a:lnTo>
                <a:lnTo>
                  <a:pt x="1994" y="12850"/>
                </a:lnTo>
                <a:lnTo>
                  <a:pt x="2023" y="12867"/>
                </a:lnTo>
                <a:lnTo>
                  <a:pt x="2034" y="12874"/>
                </a:lnTo>
                <a:lnTo>
                  <a:pt x="2048" y="12881"/>
                </a:lnTo>
                <a:lnTo>
                  <a:pt x="2059" y="12889"/>
                </a:lnTo>
                <a:lnTo>
                  <a:pt x="2074" y="12905"/>
                </a:lnTo>
                <a:lnTo>
                  <a:pt x="2077" y="12913"/>
                </a:lnTo>
                <a:lnTo>
                  <a:pt x="2077" y="12927"/>
                </a:lnTo>
                <a:lnTo>
                  <a:pt x="2074" y="12935"/>
                </a:lnTo>
                <a:lnTo>
                  <a:pt x="2063" y="12944"/>
                </a:lnTo>
                <a:lnTo>
                  <a:pt x="2056" y="12952"/>
                </a:lnTo>
                <a:lnTo>
                  <a:pt x="2045" y="12958"/>
                </a:lnTo>
                <a:lnTo>
                  <a:pt x="2016" y="12974"/>
                </a:lnTo>
                <a:lnTo>
                  <a:pt x="1979" y="12990"/>
                </a:lnTo>
                <a:lnTo>
                  <a:pt x="1979" y="13021"/>
                </a:lnTo>
                <a:lnTo>
                  <a:pt x="1986" y="13048"/>
                </a:lnTo>
                <a:lnTo>
                  <a:pt x="1990" y="13077"/>
                </a:lnTo>
                <a:lnTo>
                  <a:pt x="2001" y="13106"/>
                </a:lnTo>
                <a:lnTo>
                  <a:pt x="2012" y="13131"/>
                </a:lnTo>
                <a:lnTo>
                  <a:pt x="2026" y="13157"/>
                </a:lnTo>
                <a:lnTo>
                  <a:pt x="2045" y="13183"/>
                </a:lnTo>
                <a:lnTo>
                  <a:pt x="2063" y="13205"/>
                </a:lnTo>
                <a:lnTo>
                  <a:pt x="2088" y="13230"/>
                </a:lnTo>
                <a:lnTo>
                  <a:pt x="2107" y="13255"/>
                </a:lnTo>
                <a:lnTo>
                  <a:pt x="2128" y="13279"/>
                </a:lnTo>
                <a:lnTo>
                  <a:pt x="2150" y="13306"/>
                </a:lnTo>
                <a:lnTo>
                  <a:pt x="2168" y="13334"/>
                </a:lnTo>
                <a:lnTo>
                  <a:pt x="2194" y="13362"/>
                </a:lnTo>
                <a:lnTo>
                  <a:pt x="2237" y="13422"/>
                </a:lnTo>
                <a:lnTo>
                  <a:pt x="2197" y="13430"/>
                </a:lnTo>
                <a:lnTo>
                  <a:pt x="2165" y="13436"/>
                </a:lnTo>
                <a:lnTo>
                  <a:pt x="2143" y="13445"/>
                </a:lnTo>
                <a:lnTo>
                  <a:pt x="2128" y="13453"/>
                </a:lnTo>
                <a:lnTo>
                  <a:pt x="2121" y="13461"/>
                </a:lnTo>
                <a:lnTo>
                  <a:pt x="2121" y="13463"/>
                </a:lnTo>
                <a:lnTo>
                  <a:pt x="2132" y="13475"/>
                </a:lnTo>
                <a:lnTo>
                  <a:pt x="2150" y="13484"/>
                </a:lnTo>
                <a:lnTo>
                  <a:pt x="2168" y="13492"/>
                </a:lnTo>
                <a:lnTo>
                  <a:pt x="2190" y="13501"/>
                </a:lnTo>
                <a:lnTo>
                  <a:pt x="2205" y="13510"/>
                </a:lnTo>
                <a:lnTo>
                  <a:pt x="2216" y="13522"/>
                </a:lnTo>
                <a:lnTo>
                  <a:pt x="2223" y="13534"/>
                </a:lnTo>
                <a:lnTo>
                  <a:pt x="2230" y="13547"/>
                </a:lnTo>
                <a:lnTo>
                  <a:pt x="2237" y="13576"/>
                </a:lnTo>
                <a:lnTo>
                  <a:pt x="2197" y="13591"/>
                </a:lnTo>
                <a:lnTo>
                  <a:pt x="2154" y="13607"/>
                </a:lnTo>
                <a:lnTo>
                  <a:pt x="2088" y="13638"/>
                </a:lnTo>
                <a:lnTo>
                  <a:pt x="2052" y="13653"/>
                </a:lnTo>
                <a:lnTo>
                  <a:pt x="2001" y="13684"/>
                </a:lnTo>
                <a:lnTo>
                  <a:pt x="1979" y="13700"/>
                </a:lnTo>
                <a:lnTo>
                  <a:pt x="1976" y="13731"/>
                </a:lnTo>
                <a:lnTo>
                  <a:pt x="1968" y="13765"/>
                </a:lnTo>
                <a:lnTo>
                  <a:pt x="1954" y="13801"/>
                </a:lnTo>
                <a:lnTo>
                  <a:pt x="1936" y="13838"/>
                </a:lnTo>
                <a:lnTo>
                  <a:pt x="1928" y="13858"/>
                </a:lnTo>
                <a:lnTo>
                  <a:pt x="1928" y="13876"/>
                </a:lnTo>
                <a:lnTo>
                  <a:pt x="1932" y="13894"/>
                </a:lnTo>
                <a:lnTo>
                  <a:pt x="1946" y="13912"/>
                </a:lnTo>
                <a:lnTo>
                  <a:pt x="1994" y="13946"/>
                </a:lnTo>
                <a:lnTo>
                  <a:pt x="2023" y="13962"/>
                </a:lnTo>
                <a:lnTo>
                  <a:pt x="2063" y="13976"/>
                </a:lnTo>
                <a:lnTo>
                  <a:pt x="2085" y="13992"/>
                </a:lnTo>
                <a:lnTo>
                  <a:pt x="2103" y="14006"/>
                </a:lnTo>
                <a:lnTo>
                  <a:pt x="2114" y="14019"/>
                </a:lnTo>
                <a:lnTo>
                  <a:pt x="2125" y="14034"/>
                </a:lnTo>
                <a:lnTo>
                  <a:pt x="2128" y="14045"/>
                </a:lnTo>
                <a:lnTo>
                  <a:pt x="2132" y="14056"/>
                </a:lnTo>
                <a:lnTo>
                  <a:pt x="2132" y="14068"/>
                </a:lnTo>
                <a:lnTo>
                  <a:pt x="2128" y="14078"/>
                </a:lnTo>
                <a:lnTo>
                  <a:pt x="2121" y="14086"/>
                </a:lnTo>
                <a:lnTo>
                  <a:pt x="2099" y="14104"/>
                </a:lnTo>
                <a:lnTo>
                  <a:pt x="2081" y="14111"/>
                </a:lnTo>
                <a:lnTo>
                  <a:pt x="2059" y="14117"/>
                </a:lnTo>
                <a:lnTo>
                  <a:pt x="2034" y="14122"/>
                </a:lnTo>
                <a:lnTo>
                  <a:pt x="2008" y="14126"/>
                </a:lnTo>
                <a:lnTo>
                  <a:pt x="1979" y="14130"/>
                </a:lnTo>
                <a:lnTo>
                  <a:pt x="1997" y="14163"/>
                </a:lnTo>
                <a:lnTo>
                  <a:pt x="2016" y="14198"/>
                </a:lnTo>
                <a:lnTo>
                  <a:pt x="2030" y="14237"/>
                </a:lnTo>
                <a:lnTo>
                  <a:pt x="2041" y="14278"/>
                </a:lnTo>
                <a:lnTo>
                  <a:pt x="2052" y="14322"/>
                </a:lnTo>
                <a:lnTo>
                  <a:pt x="2059" y="14368"/>
                </a:lnTo>
                <a:lnTo>
                  <a:pt x="2063" y="14419"/>
                </a:lnTo>
                <a:lnTo>
                  <a:pt x="2063" y="14471"/>
                </a:lnTo>
                <a:lnTo>
                  <a:pt x="2012" y="14479"/>
                </a:lnTo>
                <a:lnTo>
                  <a:pt x="1968" y="14488"/>
                </a:lnTo>
                <a:lnTo>
                  <a:pt x="1925" y="14496"/>
                </a:lnTo>
                <a:lnTo>
                  <a:pt x="1852" y="14514"/>
                </a:lnTo>
                <a:lnTo>
                  <a:pt x="1826" y="14523"/>
                </a:lnTo>
                <a:lnTo>
                  <a:pt x="1805" y="14534"/>
                </a:lnTo>
                <a:lnTo>
                  <a:pt x="1786" y="14544"/>
                </a:lnTo>
                <a:lnTo>
                  <a:pt x="1772" y="14554"/>
                </a:lnTo>
                <a:lnTo>
                  <a:pt x="1757" y="14578"/>
                </a:lnTo>
                <a:lnTo>
                  <a:pt x="1761" y="14590"/>
                </a:lnTo>
                <a:lnTo>
                  <a:pt x="1765" y="14603"/>
                </a:lnTo>
                <a:lnTo>
                  <a:pt x="1772" y="14614"/>
                </a:lnTo>
                <a:lnTo>
                  <a:pt x="1786" y="14628"/>
                </a:lnTo>
                <a:lnTo>
                  <a:pt x="1805" y="14641"/>
                </a:lnTo>
                <a:lnTo>
                  <a:pt x="1845" y="14667"/>
                </a:lnTo>
                <a:lnTo>
                  <a:pt x="1881" y="14694"/>
                </a:lnTo>
                <a:lnTo>
                  <a:pt x="1910" y="14720"/>
                </a:lnTo>
                <a:lnTo>
                  <a:pt x="1936" y="14745"/>
                </a:lnTo>
                <a:lnTo>
                  <a:pt x="1954" y="14770"/>
                </a:lnTo>
                <a:lnTo>
                  <a:pt x="1968" y="14793"/>
                </a:lnTo>
                <a:lnTo>
                  <a:pt x="1976" y="14818"/>
                </a:lnTo>
                <a:lnTo>
                  <a:pt x="1979" y="14842"/>
                </a:lnTo>
                <a:lnTo>
                  <a:pt x="1928" y="14853"/>
                </a:lnTo>
                <a:lnTo>
                  <a:pt x="1881" y="14865"/>
                </a:lnTo>
                <a:lnTo>
                  <a:pt x="1841" y="14878"/>
                </a:lnTo>
                <a:lnTo>
                  <a:pt x="1805" y="14890"/>
                </a:lnTo>
                <a:lnTo>
                  <a:pt x="1779" y="14902"/>
                </a:lnTo>
                <a:lnTo>
                  <a:pt x="1754" y="14916"/>
                </a:lnTo>
                <a:lnTo>
                  <a:pt x="1732" y="14928"/>
                </a:lnTo>
                <a:lnTo>
                  <a:pt x="1721" y="14941"/>
                </a:lnTo>
                <a:lnTo>
                  <a:pt x="1710" y="14955"/>
                </a:lnTo>
                <a:lnTo>
                  <a:pt x="1710" y="14982"/>
                </a:lnTo>
                <a:lnTo>
                  <a:pt x="1721" y="14998"/>
                </a:lnTo>
                <a:lnTo>
                  <a:pt x="1732" y="15011"/>
                </a:lnTo>
                <a:lnTo>
                  <a:pt x="1754" y="15027"/>
                </a:lnTo>
                <a:lnTo>
                  <a:pt x="1779" y="15042"/>
                </a:lnTo>
                <a:lnTo>
                  <a:pt x="1805" y="15057"/>
                </a:lnTo>
                <a:lnTo>
                  <a:pt x="1834" y="15072"/>
                </a:lnTo>
                <a:lnTo>
                  <a:pt x="1863" y="15087"/>
                </a:lnTo>
                <a:lnTo>
                  <a:pt x="1881" y="15101"/>
                </a:lnTo>
                <a:lnTo>
                  <a:pt x="1892" y="15117"/>
                </a:lnTo>
                <a:lnTo>
                  <a:pt x="1899" y="15131"/>
                </a:lnTo>
                <a:lnTo>
                  <a:pt x="1903" y="15146"/>
                </a:lnTo>
                <a:lnTo>
                  <a:pt x="1899" y="15160"/>
                </a:lnTo>
                <a:lnTo>
                  <a:pt x="1892" y="15173"/>
                </a:lnTo>
                <a:lnTo>
                  <a:pt x="1881" y="15187"/>
                </a:lnTo>
                <a:lnTo>
                  <a:pt x="1863" y="15199"/>
                </a:lnTo>
                <a:lnTo>
                  <a:pt x="1805" y="15225"/>
                </a:lnTo>
                <a:lnTo>
                  <a:pt x="1772" y="15237"/>
                </a:lnTo>
                <a:lnTo>
                  <a:pt x="1728" y="15249"/>
                </a:lnTo>
                <a:lnTo>
                  <a:pt x="1684" y="15262"/>
                </a:lnTo>
                <a:lnTo>
                  <a:pt x="1634" y="15273"/>
                </a:lnTo>
                <a:lnTo>
                  <a:pt x="1644" y="15315"/>
                </a:lnTo>
                <a:lnTo>
                  <a:pt x="1652" y="15357"/>
                </a:lnTo>
                <a:lnTo>
                  <a:pt x="1655" y="15397"/>
                </a:lnTo>
                <a:lnTo>
                  <a:pt x="1655" y="15477"/>
                </a:lnTo>
                <a:lnTo>
                  <a:pt x="1652" y="15516"/>
                </a:lnTo>
                <a:lnTo>
                  <a:pt x="1644" y="15555"/>
                </a:lnTo>
                <a:lnTo>
                  <a:pt x="1634" y="15593"/>
                </a:lnTo>
                <a:lnTo>
                  <a:pt x="1619" y="15631"/>
                </a:lnTo>
                <a:lnTo>
                  <a:pt x="1608" y="15668"/>
                </a:lnTo>
                <a:lnTo>
                  <a:pt x="1590" y="15703"/>
                </a:lnTo>
                <a:lnTo>
                  <a:pt x="1572" y="15739"/>
                </a:lnTo>
                <a:lnTo>
                  <a:pt x="1546" y="15775"/>
                </a:lnTo>
                <a:lnTo>
                  <a:pt x="1521" y="15809"/>
                </a:lnTo>
                <a:lnTo>
                  <a:pt x="1492" y="15842"/>
                </a:lnTo>
                <a:lnTo>
                  <a:pt x="1463" y="15874"/>
                </a:lnTo>
                <a:lnTo>
                  <a:pt x="1433" y="15908"/>
                </a:lnTo>
                <a:lnTo>
                  <a:pt x="1401" y="15942"/>
                </a:lnTo>
                <a:lnTo>
                  <a:pt x="1375" y="15976"/>
                </a:lnTo>
                <a:lnTo>
                  <a:pt x="1353" y="16011"/>
                </a:lnTo>
                <a:lnTo>
                  <a:pt x="1335" y="16046"/>
                </a:lnTo>
                <a:lnTo>
                  <a:pt x="1313" y="16083"/>
                </a:lnTo>
                <a:lnTo>
                  <a:pt x="1299" y="16119"/>
                </a:lnTo>
                <a:lnTo>
                  <a:pt x="1288" y="16157"/>
                </a:lnTo>
                <a:lnTo>
                  <a:pt x="1273" y="16233"/>
                </a:lnTo>
                <a:lnTo>
                  <a:pt x="1270" y="16272"/>
                </a:lnTo>
                <a:lnTo>
                  <a:pt x="1270" y="16353"/>
                </a:lnTo>
                <a:lnTo>
                  <a:pt x="1273" y="16393"/>
                </a:lnTo>
                <a:lnTo>
                  <a:pt x="1288" y="16477"/>
                </a:lnTo>
                <a:lnTo>
                  <a:pt x="1259" y="16488"/>
                </a:lnTo>
                <a:lnTo>
                  <a:pt x="1208" y="16512"/>
                </a:lnTo>
                <a:lnTo>
                  <a:pt x="1186" y="16525"/>
                </a:lnTo>
                <a:lnTo>
                  <a:pt x="1157" y="16551"/>
                </a:lnTo>
                <a:lnTo>
                  <a:pt x="1146" y="16563"/>
                </a:lnTo>
                <a:lnTo>
                  <a:pt x="1139" y="16577"/>
                </a:lnTo>
                <a:lnTo>
                  <a:pt x="1135" y="16590"/>
                </a:lnTo>
                <a:lnTo>
                  <a:pt x="1135" y="16605"/>
                </a:lnTo>
                <a:lnTo>
                  <a:pt x="1139" y="16619"/>
                </a:lnTo>
                <a:lnTo>
                  <a:pt x="1153" y="16648"/>
                </a:lnTo>
                <a:lnTo>
                  <a:pt x="1168" y="16662"/>
                </a:lnTo>
                <a:lnTo>
                  <a:pt x="1182" y="16678"/>
                </a:lnTo>
                <a:lnTo>
                  <a:pt x="1201" y="16693"/>
                </a:lnTo>
                <a:lnTo>
                  <a:pt x="1182" y="16766"/>
                </a:lnTo>
                <a:lnTo>
                  <a:pt x="1161" y="16838"/>
                </a:lnTo>
                <a:lnTo>
                  <a:pt x="1135" y="16911"/>
                </a:lnTo>
                <a:lnTo>
                  <a:pt x="1113" y="16984"/>
                </a:lnTo>
                <a:lnTo>
                  <a:pt x="1011" y="17271"/>
                </a:lnTo>
                <a:lnTo>
                  <a:pt x="982" y="17343"/>
                </a:lnTo>
                <a:lnTo>
                  <a:pt x="953" y="17414"/>
                </a:lnTo>
                <a:lnTo>
                  <a:pt x="928" y="17484"/>
                </a:lnTo>
                <a:lnTo>
                  <a:pt x="899" y="17555"/>
                </a:lnTo>
                <a:lnTo>
                  <a:pt x="866" y="17625"/>
                </a:lnTo>
                <a:lnTo>
                  <a:pt x="837" y="17696"/>
                </a:lnTo>
                <a:lnTo>
                  <a:pt x="808" y="17765"/>
                </a:lnTo>
                <a:lnTo>
                  <a:pt x="771" y="17834"/>
                </a:lnTo>
                <a:lnTo>
                  <a:pt x="742" y="17904"/>
                </a:lnTo>
                <a:lnTo>
                  <a:pt x="709" y="17973"/>
                </a:lnTo>
                <a:lnTo>
                  <a:pt x="680" y="18044"/>
                </a:lnTo>
                <a:lnTo>
                  <a:pt x="644" y="18114"/>
                </a:lnTo>
                <a:lnTo>
                  <a:pt x="611" y="18185"/>
                </a:lnTo>
                <a:lnTo>
                  <a:pt x="582" y="18255"/>
                </a:lnTo>
                <a:lnTo>
                  <a:pt x="546" y="18326"/>
                </a:lnTo>
                <a:lnTo>
                  <a:pt x="517" y="18398"/>
                </a:lnTo>
                <a:lnTo>
                  <a:pt x="386" y="18685"/>
                </a:lnTo>
                <a:lnTo>
                  <a:pt x="353" y="18758"/>
                </a:lnTo>
                <a:lnTo>
                  <a:pt x="320" y="18830"/>
                </a:lnTo>
                <a:lnTo>
                  <a:pt x="291" y="18903"/>
                </a:lnTo>
                <a:lnTo>
                  <a:pt x="258" y="18977"/>
                </a:lnTo>
                <a:lnTo>
                  <a:pt x="215" y="18999"/>
                </a:lnTo>
                <a:lnTo>
                  <a:pt x="182" y="19024"/>
                </a:lnTo>
                <a:lnTo>
                  <a:pt x="153" y="19050"/>
                </a:lnTo>
                <a:lnTo>
                  <a:pt x="127" y="19076"/>
                </a:lnTo>
                <a:lnTo>
                  <a:pt x="109" y="19104"/>
                </a:lnTo>
                <a:lnTo>
                  <a:pt x="95" y="19132"/>
                </a:lnTo>
                <a:lnTo>
                  <a:pt x="87" y="19162"/>
                </a:lnTo>
                <a:lnTo>
                  <a:pt x="84" y="19192"/>
                </a:lnTo>
                <a:lnTo>
                  <a:pt x="84" y="19222"/>
                </a:lnTo>
                <a:lnTo>
                  <a:pt x="80" y="19254"/>
                </a:lnTo>
                <a:lnTo>
                  <a:pt x="65" y="19316"/>
                </a:lnTo>
                <a:lnTo>
                  <a:pt x="51" y="19346"/>
                </a:lnTo>
                <a:lnTo>
                  <a:pt x="40" y="19378"/>
                </a:lnTo>
                <a:lnTo>
                  <a:pt x="18" y="19408"/>
                </a:lnTo>
                <a:lnTo>
                  <a:pt x="0" y="19439"/>
                </a:lnTo>
                <a:lnTo>
                  <a:pt x="44" y="19477"/>
                </a:lnTo>
                <a:lnTo>
                  <a:pt x="87" y="19513"/>
                </a:lnTo>
                <a:lnTo>
                  <a:pt x="131" y="19547"/>
                </a:lnTo>
                <a:lnTo>
                  <a:pt x="182" y="19577"/>
                </a:lnTo>
                <a:lnTo>
                  <a:pt x="229" y="19607"/>
                </a:lnTo>
                <a:lnTo>
                  <a:pt x="284" y="19636"/>
                </a:lnTo>
                <a:lnTo>
                  <a:pt x="331" y="19662"/>
                </a:lnTo>
                <a:lnTo>
                  <a:pt x="440" y="19709"/>
                </a:lnTo>
                <a:lnTo>
                  <a:pt x="498" y="19729"/>
                </a:lnTo>
                <a:lnTo>
                  <a:pt x="553" y="19747"/>
                </a:lnTo>
                <a:lnTo>
                  <a:pt x="669" y="19778"/>
                </a:lnTo>
                <a:lnTo>
                  <a:pt x="731" y="19790"/>
                </a:lnTo>
                <a:lnTo>
                  <a:pt x="797" y="19800"/>
                </a:lnTo>
                <a:lnTo>
                  <a:pt x="859" y="19808"/>
                </a:lnTo>
                <a:lnTo>
                  <a:pt x="906" y="19817"/>
                </a:lnTo>
                <a:lnTo>
                  <a:pt x="950" y="19824"/>
                </a:lnTo>
                <a:lnTo>
                  <a:pt x="1004" y="19830"/>
                </a:lnTo>
                <a:lnTo>
                  <a:pt x="1051" y="19836"/>
                </a:lnTo>
                <a:lnTo>
                  <a:pt x="1110" y="19842"/>
                </a:lnTo>
                <a:lnTo>
                  <a:pt x="1164" y="19846"/>
                </a:lnTo>
                <a:lnTo>
                  <a:pt x="1230" y="19853"/>
                </a:lnTo>
                <a:lnTo>
                  <a:pt x="1288" y="19857"/>
                </a:lnTo>
                <a:lnTo>
                  <a:pt x="1353" y="19860"/>
                </a:lnTo>
                <a:lnTo>
                  <a:pt x="1408" y="19867"/>
                </a:lnTo>
                <a:lnTo>
                  <a:pt x="1459" y="19874"/>
                </a:lnTo>
                <a:lnTo>
                  <a:pt x="1503" y="19883"/>
                </a:lnTo>
                <a:lnTo>
                  <a:pt x="1546" y="19893"/>
                </a:lnTo>
                <a:lnTo>
                  <a:pt x="1579" y="19905"/>
                </a:lnTo>
                <a:lnTo>
                  <a:pt x="1608" y="19918"/>
                </a:lnTo>
                <a:lnTo>
                  <a:pt x="1634" y="19934"/>
                </a:lnTo>
                <a:lnTo>
                  <a:pt x="1452" y="20001"/>
                </a:lnTo>
                <a:lnTo>
                  <a:pt x="1368" y="20034"/>
                </a:lnTo>
                <a:lnTo>
                  <a:pt x="1288" y="20068"/>
                </a:lnTo>
                <a:lnTo>
                  <a:pt x="1150" y="20133"/>
                </a:lnTo>
                <a:lnTo>
                  <a:pt x="1088" y="20165"/>
                </a:lnTo>
                <a:lnTo>
                  <a:pt x="1033" y="20195"/>
                </a:lnTo>
                <a:lnTo>
                  <a:pt x="979" y="20226"/>
                </a:lnTo>
                <a:lnTo>
                  <a:pt x="935" y="20256"/>
                </a:lnTo>
                <a:lnTo>
                  <a:pt x="895" y="20286"/>
                </a:lnTo>
                <a:lnTo>
                  <a:pt x="859" y="20316"/>
                </a:lnTo>
                <a:lnTo>
                  <a:pt x="830" y="20343"/>
                </a:lnTo>
                <a:lnTo>
                  <a:pt x="808" y="20372"/>
                </a:lnTo>
                <a:lnTo>
                  <a:pt x="789" y="20399"/>
                </a:lnTo>
                <a:lnTo>
                  <a:pt x="771" y="20426"/>
                </a:lnTo>
                <a:lnTo>
                  <a:pt x="859" y="21074"/>
                </a:lnTo>
                <a:lnTo>
                  <a:pt x="870" y="21090"/>
                </a:lnTo>
                <a:lnTo>
                  <a:pt x="880" y="21104"/>
                </a:lnTo>
                <a:lnTo>
                  <a:pt x="899" y="21116"/>
                </a:lnTo>
                <a:lnTo>
                  <a:pt x="913" y="21129"/>
                </a:lnTo>
                <a:lnTo>
                  <a:pt x="950" y="21150"/>
                </a:lnTo>
                <a:lnTo>
                  <a:pt x="986" y="21168"/>
                </a:lnTo>
                <a:lnTo>
                  <a:pt x="1011" y="21175"/>
                </a:lnTo>
                <a:lnTo>
                  <a:pt x="1033" y="21181"/>
                </a:lnTo>
                <a:lnTo>
                  <a:pt x="1059" y="21186"/>
                </a:lnTo>
                <a:lnTo>
                  <a:pt x="1084" y="21190"/>
                </a:lnTo>
                <a:lnTo>
                  <a:pt x="1142" y="21195"/>
                </a:lnTo>
                <a:lnTo>
                  <a:pt x="1201" y="21198"/>
                </a:lnTo>
                <a:lnTo>
                  <a:pt x="1266" y="21198"/>
                </a:lnTo>
                <a:lnTo>
                  <a:pt x="1328" y="21201"/>
                </a:lnTo>
                <a:lnTo>
                  <a:pt x="1386" y="21203"/>
                </a:lnTo>
                <a:lnTo>
                  <a:pt x="1441" y="21206"/>
                </a:lnTo>
                <a:lnTo>
                  <a:pt x="1492" y="21211"/>
                </a:lnTo>
                <a:lnTo>
                  <a:pt x="1543" y="21215"/>
                </a:lnTo>
                <a:lnTo>
                  <a:pt x="1590" y="21222"/>
                </a:lnTo>
                <a:lnTo>
                  <a:pt x="1634" y="21228"/>
                </a:lnTo>
                <a:lnTo>
                  <a:pt x="1655" y="21253"/>
                </a:lnTo>
                <a:lnTo>
                  <a:pt x="1666" y="21275"/>
                </a:lnTo>
                <a:lnTo>
                  <a:pt x="1674" y="21299"/>
                </a:lnTo>
                <a:lnTo>
                  <a:pt x="1677" y="21322"/>
                </a:lnTo>
                <a:lnTo>
                  <a:pt x="1674" y="21344"/>
                </a:lnTo>
                <a:lnTo>
                  <a:pt x="1666" y="21368"/>
                </a:lnTo>
                <a:lnTo>
                  <a:pt x="1655" y="21390"/>
                </a:lnTo>
                <a:lnTo>
                  <a:pt x="1634" y="21415"/>
                </a:lnTo>
                <a:lnTo>
                  <a:pt x="1615" y="21438"/>
                </a:lnTo>
                <a:lnTo>
                  <a:pt x="1601" y="21460"/>
                </a:lnTo>
                <a:lnTo>
                  <a:pt x="1594" y="21484"/>
                </a:lnTo>
                <a:lnTo>
                  <a:pt x="1590" y="21506"/>
                </a:lnTo>
                <a:lnTo>
                  <a:pt x="1594" y="21530"/>
                </a:lnTo>
                <a:lnTo>
                  <a:pt x="1601" y="21553"/>
                </a:lnTo>
                <a:lnTo>
                  <a:pt x="1615" y="21575"/>
                </a:lnTo>
                <a:lnTo>
                  <a:pt x="1634" y="21600"/>
                </a:lnTo>
                <a:lnTo>
                  <a:pt x="3613" y="21600"/>
                </a:lnTo>
                <a:lnTo>
                  <a:pt x="3605" y="21557"/>
                </a:lnTo>
                <a:lnTo>
                  <a:pt x="3598" y="21515"/>
                </a:lnTo>
                <a:lnTo>
                  <a:pt x="3591" y="21475"/>
                </a:lnTo>
                <a:lnTo>
                  <a:pt x="3587" y="21433"/>
                </a:lnTo>
                <a:lnTo>
                  <a:pt x="3587" y="21310"/>
                </a:lnTo>
                <a:lnTo>
                  <a:pt x="3595" y="21271"/>
                </a:lnTo>
                <a:lnTo>
                  <a:pt x="3598" y="21232"/>
                </a:lnTo>
                <a:lnTo>
                  <a:pt x="3605" y="21193"/>
                </a:lnTo>
                <a:lnTo>
                  <a:pt x="3616" y="21154"/>
                </a:lnTo>
                <a:lnTo>
                  <a:pt x="3627" y="21116"/>
                </a:lnTo>
                <a:lnTo>
                  <a:pt x="3642" y="21078"/>
                </a:lnTo>
                <a:lnTo>
                  <a:pt x="3660" y="21040"/>
                </a:lnTo>
                <a:lnTo>
                  <a:pt x="3682" y="21004"/>
                </a:lnTo>
                <a:lnTo>
                  <a:pt x="3700" y="20966"/>
                </a:lnTo>
                <a:lnTo>
                  <a:pt x="3740" y="20893"/>
                </a:lnTo>
                <a:lnTo>
                  <a:pt x="3776" y="20818"/>
                </a:lnTo>
                <a:lnTo>
                  <a:pt x="3816" y="20741"/>
                </a:lnTo>
                <a:lnTo>
                  <a:pt x="3849" y="20663"/>
                </a:lnTo>
                <a:lnTo>
                  <a:pt x="3878" y="20583"/>
                </a:lnTo>
                <a:lnTo>
                  <a:pt x="3911" y="20500"/>
                </a:lnTo>
                <a:lnTo>
                  <a:pt x="3937" y="20418"/>
                </a:lnTo>
                <a:lnTo>
                  <a:pt x="3958" y="20334"/>
                </a:lnTo>
                <a:lnTo>
                  <a:pt x="3987" y="20320"/>
                </a:lnTo>
                <a:lnTo>
                  <a:pt x="4017" y="20303"/>
                </a:lnTo>
                <a:lnTo>
                  <a:pt x="4035" y="20288"/>
                </a:lnTo>
                <a:lnTo>
                  <a:pt x="4053" y="20275"/>
                </a:lnTo>
                <a:lnTo>
                  <a:pt x="4068" y="20260"/>
                </a:lnTo>
                <a:lnTo>
                  <a:pt x="4078" y="20247"/>
                </a:lnTo>
                <a:lnTo>
                  <a:pt x="4082" y="20231"/>
                </a:lnTo>
                <a:lnTo>
                  <a:pt x="4086" y="20218"/>
                </a:lnTo>
                <a:lnTo>
                  <a:pt x="4078" y="20192"/>
                </a:lnTo>
                <a:lnTo>
                  <a:pt x="4068" y="20179"/>
                </a:lnTo>
                <a:lnTo>
                  <a:pt x="4053" y="20167"/>
                </a:lnTo>
                <a:lnTo>
                  <a:pt x="4035" y="20153"/>
                </a:lnTo>
                <a:lnTo>
                  <a:pt x="4017" y="20141"/>
                </a:lnTo>
                <a:lnTo>
                  <a:pt x="3987" y="20131"/>
                </a:lnTo>
                <a:lnTo>
                  <a:pt x="3958" y="20118"/>
                </a:lnTo>
                <a:lnTo>
                  <a:pt x="3926" y="20106"/>
                </a:lnTo>
                <a:lnTo>
                  <a:pt x="3875" y="20082"/>
                </a:lnTo>
                <a:lnTo>
                  <a:pt x="3853" y="20069"/>
                </a:lnTo>
                <a:lnTo>
                  <a:pt x="3838" y="20058"/>
                </a:lnTo>
                <a:lnTo>
                  <a:pt x="3824" y="20044"/>
                </a:lnTo>
                <a:lnTo>
                  <a:pt x="3813" y="20031"/>
                </a:lnTo>
                <a:lnTo>
                  <a:pt x="3806" y="20005"/>
                </a:lnTo>
                <a:lnTo>
                  <a:pt x="3806" y="19977"/>
                </a:lnTo>
                <a:lnTo>
                  <a:pt x="3813" y="19961"/>
                </a:lnTo>
                <a:lnTo>
                  <a:pt x="3824" y="19948"/>
                </a:lnTo>
                <a:lnTo>
                  <a:pt x="3835" y="19934"/>
                </a:lnTo>
                <a:lnTo>
                  <a:pt x="3849" y="19917"/>
                </a:lnTo>
                <a:lnTo>
                  <a:pt x="3871" y="19902"/>
                </a:lnTo>
                <a:lnTo>
                  <a:pt x="3882" y="19892"/>
                </a:lnTo>
                <a:lnTo>
                  <a:pt x="3900" y="19880"/>
                </a:lnTo>
                <a:lnTo>
                  <a:pt x="3937" y="19862"/>
                </a:lnTo>
                <a:lnTo>
                  <a:pt x="3984" y="19845"/>
                </a:lnTo>
                <a:lnTo>
                  <a:pt x="4013" y="19838"/>
                </a:lnTo>
                <a:lnTo>
                  <a:pt x="4042" y="19833"/>
                </a:lnTo>
                <a:lnTo>
                  <a:pt x="4075" y="19828"/>
                </a:lnTo>
                <a:lnTo>
                  <a:pt x="4115" y="19823"/>
                </a:lnTo>
                <a:lnTo>
                  <a:pt x="4151" y="19819"/>
                </a:lnTo>
                <a:lnTo>
                  <a:pt x="4191" y="19816"/>
                </a:lnTo>
                <a:lnTo>
                  <a:pt x="4239" y="19813"/>
                </a:lnTo>
                <a:lnTo>
                  <a:pt x="4286" y="19812"/>
                </a:lnTo>
                <a:lnTo>
                  <a:pt x="4337" y="19810"/>
                </a:lnTo>
                <a:lnTo>
                  <a:pt x="4388" y="19808"/>
                </a:lnTo>
                <a:lnTo>
                  <a:pt x="4431" y="19802"/>
                </a:lnTo>
                <a:lnTo>
                  <a:pt x="4468" y="19793"/>
                </a:lnTo>
                <a:lnTo>
                  <a:pt x="4500" y="19783"/>
                </a:lnTo>
                <a:lnTo>
                  <a:pt x="4530" y="19774"/>
                </a:lnTo>
                <a:lnTo>
                  <a:pt x="4559" y="19763"/>
                </a:lnTo>
                <a:lnTo>
                  <a:pt x="4580" y="19752"/>
                </a:lnTo>
                <a:lnTo>
                  <a:pt x="4599" y="19742"/>
                </a:lnTo>
                <a:lnTo>
                  <a:pt x="4613" y="19729"/>
                </a:lnTo>
                <a:lnTo>
                  <a:pt x="4624" y="19716"/>
                </a:lnTo>
                <a:lnTo>
                  <a:pt x="4631" y="19703"/>
                </a:lnTo>
                <a:lnTo>
                  <a:pt x="4635" y="19688"/>
                </a:lnTo>
                <a:lnTo>
                  <a:pt x="4635" y="19674"/>
                </a:lnTo>
                <a:lnTo>
                  <a:pt x="4631" y="19659"/>
                </a:lnTo>
                <a:lnTo>
                  <a:pt x="4628" y="19643"/>
                </a:lnTo>
                <a:lnTo>
                  <a:pt x="4617" y="19627"/>
                </a:lnTo>
                <a:lnTo>
                  <a:pt x="4602" y="19609"/>
                </a:lnTo>
                <a:lnTo>
                  <a:pt x="4588" y="19592"/>
                </a:lnTo>
                <a:lnTo>
                  <a:pt x="4577" y="19573"/>
                </a:lnTo>
                <a:lnTo>
                  <a:pt x="4566" y="19558"/>
                </a:lnTo>
                <a:lnTo>
                  <a:pt x="4559" y="19539"/>
                </a:lnTo>
                <a:lnTo>
                  <a:pt x="4551" y="19524"/>
                </a:lnTo>
                <a:lnTo>
                  <a:pt x="4551" y="19507"/>
                </a:lnTo>
                <a:lnTo>
                  <a:pt x="4548" y="19490"/>
                </a:lnTo>
                <a:lnTo>
                  <a:pt x="4551" y="19474"/>
                </a:lnTo>
                <a:lnTo>
                  <a:pt x="4555" y="19457"/>
                </a:lnTo>
                <a:lnTo>
                  <a:pt x="4559" y="19442"/>
                </a:lnTo>
                <a:lnTo>
                  <a:pt x="4570" y="19426"/>
                </a:lnTo>
                <a:lnTo>
                  <a:pt x="4580" y="19409"/>
                </a:lnTo>
                <a:lnTo>
                  <a:pt x="4591" y="19393"/>
                </a:lnTo>
                <a:lnTo>
                  <a:pt x="4606" y="19378"/>
                </a:lnTo>
                <a:lnTo>
                  <a:pt x="4624" y="19362"/>
                </a:lnTo>
                <a:lnTo>
                  <a:pt x="4646" y="19346"/>
                </a:lnTo>
                <a:lnTo>
                  <a:pt x="4635" y="19230"/>
                </a:lnTo>
                <a:lnTo>
                  <a:pt x="4628" y="19115"/>
                </a:lnTo>
                <a:lnTo>
                  <a:pt x="4624" y="19002"/>
                </a:lnTo>
                <a:lnTo>
                  <a:pt x="4621" y="18887"/>
                </a:lnTo>
                <a:lnTo>
                  <a:pt x="4621" y="18660"/>
                </a:lnTo>
                <a:lnTo>
                  <a:pt x="4635" y="18433"/>
                </a:lnTo>
                <a:lnTo>
                  <a:pt x="4646" y="18321"/>
                </a:lnTo>
                <a:lnTo>
                  <a:pt x="4657" y="18207"/>
                </a:lnTo>
                <a:lnTo>
                  <a:pt x="4671" y="18096"/>
                </a:lnTo>
                <a:lnTo>
                  <a:pt x="4686" y="17984"/>
                </a:lnTo>
                <a:lnTo>
                  <a:pt x="4704" y="17873"/>
                </a:lnTo>
                <a:lnTo>
                  <a:pt x="4726" y="17762"/>
                </a:lnTo>
                <a:lnTo>
                  <a:pt x="4751" y="17652"/>
                </a:lnTo>
                <a:lnTo>
                  <a:pt x="4777" y="17542"/>
                </a:lnTo>
                <a:lnTo>
                  <a:pt x="4802" y="17432"/>
                </a:lnTo>
                <a:lnTo>
                  <a:pt x="4824" y="17321"/>
                </a:lnTo>
                <a:lnTo>
                  <a:pt x="4850" y="17211"/>
                </a:lnTo>
                <a:lnTo>
                  <a:pt x="4875" y="17100"/>
                </a:lnTo>
                <a:lnTo>
                  <a:pt x="4897" y="16990"/>
                </a:lnTo>
                <a:lnTo>
                  <a:pt x="4919" y="16880"/>
                </a:lnTo>
                <a:lnTo>
                  <a:pt x="4955" y="16658"/>
                </a:lnTo>
                <a:lnTo>
                  <a:pt x="4977" y="16547"/>
                </a:lnTo>
                <a:lnTo>
                  <a:pt x="4995" y="16436"/>
                </a:lnTo>
                <a:lnTo>
                  <a:pt x="5010" y="16324"/>
                </a:lnTo>
                <a:lnTo>
                  <a:pt x="5039" y="16102"/>
                </a:lnTo>
                <a:lnTo>
                  <a:pt x="5050" y="15991"/>
                </a:lnTo>
                <a:lnTo>
                  <a:pt x="5079" y="15767"/>
                </a:lnTo>
                <a:lnTo>
                  <a:pt x="5101" y="15730"/>
                </a:lnTo>
                <a:lnTo>
                  <a:pt x="5126" y="15694"/>
                </a:lnTo>
                <a:lnTo>
                  <a:pt x="5152" y="15660"/>
                </a:lnTo>
                <a:lnTo>
                  <a:pt x="5217" y="15597"/>
                </a:lnTo>
                <a:lnTo>
                  <a:pt x="5254" y="15571"/>
                </a:lnTo>
                <a:lnTo>
                  <a:pt x="5294" y="15545"/>
                </a:lnTo>
                <a:lnTo>
                  <a:pt x="5334" y="15520"/>
                </a:lnTo>
                <a:lnTo>
                  <a:pt x="5374" y="15497"/>
                </a:lnTo>
                <a:lnTo>
                  <a:pt x="5410" y="15471"/>
                </a:lnTo>
                <a:lnTo>
                  <a:pt x="5439" y="15442"/>
                </a:lnTo>
                <a:lnTo>
                  <a:pt x="5461" y="15413"/>
                </a:lnTo>
                <a:lnTo>
                  <a:pt x="5479" y="15380"/>
                </a:lnTo>
                <a:lnTo>
                  <a:pt x="5494" y="15347"/>
                </a:lnTo>
                <a:lnTo>
                  <a:pt x="5505" y="15311"/>
                </a:lnTo>
                <a:lnTo>
                  <a:pt x="5508" y="15273"/>
                </a:lnTo>
                <a:lnTo>
                  <a:pt x="5486" y="15228"/>
                </a:lnTo>
                <a:lnTo>
                  <a:pt x="5472" y="15181"/>
                </a:lnTo>
                <a:lnTo>
                  <a:pt x="5465" y="15134"/>
                </a:lnTo>
                <a:lnTo>
                  <a:pt x="5461" y="15088"/>
                </a:lnTo>
                <a:lnTo>
                  <a:pt x="5465" y="15042"/>
                </a:lnTo>
                <a:lnTo>
                  <a:pt x="5472" y="14996"/>
                </a:lnTo>
                <a:lnTo>
                  <a:pt x="5486" y="14950"/>
                </a:lnTo>
                <a:lnTo>
                  <a:pt x="5508" y="14903"/>
                </a:lnTo>
                <a:lnTo>
                  <a:pt x="5526" y="14856"/>
                </a:lnTo>
                <a:lnTo>
                  <a:pt x="5545" y="14810"/>
                </a:lnTo>
                <a:lnTo>
                  <a:pt x="5559" y="14765"/>
                </a:lnTo>
                <a:lnTo>
                  <a:pt x="5570" y="14719"/>
                </a:lnTo>
                <a:lnTo>
                  <a:pt x="5581" y="14671"/>
                </a:lnTo>
                <a:lnTo>
                  <a:pt x="5592" y="14534"/>
                </a:lnTo>
                <a:lnTo>
                  <a:pt x="5632" y="14517"/>
                </a:lnTo>
                <a:lnTo>
                  <a:pt x="5676" y="14493"/>
                </a:lnTo>
                <a:lnTo>
                  <a:pt x="5683" y="14484"/>
                </a:lnTo>
                <a:lnTo>
                  <a:pt x="5694" y="14475"/>
                </a:lnTo>
                <a:lnTo>
                  <a:pt x="5701" y="14459"/>
                </a:lnTo>
                <a:lnTo>
                  <a:pt x="5705" y="14450"/>
                </a:lnTo>
                <a:lnTo>
                  <a:pt x="5705" y="14432"/>
                </a:lnTo>
                <a:lnTo>
                  <a:pt x="5694" y="14413"/>
                </a:lnTo>
                <a:lnTo>
                  <a:pt x="5679" y="14394"/>
                </a:lnTo>
                <a:lnTo>
                  <a:pt x="5661" y="14376"/>
                </a:lnTo>
                <a:lnTo>
                  <a:pt x="5646" y="14356"/>
                </a:lnTo>
                <a:lnTo>
                  <a:pt x="5639" y="14338"/>
                </a:lnTo>
                <a:lnTo>
                  <a:pt x="5636" y="14320"/>
                </a:lnTo>
                <a:lnTo>
                  <a:pt x="5639" y="14304"/>
                </a:lnTo>
                <a:lnTo>
                  <a:pt x="5646" y="14286"/>
                </a:lnTo>
                <a:lnTo>
                  <a:pt x="5661" y="14271"/>
                </a:lnTo>
                <a:lnTo>
                  <a:pt x="5679" y="14256"/>
                </a:lnTo>
                <a:lnTo>
                  <a:pt x="5676" y="14240"/>
                </a:lnTo>
                <a:lnTo>
                  <a:pt x="5672" y="14226"/>
                </a:lnTo>
                <a:lnTo>
                  <a:pt x="5665" y="14213"/>
                </a:lnTo>
                <a:lnTo>
                  <a:pt x="5657" y="14201"/>
                </a:lnTo>
                <a:lnTo>
                  <a:pt x="5646" y="14190"/>
                </a:lnTo>
                <a:lnTo>
                  <a:pt x="5632" y="14180"/>
                </a:lnTo>
                <a:lnTo>
                  <a:pt x="5614" y="14169"/>
                </a:lnTo>
                <a:lnTo>
                  <a:pt x="5592" y="14162"/>
                </a:lnTo>
                <a:lnTo>
                  <a:pt x="5574" y="14154"/>
                </a:lnTo>
                <a:lnTo>
                  <a:pt x="5559" y="14145"/>
                </a:lnTo>
                <a:lnTo>
                  <a:pt x="5552" y="14134"/>
                </a:lnTo>
                <a:lnTo>
                  <a:pt x="5548" y="14124"/>
                </a:lnTo>
                <a:lnTo>
                  <a:pt x="5552" y="14112"/>
                </a:lnTo>
                <a:lnTo>
                  <a:pt x="5559" y="14098"/>
                </a:lnTo>
                <a:lnTo>
                  <a:pt x="5574" y="14085"/>
                </a:lnTo>
                <a:lnTo>
                  <a:pt x="5592" y="14070"/>
                </a:lnTo>
                <a:lnTo>
                  <a:pt x="5643" y="14049"/>
                </a:lnTo>
                <a:lnTo>
                  <a:pt x="5690" y="14031"/>
                </a:lnTo>
                <a:lnTo>
                  <a:pt x="5734" y="14010"/>
                </a:lnTo>
                <a:lnTo>
                  <a:pt x="5770" y="13991"/>
                </a:lnTo>
                <a:lnTo>
                  <a:pt x="5799" y="13968"/>
                </a:lnTo>
                <a:lnTo>
                  <a:pt x="5832" y="13948"/>
                </a:lnTo>
                <a:lnTo>
                  <a:pt x="5854" y="13925"/>
                </a:lnTo>
                <a:lnTo>
                  <a:pt x="5872" y="13903"/>
                </a:lnTo>
                <a:lnTo>
                  <a:pt x="5887" y="13881"/>
                </a:lnTo>
                <a:lnTo>
                  <a:pt x="5894" y="13859"/>
                </a:lnTo>
                <a:lnTo>
                  <a:pt x="5898" y="13837"/>
                </a:lnTo>
                <a:lnTo>
                  <a:pt x="5898" y="13812"/>
                </a:lnTo>
                <a:lnTo>
                  <a:pt x="5894" y="13788"/>
                </a:lnTo>
                <a:lnTo>
                  <a:pt x="5883" y="13765"/>
                </a:lnTo>
                <a:lnTo>
                  <a:pt x="5868" y="13739"/>
                </a:lnTo>
                <a:lnTo>
                  <a:pt x="5850" y="13715"/>
                </a:lnTo>
                <a:lnTo>
                  <a:pt x="5832" y="13689"/>
                </a:lnTo>
                <a:lnTo>
                  <a:pt x="5810" y="13664"/>
                </a:lnTo>
                <a:lnTo>
                  <a:pt x="5796" y="13640"/>
                </a:lnTo>
                <a:lnTo>
                  <a:pt x="5785" y="13614"/>
                </a:lnTo>
                <a:lnTo>
                  <a:pt x="5777" y="13587"/>
                </a:lnTo>
                <a:lnTo>
                  <a:pt x="5770" y="13563"/>
                </a:lnTo>
                <a:lnTo>
                  <a:pt x="5763" y="13510"/>
                </a:lnTo>
                <a:lnTo>
                  <a:pt x="5770" y="13458"/>
                </a:lnTo>
                <a:lnTo>
                  <a:pt x="5777" y="13431"/>
                </a:lnTo>
                <a:lnTo>
                  <a:pt x="5785" y="13406"/>
                </a:lnTo>
                <a:lnTo>
                  <a:pt x="5796" y="13379"/>
                </a:lnTo>
                <a:lnTo>
                  <a:pt x="5810" y="13351"/>
                </a:lnTo>
                <a:lnTo>
                  <a:pt x="5832" y="13325"/>
                </a:lnTo>
                <a:lnTo>
                  <a:pt x="5850" y="13299"/>
                </a:lnTo>
                <a:lnTo>
                  <a:pt x="5912" y="13189"/>
                </a:lnTo>
                <a:lnTo>
                  <a:pt x="5981" y="13080"/>
                </a:lnTo>
                <a:lnTo>
                  <a:pt x="6047" y="12970"/>
                </a:lnTo>
                <a:lnTo>
                  <a:pt x="6109" y="12858"/>
                </a:lnTo>
                <a:lnTo>
                  <a:pt x="6174" y="12746"/>
                </a:lnTo>
                <a:lnTo>
                  <a:pt x="6236" y="12632"/>
                </a:lnTo>
                <a:lnTo>
                  <a:pt x="6301" y="12519"/>
                </a:lnTo>
                <a:lnTo>
                  <a:pt x="6367" y="12404"/>
                </a:lnTo>
                <a:lnTo>
                  <a:pt x="6429" y="12288"/>
                </a:lnTo>
                <a:lnTo>
                  <a:pt x="6491" y="12173"/>
                </a:lnTo>
                <a:lnTo>
                  <a:pt x="6549" y="12057"/>
                </a:lnTo>
                <a:lnTo>
                  <a:pt x="6603" y="11941"/>
                </a:lnTo>
                <a:lnTo>
                  <a:pt x="6654" y="11826"/>
                </a:lnTo>
                <a:lnTo>
                  <a:pt x="6705" y="11710"/>
                </a:lnTo>
                <a:lnTo>
                  <a:pt x="6753" y="11593"/>
                </a:lnTo>
                <a:lnTo>
                  <a:pt x="6800" y="11479"/>
                </a:lnTo>
                <a:lnTo>
                  <a:pt x="6840" y="11430"/>
                </a:lnTo>
                <a:lnTo>
                  <a:pt x="6880" y="11381"/>
                </a:lnTo>
                <a:lnTo>
                  <a:pt x="6927" y="11330"/>
                </a:lnTo>
                <a:lnTo>
                  <a:pt x="6967" y="11276"/>
                </a:lnTo>
                <a:lnTo>
                  <a:pt x="6982" y="11265"/>
                </a:lnTo>
                <a:lnTo>
                  <a:pt x="6993" y="11253"/>
                </a:lnTo>
                <a:lnTo>
                  <a:pt x="7014" y="11242"/>
                </a:lnTo>
                <a:lnTo>
                  <a:pt x="7033" y="11233"/>
                </a:lnTo>
                <a:lnTo>
                  <a:pt x="7058" y="11225"/>
                </a:lnTo>
                <a:lnTo>
                  <a:pt x="7080" y="11220"/>
                </a:lnTo>
                <a:lnTo>
                  <a:pt x="7113" y="11215"/>
                </a:lnTo>
                <a:lnTo>
                  <a:pt x="7142" y="11212"/>
                </a:lnTo>
                <a:lnTo>
                  <a:pt x="7175" y="11210"/>
                </a:lnTo>
                <a:lnTo>
                  <a:pt x="7215" y="11208"/>
                </a:lnTo>
                <a:lnTo>
                  <a:pt x="7251" y="11210"/>
                </a:lnTo>
                <a:lnTo>
                  <a:pt x="7291" y="11211"/>
                </a:lnTo>
                <a:lnTo>
                  <a:pt x="7338" y="11214"/>
                </a:lnTo>
                <a:lnTo>
                  <a:pt x="7382" y="11218"/>
                </a:lnTo>
                <a:lnTo>
                  <a:pt x="7484" y="11231"/>
                </a:lnTo>
                <a:lnTo>
                  <a:pt x="7571" y="11228"/>
                </a:lnTo>
                <a:lnTo>
                  <a:pt x="7651" y="11227"/>
                </a:lnTo>
                <a:lnTo>
                  <a:pt x="7728" y="11228"/>
                </a:lnTo>
                <a:lnTo>
                  <a:pt x="7804" y="11232"/>
                </a:lnTo>
                <a:lnTo>
                  <a:pt x="7873" y="11237"/>
                </a:lnTo>
                <a:lnTo>
                  <a:pt x="7939" y="11245"/>
                </a:lnTo>
                <a:lnTo>
                  <a:pt x="8004" y="11254"/>
                </a:lnTo>
                <a:lnTo>
                  <a:pt x="8070" y="11266"/>
                </a:lnTo>
                <a:lnTo>
                  <a:pt x="8124" y="11279"/>
                </a:lnTo>
                <a:lnTo>
                  <a:pt x="8179" y="11295"/>
                </a:lnTo>
                <a:lnTo>
                  <a:pt x="8230" y="11312"/>
                </a:lnTo>
                <a:lnTo>
                  <a:pt x="8273" y="11332"/>
                </a:lnTo>
                <a:lnTo>
                  <a:pt x="8321" y="11353"/>
                </a:lnTo>
                <a:lnTo>
                  <a:pt x="8361" y="11378"/>
                </a:lnTo>
                <a:lnTo>
                  <a:pt x="8401" y="11404"/>
                </a:lnTo>
                <a:lnTo>
                  <a:pt x="8433" y="11430"/>
                </a:lnTo>
                <a:lnTo>
                  <a:pt x="8466" y="11459"/>
                </a:lnTo>
                <a:lnTo>
                  <a:pt x="8502" y="11488"/>
                </a:lnTo>
                <a:lnTo>
                  <a:pt x="8539" y="11515"/>
                </a:lnTo>
                <a:lnTo>
                  <a:pt x="8575" y="11540"/>
                </a:lnTo>
                <a:lnTo>
                  <a:pt x="8619" y="11566"/>
                </a:lnTo>
                <a:lnTo>
                  <a:pt x="8706" y="11613"/>
                </a:lnTo>
                <a:lnTo>
                  <a:pt x="8754" y="11636"/>
                </a:lnTo>
                <a:lnTo>
                  <a:pt x="8855" y="11678"/>
                </a:lnTo>
                <a:lnTo>
                  <a:pt x="8906" y="11698"/>
                </a:lnTo>
                <a:lnTo>
                  <a:pt x="8965" y="11717"/>
                </a:lnTo>
                <a:lnTo>
                  <a:pt x="9019" y="11736"/>
                </a:lnTo>
                <a:lnTo>
                  <a:pt x="9081" y="11754"/>
                </a:lnTo>
                <a:lnTo>
                  <a:pt x="9146" y="11770"/>
                </a:lnTo>
                <a:lnTo>
                  <a:pt x="9205" y="11787"/>
                </a:lnTo>
                <a:lnTo>
                  <a:pt x="9467" y="11925"/>
                </a:lnTo>
                <a:lnTo>
                  <a:pt x="9594" y="11995"/>
                </a:lnTo>
                <a:lnTo>
                  <a:pt x="9721" y="12065"/>
                </a:lnTo>
                <a:lnTo>
                  <a:pt x="9849" y="12135"/>
                </a:lnTo>
                <a:lnTo>
                  <a:pt x="9972" y="12204"/>
                </a:lnTo>
                <a:lnTo>
                  <a:pt x="10100" y="12275"/>
                </a:lnTo>
                <a:lnTo>
                  <a:pt x="10231" y="12345"/>
                </a:lnTo>
                <a:lnTo>
                  <a:pt x="10354" y="12416"/>
                </a:lnTo>
                <a:lnTo>
                  <a:pt x="10482" y="12487"/>
                </a:lnTo>
                <a:lnTo>
                  <a:pt x="10605" y="12558"/>
                </a:lnTo>
                <a:lnTo>
                  <a:pt x="10729" y="12627"/>
                </a:lnTo>
                <a:lnTo>
                  <a:pt x="10856" y="12699"/>
                </a:lnTo>
                <a:lnTo>
                  <a:pt x="10980" y="12771"/>
                </a:lnTo>
                <a:lnTo>
                  <a:pt x="11104" y="12841"/>
                </a:lnTo>
                <a:lnTo>
                  <a:pt x="11351" y="12985"/>
                </a:lnTo>
                <a:lnTo>
                  <a:pt x="11471" y="13055"/>
                </a:lnTo>
                <a:lnTo>
                  <a:pt x="11719" y="13201"/>
                </a:lnTo>
                <a:lnTo>
                  <a:pt x="11835" y="13274"/>
                </a:lnTo>
                <a:lnTo>
                  <a:pt x="11955" y="13347"/>
                </a:lnTo>
                <a:lnTo>
                  <a:pt x="12072" y="13420"/>
                </a:lnTo>
                <a:lnTo>
                  <a:pt x="12188" y="13495"/>
                </a:lnTo>
                <a:lnTo>
                  <a:pt x="12301" y="13569"/>
                </a:lnTo>
                <a:lnTo>
                  <a:pt x="12414" y="13645"/>
                </a:lnTo>
                <a:lnTo>
                  <a:pt x="12526" y="13719"/>
                </a:lnTo>
                <a:lnTo>
                  <a:pt x="12639" y="13795"/>
                </a:lnTo>
                <a:lnTo>
                  <a:pt x="12752" y="13872"/>
                </a:lnTo>
                <a:lnTo>
                  <a:pt x="12861" y="13948"/>
                </a:lnTo>
                <a:lnTo>
                  <a:pt x="13079" y="14102"/>
                </a:lnTo>
                <a:lnTo>
                  <a:pt x="13123" y="14139"/>
                </a:lnTo>
                <a:lnTo>
                  <a:pt x="13167" y="14179"/>
                </a:lnTo>
                <a:lnTo>
                  <a:pt x="13214" y="14216"/>
                </a:lnTo>
                <a:lnTo>
                  <a:pt x="13261" y="14256"/>
                </a:lnTo>
                <a:lnTo>
                  <a:pt x="13309" y="14293"/>
                </a:lnTo>
                <a:lnTo>
                  <a:pt x="13363" y="14333"/>
                </a:lnTo>
                <a:lnTo>
                  <a:pt x="13410" y="14372"/>
                </a:lnTo>
                <a:lnTo>
                  <a:pt x="13520" y="14447"/>
                </a:lnTo>
                <a:lnTo>
                  <a:pt x="13578" y="14484"/>
                </a:lnTo>
                <a:lnTo>
                  <a:pt x="13632" y="14520"/>
                </a:lnTo>
                <a:lnTo>
                  <a:pt x="13691" y="14556"/>
                </a:lnTo>
                <a:lnTo>
                  <a:pt x="13814" y="14624"/>
                </a:lnTo>
                <a:lnTo>
                  <a:pt x="13876" y="14656"/>
                </a:lnTo>
                <a:lnTo>
                  <a:pt x="13938" y="14688"/>
                </a:lnTo>
                <a:lnTo>
                  <a:pt x="13985" y="14740"/>
                </a:lnTo>
                <a:lnTo>
                  <a:pt x="14029" y="14792"/>
                </a:lnTo>
                <a:lnTo>
                  <a:pt x="14083" y="14845"/>
                </a:lnTo>
                <a:lnTo>
                  <a:pt x="14131" y="14895"/>
                </a:lnTo>
                <a:lnTo>
                  <a:pt x="14189" y="14945"/>
                </a:lnTo>
                <a:lnTo>
                  <a:pt x="14244" y="14994"/>
                </a:lnTo>
                <a:lnTo>
                  <a:pt x="14309" y="15041"/>
                </a:lnTo>
                <a:lnTo>
                  <a:pt x="14367" y="15088"/>
                </a:lnTo>
                <a:lnTo>
                  <a:pt x="14433" y="15134"/>
                </a:lnTo>
                <a:lnTo>
                  <a:pt x="14502" y="15181"/>
                </a:lnTo>
                <a:lnTo>
                  <a:pt x="14564" y="15228"/>
                </a:lnTo>
                <a:lnTo>
                  <a:pt x="14629" y="15273"/>
                </a:lnTo>
                <a:lnTo>
                  <a:pt x="14691" y="15319"/>
                </a:lnTo>
                <a:lnTo>
                  <a:pt x="14757" y="15365"/>
                </a:lnTo>
                <a:lnTo>
                  <a:pt x="14822" y="15413"/>
                </a:lnTo>
                <a:lnTo>
                  <a:pt x="14884" y="15459"/>
                </a:lnTo>
                <a:lnTo>
                  <a:pt x="14884" y="15473"/>
                </a:lnTo>
                <a:lnTo>
                  <a:pt x="14880" y="15490"/>
                </a:lnTo>
                <a:lnTo>
                  <a:pt x="14873" y="15504"/>
                </a:lnTo>
                <a:lnTo>
                  <a:pt x="14866" y="15520"/>
                </a:lnTo>
                <a:lnTo>
                  <a:pt x="14851" y="15536"/>
                </a:lnTo>
                <a:lnTo>
                  <a:pt x="14840" y="15550"/>
                </a:lnTo>
                <a:lnTo>
                  <a:pt x="14822" y="15567"/>
                </a:lnTo>
                <a:lnTo>
                  <a:pt x="14800" y="15581"/>
                </a:lnTo>
                <a:lnTo>
                  <a:pt x="14789" y="15589"/>
                </a:lnTo>
                <a:lnTo>
                  <a:pt x="14782" y="15597"/>
                </a:lnTo>
                <a:lnTo>
                  <a:pt x="14775" y="15604"/>
                </a:lnTo>
                <a:lnTo>
                  <a:pt x="14771" y="15613"/>
                </a:lnTo>
                <a:lnTo>
                  <a:pt x="14771" y="15628"/>
                </a:lnTo>
                <a:lnTo>
                  <a:pt x="14775" y="15635"/>
                </a:lnTo>
                <a:lnTo>
                  <a:pt x="14778" y="15644"/>
                </a:lnTo>
                <a:lnTo>
                  <a:pt x="14793" y="15658"/>
                </a:lnTo>
                <a:lnTo>
                  <a:pt x="14818" y="15674"/>
                </a:lnTo>
                <a:lnTo>
                  <a:pt x="14847" y="15690"/>
                </a:lnTo>
                <a:lnTo>
                  <a:pt x="14884" y="15705"/>
                </a:lnTo>
                <a:lnTo>
                  <a:pt x="14906" y="15751"/>
                </a:lnTo>
                <a:lnTo>
                  <a:pt x="14964" y="15845"/>
                </a:lnTo>
                <a:lnTo>
                  <a:pt x="14993" y="15891"/>
                </a:lnTo>
                <a:lnTo>
                  <a:pt x="15026" y="15936"/>
                </a:lnTo>
                <a:lnTo>
                  <a:pt x="15066" y="15982"/>
                </a:lnTo>
                <a:lnTo>
                  <a:pt x="15102" y="16030"/>
                </a:lnTo>
                <a:lnTo>
                  <a:pt x="15146" y="16076"/>
                </a:lnTo>
                <a:lnTo>
                  <a:pt x="15164" y="16098"/>
                </a:lnTo>
                <a:lnTo>
                  <a:pt x="15182" y="16123"/>
                </a:lnTo>
                <a:lnTo>
                  <a:pt x="15197" y="16146"/>
                </a:lnTo>
                <a:lnTo>
                  <a:pt x="15208" y="16170"/>
                </a:lnTo>
                <a:lnTo>
                  <a:pt x="15219" y="16195"/>
                </a:lnTo>
                <a:lnTo>
                  <a:pt x="15222" y="16218"/>
                </a:lnTo>
                <a:lnTo>
                  <a:pt x="15226" y="16243"/>
                </a:lnTo>
                <a:lnTo>
                  <a:pt x="15230" y="16269"/>
                </a:lnTo>
                <a:lnTo>
                  <a:pt x="15226" y="16293"/>
                </a:lnTo>
                <a:lnTo>
                  <a:pt x="15219" y="16345"/>
                </a:lnTo>
                <a:lnTo>
                  <a:pt x="15208" y="16370"/>
                </a:lnTo>
                <a:lnTo>
                  <a:pt x="15197" y="16397"/>
                </a:lnTo>
                <a:lnTo>
                  <a:pt x="15182" y="16423"/>
                </a:lnTo>
                <a:lnTo>
                  <a:pt x="15164" y="16449"/>
                </a:lnTo>
                <a:lnTo>
                  <a:pt x="15146" y="16477"/>
                </a:lnTo>
                <a:lnTo>
                  <a:pt x="15248" y="16623"/>
                </a:lnTo>
                <a:lnTo>
                  <a:pt x="15295" y="16697"/>
                </a:lnTo>
                <a:lnTo>
                  <a:pt x="15335" y="16770"/>
                </a:lnTo>
                <a:lnTo>
                  <a:pt x="15379" y="16843"/>
                </a:lnTo>
                <a:lnTo>
                  <a:pt x="15419" y="16918"/>
                </a:lnTo>
                <a:lnTo>
                  <a:pt x="15451" y="16990"/>
                </a:lnTo>
                <a:lnTo>
                  <a:pt x="15488" y="17063"/>
                </a:lnTo>
                <a:lnTo>
                  <a:pt x="15521" y="17136"/>
                </a:lnTo>
                <a:lnTo>
                  <a:pt x="15546" y="17210"/>
                </a:lnTo>
                <a:lnTo>
                  <a:pt x="15575" y="17283"/>
                </a:lnTo>
                <a:lnTo>
                  <a:pt x="15597" y="17356"/>
                </a:lnTo>
                <a:lnTo>
                  <a:pt x="15615" y="17429"/>
                </a:lnTo>
                <a:lnTo>
                  <a:pt x="15633" y="17504"/>
                </a:lnTo>
                <a:lnTo>
                  <a:pt x="15648" y="17577"/>
                </a:lnTo>
                <a:lnTo>
                  <a:pt x="15659" y="17649"/>
                </a:lnTo>
                <a:lnTo>
                  <a:pt x="15673" y="17723"/>
                </a:lnTo>
                <a:lnTo>
                  <a:pt x="15684" y="17796"/>
                </a:lnTo>
                <a:lnTo>
                  <a:pt x="15695" y="17870"/>
                </a:lnTo>
                <a:lnTo>
                  <a:pt x="15724" y="18019"/>
                </a:lnTo>
                <a:lnTo>
                  <a:pt x="15735" y="18094"/>
                </a:lnTo>
                <a:lnTo>
                  <a:pt x="15750" y="18168"/>
                </a:lnTo>
                <a:lnTo>
                  <a:pt x="15804" y="18395"/>
                </a:lnTo>
                <a:lnTo>
                  <a:pt x="15819" y="18471"/>
                </a:lnTo>
                <a:lnTo>
                  <a:pt x="15837" y="18546"/>
                </a:lnTo>
                <a:lnTo>
                  <a:pt x="15855" y="18623"/>
                </a:lnTo>
                <a:lnTo>
                  <a:pt x="15877" y="18699"/>
                </a:lnTo>
                <a:lnTo>
                  <a:pt x="15921" y="18853"/>
                </a:lnTo>
                <a:lnTo>
                  <a:pt x="15833" y="18853"/>
                </a:lnTo>
                <a:lnTo>
                  <a:pt x="15852" y="18883"/>
                </a:lnTo>
                <a:lnTo>
                  <a:pt x="15866" y="18914"/>
                </a:lnTo>
                <a:lnTo>
                  <a:pt x="15888" y="18977"/>
                </a:lnTo>
                <a:lnTo>
                  <a:pt x="15892" y="19007"/>
                </a:lnTo>
                <a:lnTo>
                  <a:pt x="15892" y="19037"/>
                </a:lnTo>
                <a:lnTo>
                  <a:pt x="15881" y="19068"/>
                </a:lnTo>
                <a:lnTo>
                  <a:pt x="15873" y="19100"/>
                </a:lnTo>
                <a:lnTo>
                  <a:pt x="15870" y="19114"/>
                </a:lnTo>
                <a:lnTo>
                  <a:pt x="15870" y="19130"/>
                </a:lnTo>
                <a:lnTo>
                  <a:pt x="15873" y="19143"/>
                </a:lnTo>
                <a:lnTo>
                  <a:pt x="15881" y="19156"/>
                </a:lnTo>
                <a:lnTo>
                  <a:pt x="15910" y="19179"/>
                </a:lnTo>
                <a:lnTo>
                  <a:pt x="15928" y="19190"/>
                </a:lnTo>
                <a:lnTo>
                  <a:pt x="15950" y="19200"/>
                </a:lnTo>
                <a:lnTo>
                  <a:pt x="15975" y="19209"/>
                </a:lnTo>
                <a:lnTo>
                  <a:pt x="16041" y="19225"/>
                </a:lnTo>
                <a:lnTo>
                  <a:pt x="16077" y="19234"/>
                </a:lnTo>
                <a:lnTo>
                  <a:pt x="16121" y="19239"/>
                </a:lnTo>
                <a:lnTo>
                  <a:pt x="16161" y="19245"/>
                </a:lnTo>
                <a:lnTo>
                  <a:pt x="16212" y="19250"/>
                </a:lnTo>
                <a:lnTo>
                  <a:pt x="16263" y="19254"/>
                </a:lnTo>
                <a:lnTo>
                  <a:pt x="16394" y="19267"/>
                </a:lnTo>
                <a:lnTo>
                  <a:pt x="16463" y="19272"/>
                </a:lnTo>
                <a:lnTo>
                  <a:pt x="16601" y="19275"/>
                </a:lnTo>
                <a:lnTo>
                  <a:pt x="16674" y="19275"/>
                </a:lnTo>
                <a:lnTo>
                  <a:pt x="16750" y="19273"/>
                </a:lnTo>
                <a:lnTo>
                  <a:pt x="16823" y="19269"/>
                </a:lnTo>
                <a:lnTo>
                  <a:pt x="16896" y="19267"/>
                </a:lnTo>
                <a:lnTo>
                  <a:pt x="16965" y="19267"/>
                </a:lnTo>
                <a:lnTo>
                  <a:pt x="17030" y="19268"/>
                </a:lnTo>
                <a:lnTo>
                  <a:pt x="17092" y="19275"/>
                </a:lnTo>
                <a:lnTo>
                  <a:pt x="17121" y="19277"/>
                </a:lnTo>
                <a:lnTo>
                  <a:pt x="17147" y="19281"/>
                </a:lnTo>
                <a:lnTo>
                  <a:pt x="17176" y="19285"/>
                </a:lnTo>
                <a:lnTo>
                  <a:pt x="17227" y="19295"/>
                </a:lnTo>
                <a:lnTo>
                  <a:pt x="17249" y="19301"/>
                </a:lnTo>
                <a:lnTo>
                  <a:pt x="17271" y="19307"/>
                </a:lnTo>
                <a:lnTo>
                  <a:pt x="17296" y="19316"/>
                </a:lnTo>
                <a:lnTo>
                  <a:pt x="17325" y="19335"/>
                </a:lnTo>
                <a:lnTo>
                  <a:pt x="17351" y="19353"/>
                </a:lnTo>
                <a:lnTo>
                  <a:pt x="17372" y="19370"/>
                </a:lnTo>
                <a:lnTo>
                  <a:pt x="17394" y="19388"/>
                </a:lnTo>
                <a:lnTo>
                  <a:pt x="17409" y="19404"/>
                </a:lnTo>
                <a:lnTo>
                  <a:pt x="17416" y="19418"/>
                </a:lnTo>
                <a:lnTo>
                  <a:pt x="17423" y="19434"/>
                </a:lnTo>
                <a:lnTo>
                  <a:pt x="17423" y="19460"/>
                </a:lnTo>
                <a:lnTo>
                  <a:pt x="17416" y="19473"/>
                </a:lnTo>
                <a:lnTo>
                  <a:pt x="17409" y="19485"/>
                </a:lnTo>
                <a:lnTo>
                  <a:pt x="17394" y="19495"/>
                </a:lnTo>
                <a:lnTo>
                  <a:pt x="17372" y="19506"/>
                </a:lnTo>
                <a:lnTo>
                  <a:pt x="17351" y="19515"/>
                </a:lnTo>
                <a:lnTo>
                  <a:pt x="17325" y="19524"/>
                </a:lnTo>
                <a:lnTo>
                  <a:pt x="17296" y="19532"/>
                </a:lnTo>
                <a:lnTo>
                  <a:pt x="17307" y="19559"/>
                </a:lnTo>
                <a:lnTo>
                  <a:pt x="17311" y="19585"/>
                </a:lnTo>
                <a:lnTo>
                  <a:pt x="17318" y="19611"/>
                </a:lnTo>
                <a:lnTo>
                  <a:pt x="17318" y="19662"/>
                </a:lnTo>
                <a:lnTo>
                  <a:pt x="17311" y="19687"/>
                </a:lnTo>
                <a:lnTo>
                  <a:pt x="17307" y="19712"/>
                </a:lnTo>
                <a:lnTo>
                  <a:pt x="17296" y="19736"/>
                </a:lnTo>
                <a:lnTo>
                  <a:pt x="17285" y="19760"/>
                </a:lnTo>
                <a:lnTo>
                  <a:pt x="17249" y="19807"/>
                </a:lnTo>
                <a:lnTo>
                  <a:pt x="17231" y="19829"/>
                </a:lnTo>
                <a:lnTo>
                  <a:pt x="17209" y="19853"/>
                </a:lnTo>
                <a:lnTo>
                  <a:pt x="17183" y="19874"/>
                </a:lnTo>
                <a:lnTo>
                  <a:pt x="17154" y="19897"/>
                </a:lnTo>
                <a:lnTo>
                  <a:pt x="17121" y="19917"/>
                </a:lnTo>
                <a:lnTo>
                  <a:pt x="17092" y="19939"/>
                </a:lnTo>
                <a:lnTo>
                  <a:pt x="17060" y="19960"/>
                </a:lnTo>
                <a:lnTo>
                  <a:pt x="17034" y="19983"/>
                </a:lnTo>
                <a:lnTo>
                  <a:pt x="17009" y="20005"/>
                </a:lnTo>
                <a:lnTo>
                  <a:pt x="16987" y="20028"/>
                </a:lnTo>
                <a:lnTo>
                  <a:pt x="16969" y="20052"/>
                </a:lnTo>
                <a:lnTo>
                  <a:pt x="16947" y="20074"/>
                </a:lnTo>
                <a:lnTo>
                  <a:pt x="16929" y="20099"/>
                </a:lnTo>
                <a:lnTo>
                  <a:pt x="16914" y="20124"/>
                </a:lnTo>
                <a:lnTo>
                  <a:pt x="16903" y="20148"/>
                </a:lnTo>
                <a:lnTo>
                  <a:pt x="16892" y="20172"/>
                </a:lnTo>
                <a:lnTo>
                  <a:pt x="16881" y="20198"/>
                </a:lnTo>
                <a:lnTo>
                  <a:pt x="16874" y="20223"/>
                </a:lnTo>
                <a:lnTo>
                  <a:pt x="16870" y="20251"/>
                </a:lnTo>
                <a:lnTo>
                  <a:pt x="16867" y="20277"/>
                </a:lnTo>
                <a:lnTo>
                  <a:pt x="16867" y="20303"/>
                </a:lnTo>
                <a:lnTo>
                  <a:pt x="16834" y="20326"/>
                </a:lnTo>
                <a:lnTo>
                  <a:pt x="16808" y="20349"/>
                </a:lnTo>
                <a:lnTo>
                  <a:pt x="16787" y="20372"/>
                </a:lnTo>
                <a:lnTo>
                  <a:pt x="16750" y="20416"/>
                </a:lnTo>
                <a:lnTo>
                  <a:pt x="16736" y="20439"/>
                </a:lnTo>
                <a:lnTo>
                  <a:pt x="16728" y="20459"/>
                </a:lnTo>
                <a:lnTo>
                  <a:pt x="16725" y="20480"/>
                </a:lnTo>
                <a:lnTo>
                  <a:pt x="16725" y="20522"/>
                </a:lnTo>
                <a:lnTo>
                  <a:pt x="16732" y="20543"/>
                </a:lnTo>
                <a:lnTo>
                  <a:pt x="16747" y="20564"/>
                </a:lnTo>
                <a:lnTo>
                  <a:pt x="16758" y="20585"/>
                </a:lnTo>
                <a:lnTo>
                  <a:pt x="16776" y="20603"/>
                </a:lnTo>
                <a:lnTo>
                  <a:pt x="16798" y="20624"/>
                </a:lnTo>
                <a:lnTo>
                  <a:pt x="16823" y="20642"/>
                </a:lnTo>
                <a:lnTo>
                  <a:pt x="16845" y="20663"/>
                </a:lnTo>
                <a:lnTo>
                  <a:pt x="16870" y="20681"/>
                </a:lnTo>
                <a:lnTo>
                  <a:pt x="16889" y="20701"/>
                </a:lnTo>
                <a:lnTo>
                  <a:pt x="16899" y="20719"/>
                </a:lnTo>
                <a:lnTo>
                  <a:pt x="16910" y="20740"/>
                </a:lnTo>
                <a:lnTo>
                  <a:pt x="16918" y="20758"/>
                </a:lnTo>
                <a:lnTo>
                  <a:pt x="16918" y="20797"/>
                </a:lnTo>
                <a:lnTo>
                  <a:pt x="16914" y="20817"/>
                </a:lnTo>
                <a:lnTo>
                  <a:pt x="16907" y="20835"/>
                </a:lnTo>
                <a:lnTo>
                  <a:pt x="16896" y="20855"/>
                </a:lnTo>
                <a:lnTo>
                  <a:pt x="16881" y="20874"/>
                </a:lnTo>
                <a:lnTo>
                  <a:pt x="16859" y="20894"/>
                </a:lnTo>
                <a:lnTo>
                  <a:pt x="16834" y="20912"/>
                </a:lnTo>
                <a:lnTo>
                  <a:pt x="16808" y="20933"/>
                </a:lnTo>
                <a:lnTo>
                  <a:pt x="16779" y="20951"/>
                </a:lnTo>
                <a:lnTo>
                  <a:pt x="16776" y="20991"/>
                </a:lnTo>
                <a:lnTo>
                  <a:pt x="16768" y="21030"/>
                </a:lnTo>
                <a:lnTo>
                  <a:pt x="16758" y="21069"/>
                </a:lnTo>
                <a:lnTo>
                  <a:pt x="16736" y="21109"/>
                </a:lnTo>
                <a:lnTo>
                  <a:pt x="16710" y="21150"/>
                </a:lnTo>
                <a:lnTo>
                  <a:pt x="16681" y="21192"/>
                </a:lnTo>
                <a:lnTo>
                  <a:pt x="16648" y="21233"/>
                </a:lnTo>
                <a:lnTo>
                  <a:pt x="16605" y="21275"/>
                </a:lnTo>
                <a:lnTo>
                  <a:pt x="16587" y="21296"/>
                </a:lnTo>
                <a:lnTo>
                  <a:pt x="16576" y="21317"/>
                </a:lnTo>
                <a:lnTo>
                  <a:pt x="16568" y="21336"/>
                </a:lnTo>
                <a:lnTo>
                  <a:pt x="16568" y="21356"/>
                </a:lnTo>
                <a:lnTo>
                  <a:pt x="16576" y="21374"/>
                </a:lnTo>
                <a:lnTo>
                  <a:pt x="16587" y="21391"/>
                </a:lnTo>
                <a:lnTo>
                  <a:pt x="16605" y="21409"/>
                </a:lnTo>
                <a:lnTo>
                  <a:pt x="16627" y="21425"/>
                </a:lnTo>
                <a:lnTo>
                  <a:pt x="16659" y="21442"/>
                </a:lnTo>
                <a:lnTo>
                  <a:pt x="16696" y="21458"/>
                </a:lnTo>
                <a:lnTo>
                  <a:pt x="16736" y="21473"/>
                </a:lnTo>
                <a:lnTo>
                  <a:pt x="16838" y="21500"/>
                </a:lnTo>
                <a:lnTo>
                  <a:pt x="16899" y="21514"/>
                </a:lnTo>
                <a:lnTo>
                  <a:pt x="16965" y="21526"/>
                </a:lnTo>
                <a:lnTo>
                  <a:pt x="17038" y="21537"/>
                </a:lnTo>
                <a:lnTo>
                  <a:pt x="17107" y="21544"/>
                </a:lnTo>
                <a:lnTo>
                  <a:pt x="17176" y="21552"/>
                </a:lnTo>
                <a:lnTo>
                  <a:pt x="17241" y="21558"/>
                </a:lnTo>
                <a:lnTo>
                  <a:pt x="17311" y="21562"/>
                </a:lnTo>
                <a:lnTo>
                  <a:pt x="17372" y="21566"/>
                </a:lnTo>
                <a:lnTo>
                  <a:pt x="17438" y="21570"/>
                </a:lnTo>
                <a:lnTo>
                  <a:pt x="17503" y="21573"/>
                </a:lnTo>
                <a:lnTo>
                  <a:pt x="17627" y="21575"/>
                </a:lnTo>
                <a:lnTo>
                  <a:pt x="17747" y="21575"/>
                </a:lnTo>
                <a:lnTo>
                  <a:pt x="17802" y="21574"/>
                </a:lnTo>
                <a:lnTo>
                  <a:pt x="17860" y="21571"/>
                </a:lnTo>
                <a:lnTo>
                  <a:pt x="17915" y="21569"/>
                </a:lnTo>
                <a:lnTo>
                  <a:pt x="17973" y="21565"/>
                </a:lnTo>
                <a:lnTo>
                  <a:pt x="18024" y="21561"/>
                </a:lnTo>
                <a:lnTo>
                  <a:pt x="18082" y="21556"/>
                </a:lnTo>
                <a:lnTo>
                  <a:pt x="18129" y="21550"/>
                </a:lnTo>
                <a:lnTo>
                  <a:pt x="18184" y="21543"/>
                </a:lnTo>
                <a:lnTo>
                  <a:pt x="18231" y="21535"/>
                </a:lnTo>
                <a:lnTo>
                  <a:pt x="18282" y="21527"/>
                </a:lnTo>
                <a:lnTo>
                  <a:pt x="18329" y="21518"/>
                </a:lnTo>
                <a:lnTo>
                  <a:pt x="18380" y="21507"/>
                </a:lnTo>
                <a:lnTo>
                  <a:pt x="18424" y="21497"/>
                </a:lnTo>
                <a:lnTo>
                  <a:pt x="18471" y="21485"/>
                </a:lnTo>
                <a:lnTo>
                  <a:pt x="18515" y="21473"/>
                </a:lnTo>
                <a:lnTo>
                  <a:pt x="18555" y="21460"/>
                </a:lnTo>
                <a:lnTo>
                  <a:pt x="18598" y="21446"/>
                </a:lnTo>
                <a:lnTo>
                  <a:pt x="18639" y="21433"/>
                </a:lnTo>
                <a:lnTo>
                  <a:pt x="18682" y="21416"/>
                </a:lnTo>
                <a:lnTo>
                  <a:pt x="18719" y="21400"/>
                </a:lnTo>
                <a:lnTo>
                  <a:pt x="18759" y="21383"/>
                </a:lnTo>
                <a:lnTo>
                  <a:pt x="18780" y="21368"/>
                </a:lnTo>
                <a:lnTo>
                  <a:pt x="18799" y="21352"/>
                </a:lnTo>
                <a:lnTo>
                  <a:pt x="18813" y="21338"/>
                </a:lnTo>
                <a:lnTo>
                  <a:pt x="18824" y="21323"/>
                </a:lnTo>
                <a:lnTo>
                  <a:pt x="18835" y="21308"/>
                </a:lnTo>
                <a:lnTo>
                  <a:pt x="18846" y="21293"/>
                </a:lnTo>
                <a:lnTo>
                  <a:pt x="18850" y="21279"/>
                </a:lnTo>
                <a:lnTo>
                  <a:pt x="18853" y="21263"/>
                </a:lnTo>
                <a:lnTo>
                  <a:pt x="18857" y="21250"/>
                </a:lnTo>
                <a:lnTo>
                  <a:pt x="18853" y="21235"/>
                </a:lnTo>
                <a:lnTo>
                  <a:pt x="18853" y="21220"/>
                </a:lnTo>
                <a:lnTo>
                  <a:pt x="18846" y="21207"/>
                </a:lnTo>
                <a:lnTo>
                  <a:pt x="18839" y="21193"/>
                </a:lnTo>
                <a:lnTo>
                  <a:pt x="18828" y="21180"/>
                </a:lnTo>
                <a:lnTo>
                  <a:pt x="18817" y="21165"/>
                </a:lnTo>
                <a:lnTo>
                  <a:pt x="18802" y="21151"/>
                </a:lnTo>
                <a:lnTo>
                  <a:pt x="18788" y="21138"/>
                </a:lnTo>
                <a:lnTo>
                  <a:pt x="18773" y="21126"/>
                </a:lnTo>
                <a:lnTo>
                  <a:pt x="18762" y="21112"/>
                </a:lnTo>
                <a:lnTo>
                  <a:pt x="18755" y="21099"/>
                </a:lnTo>
                <a:lnTo>
                  <a:pt x="18748" y="21087"/>
                </a:lnTo>
                <a:lnTo>
                  <a:pt x="18748" y="21073"/>
                </a:lnTo>
                <a:lnTo>
                  <a:pt x="18744" y="21061"/>
                </a:lnTo>
                <a:lnTo>
                  <a:pt x="18751" y="21035"/>
                </a:lnTo>
                <a:lnTo>
                  <a:pt x="18755" y="21023"/>
                </a:lnTo>
                <a:lnTo>
                  <a:pt x="18766" y="21011"/>
                </a:lnTo>
                <a:lnTo>
                  <a:pt x="18780" y="20998"/>
                </a:lnTo>
                <a:lnTo>
                  <a:pt x="18791" y="20987"/>
                </a:lnTo>
                <a:lnTo>
                  <a:pt x="18806" y="20975"/>
                </a:lnTo>
                <a:lnTo>
                  <a:pt x="18824" y="20962"/>
                </a:lnTo>
                <a:lnTo>
                  <a:pt x="18842" y="20951"/>
                </a:lnTo>
                <a:lnTo>
                  <a:pt x="18908" y="20959"/>
                </a:lnTo>
                <a:lnTo>
                  <a:pt x="18970" y="20970"/>
                </a:lnTo>
                <a:lnTo>
                  <a:pt x="19031" y="20981"/>
                </a:lnTo>
                <a:lnTo>
                  <a:pt x="19090" y="20993"/>
                </a:lnTo>
                <a:lnTo>
                  <a:pt x="19151" y="21009"/>
                </a:lnTo>
                <a:lnTo>
                  <a:pt x="19210" y="21023"/>
                </a:lnTo>
                <a:lnTo>
                  <a:pt x="19264" y="21040"/>
                </a:lnTo>
                <a:lnTo>
                  <a:pt x="19344" y="21069"/>
                </a:lnTo>
                <a:lnTo>
                  <a:pt x="19373" y="21075"/>
                </a:lnTo>
                <a:lnTo>
                  <a:pt x="19406" y="21083"/>
                </a:lnTo>
                <a:lnTo>
                  <a:pt x="19439" y="21090"/>
                </a:lnTo>
                <a:lnTo>
                  <a:pt x="19472" y="21094"/>
                </a:lnTo>
                <a:lnTo>
                  <a:pt x="19508" y="21098"/>
                </a:lnTo>
                <a:lnTo>
                  <a:pt x="19548" y="21100"/>
                </a:lnTo>
                <a:lnTo>
                  <a:pt x="19588" y="21101"/>
                </a:lnTo>
                <a:lnTo>
                  <a:pt x="19624" y="21103"/>
                </a:lnTo>
                <a:lnTo>
                  <a:pt x="19672" y="21101"/>
                </a:lnTo>
                <a:lnTo>
                  <a:pt x="19715" y="21100"/>
                </a:lnTo>
                <a:lnTo>
                  <a:pt x="19763" y="21098"/>
                </a:lnTo>
                <a:lnTo>
                  <a:pt x="19810" y="21094"/>
                </a:lnTo>
                <a:lnTo>
                  <a:pt x="19861" y="21088"/>
                </a:lnTo>
                <a:lnTo>
                  <a:pt x="19908" y="21082"/>
                </a:lnTo>
                <a:lnTo>
                  <a:pt x="19966" y="21074"/>
                </a:lnTo>
                <a:lnTo>
                  <a:pt x="20006" y="21070"/>
                </a:lnTo>
                <a:lnTo>
                  <a:pt x="20043" y="21066"/>
                </a:lnTo>
                <a:lnTo>
                  <a:pt x="20083" y="21061"/>
                </a:lnTo>
                <a:lnTo>
                  <a:pt x="20119" y="21056"/>
                </a:lnTo>
                <a:lnTo>
                  <a:pt x="20185" y="21043"/>
                </a:lnTo>
                <a:lnTo>
                  <a:pt x="20214" y="21035"/>
                </a:lnTo>
                <a:lnTo>
                  <a:pt x="20243" y="21028"/>
                </a:lnTo>
                <a:lnTo>
                  <a:pt x="20294" y="21013"/>
                </a:lnTo>
                <a:lnTo>
                  <a:pt x="20316" y="21002"/>
                </a:lnTo>
                <a:lnTo>
                  <a:pt x="20352" y="20984"/>
                </a:lnTo>
                <a:lnTo>
                  <a:pt x="20367" y="20974"/>
                </a:lnTo>
                <a:lnTo>
                  <a:pt x="20385" y="20962"/>
                </a:lnTo>
                <a:lnTo>
                  <a:pt x="20396" y="20951"/>
                </a:lnTo>
                <a:lnTo>
                  <a:pt x="20436" y="20906"/>
                </a:lnTo>
                <a:lnTo>
                  <a:pt x="20523" y="20812"/>
                </a:lnTo>
                <a:lnTo>
                  <a:pt x="20563" y="20766"/>
                </a:lnTo>
                <a:lnTo>
                  <a:pt x="20629" y="20739"/>
                </a:lnTo>
                <a:lnTo>
                  <a:pt x="20683" y="20710"/>
                </a:lnTo>
                <a:lnTo>
                  <a:pt x="20734" y="20679"/>
                </a:lnTo>
                <a:lnTo>
                  <a:pt x="20781" y="20646"/>
                </a:lnTo>
                <a:lnTo>
                  <a:pt x="20821" y="20612"/>
                </a:lnTo>
                <a:lnTo>
                  <a:pt x="20858" y="20578"/>
                </a:lnTo>
                <a:lnTo>
                  <a:pt x="20883" y="20542"/>
                </a:lnTo>
                <a:lnTo>
                  <a:pt x="20909" y="20504"/>
                </a:lnTo>
                <a:lnTo>
                  <a:pt x="20931" y="20463"/>
                </a:lnTo>
                <a:lnTo>
                  <a:pt x="20941" y="20423"/>
                </a:lnTo>
                <a:lnTo>
                  <a:pt x="20952" y="20381"/>
                </a:lnTo>
                <a:lnTo>
                  <a:pt x="20952" y="20292"/>
                </a:lnTo>
                <a:lnTo>
                  <a:pt x="20941" y="20247"/>
                </a:lnTo>
                <a:lnTo>
                  <a:pt x="20931" y="20198"/>
                </a:lnTo>
                <a:lnTo>
                  <a:pt x="20909" y="20149"/>
                </a:lnTo>
                <a:lnTo>
                  <a:pt x="20905" y="20111"/>
                </a:lnTo>
                <a:lnTo>
                  <a:pt x="20898" y="20076"/>
                </a:lnTo>
                <a:lnTo>
                  <a:pt x="20883" y="20043"/>
                </a:lnTo>
                <a:lnTo>
                  <a:pt x="20861" y="20011"/>
                </a:lnTo>
                <a:lnTo>
                  <a:pt x="20836" y="19981"/>
                </a:lnTo>
                <a:lnTo>
                  <a:pt x="20800" y="19952"/>
                </a:lnTo>
                <a:lnTo>
                  <a:pt x="20781" y="19939"/>
                </a:lnTo>
                <a:lnTo>
                  <a:pt x="20760" y="19926"/>
                </a:lnTo>
                <a:lnTo>
                  <a:pt x="20741" y="19914"/>
                </a:lnTo>
                <a:lnTo>
                  <a:pt x="20716" y="19902"/>
                </a:lnTo>
                <a:lnTo>
                  <a:pt x="20690" y="19892"/>
                </a:lnTo>
                <a:lnTo>
                  <a:pt x="20665" y="19880"/>
                </a:lnTo>
                <a:lnTo>
                  <a:pt x="20636" y="19870"/>
                </a:lnTo>
                <a:lnTo>
                  <a:pt x="20607" y="19860"/>
                </a:lnTo>
                <a:lnTo>
                  <a:pt x="20574" y="19851"/>
                </a:lnTo>
                <a:lnTo>
                  <a:pt x="20545" y="19841"/>
                </a:lnTo>
                <a:lnTo>
                  <a:pt x="20512" y="19833"/>
                </a:lnTo>
                <a:lnTo>
                  <a:pt x="20472" y="19825"/>
                </a:lnTo>
                <a:lnTo>
                  <a:pt x="20399" y="19810"/>
                </a:lnTo>
                <a:lnTo>
                  <a:pt x="20316" y="19798"/>
                </a:lnTo>
                <a:lnTo>
                  <a:pt x="20228" y="19787"/>
                </a:lnTo>
                <a:lnTo>
                  <a:pt x="20134" y="19780"/>
                </a:lnTo>
                <a:lnTo>
                  <a:pt x="20116" y="19740"/>
                </a:lnTo>
                <a:lnTo>
                  <a:pt x="20097" y="19700"/>
                </a:lnTo>
                <a:lnTo>
                  <a:pt x="20083" y="19659"/>
                </a:lnTo>
                <a:lnTo>
                  <a:pt x="20072" y="19616"/>
                </a:lnTo>
                <a:lnTo>
                  <a:pt x="20065" y="19573"/>
                </a:lnTo>
                <a:lnTo>
                  <a:pt x="20054" y="19529"/>
                </a:lnTo>
                <a:lnTo>
                  <a:pt x="20050" y="19485"/>
                </a:lnTo>
                <a:lnTo>
                  <a:pt x="20046" y="19439"/>
                </a:lnTo>
                <a:lnTo>
                  <a:pt x="20046" y="19393"/>
                </a:lnTo>
                <a:lnTo>
                  <a:pt x="20025" y="19305"/>
                </a:lnTo>
                <a:lnTo>
                  <a:pt x="20006" y="19261"/>
                </a:lnTo>
                <a:lnTo>
                  <a:pt x="19981" y="19220"/>
                </a:lnTo>
                <a:lnTo>
                  <a:pt x="19952" y="19179"/>
                </a:lnTo>
                <a:lnTo>
                  <a:pt x="19916" y="19139"/>
                </a:lnTo>
                <a:lnTo>
                  <a:pt x="19879" y="19100"/>
                </a:lnTo>
                <a:lnTo>
                  <a:pt x="19985" y="19070"/>
                </a:lnTo>
                <a:lnTo>
                  <a:pt x="20094" y="19042"/>
                </a:lnTo>
                <a:lnTo>
                  <a:pt x="20199" y="19016"/>
                </a:lnTo>
                <a:lnTo>
                  <a:pt x="20308" y="18991"/>
                </a:lnTo>
                <a:lnTo>
                  <a:pt x="20414" y="18970"/>
                </a:lnTo>
                <a:lnTo>
                  <a:pt x="20523" y="18950"/>
                </a:lnTo>
                <a:lnTo>
                  <a:pt x="20632" y="18931"/>
                </a:lnTo>
                <a:lnTo>
                  <a:pt x="20738" y="18914"/>
                </a:lnTo>
                <a:lnTo>
                  <a:pt x="20847" y="18899"/>
                </a:lnTo>
                <a:lnTo>
                  <a:pt x="20952" y="18882"/>
                </a:lnTo>
                <a:lnTo>
                  <a:pt x="21062" y="18863"/>
                </a:lnTo>
                <a:lnTo>
                  <a:pt x="21167" y="18844"/>
                </a:lnTo>
                <a:lnTo>
                  <a:pt x="21276" y="18826"/>
                </a:lnTo>
                <a:lnTo>
                  <a:pt x="21382" y="18805"/>
                </a:lnTo>
                <a:lnTo>
                  <a:pt x="21600" y="18760"/>
                </a:lnTo>
                <a:lnTo>
                  <a:pt x="21600" y="18668"/>
                </a:lnTo>
                <a:close/>
                <a:moveTo>
                  <a:pt x="5421" y="7280"/>
                </a:moveTo>
                <a:lnTo>
                  <a:pt x="5337" y="7235"/>
                </a:lnTo>
                <a:lnTo>
                  <a:pt x="5254" y="7187"/>
                </a:lnTo>
                <a:lnTo>
                  <a:pt x="5170" y="7140"/>
                </a:lnTo>
                <a:lnTo>
                  <a:pt x="5097" y="7093"/>
                </a:lnTo>
                <a:lnTo>
                  <a:pt x="5021" y="7046"/>
                </a:lnTo>
                <a:lnTo>
                  <a:pt x="4944" y="6996"/>
                </a:lnTo>
                <a:lnTo>
                  <a:pt x="4806" y="6899"/>
                </a:lnTo>
                <a:lnTo>
                  <a:pt x="4741" y="6850"/>
                </a:lnTo>
                <a:lnTo>
                  <a:pt x="4679" y="6799"/>
                </a:lnTo>
                <a:lnTo>
                  <a:pt x="4613" y="6749"/>
                </a:lnTo>
                <a:lnTo>
                  <a:pt x="4559" y="6700"/>
                </a:lnTo>
                <a:lnTo>
                  <a:pt x="4500" y="6648"/>
                </a:lnTo>
                <a:lnTo>
                  <a:pt x="4446" y="6597"/>
                </a:lnTo>
                <a:lnTo>
                  <a:pt x="4395" y="6546"/>
                </a:lnTo>
                <a:lnTo>
                  <a:pt x="4344" y="6494"/>
                </a:lnTo>
                <a:lnTo>
                  <a:pt x="4246" y="6390"/>
                </a:lnTo>
                <a:lnTo>
                  <a:pt x="4137" y="6286"/>
                </a:lnTo>
                <a:lnTo>
                  <a:pt x="4024" y="6183"/>
                </a:lnTo>
                <a:lnTo>
                  <a:pt x="3904" y="6081"/>
                </a:lnTo>
                <a:lnTo>
                  <a:pt x="3776" y="5979"/>
                </a:lnTo>
                <a:lnTo>
                  <a:pt x="3642" y="5876"/>
                </a:lnTo>
                <a:lnTo>
                  <a:pt x="3504" y="5777"/>
                </a:lnTo>
                <a:lnTo>
                  <a:pt x="3358" y="5675"/>
                </a:lnTo>
                <a:lnTo>
                  <a:pt x="3333" y="5657"/>
                </a:lnTo>
                <a:lnTo>
                  <a:pt x="3318" y="5638"/>
                </a:lnTo>
                <a:lnTo>
                  <a:pt x="3307" y="5621"/>
                </a:lnTo>
                <a:lnTo>
                  <a:pt x="3296" y="5601"/>
                </a:lnTo>
                <a:lnTo>
                  <a:pt x="3289" y="5584"/>
                </a:lnTo>
                <a:lnTo>
                  <a:pt x="3285" y="5566"/>
                </a:lnTo>
                <a:lnTo>
                  <a:pt x="3293" y="5534"/>
                </a:lnTo>
                <a:lnTo>
                  <a:pt x="3296" y="5517"/>
                </a:lnTo>
                <a:lnTo>
                  <a:pt x="3307" y="5502"/>
                </a:lnTo>
                <a:lnTo>
                  <a:pt x="3322" y="5485"/>
                </a:lnTo>
                <a:lnTo>
                  <a:pt x="3336" y="5470"/>
                </a:lnTo>
                <a:lnTo>
                  <a:pt x="3362" y="5456"/>
                </a:lnTo>
                <a:lnTo>
                  <a:pt x="3384" y="5442"/>
                </a:lnTo>
                <a:lnTo>
                  <a:pt x="3409" y="5427"/>
                </a:lnTo>
                <a:lnTo>
                  <a:pt x="3442" y="5413"/>
                </a:lnTo>
                <a:lnTo>
                  <a:pt x="3507" y="5387"/>
                </a:lnTo>
                <a:lnTo>
                  <a:pt x="3645" y="5335"/>
                </a:lnTo>
                <a:lnTo>
                  <a:pt x="3875" y="5260"/>
                </a:lnTo>
                <a:lnTo>
                  <a:pt x="4042" y="5213"/>
                </a:lnTo>
                <a:lnTo>
                  <a:pt x="4086" y="5206"/>
                </a:lnTo>
                <a:lnTo>
                  <a:pt x="4217" y="5190"/>
                </a:lnTo>
                <a:lnTo>
                  <a:pt x="4260" y="5187"/>
                </a:lnTo>
                <a:lnTo>
                  <a:pt x="4300" y="5183"/>
                </a:lnTo>
                <a:lnTo>
                  <a:pt x="4344" y="5182"/>
                </a:lnTo>
                <a:lnTo>
                  <a:pt x="4388" y="5182"/>
                </a:lnTo>
                <a:lnTo>
                  <a:pt x="4453" y="5181"/>
                </a:lnTo>
                <a:lnTo>
                  <a:pt x="4515" y="5179"/>
                </a:lnTo>
                <a:lnTo>
                  <a:pt x="4646" y="5174"/>
                </a:lnTo>
                <a:lnTo>
                  <a:pt x="4711" y="5170"/>
                </a:lnTo>
                <a:lnTo>
                  <a:pt x="4777" y="5165"/>
                </a:lnTo>
                <a:lnTo>
                  <a:pt x="4839" y="5159"/>
                </a:lnTo>
                <a:lnTo>
                  <a:pt x="4904" y="5152"/>
                </a:lnTo>
                <a:lnTo>
                  <a:pt x="4926" y="5169"/>
                </a:lnTo>
                <a:lnTo>
                  <a:pt x="4952" y="5190"/>
                </a:lnTo>
                <a:lnTo>
                  <a:pt x="4981" y="5215"/>
                </a:lnTo>
                <a:lnTo>
                  <a:pt x="5013" y="5243"/>
                </a:lnTo>
                <a:lnTo>
                  <a:pt x="5043" y="5277"/>
                </a:lnTo>
                <a:lnTo>
                  <a:pt x="5083" y="5314"/>
                </a:lnTo>
                <a:lnTo>
                  <a:pt x="5119" y="5354"/>
                </a:lnTo>
                <a:lnTo>
                  <a:pt x="5163" y="5399"/>
                </a:lnTo>
                <a:lnTo>
                  <a:pt x="5134" y="5437"/>
                </a:lnTo>
                <a:lnTo>
                  <a:pt x="5108" y="5474"/>
                </a:lnTo>
                <a:lnTo>
                  <a:pt x="5086" y="5514"/>
                </a:lnTo>
                <a:lnTo>
                  <a:pt x="5072" y="5550"/>
                </a:lnTo>
                <a:lnTo>
                  <a:pt x="5057" y="5588"/>
                </a:lnTo>
                <a:lnTo>
                  <a:pt x="5053" y="5626"/>
                </a:lnTo>
                <a:lnTo>
                  <a:pt x="5050" y="5662"/>
                </a:lnTo>
                <a:lnTo>
                  <a:pt x="5053" y="5699"/>
                </a:lnTo>
                <a:lnTo>
                  <a:pt x="5061" y="5735"/>
                </a:lnTo>
                <a:lnTo>
                  <a:pt x="5075" y="5772"/>
                </a:lnTo>
                <a:lnTo>
                  <a:pt x="5093" y="5808"/>
                </a:lnTo>
                <a:lnTo>
                  <a:pt x="5115" y="5844"/>
                </a:lnTo>
                <a:lnTo>
                  <a:pt x="5141" y="5879"/>
                </a:lnTo>
                <a:lnTo>
                  <a:pt x="5170" y="5914"/>
                </a:lnTo>
                <a:lnTo>
                  <a:pt x="5210" y="5949"/>
                </a:lnTo>
                <a:lnTo>
                  <a:pt x="5246" y="5985"/>
                </a:lnTo>
                <a:lnTo>
                  <a:pt x="5290" y="6020"/>
                </a:lnTo>
                <a:lnTo>
                  <a:pt x="5326" y="6055"/>
                </a:lnTo>
                <a:lnTo>
                  <a:pt x="5359" y="6090"/>
                </a:lnTo>
                <a:lnTo>
                  <a:pt x="5385" y="6127"/>
                </a:lnTo>
                <a:lnTo>
                  <a:pt x="5414" y="6165"/>
                </a:lnTo>
                <a:lnTo>
                  <a:pt x="5435" y="6201"/>
                </a:lnTo>
                <a:lnTo>
                  <a:pt x="5450" y="6239"/>
                </a:lnTo>
                <a:lnTo>
                  <a:pt x="5472" y="6317"/>
                </a:lnTo>
                <a:lnTo>
                  <a:pt x="5475" y="6357"/>
                </a:lnTo>
                <a:lnTo>
                  <a:pt x="5475" y="6396"/>
                </a:lnTo>
                <a:lnTo>
                  <a:pt x="5472" y="6436"/>
                </a:lnTo>
                <a:lnTo>
                  <a:pt x="5465" y="6477"/>
                </a:lnTo>
                <a:lnTo>
                  <a:pt x="5454" y="6518"/>
                </a:lnTo>
                <a:lnTo>
                  <a:pt x="5439" y="6559"/>
                </a:lnTo>
                <a:lnTo>
                  <a:pt x="5421" y="6602"/>
                </a:lnTo>
                <a:lnTo>
                  <a:pt x="5246" y="7126"/>
                </a:lnTo>
                <a:lnTo>
                  <a:pt x="5679" y="7249"/>
                </a:lnTo>
                <a:lnTo>
                  <a:pt x="5639" y="7264"/>
                </a:lnTo>
                <a:lnTo>
                  <a:pt x="5596" y="7275"/>
                </a:lnTo>
                <a:lnTo>
                  <a:pt x="5563" y="7283"/>
                </a:lnTo>
                <a:lnTo>
                  <a:pt x="5530" y="7288"/>
                </a:lnTo>
                <a:lnTo>
                  <a:pt x="5494" y="7291"/>
                </a:lnTo>
                <a:lnTo>
                  <a:pt x="5483" y="7291"/>
                </a:lnTo>
                <a:lnTo>
                  <a:pt x="5468" y="7290"/>
                </a:lnTo>
                <a:lnTo>
                  <a:pt x="5454" y="7290"/>
                </a:lnTo>
                <a:lnTo>
                  <a:pt x="5432" y="7284"/>
                </a:lnTo>
                <a:lnTo>
                  <a:pt x="5421" y="7280"/>
                </a:lnTo>
                <a:close/>
                <a:moveTo>
                  <a:pt x="14455" y="6972"/>
                </a:moveTo>
                <a:lnTo>
                  <a:pt x="14436" y="6902"/>
                </a:lnTo>
                <a:lnTo>
                  <a:pt x="14422" y="6832"/>
                </a:lnTo>
                <a:lnTo>
                  <a:pt x="14411" y="6761"/>
                </a:lnTo>
                <a:lnTo>
                  <a:pt x="14404" y="6689"/>
                </a:lnTo>
                <a:lnTo>
                  <a:pt x="14400" y="6619"/>
                </a:lnTo>
                <a:lnTo>
                  <a:pt x="14400" y="6547"/>
                </a:lnTo>
                <a:lnTo>
                  <a:pt x="14404" y="6474"/>
                </a:lnTo>
                <a:lnTo>
                  <a:pt x="14415" y="6401"/>
                </a:lnTo>
                <a:lnTo>
                  <a:pt x="14418" y="6364"/>
                </a:lnTo>
                <a:lnTo>
                  <a:pt x="14429" y="6328"/>
                </a:lnTo>
                <a:lnTo>
                  <a:pt x="14451" y="6257"/>
                </a:lnTo>
                <a:lnTo>
                  <a:pt x="14487" y="6187"/>
                </a:lnTo>
                <a:lnTo>
                  <a:pt x="14509" y="6154"/>
                </a:lnTo>
                <a:lnTo>
                  <a:pt x="14531" y="6120"/>
                </a:lnTo>
                <a:lnTo>
                  <a:pt x="14582" y="6052"/>
                </a:lnTo>
                <a:lnTo>
                  <a:pt x="14680" y="5955"/>
                </a:lnTo>
                <a:lnTo>
                  <a:pt x="14720" y="5925"/>
                </a:lnTo>
                <a:lnTo>
                  <a:pt x="14757" y="5892"/>
                </a:lnTo>
                <a:lnTo>
                  <a:pt x="14800" y="5861"/>
                </a:lnTo>
                <a:lnTo>
                  <a:pt x="14789" y="5827"/>
                </a:lnTo>
                <a:lnTo>
                  <a:pt x="14786" y="5791"/>
                </a:lnTo>
                <a:lnTo>
                  <a:pt x="14786" y="5756"/>
                </a:lnTo>
                <a:lnTo>
                  <a:pt x="14789" y="5722"/>
                </a:lnTo>
                <a:lnTo>
                  <a:pt x="14797" y="5688"/>
                </a:lnTo>
                <a:lnTo>
                  <a:pt x="14807" y="5653"/>
                </a:lnTo>
                <a:lnTo>
                  <a:pt x="14826" y="5618"/>
                </a:lnTo>
                <a:lnTo>
                  <a:pt x="14844" y="5584"/>
                </a:lnTo>
                <a:lnTo>
                  <a:pt x="14866" y="5549"/>
                </a:lnTo>
                <a:lnTo>
                  <a:pt x="14895" y="5514"/>
                </a:lnTo>
                <a:lnTo>
                  <a:pt x="14928" y="5480"/>
                </a:lnTo>
                <a:lnTo>
                  <a:pt x="14960" y="5444"/>
                </a:lnTo>
                <a:lnTo>
                  <a:pt x="15000" y="5409"/>
                </a:lnTo>
                <a:lnTo>
                  <a:pt x="15048" y="5374"/>
                </a:lnTo>
                <a:lnTo>
                  <a:pt x="15091" y="5341"/>
                </a:lnTo>
                <a:lnTo>
                  <a:pt x="15146" y="5306"/>
                </a:lnTo>
                <a:lnTo>
                  <a:pt x="15208" y="5315"/>
                </a:lnTo>
                <a:lnTo>
                  <a:pt x="15266" y="5324"/>
                </a:lnTo>
                <a:lnTo>
                  <a:pt x="15320" y="5337"/>
                </a:lnTo>
                <a:lnTo>
                  <a:pt x="15371" y="5352"/>
                </a:lnTo>
                <a:lnTo>
                  <a:pt x="15415" y="5369"/>
                </a:lnTo>
                <a:lnTo>
                  <a:pt x="15459" y="5387"/>
                </a:lnTo>
                <a:lnTo>
                  <a:pt x="15499" y="5407"/>
                </a:lnTo>
                <a:lnTo>
                  <a:pt x="15531" y="5429"/>
                </a:lnTo>
                <a:lnTo>
                  <a:pt x="15546" y="5440"/>
                </a:lnTo>
                <a:lnTo>
                  <a:pt x="15590" y="5461"/>
                </a:lnTo>
                <a:lnTo>
                  <a:pt x="15608" y="5469"/>
                </a:lnTo>
                <a:lnTo>
                  <a:pt x="15633" y="5478"/>
                </a:lnTo>
                <a:lnTo>
                  <a:pt x="15655" y="5485"/>
                </a:lnTo>
                <a:lnTo>
                  <a:pt x="15688" y="5491"/>
                </a:lnTo>
                <a:lnTo>
                  <a:pt x="15713" y="5499"/>
                </a:lnTo>
                <a:lnTo>
                  <a:pt x="15742" y="5504"/>
                </a:lnTo>
                <a:lnTo>
                  <a:pt x="15775" y="5508"/>
                </a:lnTo>
                <a:lnTo>
                  <a:pt x="15812" y="5512"/>
                </a:lnTo>
                <a:lnTo>
                  <a:pt x="15844" y="5516"/>
                </a:lnTo>
                <a:lnTo>
                  <a:pt x="15881" y="5519"/>
                </a:lnTo>
                <a:lnTo>
                  <a:pt x="15961" y="5521"/>
                </a:lnTo>
                <a:lnTo>
                  <a:pt x="16004" y="5521"/>
                </a:lnTo>
                <a:lnTo>
                  <a:pt x="16092" y="5581"/>
                </a:lnTo>
                <a:lnTo>
                  <a:pt x="16143" y="5609"/>
                </a:lnTo>
                <a:lnTo>
                  <a:pt x="16190" y="5636"/>
                </a:lnTo>
                <a:lnTo>
                  <a:pt x="16299" y="5688"/>
                </a:lnTo>
                <a:lnTo>
                  <a:pt x="16357" y="5711"/>
                </a:lnTo>
                <a:lnTo>
                  <a:pt x="16412" y="5734"/>
                </a:lnTo>
                <a:lnTo>
                  <a:pt x="16536" y="5776"/>
                </a:lnTo>
                <a:lnTo>
                  <a:pt x="16601" y="5795"/>
                </a:lnTo>
                <a:lnTo>
                  <a:pt x="16667" y="5814"/>
                </a:lnTo>
                <a:lnTo>
                  <a:pt x="16732" y="5831"/>
                </a:lnTo>
                <a:lnTo>
                  <a:pt x="16805" y="5848"/>
                </a:lnTo>
                <a:lnTo>
                  <a:pt x="17096" y="5905"/>
                </a:lnTo>
                <a:lnTo>
                  <a:pt x="17227" y="5939"/>
                </a:lnTo>
                <a:lnTo>
                  <a:pt x="17289" y="5959"/>
                </a:lnTo>
                <a:lnTo>
                  <a:pt x="17343" y="5977"/>
                </a:lnTo>
                <a:lnTo>
                  <a:pt x="17398" y="5998"/>
                </a:lnTo>
                <a:lnTo>
                  <a:pt x="17445" y="6019"/>
                </a:lnTo>
                <a:lnTo>
                  <a:pt x="17496" y="6042"/>
                </a:lnTo>
                <a:lnTo>
                  <a:pt x="17536" y="6066"/>
                </a:lnTo>
                <a:lnTo>
                  <a:pt x="17576" y="6090"/>
                </a:lnTo>
                <a:lnTo>
                  <a:pt x="17613" y="6118"/>
                </a:lnTo>
                <a:lnTo>
                  <a:pt x="17645" y="6144"/>
                </a:lnTo>
                <a:lnTo>
                  <a:pt x="17674" y="6171"/>
                </a:lnTo>
                <a:lnTo>
                  <a:pt x="17725" y="6231"/>
                </a:lnTo>
                <a:lnTo>
                  <a:pt x="17620" y="6285"/>
                </a:lnTo>
                <a:lnTo>
                  <a:pt x="17511" y="6336"/>
                </a:lnTo>
                <a:lnTo>
                  <a:pt x="17398" y="6385"/>
                </a:lnTo>
                <a:lnTo>
                  <a:pt x="17285" y="6432"/>
                </a:lnTo>
                <a:lnTo>
                  <a:pt x="17172" y="6478"/>
                </a:lnTo>
                <a:lnTo>
                  <a:pt x="17056" y="6521"/>
                </a:lnTo>
                <a:lnTo>
                  <a:pt x="16823" y="6602"/>
                </a:lnTo>
                <a:lnTo>
                  <a:pt x="16703" y="6641"/>
                </a:lnTo>
                <a:lnTo>
                  <a:pt x="16587" y="6683"/>
                </a:lnTo>
                <a:lnTo>
                  <a:pt x="16474" y="6726"/>
                </a:lnTo>
                <a:lnTo>
                  <a:pt x="16361" y="6772"/>
                </a:lnTo>
                <a:lnTo>
                  <a:pt x="16248" y="6819"/>
                </a:lnTo>
                <a:lnTo>
                  <a:pt x="16135" y="6868"/>
                </a:lnTo>
                <a:lnTo>
                  <a:pt x="16026" y="6919"/>
                </a:lnTo>
                <a:lnTo>
                  <a:pt x="15921" y="6972"/>
                </a:lnTo>
                <a:lnTo>
                  <a:pt x="15815" y="7004"/>
                </a:lnTo>
                <a:lnTo>
                  <a:pt x="15713" y="7035"/>
                </a:lnTo>
                <a:lnTo>
                  <a:pt x="15615" y="7069"/>
                </a:lnTo>
                <a:lnTo>
                  <a:pt x="15521" y="7103"/>
                </a:lnTo>
                <a:lnTo>
                  <a:pt x="15430" y="7138"/>
                </a:lnTo>
                <a:lnTo>
                  <a:pt x="15346" y="7175"/>
                </a:lnTo>
                <a:lnTo>
                  <a:pt x="15266" y="7211"/>
                </a:lnTo>
                <a:lnTo>
                  <a:pt x="15186" y="7249"/>
                </a:lnTo>
                <a:lnTo>
                  <a:pt x="15149" y="7267"/>
                </a:lnTo>
                <a:lnTo>
                  <a:pt x="15109" y="7287"/>
                </a:lnTo>
                <a:lnTo>
                  <a:pt x="15022" y="7321"/>
                </a:lnTo>
                <a:lnTo>
                  <a:pt x="14931" y="7354"/>
                </a:lnTo>
                <a:lnTo>
                  <a:pt x="14880" y="7367"/>
                </a:lnTo>
                <a:lnTo>
                  <a:pt x="14833" y="7381"/>
                </a:lnTo>
                <a:lnTo>
                  <a:pt x="14778" y="7394"/>
                </a:lnTo>
                <a:lnTo>
                  <a:pt x="14727" y="7407"/>
                </a:lnTo>
                <a:lnTo>
                  <a:pt x="14669" y="7417"/>
                </a:lnTo>
                <a:lnTo>
                  <a:pt x="14615" y="7429"/>
                </a:lnTo>
                <a:lnTo>
                  <a:pt x="14556" y="7440"/>
                </a:lnTo>
                <a:lnTo>
                  <a:pt x="14498" y="7449"/>
                </a:lnTo>
                <a:lnTo>
                  <a:pt x="14433" y="7457"/>
                </a:lnTo>
                <a:lnTo>
                  <a:pt x="14367" y="7466"/>
                </a:lnTo>
                <a:lnTo>
                  <a:pt x="14291" y="7494"/>
                </a:lnTo>
                <a:lnTo>
                  <a:pt x="14214" y="7519"/>
                </a:lnTo>
                <a:lnTo>
                  <a:pt x="14145" y="7541"/>
                </a:lnTo>
                <a:lnTo>
                  <a:pt x="14091" y="7558"/>
                </a:lnTo>
                <a:lnTo>
                  <a:pt x="14040" y="7571"/>
                </a:lnTo>
                <a:lnTo>
                  <a:pt x="14000" y="7582"/>
                </a:lnTo>
                <a:lnTo>
                  <a:pt x="13967" y="7587"/>
                </a:lnTo>
                <a:lnTo>
                  <a:pt x="13938" y="7590"/>
                </a:lnTo>
                <a:lnTo>
                  <a:pt x="13920" y="7574"/>
                </a:lnTo>
                <a:lnTo>
                  <a:pt x="13902" y="7560"/>
                </a:lnTo>
                <a:lnTo>
                  <a:pt x="13887" y="7545"/>
                </a:lnTo>
                <a:lnTo>
                  <a:pt x="13876" y="7531"/>
                </a:lnTo>
                <a:lnTo>
                  <a:pt x="13865" y="7518"/>
                </a:lnTo>
                <a:lnTo>
                  <a:pt x="13862" y="7506"/>
                </a:lnTo>
                <a:lnTo>
                  <a:pt x="13858" y="7493"/>
                </a:lnTo>
                <a:lnTo>
                  <a:pt x="13854" y="7481"/>
                </a:lnTo>
                <a:lnTo>
                  <a:pt x="13862" y="7458"/>
                </a:lnTo>
                <a:lnTo>
                  <a:pt x="13865" y="7449"/>
                </a:lnTo>
                <a:lnTo>
                  <a:pt x="13876" y="7438"/>
                </a:lnTo>
                <a:lnTo>
                  <a:pt x="13887" y="7429"/>
                </a:lnTo>
                <a:lnTo>
                  <a:pt x="13902" y="7420"/>
                </a:lnTo>
                <a:lnTo>
                  <a:pt x="13938" y="7404"/>
                </a:lnTo>
                <a:lnTo>
                  <a:pt x="14113" y="7342"/>
                </a:lnTo>
                <a:lnTo>
                  <a:pt x="14200" y="7312"/>
                </a:lnTo>
                <a:lnTo>
                  <a:pt x="14284" y="7280"/>
                </a:lnTo>
                <a:lnTo>
                  <a:pt x="14327" y="7265"/>
                </a:lnTo>
                <a:lnTo>
                  <a:pt x="14364" y="7249"/>
                </a:lnTo>
                <a:lnTo>
                  <a:pt x="14404" y="7235"/>
                </a:lnTo>
                <a:lnTo>
                  <a:pt x="14433" y="7219"/>
                </a:lnTo>
                <a:lnTo>
                  <a:pt x="14465" y="7203"/>
                </a:lnTo>
                <a:lnTo>
                  <a:pt x="14491" y="7188"/>
                </a:lnTo>
                <a:lnTo>
                  <a:pt x="14520" y="7172"/>
                </a:lnTo>
                <a:lnTo>
                  <a:pt x="14542" y="7158"/>
                </a:lnTo>
                <a:lnTo>
                  <a:pt x="14553" y="7149"/>
                </a:lnTo>
                <a:lnTo>
                  <a:pt x="14560" y="7141"/>
                </a:lnTo>
                <a:lnTo>
                  <a:pt x="14567" y="7123"/>
                </a:lnTo>
                <a:lnTo>
                  <a:pt x="14571" y="7112"/>
                </a:lnTo>
                <a:lnTo>
                  <a:pt x="14571" y="7102"/>
                </a:lnTo>
                <a:lnTo>
                  <a:pt x="14564" y="7081"/>
                </a:lnTo>
                <a:lnTo>
                  <a:pt x="14549" y="7056"/>
                </a:lnTo>
                <a:lnTo>
                  <a:pt x="14527" y="7030"/>
                </a:lnTo>
                <a:lnTo>
                  <a:pt x="14498" y="7003"/>
                </a:lnTo>
                <a:lnTo>
                  <a:pt x="14455" y="6972"/>
                </a:lnTo>
                <a:close/>
              </a:path>
            </a:pathLst>
          </a:custGeom>
          <a:solidFill>
            <a:schemeClr val="accent3">
              <a:lumOff val="44000"/>
            </a:schemeClr>
          </a:solidFill>
          <a:ln>
            <a:solidFill>
              <a:srgbClr val="516D85"/>
            </a:solidFill>
          </a:ln>
        </p:spPr>
        <p:txBody>
          <a:bodyPr lIns="45719" rIns="45719"/>
          <a:lstStyle/>
          <a:p>
            <a:pPr>
              <a:defRPr>
                <a:latin typeface="Arial"/>
                <a:ea typeface="Arial"/>
                <a:cs typeface="Arial"/>
                <a:sym typeface="Arial"/>
              </a:defRPr>
            </a:pPr>
          </a:p>
        </p:txBody>
      </p:sp>
      <p:sp>
        <p:nvSpPr>
          <p:cNvPr id="68" name="Shape 68"/>
          <p:cNvSpPr/>
          <p:nvPr/>
        </p:nvSpPr>
        <p:spPr>
          <a:xfrm flipH="1">
            <a:off x="4786312" y="1849438"/>
            <a:ext cx="884238" cy="293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19"/>
                </a:moveTo>
                <a:lnTo>
                  <a:pt x="21600" y="6421"/>
                </a:lnTo>
                <a:lnTo>
                  <a:pt x="21595" y="6520"/>
                </a:lnTo>
                <a:lnTo>
                  <a:pt x="21595" y="6613"/>
                </a:lnTo>
                <a:lnTo>
                  <a:pt x="21589" y="6704"/>
                </a:lnTo>
                <a:lnTo>
                  <a:pt x="21579" y="6790"/>
                </a:lnTo>
                <a:lnTo>
                  <a:pt x="21574" y="6874"/>
                </a:lnTo>
                <a:lnTo>
                  <a:pt x="21558" y="6953"/>
                </a:lnTo>
                <a:lnTo>
                  <a:pt x="21547" y="7027"/>
                </a:lnTo>
                <a:lnTo>
                  <a:pt x="21536" y="7097"/>
                </a:lnTo>
                <a:lnTo>
                  <a:pt x="21521" y="7164"/>
                </a:lnTo>
                <a:lnTo>
                  <a:pt x="21505" y="7226"/>
                </a:lnTo>
                <a:lnTo>
                  <a:pt x="21489" y="7286"/>
                </a:lnTo>
                <a:lnTo>
                  <a:pt x="21473" y="7341"/>
                </a:lnTo>
                <a:lnTo>
                  <a:pt x="21446" y="7390"/>
                </a:lnTo>
                <a:lnTo>
                  <a:pt x="21425" y="7438"/>
                </a:lnTo>
                <a:lnTo>
                  <a:pt x="21404" y="7479"/>
                </a:lnTo>
                <a:lnTo>
                  <a:pt x="21282" y="7563"/>
                </a:lnTo>
                <a:lnTo>
                  <a:pt x="21155" y="7652"/>
                </a:lnTo>
                <a:lnTo>
                  <a:pt x="21023" y="7744"/>
                </a:lnTo>
                <a:lnTo>
                  <a:pt x="20875" y="7844"/>
                </a:lnTo>
                <a:lnTo>
                  <a:pt x="20732" y="7948"/>
                </a:lnTo>
                <a:lnTo>
                  <a:pt x="20578" y="8055"/>
                </a:lnTo>
                <a:lnTo>
                  <a:pt x="20419" y="8170"/>
                </a:lnTo>
                <a:lnTo>
                  <a:pt x="20250" y="8289"/>
                </a:lnTo>
                <a:lnTo>
                  <a:pt x="20202" y="8324"/>
                </a:lnTo>
                <a:lnTo>
                  <a:pt x="20133" y="8367"/>
                </a:lnTo>
                <a:lnTo>
                  <a:pt x="20059" y="8412"/>
                </a:lnTo>
                <a:lnTo>
                  <a:pt x="19969" y="8464"/>
                </a:lnTo>
                <a:lnTo>
                  <a:pt x="19863" y="8521"/>
                </a:lnTo>
                <a:lnTo>
                  <a:pt x="19752" y="8583"/>
                </a:lnTo>
                <a:lnTo>
                  <a:pt x="19625" y="8649"/>
                </a:lnTo>
                <a:lnTo>
                  <a:pt x="19482" y="8722"/>
                </a:lnTo>
                <a:lnTo>
                  <a:pt x="19678" y="9504"/>
                </a:lnTo>
                <a:lnTo>
                  <a:pt x="19699" y="9610"/>
                </a:lnTo>
                <a:lnTo>
                  <a:pt x="19725" y="9712"/>
                </a:lnTo>
                <a:lnTo>
                  <a:pt x="19747" y="9811"/>
                </a:lnTo>
                <a:lnTo>
                  <a:pt x="19762" y="9906"/>
                </a:lnTo>
                <a:lnTo>
                  <a:pt x="19778" y="9997"/>
                </a:lnTo>
                <a:lnTo>
                  <a:pt x="19794" y="10084"/>
                </a:lnTo>
                <a:lnTo>
                  <a:pt x="19805" y="10168"/>
                </a:lnTo>
                <a:lnTo>
                  <a:pt x="19826" y="10247"/>
                </a:lnTo>
                <a:lnTo>
                  <a:pt x="19837" y="10322"/>
                </a:lnTo>
                <a:lnTo>
                  <a:pt x="19842" y="10394"/>
                </a:lnTo>
                <a:lnTo>
                  <a:pt x="19853" y="10462"/>
                </a:lnTo>
                <a:lnTo>
                  <a:pt x="19858" y="10528"/>
                </a:lnTo>
                <a:lnTo>
                  <a:pt x="19863" y="10587"/>
                </a:lnTo>
                <a:lnTo>
                  <a:pt x="19868" y="10644"/>
                </a:lnTo>
                <a:lnTo>
                  <a:pt x="19868" y="10746"/>
                </a:lnTo>
                <a:lnTo>
                  <a:pt x="19874" y="10769"/>
                </a:lnTo>
                <a:lnTo>
                  <a:pt x="19879" y="10794"/>
                </a:lnTo>
                <a:lnTo>
                  <a:pt x="19890" y="10824"/>
                </a:lnTo>
                <a:lnTo>
                  <a:pt x="19905" y="10858"/>
                </a:lnTo>
                <a:lnTo>
                  <a:pt x="19953" y="10935"/>
                </a:lnTo>
                <a:lnTo>
                  <a:pt x="20011" y="11031"/>
                </a:lnTo>
                <a:lnTo>
                  <a:pt x="20096" y="11138"/>
                </a:lnTo>
                <a:lnTo>
                  <a:pt x="20197" y="11263"/>
                </a:lnTo>
                <a:lnTo>
                  <a:pt x="20313" y="11401"/>
                </a:lnTo>
                <a:lnTo>
                  <a:pt x="20446" y="11556"/>
                </a:lnTo>
                <a:lnTo>
                  <a:pt x="19969" y="11718"/>
                </a:lnTo>
                <a:lnTo>
                  <a:pt x="19005" y="11853"/>
                </a:lnTo>
                <a:lnTo>
                  <a:pt x="18963" y="12065"/>
                </a:lnTo>
                <a:lnTo>
                  <a:pt x="18915" y="12268"/>
                </a:lnTo>
                <a:lnTo>
                  <a:pt x="18873" y="12462"/>
                </a:lnTo>
                <a:lnTo>
                  <a:pt x="18830" y="12648"/>
                </a:lnTo>
                <a:lnTo>
                  <a:pt x="18793" y="12825"/>
                </a:lnTo>
                <a:lnTo>
                  <a:pt x="18762" y="12993"/>
                </a:lnTo>
                <a:lnTo>
                  <a:pt x="18730" y="13152"/>
                </a:lnTo>
                <a:lnTo>
                  <a:pt x="18693" y="13304"/>
                </a:lnTo>
                <a:lnTo>
                  <a:pt x="18666" y="13447"/>
                </a:lnTo>
                <a:lnTo>
                  <a:pt x="18640" y="13579"/>
                </a:lnTo>
                <a:lnTo>
                  <a:pt x="18613" y="13706"/>
                </a:lnTo>
                <a:lnTo>
                  <a:pt x="18592" y="13823"/>
                </a:lnTo>
                <a:lnTo>
                  <a:pt x="18571" y="13930"/>
                </a:lnTo>
                <a:lnTo>
                  <a:pt x="18555" y="14029"/>
                </a:lnTo>
                <a:lnTo>
                  <a:pt x="18539" y="14119"/>
                </a:lnTo>
                <a:lnTo>
                  <a:pt x="18529" y="14201"/>
                </a:lnTo>
                <a:lnTo>
                  <a:pt x="18492" y="14378"/>
                </a:lnTo>
                <a:lnTo>
                  <a:pt x="18460" y="14543"/>
                </a:lnTo>
                <a:lnTo>
                  <a:pt x="18428" y="14697"/>
                </a:lnTo>
                <a:lnTo>
                  <a:pt x="18402" y="14838"/>
                </a:lnTo>
                <a:lnTo>
                  <a:pt x="18375" y="14969"/>
                </a:lnTo>
                <a:lnTo>
                  <a:pt x="18349" y="15088"/>
                </a:lnTo>
                <a:lnTo>
                  <a:pt x="18333" y="15193"/>
                </a:lnTo>
                <a:lnTo>
                  <a:pt x="18312" y="15289"/>
                </a:lnTo>
                <a:lnTo>
                  <a:pt x="18296" y="15372"/>
                </a:lnTo>
                <a:lnTo>
                  <a:pt x="18274" y="15445"/>
                </a:lnTo>
                <a:lnTo>
                  <a:pt x="18264" y="15506"/>
                </a:lnTo>
                <a:lnTo>
                  <a:pt x="18253" y="15554"/>
                </a:lnTo>
                <a:lnTo>
                  <a:pt x="18248" y="15592"/>
                </a:lnTo>
                <a:lnTo>
                  <a:pt x="18243" y="15616"/>
                </a:lnTo>
                <a:lnTo>
                  <a:pt x="18237" y="15631"/>
                </a:lnTo>
                <a:lnTo>
                  <a:pt x="18237" y="15634"/>
                </a:lnTo>
                <a:lnTo>
                  <a:pt x="18322" y="15805"/>
                </a:lnTo>
                <a:lnTo>
                  <a:pt x="18391" y="15969"/>
                </a:lnTo>
                <a:lnTo>
                  <a:pt x="18465" y="16123"/>
                </a:lnTo>
                <a:lnTo>
                  <a:pt x="18534" y="16272"/>
                </a:lnTo>
                <a:lnTo>
                  <a:pt x="18592" y="16413"/>
                </a:lnTo>
                <a:lnTo>
                  <a:pt x="18650" y="16544"/>
                </a:lnTo>
                <a:lnTo>
                  <a:pt x="18698" y="16669"/>
                </a:lnTo>
                <a:lnTo>
                  <a:pt x="18746" y="16787"/>
                </a:lnTo>
                <a:lnTo>
                  <a:pt x="18783" y="16897"/>
                </a:lnTo>
                <a:lnTo>
                  <a:pt x="18815" y="16997"/>
                </a:lnTo>
                <a:lnTo>
                  <a:pt x="18846" y="17090"/>
                </a:lnTo>
                <a:lnTo>
                  <a:pt x="18868" y="17177"/>
                </a:lnTo>
                <a:lnTo>
                  <a:pt x="18889" y="17256"/>
                </a:lnTo>
                <a:lnTo>
                  <a:pt x="18899" y="17326"/>
                </a:lnTo>
                <a:lnTo>
                  <a:pt x="18905" y="17387"/>
                </a:lnTo>
                <a:lnTo>
                  <a:pt x="18910" y="17442"/>
                </a:lnTo>
                <a:lnTo>
                  <a:pt x="18910" y="17800"/>
                </a:lnTo>
                <a:lnTo>
                  <a:pt x="18915" y="17965"/>
                </a:lnTo>
                <a:lnTo>
                  <a:pt x="18915" y="18119"/>
                </a:lnTo>
                <a:lnTo>
                  <a:pt x="18921" y="18264"/>
                </a:lnTo>
                <a:lnTo>
                  <a:pt x="18926" y="18398"/>
                </a:lnTo>
                <a:lnTo>
                  <a:pt x="18936" y="18522"/>
                </a:lnTo>
                <a:lnTo>
                  <a:pt x="18947" y="18636"/>
                </a:lnTo>
                <a:lnTo>
                  <a:pt x="18958" y="18740"/>
                </a:lnTo>
                <a:lnTo>
                  <a:pt x="18968" y="18837"/>
                </a:lnTo>
                <a:lnTo>
                  <a:pt x="18979" y="18920"/>
                </a:lnTo>
                <a:lnTo>
                  <a:pt x="18989" y="18996"/>
                </a:lnTo>
                <a:lnTo>
                  <a:pt x="19005" y="19062"/>
                </a:lnTo>
                <a:lnTo>
                  <a:pt x="19021" y="19117"/>
                </a:lnTo>
                <a:lnTo>
                  <a:pt x="19037" y="19161"/>
                </a:lnTo>
                <a:lnTo>
                  <a:pt x="19058" y="19197"/>
                </a:lnTo>
                <a:lnTo>
                  <a:pt x="19090" y="19263"/>
                </a:lnTo>
                <a:lnTo>
                  <a:pt x="19116" y="19339"/>
                </a:lnTo>
                <a:lnTo>
                  <a:pt x="19138" y="19425"/>
                </a:lnTo>
                <a:lnTo>
                  <a:pt x="19159" y="19520"/>
                </a:lnTo>
                <a:lnTo>
                  <a:pt x="19180" y="19627"/>
                </a:lnTo>
                <a:lnTo>
                  <a:pt x="19191" y="19745"/>
                </a:lnTo>
                <a:lnTo>
                  <a:pt x="19196" y="19870"/>
                </a:lnTo>
                <a:lnTo>
                  <a:pt x="19201" y="20008"/>
                </a:lnTo>
                <a:lnTo>
                  <a:pt x="18237" y="20196"/>
                </a:lnTo>
                <a:lnTo>
                  <a:pt x="18354" y="20276"/>
                </a:lnTo>
                <a:lnTo>
                  <a:pt x="18455" y="20347"/>
                </a:lnTo>
                <a:lnTo>
                  <a:pt x="18550" y="20416"/>
                </a:lnTo>
                <a:lnTo>
                  <a:pt x="18635" y="20480"/>
                </a:lnTo>
                <a:lnTo>
                  <a:pt x="18703" y="20538"/>
                </a:lnTo>
                <a:lnTo>
                  <a:pt x="18772" y="20591"/>
                </a:lnTo>
                <a:lnTo>
                  <a:pt x="18820" y="20639"/>
                </a:lnTo>
                <a:lnTo>
                  <a:pt x="18862" y="20682"/>
                </a:lnTo>
                <a:lnTo>
                  <a:pt x="18894" y="20730"/>
                </a:lnTo>
                <a:lnTo>
                  <a:pt x="18926" y="20788"/>
                </a:lnTo>
                <a:lnTo>
                  <a:pt x="18952" y="20856"/>
                </a:lnTo>
                <a:lnTo>
                  <a:pt x="18973" y="20939"/>
                </a:lnTo>
                <a:lnTo>
                  <a:pt x="18984" y="21033"/>
                </a:lnTo>
                <a:lnTo>
                  <a:pt x="18995" y="21137"/>
                </a:lnTo>
                <a:lnTo>
                  <a:pt x="19005" y="21255"/>
                </a:lnTo>
                <a:lnTo>
                  <a:pt x="19005" y="21383"/>
                </a:lnTo>
                <a:lnTo>
                  <a:pt x="19000" y="21410"/>
                </a:lnTo>
                <a:lnTo>
                  <a:pt x="18989" y="21435"/>
                </a:lnTo>
                <a:lnTo>
                  <a:pt x="18963" y="21457"/>
                </a:lnTo>
                <a:lnTo>
                  <a:pt x="18926" y="21479"/>
                </a:lnTo>
                <a:lnTo>
                  <a:pt x="18883" y="21497"/>
                </a:lnTo>
                <a:lnTo>
                  <a:pt x="18830" y="21515"/>
                </a:lnTo>
                <a:lnTo>
                  <a:pt x="18767" y="21532"/>
                </a:lnTo>
                <a:lnTo>
                  <a:pt x="18693" y="21546"/>
                </a:lnTo>
                <a:lnTo>
                  <a:pt x="18523" y="21570"/>
                </a:lnTo>
                <a:lnTo>
                  <a:pt x="18417" y="21579"/>
                </a:lnTo>
                <a:lnTo>
                  <a:pt x="18306" y="21587"/>
                </a:lnTo>
                <a:lnTo>
                  <a:pt x="18184" y="21591"/>
                </a:lnTo>
                <a:lnTo>
                  <a:pt x="18047" y="21597"/>
                </a:lnTo>
                <a:lnTo>
                  <a:pt x="17909" y="21600"/>
                </a:lnTo>
                <a:lnTo>
                  <a:pt x="17512" y="21600"/>
                </a:lnTo>
                <a:lnTo>
                  <a:pt x="17258" y="21596"/>
                </a:lnTo>
                <a:lnTo>
                  <a:pt x="16998" y="21588"/>
                </a:lnTo>
                <a:lnTo>
                  <a:pt x="16723" y="21579"/>
                </a:lnTo>
                <a:lnTo>
                  <a:pt x="16448" y="21569"/>
                </a:lnTo>
                <a:lnTo>
                  <a:pt x="16156" y="21554"/>
                </a:lnTo>
                <a:lnTo>
                  <a:pt x="15854" y="21539"/>
                </a:lnTo>
                <a:lnTo>
                  <a:pt x="15547" y="21520"/>
                </a:lnTo>
                <a:lnTo>
                  <a:pt x="15521" y="21509"/>
                </a:lnTo>
                <a:lnTo>
                  <a:pt x="15484" y="21488"/>
                </a:lnTo>
                <a:lnTo>
                  <a:pt x="15436" y="21460"/>
                </a:lnTo>
                <a:lnTo>
                  <a:pt x="15383" y="21424"/>
                </a:lnTo>
                <a:lnTo>
                  <a:pt x="15314" y="21380"/>
                </a:lnTo>
                <a:lnTo>
                  <a:pt x="15246" y="21328"/>
                </a:lnTo>
                <a:lnTo>
                  <a:pt x="15161" y="21265"/>
                </a:lnTo>
                <a:lnTo>
                  <a:pt x="15071" y="21195"/>
                </a:lnTo>
                <a:lnTo>
                  <a:pt x="15071" y="20506"/>
                </a:lnTo>
                <a:lnTo>
                  <a:pt x="15065" y="20465"/>
                </a:lnTo>
                <a:lnTo>
                  <a:pt x="15055" y="20422"/>
                </a:lnTo>
                <a:lnTo>
                  <a:pt x="15050" y="20379"/>
                </a:lnTo>
                <a:lnTo>
                  <a:pt x="15034" y="20335"/>
                </a:lnTo>
                <a:lnTo>
                  <a:pt x="15013" y="20289"/>
                </a:lnTo>
                <a:lnTo>
                  <a:pt x="14997" y="20242"/>
                </a:lnTo>
                <a:lnTo>
                  <a:pt x="14975" y="20196"/>
                </a:lnTo>
                <a:lnTo>
                  <a:pt x="13535" y="20008"/>
                </a:lnTo>
                <a:lnTo>
                  <a:pt x="13535" y="18063"/>
                </a:lnTo>
                <a:lnTo>
                  <a:pt x="13530" y="18038"/>
                </a:lnTo>
                <a:lnTo>
                  <a:pt x="13519" y="18004"/>
                </a:lnTo>
                <a:lnTo>
                  <a:pt x="13498" y="17959"/>
                </a:lnTo>
                <a:lnTo>
                  <a:pt x="13461" y="17909"/>
                </a:lnTo>
                <a:lnTo>
                  <a:pt x="13424" y="17846"/>
                </a:lnTo>
                <a:lnTo>
                  <a:pt x="13371" y="17775"/>
                </a:lnTo>
                <a:lnTo>
                  <a:pt x="13313" y="17695"/>
                </a:lnTo>
                <a:lnTo>
                  <a:pt x="13244" y="17605"/>
                </a:lnTo>
                <a:lnTo>
                  <a:pt x="13180" y="17514"/>
                </a:lnTo>
                <a:lnTo>
                  <a:pt x="13117" y="17431"/>
                </a:lnTo>
                <a:lnTo>
                  <a:pt x="13064" y="17354"/>
                </a:lnTo>
                <a:lnTo>
                  <a:pt x="13016" y="17287"/>
                </a:lnTo>
                <a:lnTo>
                  <a:pt x="12979" y="17226"/>
                </a:lnTo>
                <a:lnTo>
                  <a:pt x="12953" y="17174"/>
                </a:lnTo>
                <a:lnTo>
                  <a:pt x="12926" y="17129"/>
                </a:lnTo>
                <a:lnTo>
                  <a:pt x="12910" y="17090"/>
                </a:lnTo>
                <a:lnTo>
                  <a:pt x="12905" y="17070"/>
                </a:lnTo>
                <a:lnTo>
                  <a:pt x="12894" y="17040"/>
                </a:lnTo>
                <a:lnTo>
                  <a:pt x="12884" y="17000"/>
                </a:lnTo>
                <a:lnTo>
                  <a:pt x="12873" y="16951"/>
                </a:lnTo>
                <a:lnTo>
                  <a:pt x="12857" y="16894"/>
                </a:lnTo>
                <a:lnTo>
                  <a:pt x="12841" y="16827"/>
                </a:lnTo>
                <a:lnTo>
                  <a:pt x="12820" y="16751"/>
                </a:lnTo>
                <a:lnTo>
                  <a:pt x="12799" y="16665"/>
                </a:lnTo>
                <a:lnTo>
                  <a:pt x="12783" y="16571"/>
                </a:lnTo>
                <a:lnTo>
                  <a:pt x="12757" y="16469"/>
                </a:lnTo>
                <a:lnTo>
                  <a:pt x="12735" y="16357"/>
                </a:lnTo>
                <a:lnTo>
                  <a:pt x="12704" y="16235"/>
                </a:lnTo>
                <a:lnTo>
                  <a:pt x="12672" y="16106"/>
                </a:lnTo>
                <a:lnTo>
                  <a:pt x="12645" y="15966"/>
                </a:lnTo>
                <a:lnTo>
                  <a:pt x="12608" y="15817"/>
                </a:lnTo>
                <a:lnTo>
                  <a:pt x="12577" y="15661"/>
                </a:lnTo>
                <a:lnTo>
                  <a:pt x="11518" y="14201"/>
                </a:lnTo>
                <a:lnTo>
                  <a:pt x="10273" y="13067"/>
                </a:lnTo>
                <a:lnTo>
                  <a:pt x="9309" y="15795"/>
                </a:lnTo>
                <a:lnTo>
                  <a:pt x="9309" y="16625"/>
                </a:lnTo>
                <a:lnTo>
                  <a:pt x="9304" y="16659"/>
                </a:lnTo>
                <a:lnTo>
                  <a:pt x="9299" y="16707"/>
                </a:lnTo>
                <a:lnTo>
                  <a:pt x="9293" y="16768"/>
                </a:lnTo>
                <a:lnTo>
                  <a:pt x="9283" y="16841"/>
                </a:lnTo>
                <a:lnTo>
                  <a:pt x="9272" y="16928"/>
                </a:lnTo>
                <a:lnTo>
                  <a:pt x="9256" y="17029"/>
                </a:lnTo>
                <a:lnTo>
                  <a:pt x="9241" y="17144"/>
                </a:lnTo>
                <a:lnTo>
                  <a:pt x="9219" y="17273"/>
                </a:lnTo>
                <a:lnTo>
                  <a:pt x="9198" y="17415"/>
                </a:lnTo>
                <a:lnTo>
                  <a:pt x="9177" y="17570"/>
                </a:lnTo>
                <a:lnTo>
                  <a:pt x="9150" y="17739"/>
                </a:lnTo>
                <a:lnTo>
                  <a:pt x="9119" y="17921"/>
                </a:lnTo>
                <a:lnTo>
                  <a:pt x="9087" y="18117"/>
                </a:lnTo>
                <a:lnTo>
                  <a:pt x="9060" y="18327"/>
                </a:lnTo>
                <a:lnTo>
                  <a:pt x="9023" y="18549"/>
                </a:lnTo>
                <a:lnTo>
                  <a:pt x="9309" y="19818"/>
                </a:lnTo>
                <a:lnTo>
                  <a:pt x="8542" y="20060"/>
                </a:lnTo>
                <a:lnTo>
                  <a:pt x="8542" y="20791"/>
                </a:lnTo>
                <a:lnTo>
                  <a:pt x="6911" y="20925"/>
                </a:lnTo>
                <a:lnTo>
                  <a:pt x="5947" y="20980"/>
                </a:lnTo>
                <a:lnTo>
                  <a:pt x="5666" y="21304"/>
                </a:lnTo>
                <a:lnTo>
                  <a:pt x="5274" y="21322"/>
                </a:lnTo>
                <a:lnTo>
                  <a:pt x="4925" y="21338"/>
                </a:lnTo>
                <a:lnTo>
                  <a:pt x="4612" y="21352"/>
                </a:lnTo>
                <a:lnTo>
                  <a:pt x="4348" y="21363"/>
                </a:lnTo>
                <a:lnTo>
                  <a:pt x="4115" y="21372"/>
                </a:lnTo>
                <a:lnTo>
                  <a:pt x="3919" y="21378"/>
                </a:lnTo>
                <a:lnTo>
                  <a:pt x="3760" y="21383"/>
                </a:lnTo>
                <a:lnTo>
                  <a:pt x="3378" y="21383"/>
                </a:lnTo>
                <a:lnTo>
                  <a:pt x="3124" y="21381"/>
                </a:lnTo>
                <a:lnTo>
                  <a:pt x="2881" y="21378"/>
                </a:lnTo>
                <a:lnTo>
                  <a:pt x="2658" y="21375"/>
                </a:lnTo>
                <a:lnTo>
                  <a:pt x="2441" y="21371"/>
                </a:lnTo>
                <a:lnTo>
                  <a:pt x="2251" y="21365"/>
                </a:lnTo>
                <a:lnTo>
                  <a:pt x="2065" y="21359"/>
                </a:lnTo>
                <a:lnTo>
                  <a:pt x="1896" y="21350"/>
                </a:lnTo>
                <a:lnTo>
                  <a:pt x="1742" y="21341"/>
                </a:lnTo>
                <a:lnTo>
                  <a:pt x="1605" y="21332"/>
                </a:lnTo>
                <a:lnTo>
                  <a:pt x="1472" y="21320"/>
                </a:lnTo>
                <a:lnTo>
                  <a:pt x="1361" y="21308"/>
                </a:lnTo>
                <a:lnTo>
                  <a:pt x="1260" y="21295"/>
                </a:lnTo>
                <a:lnTo>
                  <a:pt x="1181" y="21280"/>
                </a:lnTo>
                <a:lnTo>
                  <a:pt x="1144" y="21274"/>
                </a:lnTo>
                <a:lnTo>
                  <a:pt x="1112" y="21267"/>
                </a:lnTo>
                <a:lnTo>
                  <a:pt x="1080" y="21256"/>
                </a:lnTo>
                <a:lnTo>
                  <a:pt x="1059" y="21249"/>
                </a:lnTo>
                <a:lnTo>
                  <a:pt x="1022" y="21231"/>
                </a:lnTo>
                <a:lnTo>
                  <a:pt x="990" y="21216"/>
                </a:lnTo>
                <a:lnTo>
                  <a:pt x="969" y="21198"/>
                </a:lnTo>
                <a:lnTo>
                  <a:pt x="948" y="21182"/>
                </a:lnTo>
                <a:lnTo>
                  <a:pt x="932" y="21164"/>
                </a:lnTo>
                <a:lnTo>
                  <a:pt x="921" y="21149"/>
                </a:lnTo>
                <a:lnTo>
                  <a:pt x="911" y="21131"/>
                </a:lnTo>
                <a:lnTo>
                  <a:pt x="911" y="21097"/>
                </a:lnTo>
                <a:lnTo>
                  <a:pt x="921" y="21079"/>
                </a:lnTo>
                <a:lnTo>
                  <a:pt x="932" y="21064"/>
                </a:lnTo>
                <a:lnTo>
                  <a:pt x="948" y="21047"/>
                </a:lnTo>
                <a:lnTo>
                  <a:pt x="969" y="21030"/>
                </a:lnTo>
                <a:lnTo>
                  <a:pt x="990" y="21012"/>
                </a:lnTo>
                <a:lnTo>
                  <a:pt x="1022" y="20996"/>
                </a:lnTo>
                <a:lnTo>
                  <a:pt x="1059" y="20980"/>
                </a:lnTo>
                <a:lnTo>
                  <a:pt x="2208" y="20844"/>
                </a:lnTo>
                <a:lnTo>
                  <a:pt x="4411" y="19926"/>
                </a:lnTo>
                <a:lnTo>
                  <a:pt x="4226" y="19575"/>
                </a:lnTo>
                <a:lnTo>
                  <a:pt x="4178" y="19452"/>
                </a:lnTo>
                <a:lnTo>
                  <a:pt x="4146" y="19336"/>
                </a:lnTo>
                <a:lnTo>
                  <a:pt x="4120" y="19228"/>
                </a:lnTo>
                <a:lnTo>
                  <a:pt x="4099" y="19129"/>
                </a:lnTo>
                <a:lnTo>
                  <a:pt x="4093" y="19038"/>
                </a:lnTo>
                <a:lnTo>
                  <a:pt x="4093" y="18958"/>
                </a:lnTo>
                <a:lnTo>
                  <a:pt x="4099" y="18919"/>
                </a:lnTo>
                <a:lnTo>
                  <a:pt x="4109" y="18883"/>
                </a:lnTo>
                <a:lnTo>
                  <a:pt x="4120" y="18851"/>
                </a:lnTo>
                <a:lnTo>
                  <a:pt x="4130" y="18819"/>
                </a:lnTo>
                <a:lnTo>
                  <a:pt x="4109" y="18781"/>
                </a:lnTo>
                <a:lnTo>
                  <a:pt x="4088" y="18733"/>
                </a:lnTo>
                <a:lnTo>
                  <a:pt x="4083" y="18675"/>
                </a:lnTo>
                <a:lnTo>
                  <a:pt x="4077" y="18610"/>
                </a:lnTo>
                <a:lnTo>
                  <a:pt x="4083" y="18535"/>
                </a:lnTo>
                <a:lnTo>
                  <a:pt x="4088" y="18450"/>
                </a:lnTo>
                <a:lnTo>
                  <a:pt x="4109" y="18357"/>
                </a:lnTo>
                <a:lnTo>
                  <a:pt x="4130" y="18252"/>
                </a:lnTo>
                <a:lnTo>
                  <a:pt x="4194" y="18144"/>
                </a:lnTo>
                <a:lnTo>
                  <a:pt x="4252" y="18047"/>
                </a:lnTo>
                <a:lnTo>
                  <a:pt x="4300" y="17965"/>
                </a:lnTo>
                <a:lnTo>
                  <a:pt x="4348" y="17894"/>
                </a:lnTo>
                <a:lnTo>
                  <a:pt x="4374" y="17836"/>
                </a:lnTo>
                <a:lnTo>
                  <a:pt x="4395" y="17791"/>
                </a:lnTo>
                <a:lnTo>
                  <a:pt x="4411" y="17760"/>
                </a:lnTo>
                <a:lnTo>
                  <a:pt x="4411" y="17726"/>
                </a:lnTo>
                <a:lnTo>
                  <a:pt x="4395" y="17696"/>
                </a:lnTo>
                <a:lnTo>
                  <a:pt x="4374" y="17650"/>
                </a:lnTo>
                <a:lnTo>
                  <a:pt x="4348" y="17590"/>
                </a:lnTo>
                <a:lnTo>
                  <a:pt x="4300" y="17516"/>
                </a:lnTo>
                <a:lnTo>
                  <a:pt x="4252" y="17425"/>
                </a:lnTo>
                <a:lnTo>
                  <a:pt x="4194" y="17320"/>
                </a:lnTo>
                <a:lnTo>
                  <a:pt x="4130" y="17199"/>
                </a:lnTo>
                <a:lnTo>
                  <a:pt x="4109" y="17087"/>
                </a:lnTo>
                <a:lnTo>
                  <a:pt x="4088" y="16986"/>
                </a:lnTo>
                <a:lnTo>
                  <a:pt x="4083" y="16893"/>
                </a:lnTo>
                <a:lnTo>
                  <a:pt x="4077" y="16808"/>
                </a:lnTo>
                <a:lnTo>
                  <a:pt x="4083" y="16730"/>
                </a:lnTo>
                <a:lnTo>
                  <a:pt x="4088" y="16662"/>
                </a:lnTo>
                <a:lnTo>
                  <a:pt x="4109" y="16602"/>
                </a:lnTo>
                <a:lnTo>
                  <a:pt x="4130" y="16550"/>
                </a:lnTo>
                <a:lnTo>
                  <a:pt x="4130" y="16527"/>
                </a:lnTo>
                <a:lnTo>
                  <a:pt x="4136" y="16495"/>
                </a:lnTo>
                <a:lnTo>
                  <a:pt x="4141" y="16454"/>
                </a:lnTo>
                <a:lnTo>
                  <a:pt x="4146" y="16405"/>
                </a:lnTo>
                <a:lnTo>
                  <a:pt x="4157" y="16348"/>
                </a:lnTo>
                <a:lnTo>
                  <a:pt x="4167" y="16283"/>
                </a:lnTo>
                <a:lnTo>
                  <a:pt x="4183" y="16208"/>
                </a:lnTo>
                <a:lnTo>
                  <a:pt x="4199" y="16125"/>
                </a:lnTo>
                <a:lnTo>
                  <a:pt x="4220" y="16036"/>
                </a:lnTo>
                <a:lnTo>
                  <a:pt x="4242" y="15937"/>
                </a:lnTo>
                <a:lnTo>
                  <a:pt x="4263" y="15830"/>
                </a:lnTo>
                <a:lnTo>
                  <a:pt x="4289" y="15716"/>
                </a:lnTo>
                <a:lnTo>
                  <a:pt x="4316" y="15594"/>
                </a:lnTo>
                <a:lnTo>
                  <a:pt x="4348" y="15461"/>
                </a:lnTo>
                <a:lnTo>
                  <a:pt x="4379" y="15323"/>
                </a:lnTo>
                <a:lnTo>
                  <a:pt x="4411" y="15174"/>
                </a:lnTo>
                <a:lnTo>
                  <a:pt x="4358" y="15130"/>
                </a:lnTo>
                <a:lnTo>
                  <a:pt x="4300" y="15086"/>
                </a:lnTo>
                <a:lnTo>
                  <a:pt x="4252" y="15042"/>
                </a:lnTo>
                <a:lnTo>
                  <a:pt x="4205" y="14999"/>
                </a:lnTo>
                <a:lnTo>
                  <a:pt x="4162" y="14954"/>
                </a:lnTo>
                <a:lnTo>
                  <a:pt x="4125" y="14911"/>
                </a:lnTo>
                <a:lnTo>
                  <a:pt x="4083" y="14866"/>
                </a:lnTo>
                <a:lnTo>
                  <a:pt x="4056" y="14823"/>
                </a:lnTo>
                <a:lnTo>
                  <a:pt x="4030" y="14778"/>
                </a:lnTo>
                <a:lnTo>
                  <a:pt x="4003" y="14735"/>
                </a:lnTo>
                <a:lnTo>
                  <a:pt x="3982" y="14692"/>
                </a:lnTo>
                <a:lnTo>
                  <a:pt x="3966" y="14647"/>
                </a:lnTo>
                <a:lnTo>
                  <a:pt x="3950" y="14604"/>
                </a:lnTo>
                <a:lnTo>
                  <a:pt x="3945" y="14560"/>
                </a:lnTo>
                <a:lnTo>
                  <a:pt x="3940" y="14517"/>
                </a:lnTo>
                <a:lnTo>
                  <a:pt x="3934" y="14472"/>
                </a:lnTo>
                <a:lnTo>
                  <a:pt x="3934" y="14442"/>
                </a:lnTo>
                <a:lnTo>
                  <a:pt x="3929" y="14395"/>
                </a:lnTo>
                <a:lnTo>
                  <a:pt x="3919" y="14326"/>
                </a:lnTo>
                <a:lnTo>
                  <a:pt x="3908" y="14238"/>
                </a:lnTo>
                <a:lnTo>
                  <a:pt x="3892" y="14134"/>
                </a:lnTo>
                <a:lnTo>
                  <a:pt x="3866" y="14009"/>
                </a:lnTo>
                <a:lnTo>
                  <a:pt x="3844" y="13865"/>
                </a:lnTo>
                <a:lnTo>
                  <a:pt x="3818" y="13703"/>
                </a:lnTo>
                <a:lnTo>
                  <a:pt x="3786" y="13520"/>
                </a:lnTo>
                <a:lnTo>
                  <a:pt x="3744" y="13320"/>
                </a:lnTo>
                <a:lnTo>
                  <a:pt x="3707" y="13102"/>
                </a:lnTo>
                <a:lnTo>
                  <a:pt x="3670" y="12862"/>
                </a:lnTo>
                <a:lnTo>
                  <a:pt x="3617" y="12605"/>
                </a:lnTo>
                <a:lnTo>
                  <a:pt x="3569" y="12328"/>
                </a:lnTo>
                <a:lnTo>
                  <a:pt x="3511" y="12033"/>
                </a:lnTo>
                <a:lnTo>
                  <a:pt x="3458" y="11718"/>
                </a:lnTo>
                <a:lnTo>
                  <a:pt x="1917" y="11556"/>
                </a:lnTo>
                <a:lnTo>
                  <a:pt x="2399" y="8992"/>
                </a:lnTo>
                <a:lnTo>
                  <a:pt x="1917" y="8640"/>
                </a:lnTo>
                <a:lnTo>
                  <a:pt x="1848" y="8585"/>
                </a:lnTo>
                <a:lnTo>
                  <a:pt x="1774" y="8528"/>
                </a:lnTo>
                <a:lnTo>
                  <a:pt x="1705" y="8469"/>
                </a:lnTo>
                <a:lnTo>
                  <a:pt x="1626" y="8409"/>
                </a:lnTo>
                <a:lnTo>
                  <a:pt x="1552" y="8347"/>
                </a:lnTo>
                <a:lnTo>
                  <a:pt x="1472" y="8283"/>
                </a:lnTo>
                <a:lnTo>
                  <a:pt x="1398" y="8216"/>
                </a:lnTo>
                <a:lnTo>
                  <a:pt x="1319" y="8147"/>
                </a:lnTo>
                <a:lnTo>
                  <a:pt x="1239" y="8077"/>
                </a:lnTo>
                <a:lnTo>
                  <a:pt x="1165" y="8006"/>
                </a:lnTo>
                <a:lnTo>
                  <a:pt x="1086" y="7932"/>
                </a:lnTo>
                <a:lnTo>
                  <a:pt x="1001" y="7856"/>
                </a:lnTo>
                <a:lnTo>
                  <a:pt x="916" y="7777"/>
                </a:lnTo>
                <a:lnTo>
                  <a:pt x="842" y="7699"/>
                </a:lnTo>
                <a:lnTo>
                  <a:pt x="757" y="7618"/>
                </a:lnTo>
                <a:lnTo>
                  <a:pt x="673" y="7533"/>
                </a:lnTo>
                <a:lnTo>
                  <a:pt x="514" y="7324"/>
                </a:lnTo>
                <a:lnTo>
                  <a:pt x="376" y="7146"/>
                </a:lnTo>
                <a:lnTo>
                  <a:pt x="259" y="6997"/>
                </a:lnTo>
                <a:lnTo>
                  <a:pt x="164" y="6878"/>
                </a:lnTo>
                <a:lnTo>
                  <a:pt x="95" y="6789"/>
                </a:lnTo>
                <a:lnTo>
                  <a:pt x="42" y="6728"/>
                </a:lnTo>
                <a:lnTo>
                  <a:pt x="21" y="6710"/>
                </a:lnTo>
                <a:lnTo>
                  <a:pt x="11" y="6697"/>
                </a:lnTo>
                <a:lnTo>
                  <a:pt x="5" y="6694"/>
                </a:lnTo>
                <a:lnTo>
                  <a:pt x="0" y="6694"/>
                </a:lnTo>
                <a:lnTo>
                  <a:pt x="0" y="6695"/>
                </a:lnTo>
                <a:lnTo>
                  <a:pt x="5" y="6621"/>
                </a:lnTo>
                <a:lnTo>
                  <a:pt x="11" y="6545"/>
                </a:lnTo>
                <a:lnTo>
                  <a:pt x="21" y="6472"/>
                </a:lnTo>
                <a:lnTo>
                  <a:pt x="42" y="6401"/>
                </a:lnTo>
                <a:lnTo>
                  <a:pt x="69" y="6332"/>
                </a:lnTo>
                <a:lnTo>
                  <a:pt x="95" y="6265"/>
                </a:lnTo>
                <a:lnTo>
                  <a:pt x="127" y="6200"/>
                </a:lnTo>
                <a:lnTo>
                  <a:pt x="164" y="6136"/>
                </a:lnTo>
                <a:lnTo>
                  <a:pt x="212" y="6073"/>
                </a:lnTo>
                <a:lnTo>
                  <a:pt x="259" y="6014"/>
                </a:lnTo>
                <a:lnTo>
                  <a:pt x="318" y="5956"/>
                </a:lnTo>
                <a:lnTo>
                  <a:pt x="376" y="5902"/>
                </a:lnTo>
                <a:lnTo>
                  <a:pt x="445" y="5847"/>
                </a:lnTo>
                <a:lnTo>
                  <a:pt x="514" y="5795"/>
                </a:lnTo>
                <a:lnTo>
                  <a:pt x="588" y="5744"/>
                </a:lnTo>
                <a:lnTo>
                  <a:pt x="673" y="5697"/>
                </a:lnTo>
                <a:lnTo>
                  <a:pt x="747" y="5600"/>
                </a:lnTo>
                <a:lnTo>
                  <a:pt x="826" y="5497"/>
                </a:lnTo>
                <a:lnTo>
                  <a:pt x="911" y="5392"/>
                </a:lnTo>
                <a:lnTo>
                  <a:pt x="1006" y="5279"/>
                </a:lnTo>
                <a:lnTo>
                  <a:pt x="1107" y="5161"/>
                </a:lnTo>
                <a:lnTo>
                  <a:pt x="1213" y="5039"/>
                </a:lnTo>
                <a:lnTo>
                  <a:pt x="1324" y="4913"/>
                </a:lnTo>
                <a:lnTo>
                  <a:pt x="1440" y="4779"/>
                </a:lnTo>
                <a:lnTo>
                  <a:pt x="1467" y="4709"/>
                </a:lnTo>
                <a:lnTo>
                  <a:pt x="1509" y="4630"/>
                </a:lnTo>
                <a:lnTo>
                  <a:pt x="1552" y="4545"/>
                </a:lnTo>
                <a:lnTo>
                  <a:pt x="1610" y="4454"/>
                </a:lnTo>
                <a:lnTo>
                  <a:pt x="1673" y="4356"/>
                </a:lnTo>
                <a:lnTo>
                  <a:pt x="1747" y="4254"/>
                </a:lnTo>
                <a:lnTo>
                  <a:pt x="1832" y="4141"/>
                </a:lnTo>
                <a:lnTo>
                  <a:pt x="1917" y="4023"/>
                </a:lnTo>
                <a:lnTo>
                  <a:pt x="1928" y="4016"/>
                </a:lnTo>
                <a:lnTo>
                  <a:pt x="1938" y="4005"/>
                </a:lnTo>
                <a:lnTo>
                  <a:pt x="1959" y="3995"/>
                </a:lnTo>
                <a:lnTo>
                  <a:pt x="1986" y="3981"/>
                </a:lnTo>
                <a:lnTo>
                  <a:pt x="2071" y="3949"/>
                </a:lnTo>
                <a:lnTo>
                  <a:pt x="2182" y="3908"/>
                </a:lnTo>
                <a:lnTo>
                  <a:pt x="2330" y="3861"/>
                </a:lnTo>
                <a:lnTo>
                  <a:pt x="2515" y="3806"/>
                </a:lnTo>
                <a:lnTo>
                  <a:pt x="2727" y="3743"/>
                </a:lnTo>
                <a:lnTo>
                  <a:pt x="2976" y="3672"/>
                </a:lnTo>
                <a:lnTo>
                  <a:pt x="3045" y="3656"/>
                </a:lnTo>
                <a:lnTo>
                  <a:pt x="3130" y="3639"/>
                </a:lnTo>
                <a:lnTo>
                  <a:pt x="3220" y="3624"/>
                </a:lnTo>
                <a:lnTo>
                  <a:pt x="3331" y="3608"/>
                </a:lnTo>
                <a:lnTo>
                  <a:pt x="3463" y="3593"/>
                </a:lnTo>
                <a:lnTo>
                  <a:pt x="3606" y="3578"/>
                </a:lnTo>
                <a:lnTo>
                  <a:pt x="3760" y="3565"/>
                </a:lnTo>
                <a:lnTo>
                  <a:pt x="3934" y="3550"/>
                </a:lnTo>
                <a:lnTo>
                  <a:pt x="4125" y="3538"/>
                </a:lnTo>
                <a:lnTo>
                  <a:pt x="4326" y="3523"/>
                </a:lnTo>
                <a:lnTo>
                  <a:pt x="4543" y="3511"/>
                </a:lnTo>
                <a:lnTo>
                  <a:pt x="4776" y="3501"/>
                </a:lnTo>
                <a:lnTo>
                  <a:pt x="5025" y="3487"/>
                </a:lnTo>
                <a:lnTo>
                  <a:pt x="5285" y="3477"/>
                </a:lnTo>
                <a:lnTo>
                  <a:pt x="5565" y="3465"/>
                </a:lnTo>
                <a:lnTo>
                  <a:pt x="5857" y="3456"/>
                </a:lnTo>
                <a:lnTo>
                  <a:pt x="5920" y="3452"/>
                </a:lnTo>
                <a:lnTo>
                  <a:pt x="6005" y="3443"/>
                </a:lnTo>
                <a:lnTo>
                  <a:pt x="6095" y="3431"/>
                </a:lnTo>
                <a:lnTo>
                  <a:pt x="6206" y="3417"/>
                </a:lnTo>
                <a:lnTo>
                  <a:pt x="6323" y="3400"/>
                </a:lnTo>
                <a:lnTo>
                  <a:pt x="6455" y="3379"/>
                </a:lnTo>
                <a:lnTo>
                  <a:pt x="6603" y="3355"/>
                </a:lnTo>
                <a:lnTo>
                  <a:pt x="6768" y="3328"/>
                </a:lnTo>
                <a:lnTo>
                  <a:pt x="7128" y="3264"/>
                </a:lnTo>
                <a:lnTo>
                  <a:pt x="7546" y="3187"/>
                </a:lnTo>
                <a:lnTo>
                  <a:pt x="8017" y="3098"/>
                </a:lnTo>
                <a:lnTo>
                  <a:pt x="8542" y="2996"/>
                </a:lnTo>
                <a:lnTo>
                  <a:pt x="8928" y="2645"/>
                </a:lnTo>
                <a:lnTo>
                  <a:pt x="8928" y="2580"/>
                </a:lnTo>
                <a:lnTo>
                  <a:pt x="8923" y="2517"/>
                </a:lnTo>
                <a:lnTo>
                  <a:pt x="8917" y="2459"/>
                </a:lnTo>
                <a:lnTo>
                  <a:pt x="8902" y="2403"/>
                </a:lnTo>
                <a:lnTo>
                  <a:pt x="8886" y="2351"/>
                </a:lnTo>
                <a:lnTo>
                  <a:pt x="8870" y="2302"/>
                </a:lnTo>
                <a:lnTo>
                  <a:pt x="8854" y="2256"/>
                </a:lnTo>
                <a:lnTo>
                  <a:pt x="8833" y="2214"/>
                </a:lnTo>
                <a:lnTo>
                  <a:pt x="8764" y="2150"/>
                </a:lnTo>
                <a:lnTo>
                  <a:pt x="8706" y="2092"/>
                </a:lnTo>
                <a:lnTo>
                  <a:pt x="8653" y="2040"/>
                </a:lnTo>
                <a:lnTo>
                  <a:pt x="8616" y="1994"/>
                </a:lnTo>
                <a:lnTo>
                  <a:pt x="8584" y="1955"/>
                </a:lnTo>
                <a:lnTo>
                  <a:pt x="8557" y="1922"/>
                </a:lnTo>
                <a:lnTo>
                  <a:pt x="8547" y="1897"/>
                </a:lnTo>
                <a:lnTo>
                  <a:pt x="8542" y="1878"/>
                </a:lnTo>
                <a:lnTo>
                  <a:pt x="8536" y="1854"/>
                </a:lnTo>
                <a:lnTo>
                  <a:pt x="8515" y="1814"/>
                </a:lnTo>
                <a:lnTo>
                  <a:pt x="8478" y="1763"/>
                </a:lnTo>
                <a:lnTo>
                  <a:pt x="8425" y="1698"/>
                </a:lnTo>
                <a:lnTo>
                  <a:pt x="8351" y="1619"/>
                </a:lnTo>
                <a:lnTo>
                  <a:pt x="8277" y="1525"/>
                </a:lnTo>
                <a:lnTo>
                  <a:pt x="8176" y="1416"/>
                </a:lnTo>
                <a:lnTo>
                  <a:pt x="8065" y="1296"/>
                </a:lnTo>
                <a:lnTo>
                  <a:pt x="8044" y="1268"/>
                </a:lnTo>
                <a:lnTo>
                  <a:pt x="8028" y="1238"/>
                </a:lnTo>
                <a:lnTo>
                  <a:pt x="8017" y="1205"/>
                </a:lnTo>
                <a:lnTo>
                  <a:pt x="8017" y="1169"/>
                </a:lnTo>
                <a:lnTo>
                  <a:pt x="8023" y="1132"/>
                </a:lnTo>
                <a:lnTo>
                  <a:pt x="8044" y="1092"/>
                </a:lnTo>
                <a:lnTo>
                  <a:pt x="8060" y="1050"/>
                </a:lnTo>
                <a:lnTo>
                  <a:pt x="8086" y="1004"/>
                </a:lnTo>
                <a:lnTo>
                  <a:pt x="8118" y="960"/>
                </a:lnTo>
                <a:lnTo>
                  <a:pt x="8160" y="909"/>
                </a:lnTo>
                <a:lnTo>
                  <a:pt x="8208" y="860"/>
                </a:lnTo>
                <a:lnTo>
                  <a:pt x="8261" y="805"/>
                </a:lnTo>
                <a:lnTo>
                  <a:pt x="8319" y="748"/>
                </a:lnTo>
                <a:lnTo>
                  <a:pt x="8388" y="690"/>
                </a:lnTo>
                <a:lnTo>
                  <a:pt x="8462" y="629"/>
                </a:lnTo>
                <a:lnTo>
                  <a:pt x="8542" y="567"/>
                </a:lnTo>
                <a:lnTo>
                  <a:pt x="9119" y="298"/>
                </a:lnTo>
                <a:lnTo>
                  <a:pt x="9299" y="265"/>
                </a:lnTo>
                <a:lnTo>
                  <a:pt x="9473" y="234"/>
                </a:lnTo>
                <a:lnTo>
                  <a:pt x="9812" y="177"/>
                </a:lnTo>
                <a:lnTo>
                  <a:pt x="9971" y="152"/>
                </a:lnTo>
                <a:lnTo>
                  <a:pt x="10135" y="128"/>
                </a:lnTo>
                <a:lnTo>
                  <a:pt x="10284" y="109"/>
                </a:lnTo>
                <a:lnTo>
                  <a:pt x="10443" y="88"/>
                </a:lnTo>
                <a:lnTo>
                  <a:pt x="10586" y="70"/>
                </a:lnTo>
                <a:lnTo>
                  <a:pt x="10729" y="55"/>
                </a:lnTo>
                <a:lnTo>
                  <a:pt x="10877" y="40"/>
                </a:lnTo>
                <a:lnTo>
                  <a:pt x="11009" y="28"/>
                </a:lnTo>
                <a:lnTo>
                  <a:pt x="11142" y="19"/>
                </a:lnTo>
                <a:lnTo>
                  <a:pt x="11269" y="10"/>
                </a:lnTo>
                <a:lnTo>
                  <a:pt x="11396" y="4"/>
                </a:lnTo>
                <a:lnTo>
                  <a:pt x="11518" y="0"/>
                </a:lnTo>
                <a:lnTo>
                  <a:pt x="11756" y="1"/>
                </a:lnTo>
                <a:lnTo>
                  <a:pt x="11989" y="6"/>
                </a:lnTo>
                <a:lnTo>
                  <a:pt x="12217" y="12"/>
                </a:lnTo>
                <a:lnTo>
                  <a:pt x="12444" y="22"/>
                </a:lnTo>
                <a:lnTo>
                  <a:pt x="12661" y="34"/>
                </a:lnTo>
                <a:lnTo>
                  <a:pt x="12878" y="51"/>
                </a:lnTo>
                <a:lnTo>
                  <a:pt x="13090" y="67"/>
                </a:lnTo>
                <a:lnTo>
                  <a:pt x="13297" y="88"/>
                </a:lnTo>
                <a:lnTo>
                  <a:pt x="13498" y="112"/>
                </a:lnTo>
                <a:lnTo>
                  <a:pt x="13694" y="138"/>
                </a:lnTo>
                <a:lnTo>
                  <a:pt x="13885" y="167"/>
                </a:lnTo>
                <a:lnTo>
                  <a:pt x="14075" y="198"/>
                </a:lnTo>
                <a:lnTo>
                  <a:pt x="14261" y="232"/>
                </a:lnTo>
                <a:lnTo>
                  <a:pt x="14435" y="269"/>
                </a:lnTo>
                <a:lnTo>
                  <a:pt x="14615" y="308"/>
                </a:lnTo>
                <a:lnTo>
                  <a:pt x="14780" y="351"/>
                </a:lnTo>
                <a:lnTo>
                  <a:pt x="14864" y="370"/>
                </a:lnTo>
                <a:lnTo>
                  <a:pt x="14938" y="393"/>
                </a:lnTo>
                <a:lnTo>
                  <a:pt x="15065" y="437"/>
                </a:lnTo>
                <a:lnTo>
                  <a:pt x="15113" y="460"/>
                </a:lnTo>
                <a:lnTo>
                  <a:pt x="15166" y="484"/>
                </a:lnTo>
                <a:lnTo>
                  <a:pt x="15240" y="534"/>
                </a:lnTo>
                <a:lnTo>
                  <a:pt x="15267" y="559"/>
                </a:lnTo>
                <a:lnTo>
                  <a:pt x="15283" y="586"/>
                </a:lnTo>
                <a:lnTo>
                  <a:pt x="15298" y="611"/>
                </a:lnTo>
                <a:lnTo>
                  <a:pt x="15304" y="640"/>
                </a:lnTo>
                <a:lnTo>
                  <a:pt x="15304" y="668"/>
                </a:lnTo>
                <a:lnTo>
                  <a:pt x="15298" y="696"/>
                </a:lnTo>
                <a:lnTo>
                  <a:pt x="15283" y="726"/>
                </a:lnTo>
                <a:lnTo>
                  <a:pt x="15261" y="756"/>
                </a:lnTo>
                <a:lnTo>
                  <a:pt x="15240" y="809"/>
                </a:lnTo>
                <a:lnTo>
                  <a:pt x="15208" y="864"/>
                </a:lnTo>
                <a:lnTo>
                  <a:pt x="15145" y="972"/>
                </a:lnTo>
                <a:lnTo>
                  <a:pt x="15103" y="1025"/>
                </a:lnTo>
                <a:lnTo>
                  <a:pt x="15065" y="1080"/>
                </a:lnTo>
                <a:lnTo>
                  <a:pt x="15023" y="1134"/>
                </a:lnTo>
                <a:lnTo>
                  <a:pt x="14975" y="1189"/>
                </a:lnTo>
                <a:lnTo>
                  <a:pt x="14933" y="1281"/>
                </a:lnTo>
                <a:lnTo>
                  <a:pt x="14891" y="1372"/>
                </a:lnTo>
                <a:lnTo>
                  <a:pt x="14859" y="1461"/>
                </a:lnTo>
                <a:lnTo>
                  <a:pt x="14832" y="1544"/>
                </a:lnTo>
                <a:lnTo>
                  <a:pt x="14811" y="1629"/>
                </a:lnTo>
                <a:lnTo>
                  <a:pt x="14790" y="1709"/>
                </a:lnTo>
                <a:lnTo>
                  <a:pt x="14785" y="1788"/>
                </a:lnTo>
                <a:lnTo>
                  <a:pt x="14780" y="1863"/>
                </a:lnTo>
                <a:lnTo>
                  <a:pt x="14647" y="2012"/>
                </a:lnTo>
                <a:lnTo>
                  <a:pt x="14536" y="2144"/>
                </a:lnTo>
                <a:lnTo>
                  <a:pt x="14446" y="2263"/>
                </a:lnTo>
                <a:lnTo>
                  <a:pt x="14377" y="2370"/>
                </a:lnTo>
                <a:lnTo>
                  <a:pt x="14345" y="2418"/>
                </a:lnTo>
                <a:lnTo>
                  <a:pt x="14324" y="2459"/>
                </a:lnTo>
                <a:lnTo>
                  <a:pt x="14308" y="2500"/>
                </a:lnTo>
                <a:lnTo>
                  <a:pt x="14298" y="2535"/>
                </a:lnTo>
                <a:lnTo>
                  <a:pt x="14292" y="2569"/>
                </a:lnTo>
                <a:lnTo>
                  <a:pt x="14292" y="2623"/>
                </a:lnTo>
                <a:lnTo>
                  <a:pt x="14303" y="2645"/>
                </a:lnTo>
                <a:lnTo>
                  <a:pt x="14366" y="2693"/>
                </a:lnTo>
                <a:lnTo>
                  <a:pt x="14425" y="2736"/>
                </a:lnTo>
                <a:lnTo>
                  <a:pt x="14494" y="2778"/>
                </a:lnTo>
                <a:lnTo>
                  <a:pt x="14557" y="2816"/>
                </a:lnTo>
                <a:lnTo>
                  <a:pt x="14631" y="2854"/>
                </a:lnTo>
                <a:lnTo>
                  <a:pt x="14705" y="2888"/>
                </a:lnTo>
                <a:lnTo>
                  <a:pt x="14774" y="2919"/>
                </a:lnTo>
                <a:lnTo>
                  <a:pt x="14854" y="2949"/>
                </a:lnTo>
                <a:lnTo>
                  <a:pt x="14933" y="2977"/>
                </a:lnTo>
                <a:lnTo>
                  <a:pt x="15013" y="3002"/>
                </a:lnTo>
                <a:lnTo>
                  <a:pt x="15097" y="3026"/>
                </a:lnTo>
                <a:lnTo>
                  <a:pt x="15182" y="3047"/>
                </a:lnTo>
                <a:lnTo>
                  <a:pt x="15272" y="3063"/>
                </a:lnTo>
                <a:lnTo>
                  <a:pt x="15362" y="3081"/>
                </a:lnTo>
                <a:lnTo>
                  <a:pt x="15457" y="3093"/>
                </a:lnTo>
                <a:lnTo>
                  <a:pt x="15547" y="3104"/>
                </a:lnTo>
                <a:lnTo>
                  <a:pt x="15828" y="3160"/>
                </a:lnTo>
                <a:lnTo>
                  <a:pt x="16130" y="3217"/>
                </a:lnTo>
                <a:lnTo>
                  <a:pt x="16453" y="3275"/>
                </a:lnTo>
                <a:lnTo>
                  <a:pt x="16797" y="3334"/>
                </a:lnTo>
                <a:lnTo>
                  <a:pt x="17168" y="3397"/>
                </a:lnTo>
                <a:lnTo>
                  <a:pt x="17565" y="3459"/>
                </a:lnTo>
                <a:lnTo>
                  <a:pt x="17989" y="3523"/>
                </a:lnTo>
                <a:lnTo>
                  <a:pt x="18433" y="3592"/>
                </a:lnTo>
                <a:lnTo>
                  <a:pt x="18481" y="3596"/>
                </a:lnTo>
                <a:lnTo>
                  <a:pt x="18555" y="3603"/>
                </a:lnTo>
                <a:lnTo>
                  <a:pt x="18635" y="3614"/>
                </a:lnTo>
                <a:lnTo>
                  <a:pt x="18735" y="3629"/>
                </a:lnTo>
                <a:lnTo>
                  <a:pt x="18963" y="3664"/>
                </a:lnTo>
                <a:lnTo>
                  <a:pt x="19244" y="3714"/>
                </a:lnTo>
                <a:lnTo>
                  <a:pt x="19582" y="3773"/>
                </a:lnTo>
                <a:lnTo>
                  <a:pt x="19980" y="3844"/>
                </a:lnTo>
                <a:lnTo>
                  <a:pt x="20424" y="3928"/>
                </a:lnTo>
                <a:lnTo>
                  <a:pt x="20927" y="4023"/>
                </a:lnTo>
                <a:lnTo>
                  <a:pt x="21600" y="5212"/>
                </a:lnTo>
                <a:lnTo>
                  <a:pt x="21600" y="6319"/>
                </a:lnTo>
                <a:close/>
              </a:path>
            </a:pathLst>
          </a:custGeom>
          <a:solidFill>
            <a:schemeClr val="accent3">
              <a:lumOff val="44000"/>
            </a:schemeClr>
          </a:solidFill>
          <a:ln>
            <a:solidFill>
              <a:srgbClr val="516D85"/>
            </a:solidFill>
          </a:ln>
        </p:spPr>
        <p:txBody>
          <a:bodyPr lIns="45719" rIns="45719"/>
          <a:lstStyle/>
          <a:p>
            <a:pPr>
              <a:defRPr>
                <a:latin typeface="Arial"/>
                <a:ea typeface="Arial"/>
                <a:cs typeface="Arial"/>
                <a:sym typeface="Arial"/>
              </a:defRPr>
            </a:pPr>
          </a:p>
        </p:txBody>
      </p:sp>
      <p:sp>
        <p:nvSpPr>
          <p:cNvPr id="69" name="Shape 69"/>
          <p:cNvSpPr/>
          <p:nvPr/>
        </p:nvSpPr>
        <p:spPr>
          <a:xfrm>
            <a:off x="3005138" y="1905000"/>
            <a:ext cx="838201" cy="2887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19"/>
                </a:moveTo>
                <a:lnTo>
                  <a:pt x="21600" y="6421"/>
                </a:lnTo>
                <a:lnTo>
                  <a:pt x="21595" y="6520"/>
                </a:lnTo>
                <a:lnTo>
                  <a:pt x="21595" y="6613"/>
                </a:lnTo>
                <a:lnTo>
                  <a:pt x="21589" y="6704"/>
                </a:lnTo>
                <a:lnTo>
                  <a:pt x="21579" y="6790"/>
                </a:lnTo>
                <a:lnTo>
                  <a:pt x="21574" y="6874"/>
                </a:lnTo>
                <a:lnTo>
                  <a:pt x="21558" y="6953"/>
                </a:lnTo>
                <a:lnTo>
                  <a:pt x="21547" y="7027"/>
                </a:lnTo>
                <a:lnTo>
                  <a:pt x="21536" y="7097"/>
                </a:lnTo>
                <a:lnTo>
                  <a:pt x="21521" y="7164"/>
                </a:lnTo>
                <a:lnTo>
                  <a:pt x="21505" y="7226"/>
                </a:lnTo>
                <a:lnTo>
                  <a:pt x="21489" y="7286"/>
                </a:lnTo>
                <a:lnTo>
                  <a:pt x="21473" y="7341"/>
                </a:lnTo>
                <a:lnTo>
                  <a:pt x="21446" y="7390"/>
                </a:lnTo>
                <a:lnTo>
                  <a:pt x="21425" y="7438"/>
                </a:lnTo>
                <a:lnTo>
                  <a:pt x="21404" y="7479"/>
                </a:lnTo>
                <a:lnTo>
                  <a:pt x="21282" y="7563"/>
                </a:lnTo>
                <a:lnTo>
                  <a:pt x="21155" y="7652"/>
                </a:lnTo>
                <a:lnTo>
                  <a:pt x="21023" y="7744"/>
                </a:lnTo>
                <a:lnTo>
                  <a:pt x="20875" y="7844"/>
                </a:lnTo>
                <a:lnTo>
                  <a:pt x="20732" y="7948"/>
                </a:lnTo>
                <a:lnTo>
                  <a:pt x="20578" y="8055"/>
                </a:lnTo>
                <a:lnTo>
                  <a:pt x="20419" y="8170"/>
                </a:lnTo>
                <a:lnTo>
                  <a:pt x="20250" y="8289"/>
                </a:lnTo>
                <a:lnTo>
                  <a:pt x="20202" y="8324"/>
                </a:lnTo>
                <a:lnTo>
                  <a:pt x="20133" y="8367"/>
                </a:lnTo>
                <a:lnTo>
                  <a:pt x="20059" y="8412"/>
                </a:lnTo>
                <a:lnTo>
                  <a:pt x="19969" y="8464"/>
                </a:lnTo>
                <a:lnTo>
                  <a:pt x="19863" y="8521"/>
                </a:lnTo>
                <a:lnTo>
                  <a:pt x="19752" y="8583"/>
                </a:lnTo>
                <a:lnTo>
                  <a:pt x="19625" y="8649"/>
                </a:lnTo>
                <a:lnTo>
                  <a:pt x="19482" y="8722"/>
                </a:lnTo>
                <a:lnTo>
                  <a:pt x="19678" y="9504"/>
                </a:lnTo>
                <a:lnTo>
                  <a:pt x="19699" y="9610"/>
                </a:lnTo>
                <a:lnTo>
                  <a:pt x="19725" y="9712"/>
                </a:lnTo>
                <a:lnTo>
                  <a:pt x="19747" y="9811"/>
                </a:lnTo>
                <a:lnTo>
                  <a:pt x="19762" y="9906"/>
                </a:lnTo>
                <a:lnTo>
                  <a:pt x="19778" y="9997"/>
                </a:lnTo>
                <a:lnTo>
                  <a:pt x="19794" y="10084"/>
                </a:lnTo>
                <a:lnTo>
                  <a:pt x="19805" y="10168"/>
                </a:lnTo>
                <a:lnTo>
                  <a:pt x="19826" y="10247"/>
                </a:lnTo>
                <a:lnTo>
                  <a:pt x="19837" y="10322"/>
                </a:lnTo>
                <a:lnTo>
                  <a:pt x="19842" y="10394"/>
                </a:lnTo>
                <a:lnTo>
                  <a:pt x="19853" y="10462"/>
                </a:lnTo>
                <a:lnTo>
                  <a:pt x="19858" y="10528"/>
                </a:lnTo>
                <a:lnTo>
                  <a:pt x="19863" y="10587"/>
                </a:lnTo>
                <a:lnTo>
                  <a:pt x="19868" y="10644"/>
                </a:lnTo>
                <a:lnTo>
                  <a:pt x="19868" y="10746"/>
                </a:lnTo>
                <a:lnTo>
                  <a:pt x="19874" y="10769"/>
                </a:lnTo>
                <a:lnTo>
                  <a:pt x="19879" y="10794"/>
                </a:lnTo>
                <a:lnTo>
                  <a:pt x="19890" y="10824"/>
                </a:lnTo>
                <a:lnTo>
                  <a:pt x="19905" y="10858"/>
                </a:lnTo>
                <a:lnTo>
                  <a:pt x="19953" y="10935"/>
                </a:lnTo>
                <a:lnTo>
                  <a:pt x="20011" y="11031"/>
                </a:lnTo>
                <a:lnTo>
                  <a:pt x="20096" y="11138"/>
                </a:lnTo>
                <a:lnTo>
                  <a:pt x="20197" y="11263"/>
                </a:lnTo>
                <a:lnTo>
                  <a:pt x="20313" y="11401"/>
                </a:lnTo>
                <a:lnTo>
                  <a:pt x="20446" y="11556"/>
                </a:lnTo>
                <a:lnTo>
                  <a:pt x="19969" y="11718"/>
                </a:lnTo>
                <a:lnTo>
                  <a:pt x="19005" y="11853"/>
                </a:lnTo>
                <a:lnTo>
                  <a:pt x="18963" y="12065"/>
                </a:lnTo>
                <a:lnTo>
                  <a:pt x="18915" y="12268"/>
                </a:lnTo>
                <a:lnTo>
                  <a:pt x="18873" y="12462"/>
                </a:lnTo>
                <a:lnTo>
                  <a:pt x="18830" y="12648"/>
                </a:lnTo>
                <a:lnTo>
                  <a:pt x="18793" y="12825"/>
                </a:lnTo>
                <a:lnTo>
                  <a:pt x="18762" y="12993"/>
                </a:lnTo>
                <a:lnTo>
                  <a:pt x="18730" y="13152"/>
                </a:lnTo>
                <a:lnTo>
                  <a:pt x="18693" y="13304"/>
                </a:lnTo>
                <a:lnTo>
                  <a:pt x="18666" y="13447"/>
                </a:lnTo>
                <a:lnTo>
                  <a:pt x="18640" y="13579"/>
                </a:lnTo>
                <a:lnTo>
                  <a:pt x="18613" y="13706"/>
                </a:lnTo>
                <a:lnTo>
                  <a:pt x="18592" y="13823"/>
                </a:lnTo>
                <a:lnTo>
                  <a:pt x="18571" y="13930"/>
                </a:lnTo>
                <a:lnTo>
                  <a:pt x="18555" y="14029"/>
                </a:lnTo>
                <a:lnTo>
                  <a:pt x="18539" y="14119"/>
                </a:lnTo>
                <a:lnTo>
                  <a:pt x="18529" y="14201"/>
                </a:lnTo>
                <a:lnTo>
                  <a:pt x="18492" y="14378"/>
                </a:lnTo>
                <a:lnTo>
                  <a:pt x="18460" y="14543"/>
                </a:lnTo>
                <a:lnTo>
                  <a:pt x="18428" y="14697"/>
                </a:lnTo>
                <a:lnTo>
                  <a:pt x="18402" y="14838"/>
                </a:lnTo>
                <a:lnTo>
                  <a:pt x="18375" y="14969"/>
                </a:lnTo>
                <a:lnTo>
                  <a:pt x="18349" y="15088"/>
                </a:lnTo>
                <a:lnTo>
                  <a:pt x="18333" y="15193"/>
                </a:lnTo>
                <a:lnTo>
                  <a:pt x="18312" y="15289"/>
                </a:lnTo>
                <a:lnTo>
                  <a:pt x="18296" y="15372"/>
                </a:lnTo>
                <a:lnTo>
                  <a:pt x="18274" y="15445"/>
                </a:lnTo>
                <a:lnTo>
                  <a:pt x="18264" y="15506"/>
                </a:lnTo>
                <a:lnTo>
                  <a:pt x="18253" y="15554"/>
                </a:lnTo>
                <a:lnTo>
                  <a:pt x="18248" y="15592"/>
                </a:lnTo>
                <a:lnTo>
                  <a:pt x="18243" y="15616"/>
                </a:lnTo>
                <a:lnTo>
                  <a:pt x="18237" y="15631"/>
                </a:lnTo>
                <a:lnTo>
                  <a:pt x="18237" y="15634"/>
                </a:lnTo>
                <a:lnTo>
                  <a:pt x="18322" y="15805"/>
                </a:lnTo>
                <a:lnTo>
                  <a:pt x="18391" y="15969"/>
                </a:lnTo>
                <a:lnTo>
                  <a:pt x="18465" y="16123"/>
                </a:lnTo>
                <a:lnTo>
                  <a:pt x="18534" y="16272"/>
                </a:lnTo>
                <a:lnTo>
                  <a:pt x="18592" y="16414"/>
                </a:lnTo>
                <a:lnTo>
                  <a:pt x="18650" y="16544"/>
                </a:lnTo>
                <a:lnTo>
                  <a:pt x="18698" y="16669"/>
                </a:lnTo>
                <a:lnTo>
                  <a:pt x="18746" y="16787"/>
                </a:lnTo>
                <a:lnTo>
                  <a:pt x="18783" y="16897"/>
                </a:lnTo>
                <a:lnTo>
                  <a:pt x="18815" y="16997"/>
                </a:lnTo>
                <a:lnTo>
                  <a:pt x="18846" y="17090"/>
                </a:lnTo>
                <a:lnTo>
                  <a:pt x="18868" y="17177"/>
                </a:lnTo>
                <a:lnTo>
                  <a:pt x="18889" y="17256"/>
                </a:lnTo>
                <a:lnTo>
                  <a:pt x="18899" y="17326"/>
                </a:lnTo>
                <a:lnTo>
                  <a:pt x="18905" y="17387"/>
                </a:lnTo>
                <a:lnTo>
                  <a:pt x="18910" y="17442"/>
                </a:lnTo>
                <a:lnTo>
                  <a:pt x="18910" y="17800"/>
                </a:lnTo>
                <a:lnTo>
                  <a:pt x="18915" y="17965"/>
                </a:lnTo>
                <a:lnTo>
                  <a:pt x="18915" y="18119"/>
                </a:lnTo>
                <a:lnTo>
                  <a:pt x="18921" y="18264"/>
                </a:lnTo>
                <a:lnTo>
                  <a:pt x="18926" y="18398"/>
                </a:lnTo>
                <a:lnTo>
                  <a:pt x="18936" y="18522"/>
                </a:lnTo>
                <a:lnTo>
                  <a:pt x="18947" y="18636"/>
                </a:lnTo>
                <a:lnTo>
                  <a:pt x="18958" y="18740"/>
                </a:lnTo>
                <a:lnTo>
                  <a:pt x="18968" y="18837"/>
                </a:lnTo>
                <a:lnTo>
                  <a:pt x="18979" y="18920"/>
                </a:lnTo>
                <a:lnTo>
                  <a:pt x="18989" y="18996"/>
                </a:lnTo>
                <a:lnTo>
                  <a:pt x="19005" y="19062"/>
                </a:lnTo>
                <a:lnTo>
                  <a:pt x="19021" y="19117"/>
                </a:lnTo>
                <a:lnTo>
                  <a:pt x="19037" y="19161"/>
                </a:lnTo>
                <a:lnTo>
                  <a:pt x="19058" y="19197"/>
                </a:lnTo>
                <a:lnTo>
                  <a:pt x="19090" y="19263"/>
                </a:lnTo>
                <a:lnTo>
                  <a:pt x="19116" y="19339"/>
                </a:lnTo>
                <a:lnTo>
                  <a:pt x="19138" y="19425"/>
                </a:lnTo>
                <a:lnTo>
                  <a:pt x="19159" y="19520"/>
                </a:lnTo>
                <a:lnTo>
                  <a:pt x="19180" y="19627"/>
                </a:lnTo>
                <a:lnTo>
                  <a:pt x="19191" y="19745"/>
                </a:lnTo>
                <a:lnTo>
                  <a:pt x="19196" y="19870"/>
                </a:lnTo>
                <a:lnTo>
                  <a:pt x="19201" y="20008"/>
                </a:lnTo>
                <a:lnTo>
                  <a:pt x="18237" y="20196"/>
                </a:lnTo>
                <a:lnTo>
                  <a:pt x="18354" y="20276"/>
                </a:lnTo>
                <a:lnTo>
                  <a:pt x="18455" y="20347"/>
                </a:lnTo>
                <a:lnTo>
                  <a:pt x="18550" y="20416"/>
                </a:lnTo>
                <a:lnTo>
                  <a:pt x="18635" y="20480"/>
                </a:lnTo>
                <a:lnTo>
                  <a:pt x="18703" y="20538"/>
                </a:lnTo>
                <a:lnTo>
                  <a:pt x="18772" y="20591"/>
                </a:lnTo>
                <a:lnTo>
                  <a:pt x="18820" y="20639"/>
                </a:lnTo>
                <a:lnTo>
                  <a:pt x="18862" y="20682"/>
                </a:lnTo>
                <a:lnTo>
                  <a:pt x="18894" y="20730"/>
                </a:lnTo>
                <a:lnTo>
                  <a:pt x="18926" y="20788"/>
                </a:lnTo>
                <a:lnTo>
                  <a:pt x="18952" y="20856"/>
                </a:lnTo>
                <a:lnTo>
                  <a:pt x="18973" y="20939"/>
                </a:lnTo>
                <a:lnTo>
                  <a:pt x="18984" y="21033"/>
                </a:lnTo>
                <a:lnTo>
                  <a:pt x="18995" y="21137"/>
                </a:lnTo>
                <a:lnTo>
                  <a:pt x="19005" y="21255"/>
                </a:lnTo>
                <a:lnTo>
                  <a:pt x="19005" y="21383"/>
                </a:lnTo>
                <a:lnTo>
                  <a:pt x="19000" y="21410"/>
                </a:lnTo>
                <a:lnTo>
                  <a:pt x="18989" y="21435"/>
                </a:lnTo>
                <a:lnTo>
                  <a:pt x="18963" y="21457"/>
                </a:lnTo>
                <a:lnTo>
                  <a:pt x="18926" y="21479"/>
                </a:lnTo>
                <a:lnTo>
                  <a:pt x="18883" y="21497"/>
                </a:lnTo>
                <a:lnTo>
                  <a:pt x="18830" y="21515"/>
                </a:lnTo>
                <a:lnTo>
                  <a:pt x="18767" y="21532"/>
                </a:lnTo>
                <a:lnTo>
                  <a:pt x="18693" y="21546"/>
                </a:lnTo>
                <a:lnTo>
                  <a:pt x="18523" y="21570"/>
                </a:lnTo>
                <a:lnTo>
                  <a:pt x="18417" y="21579"/>
                </a:lnTo>
                <a:lnTo>
                  <a:pt x="18306" y="21587"/>
                </a:lnTo>
                <a:lnTo>
                  <a:pt x="18184" y="21591"/>
                </a:lnTo>
                <a:lnTo>
                  <a:pt x="18047" y="21597"/>
                </a:lnTo>
                <a:lnTo>
                  <a:pt x="17909" y="21600"/>
                </a:lnTo>
                <a:lnTo>
                  <a:pt x="17512" y="21600"/>
                </a:lnTo>
                <a:lnTo>
                  <a:pt x="17258" y="21596"/>
                </a:lnTo>
                <a:lnTo>
                  <a:pt x="16998" y="21588"/>
                </a:lnTo>
                <a:lnTo>
                  <a:pt x="16723" y="21579"/>
                </a:lnTo>
                <a:lnTo>
                  <a:pt x="16448" y="21569"/>
                </a:lnTo>
                <a:lnTo>
                  <a:pt x="16156" y="21554"/>
                </a:lnTo>
                <a:lnTo>
                  <a:pt x="15854" y="21539"/>
                </a:lnTo>
                <a:lnTo>
                  <a:pt x="15547" y="21520"/>
                </a:lnTo>
                <a:lnTo>
                  <a:pt x="15521" y="21509"/>
                </a:lnTo>
                <a:lnTo>
                  <a:pt x="15484" y="21488"/>
                </a:lnTo>
                <a:lnTo>
                  <a:pt x="15436" y="21460"/>
                </a:lnTo>
                <a:lnTo>
                  <a:pt x="15383" y="21424"/>
                </a:lnTo>
                <a:lnTo>
                  <a:pt x="15314" y="21380"/>
                </a:lnTo>
                <a:lnTo>
                  <a:pt x="15246" y="21328"/>
                </a:lnTo>
                <a:lnTo>
                  <a:pt x="15161" y="21265"/>
                </a:lnTo>
                <a:lnTo>
                  <a:pt x="15071" y="21195"/>
                </a:lnTo>
                <a:lnTo>
                  <a:pt x="15071" y="20506"/>
                </a:lnTo>
                <a:lnTo>
                  <a:pt x="15065" y="20465"/>
                </a:lnTo>
                <a:lnTo>
                  <a:pt x="15055" y="20422"/>
                </a:lnTo>
                <a:lnTo>
                  <a:pt x="15050" y="20379"/>
                </a:lnTo>
                <a:lnTo>
                  <a:pt x="15034" y="20335"/>
                </a:lnTo>
                <a:lnTo>
                  <a:pt x="15013" y="20289"/>
                </a:lnTo>
                <a:lnTo>
                  <a:pt x="14997" y="20242"/>
                </a:lnTo>
                <a:lnTo>
                  <a:pt x="14975" y="20196"/>
                </a:lnTo>
                <a:lnTo>
                  <a:pt x="13535" y="20008"/>
                </a:lnTo>
                <a:lnTo>
                  <a:pt x="13535" y="18063"/>
                </a:lnTo>
                <a:lnTo>
                  <a:pt x="13530" y="18038"/>
                </a:lnTo>
                <a:lnTo>
                  <a:pt x="13519" y="18004"/>
                </a:lnTo>
                <a:lnTo>
                  <a:pt x="13498" y="17959"/>
                </a:lnTo>
                <a:lnTo>
                  <a:pt x="13461" y="17909"/>
                </a:lnTo>
                <a:lnTo>
                  <a:pt x="13424" y="17846"/>
                </a:lnTo>
                <a:lnTo>
                  <a:pt x="13371" y="17775"/>
                </a:lnTo>
                <a:lnTo>
                  <a:pt x="13313" y="17695"/>
                </a:lnTo>
                <a:lnTo>
                  <a:pt x="13244" y="17605"/>
                </a:lnTo>
                <a:lnTo>
                  <a:pt x="13180" y="17514"/>
                </a:lnTo>
                <a:lnTo>
                  <a:pt x="13117" y="17431"/>
                </a:lnTo>
                <a:lnTo>
                  <a:pt x="13064" y="17354"/>
                </a:lnTo>
                <a:lnTo>
                  <a:pt x="13016" y="17287"/>
                </a:lnTo>
                <a:lnTo>
                  <a:pt x="12979" y="17226"/>
                </a:lnTo>
                <a:lnTo>
                  <a:pt x="12953" y="17174"/>
                </a:lnTo>
                <a:lnTo>
                  <a:pt x="12926" y="17129"/>
                </a:lnTo>
                <a:lnTo>
                  <a:pt x="12910" y="17090"/>
                </a:lnTo>
                <a:lnTo>
                  <a:pt x="12905" y="17070"/>
                </a:lnTo>
                <a:lnTo>
                  <a:pt x="12894" y="17040"/>
                </a:lnTo>
                <a:lnTo>
                  <a:pt x="12884" y="17000"/>
                </a:lnTo>
                <a:lnTo>
                  <a:pt x="12873" y="16951"/>
                </a:lnTo>
                <a:lnTo>
                  <a:pt x="12857" y="16894"/>
                </a:lnTo>
                <a:lnTo>
                  <a:pt x="12841" y="16827"/>
                </a:lnTo>
                <a:lnTo>
                  <a:pt x="12820" y="16751"/>
                </a:lnTo>
                <a:lnTo>
                  <a:pt x="12799" y="16665"/>
                </a:lnTo>
                <a:lnTo>
                  <a:pt x="12783" y="16571"/>
                </a:lnTo>
                <a:lnTo>
                  <a:pt x="12757" y="16469"/>
                </a:lnTo>
                <a:lnTo>
                  <a:pt x="12735" y="16357"/>
                </a:lnTo>
                <a:lnTo>
                  <a:pt x="12704" y="16235"/>
                </a:lnTo>
                <a:lnTo>
                  <a:pt x="12672" y="16106"/>
                </a:lnTo>
                <a:lnTo>
                  <a:pt x="12645" y="15966"/>
                </a:lnTo>
                <a:lnTo>
                  <a:pt x="12608" y="15817"/>
                </a:lnTo>
                <a:lnTo>
                  <a:pt x="12577" y="15661"/>
                </a:lnTo>
                <a:lnTo>
                  <a:pt x="11518" y="14201"/>
                </a:lnTo>
                <a:lnTo>
                  <a:pt x="10273" y="13067"/>
                </a:lnTo>
                <a:lnTo>
                  <a:pt x="9309" y="15795"/>
                </a:lnTo>
                <a:lnTo>
                  <a:pt x="9309" y="16625"/>
                </a:lnTo>
                <a:lnTo>
                  <a:pt x="9304" y="16659"/>
                </a:lnTo>
                <a:lnTo>
                  <a:pt x="9299" y="16707"/>
                </a:lnTo>
                <a:lnTo>
                  <a:pt x="9293" y="16768"/>
                </a:lnTo>
                <a:lnTo>
                  <a:pt x="9283" y="16841"/>
                </a:lnTo>
                <a:lnTo>
                  <a:pt x="9272" y="16928"/>
                </a:lnTo>
                <a:lnTo>
                  <a:pt x="9256" y="17029"/>
                </a:lnTo>
                <a:lnTo>
                  <a:pt x="9241" y="17144"/>
                </a:lnTo>
                <a:lnTo>
                  <a:pt x="9219" y="17273"/>
                </a:lnTo>
                <a:lnTo>
                  <a:pt x="9198" y="17415"/>
                </a:lnTo>
                <a:lnTo>
                  <a:pt x="9177" y="17570"/>
                </a:lnTo>
                <a:lnTo>
                  <a:pt x="9150" y="17739"/>
                </a:lnTo>
                <a:lnTo>
                  <a:pt x="9119" y="17921"/>
                </a:lnTo>
                <a:lnTo>
                  <a:pt x="9087" y="18117"/>
                </a:lnTo>
                <a:lnTo>
                  <a:pt x="9060" y="18327"/>
                </a:lnTo>
                <a:lnTo>
                  <a:pt x="9023" y="18549"/>
                </a:lnTo>
                <a:lnTo>
                  <a:pt x="9309" y="19818"/>
                </a:lnTo>
                <a:lnTo>
                  <a:pt x="8542" y="20060"/>
                </a:lnTo>
                <a:lnTo>
                  <a:pt x="8542" y="20791"/>
                </a:lnTo>
                <a:lnTo>
                  <a:pt x="6911" y="20925"/>
                </a:lnTo>
                <a:lnTo>
                  <a:pt x="5947" y="20980"/>
                </a:lnTo>
                <a:lnTo>
                  <a:pt x="5666" y="21304"/>
                </a:lnTo>
                <a:lnTo>
                  <a:pt x="5274" y="21322"/>
                </a:lnTo>
                <a:lnTo>
                  <a:pt x="4925" y="21338"/>
                </a:lnTo>
                <a:lnTo>
                  <a:pt x="4612" y="21352"/>
                </a:lnTo>
                <a:lnTo>
                  <a:pt x="4348" y="21363"/>
                </a:lnTo>
                <a:lnTo>
                  <a:pt x="4115" y="21372"/>
                </a:lnTo>
                <a:lnTo>
                  <a:pt x="3919" y="21378"/>
                </a:lnTo>
                <a:lnTo>
                  <a:pt x="3760" y="21383"/>
                </a:lnTo>
                <a:lnTo>
                  <a:pt x="3378" y="21383"/>
                </a:lnTo>
                <a:lnTo>
                  <a:pt x="3124" y="21381"/>
                </a:lnTo>
                <a:lnTo>
                  <a:pt x="2881" y="21378"/>
                </a:lnTo>
                <a:lnTo>
                  <a:pt x="2658" y="21375"/>
                </a:lnTo>
                <a:lnTo>
                  <a:pt x="2441" y="21371"/>
                </a:lnTo>
                <a:lnTo>
                  <a:pt x="2251" y="21365"/>
                </a:lnTo>
                <a:lnTo>
                  <a:pt x="2065" y="21359"/>
                </a:lnTo>
                <a:lnTo>
                  <a:pt x="1896" y="21350"/>
                </a:lnTo>
                <a:lnTo>
                  <a:pt x="1742" y="21341"/>
                </a:lnTo>
                <a:lnTo>
                  <a:pt x="1605" y="21332"/>
                </a:lnTo>
                <a:lnTo>
                  <a:pt x="1472" y="21320"/>
                </a:lnTo>
                <a:lnTo>
                  <a:pt x="1361" y="21308"/>
                </a:lnTo>
                <a:lnTo>
                  <a:pt x="1260" y="21295"/>
                </a:lnTo>
                <a:lnTo>
                  <a:pt x="1181" y="21280"/>
                </a:lnTo>
                <a:lnTo>
                  <a:pt x="1144" y="21274"/>
                </a:lnTo>
                <a:lnTo>
                  <a:pt x="1112" y="21267"/>
                </a:lnTo>
                <a:lnTo>
                  <a:pt x="1080" y="21256"/>
                </a:lnTo>
                <a:lnTo>
                  <a:pt x="1059" y="21249"/>
                </a:lnTo>
                <a:lnTo>
                  <a:pt x="1022" y="21231"/>
                </a:lnTo>
                <a:lnTo>
                  <a:pt x="990" y="21216"/>
                </a:lnTo>
                <a:lnTo>
                  <a:pt x="969" y="21198"/>
                </a:lnTo>
                <a:lnTo>
                  <a:pt x="948" y="21182"/>
                </a:lnTo>
                <a:lnTo>
                  <a:pt x="932" y="21164"/>
                </a:lnTo>
                <a:lnTo>
                  <a:pt x="921" y="21149"/>
                </a:lnTo>
                <a:lnTo>
                  <a:pt x="911" y="21131"/>
                </a:lnTo>
                <a:lnTo>
                  <a:pt x="911" y="21097"/>
                </a:lnTo>
                <a:lnTo>
                  <a:pt x="921" y="21079"/>
                </a:lnTo>
                <a:lnTo>
                  <a:pt x="932" y="21064"/>
                </a:lnTo>
                <a:lnTo>
                  <a:pt x="948" y="21047"/>
                </a:lnTo>
                <a:lnTo>
                  <a:pt x="969" y="21030"/>
                </a:lnTo>
                <a:lnTo>
                  <a:pt x="990" y="21012"/>
                </a:lnTo>
                <a:lnTo>
                  <a:pt x="1022" y="20996"/>
                </a:lnTo>
                <a:lnTo>
                  <a:pt x="1059" y="20980"/>
                </a:lnTo>
                <a:lnTo>
                  <a:pt x="2208" y="20844"/>
                </a:lnTo>
                <a:lnTo>
                  <a:pt x="4411" y="19926"/>
                </a:lnTo>
                <a:lnTo>
                  <a:pt x="4226" y="19575"/>
                </a:lnTo>
                <a:lnTo>
                  <a:pt x="4178" y="19452"/>
                </a:lnTo>
                <a:lnTo>
                  <a:pt x="4146" y="19336"/>
                </a:lnTo>
                <a:lnTo>
                  <a:pt x="4120" y="19228"/>
                </a:lnTo>
                <a:lnTo>
                  <a:pt x="4099" y="19129"/>
                </a:lnTo>
                <a:lnTo>
                  <a:pt x="4093" y="19038"/>
                </a:lnTo>
                <a:lnTo>
                  <a:pt x="4093" y="18958"/>
                </a:lnTo>
                <a:lnTo>
                  <a:pt x="4099" y="18919"/>
                </a:lnTo>
                <a:lnTo>
                  <a:pt x="4109" y="18883"/>
                </a:lnTo>
                <a:lnTo>
                  <a:pt x="4120" y="18851"/>
                </a:lnTo>
                <a:lnTo>
                  <a:pt x="4130" y="18819"/>
                </a:lnTo>
                <a:lnTo>
                  <a:pt x="4109" y="18781"/>
                </a:lnTo>
                <a:lnTo>
                  <a:pt x="4088" y="18733"/>
                </a:lnTo>
                <a:lnTo>
                  <a:pt x="4083" y="18675"/>
                </a:lnTo>
                <a:lnTo>
                  <a:pt x="4077" y="18610"/>
                </a:lnTo>
                <a:lnTo>
                  <a:pt x="4083" y="18535"/>
                </a:lnTo>
                <a:lnTo>
                  <a:pt x="4088" y="18450"/>
                </a:lnTo>
                <a:lnTo>
                  <a:pt x="4109" y="18357"/>
                </a:lnTo>
                <a:lnTo>
                  <a:pt x="4130" y="18252"/>
                </a:lnTo>
                <a:lnTo>
                  <a:pt x="4194" y="18144"/>
                </a:lnTo>
                <a:lnTo>
                  <a:pt x="4252" y="18047"/>
                </a:lnTo>
                <a:lnTo>
                  <a:pt x="4300" y="17965"/>
                </a:lnTo>
                <a:lnTo>
                  <a:pt x="4348" y="17894"/>
                </a:lnTo>
                <a:lnTo>
                  <a:pt x="4374" y="17836"/>
                </a:lnTo>
                <a:lnTo>
                  <a:pt x="4395" y="17791"/>
                </a:lnTo>
                <a:lnTo>
                  <a:pt x="4411" y="17760"/>
                </a:lnTo>
                <a:lnTo>
                  <a:pt x="4411" y="17726"/>
                </a:lnTo>
                <a:lnTo>
                  <a:pt x="4395" y="17696"/>
                </a:lnTo>
                <a:lnTo>
                  <a:pt x="4374" y="17650"/>
                </a:lnTo>
                <a:lnTo>
                  <a:pt x="4348" y="17590"/>
                </a:lnTo>
                <a:lnTo>
                  <a:pt x="4300" y="17516"/>
                </a:lnTo>
                <a:lnTo>
                  <a:pt x="4252" y="17425"/>
                </a:lnTo>
                <a:lnTo>
                  <a:pt x="4194" y="17320"/>
                </a:lnTo>
                <a:lnTo>
                  <a:pt x="4130" y="17199"/>
                </a:lnTo>
                <a:lnTo>
                  <a:pt x="4109" y="17087"/>
                </a:lnTo>
                <a:lnTo>
                  <a:pt x="4088" y="16986"/>
                </a:lnTo>
                <a:lnTo>
                  <a:pt x="4083" y="16893"/>
                </a:lnTo>
                <a:lnTo>
                  <a:pt x="4077" y="16808"/>
                </a:lnTo>
                <a:lnTo>
                  <a:pt x="4083" y="16730"/>
                </a:lnTo>
                <a:lnTo>
                  <a:pt x="4088" y="16662"/>
                </a:lnTo>
                <a:lnTo>
                  <a:pt x="4109" y="16602"/>
                </a:lnTo>
                <a:lnTo>
                  <a:pt x="4130" y="16550"/>
                </a:lnTo>
                <a:lnTo>
                  <a:pt x="4130" y="16527"/>
                </a:lnTo>
                <a:lnTo>
                  <a:pt x="4136" y="16495"/>
                </a:lnTo>
                <a:lnTo>
                  <a:pt x="4141" y="16454"/>
                </a:lnTo>
                <a:lnTo>
                  <a:pt x="4146" y="16405"/>
                </a:lnTo>
                <a:lnTo>
                  <a:pt x="4157" y="16348"/>
                </a:lnTo>
                <a:lnTo>
                  <a:pt x="4167" y="16283"/>
                </a:lnTo>
                <a:lnTo>
                  <a:pt x="4183" y="16208"/>
                </a:lnTo>
                <a:lnTo>
                  <a:pt x="4199" y="16125"/>
                </a:lnTo>
                <a:lnTo>
                  <a:pt x="4220" y="16036"/>
                </a:lnTo>
                <a:lnTo>
                  <a:pt x="4242" y="15937"/>
                </a:lnTo>
                <a:lnTo>
                  <a:pt x="4263" y="15830"/>
                </a:lnTo>
                <a:lnTo>
                  <a:pt x="4289" y="15716"/>
                </a:lnTo>
                <a:lnTo>
                  <a:pt x="4316" y="15594"/>
                </a:lnTo>
                <a:lnTo>
                  <a:pt x="4348" y="15461"/>
                </a:lnTo>
                <a:lnTo>
                  <a:pt x="4379" y="15323"/>
                </a:lnTo>
                <a:lnTo>
                  <a:pt x="4411" y="15174"/>
                </a:lnTo>
                <a:lnTo>
                  <a:pt x="4358" y="15130"/>
                </a:lnTo>
                <a:lnTo>
                  <a:pt x="4300" y="15086"/>
                </a:lnTo>
                <a:lnTo>
                  <a:pt x="4252" y="15042"/>
                </a:lnTo>
                <a:lnTo>
                  <a:pt x="4205" y="14999"/>
                </a:lnTo>
                <a:lnTo>
                  <a:pt x="4162" y="14954"/>
                </a:lnTo>
                <a:lnTo>
                  <a:pt x="4125" y="14911"/>
                </a:lnTo>
                <a:lnTo>
                  <a:pt x="4083" y="14866"/>
                </a:lnTo>
                <a:lnTo>
                  <a:pt x="4056" y="14823"/>
                </a:lnTo>
                <a:lnTo>
                  <a:pt x="4030" y="14778"/>
                </a:lnTo>
                <a:lnTo>
                  <a:pt x="4003" y="14735"/>
                </a:lnTo>
                <a:lnTo>
                  <a:pt x="3982" y="14692"/>
                </a:lnTo>
                <a:lnTo>
                  <a:pt x="3966" y="14647"/>
                </a:lnTo>
                <a:lnTo>
                  <a:pt x="3950" y="14604"/>
                </a:lnTo>
                <a:lnTo>
                  <a:pt x="3945" y="14560"/>
                </a:lnTo>
                <a:lnTo>
                  <a:pt x="3940" y="14517"/>
                </a:lnTo>
                <a:lnTo>
                  <a:pt x="3934" y="14472"/>
                </a:lnTo>
                <a:lnTo>
                  <a:pt x="3934" y="14442"/>
                </a:lnTo>
                <a:lnTo>
                  <a:pt x="3929" y="14395"/>
                </a:lnTo>
                <a:lnTo>
                  <a:pt x="3919" y="14326"/>
                </a:lnTo>
                <a:lnTo>
                  <a:pt x="3908" y="14238"/>
                </a:lnTo>
                <a:lnTo>
                  <a:pt x="3892" y="14134"/>
                </a:lnTo>
                <a:lnTo>
                  <a:pt x="3866" y="14009"/>
                </a:lnTo>
                <a:lnTo>
                  <a:pt x="3844" y="13865"/>
                </a:lnTo>
                <a:lnTo>
                  <a:pt x="3818" y="13703"/>
                </a:lnTo>
                <a:lnTo>
                  <a:pt x="3786" y="13520"/>
                </a:lnTo>
                <a:lnTo>
                  <a:pt x="3744" y="13320"/>
                </a:lnTo>
                <a:lnTo>
                  <a:pt x="3707" y="13102"/>
                </a:lnTo>
                <a:lnTo>
                  <a:pt x="3670" y="12862"/>
                </a:lnTo>
                <a:lnTo>
                  <a:pt x="3617" y="12605"/>
                </a:lnTo>
                <a:lnTo>
                  <a:pt x="3569" y="12328"/>
                </a:lnTo>
                <a:lnTo>
                  <a:pt x="3511" y="12033"/>
                </a:lnTo>
                <a:lnTo>
                  <a:pt x="3458" y="11718"/>
                </a:lnTo>
                <a:lnTo>
                  <a:pt x="1917" y="11556"/>
                </a:lnTo>
                <a:lnTo>
                  <a:pt x="2399" y="8992"/>
                </a:lnTo>
                <a:lnTo>
                  <a:pt x="1917" y="8640"/>
                </a:lnTo>
                <a:lnTo>
                  <a:pt x="1848" y="8585"/>
                </a:lnTo>
                <a:lnTo>
                  <a:pt x="1774" y="8528"/>
                </a:lnTo>
                <a:lnTo>
                  <a:pt x="1705" y="8469"/>
                </a:lnTo>
                <a:lnTo>
                  <a:pt x="1626" y="8409"/>
                </a:lnTo>
                <a:lnTo>
                  <a:pt x="1552" y="8347"/>
                </a:lnTo>
                <a:lnTo>
                  <a:pt x="1472" y="8283"/>
                </a:lnTo>
                <a:lnTo>
                  <a:pt x="1398" y="8216"/>
                </a:lnTo>
                <a:lnTo>
                  <a:pt x="1319" y="8147"/>
                </a:lnTo>
                <a:lnTo>
                  <a:pt x="1239" y="8077"/>
                </a:lnTo>
                <a:lnTo>
                  <a:pt x="1165" y="8006"/>
                </a:lnTo>
                <a:lnTo>
                  <a:pt x="1086" y="7932"/>
                </a:lnTo>
                <a:lnTo>
                  <a:pt x="1001" y="7856"/>
                </a:lnTo>
                <a:lnTo>
                  <a:pt x="916" y="7777"/>
                </a:lnTo>
                <a:lnTo>
                  <a:pt x="842" y="7699"/>
                </a:lnTo>
                <a:lnTo>
                  <a:pt x="757" y="7618"/>
                </a:lnTo>
                <a:lnTo>
                  <a:pt x="673" y="7533"/>
                </a:lnTo>
                <a:lnTo>
                  <a:pt x="514" y="7324"/>
                </a:lnTo>
                <a:lnTo>
                  <a:pt x="376" y="7146"/>
                </a:lnTo>
                <a:lnTo>
                  <a:pt x="259" y="6997"/>
                </a:lnTo>
                <a:lnTo>
                  <a:pt x="164" y="6878"/>
                </a:lnTo>
                <a:lnTo>
                  <a:pt x="95" y="6789"/>
                </a:lnTo>
                <a:lnTo>
                  <a:pt x="42" y="6728"/>
                </a:lnTo>
                <a:lnTo>
                  <a:pt x="21" y="6710"/>
                </a:lnTo>
                <a:lnTo>
                  <a:pt x="11" y="6697"/>
                </a:lnTo>
                <a:lnTo>
                  <a:pt x="5" y="6694"/>
                </a:lnTo>
                <a:lnTo>
                  <a:pt x="0" y="6694"/>
                </a:lnTo>
                <a:lnTo>
                  <a:pt x="0" y="6695"/>
                </a:lnTo>
                <a:lnTo>
                  <a:pt x="5" y="6621"/>
                </a:lnTo>
                <a:lnTo>
                  <a:pt x="11" y="6545"/>
                </a:lnTo>
                <a:lnTo>
                  <a:pt x="21" y="6472"/>
                </a:lnTo>
                <a:lnTo>
                  <a:pt x="42" y="6401"/>
                </a:lnTo>
                <a:lnTo>
                  <a:pt x="69" y="6332"/>
                </a:lnTo>
                <a:lnTo>
                  <a:pt x="95" y="6265"/>
                </a:lnTo>
                <a:lnTo>
                  <a:pt x="127" y="6200"/>
                </a:lnTo>
                <a:lnTo>
                  <a:pt x="164" y="6136"/>
                </a:lnTo>
                <a:lnTo>
                  <a:pt x="212" y="6073"/>
                </a:lnTo>
                <a:lnTo>
                  <a:pt x="259" y="6014"/>
                </a:lnTo>
                <a:lnTo>
                  <a:pt x="318" y="5956"/>
                </a:lnTo>
                <a:lnTo>
                  <a:pt x="376" y="5902"/>
                </a:lnTo>
                <a:lnTo>
                  <a:pt x="445" y="5847"/>
                </a:lnTo>
                <a:lnTo>
                  <a:pt x="514" y="5795"/>
                </a:lnTo>
                <a:lnTo>
                  <a:pt x="588" y="5744"/>
                </a:lnTo>
                <a:lnTo>
                  <a:pt x="673" y="5697"/>
                </a:lnTo>
                <a:lnTo>
                  <a:pt x="747" y="5600"/>
                </a:lnTo>
                <a:lnTo>
                  <a:pt x="826" y="5497"/>
                </a:lnTo>
                <a:lnTo>
                  <a:pt x="911" y="5392"/>
                </a:lnTo>
                <a:lnTo>
                  <a:pt x="1006" y="5279"/>
                </a:lnTo>
                <a:lnTo>
                  <a:pt x="1107" y="5161"/>
                </a:lnTo>
                <a:lnTo>
                  <a:pt x="1213" y="5039"/>
                </a:lnTo>
                <a:lnTo>
                  <a:pt x="1324" y="4913"/>
                </a:lnTo>
                <a:lnTo>
                  <a:pt x="1440" y="4779"/>
                </a:lnTo>
                <a:lnTo>
                  <a:pt x="1467" y="4709"/>
                </a:lnTo>
                <a:lnTo>
                  <a:pt x="1509" y="4630"/>
                </a:lnTo>
                <a:lnTo>
                  <a:pt x="1552" y="4545"/>
                </a:lnTo>
                <a:lnTo>
                  <a:pt x="1610" y="4454"/>
                </a:lnTo>
                <a:lnTo>
                  <a:pt x="1673" y="4356"/>
                </a:lnTo>
                <a:lnTo>
                  <a:pt x="1747" y="4254"/>
                </a:lnTo>
                <a:lnTo>
                  <a:pt x="1832" y="4141"/>
                </a:lnTo>
                <a:lnTo>
                  <a:pt x="1917" y="4023"/>
                </a:lnTo>
                <a:lnTo>
                  <a:pt x="1928" y="4016"/>
                </a:lnTo>
                <a:lnTo>
                  <a:pt x="1938" y="4005"/>
                </a:lnTo>
                <a:lnTo>
                  <a:pt x="1959" y="3995"/>
                </a:lnTo>
                <a:lnTo>
                  <a:pt x="1986" y="3981"/>
                </a:lnTo>
                <a:lnTo>
                  <a:pt x="2071" y="3949"/>
                </a:lnTo>
                <a:lnTo>
                  <a:pt x="2182" y="3908"/>
                </a:lnTo>
                <a:lnTo>
                  <a:pt x="2330" y="3861"/>
                </a:lnTo>
                <a:lnTo>
                  <a:pt x="2515" y="3806"/>
                </a:lnTo>
                <a:lnTo>
                  <a:pt x="2727" y="3743"/>
                </a:lnTo>
                <a:lnTo>
                  <a:pt x="2976" y="3672"/>
                </a:lnTo>
                <a:lnTo>
                  <a:pt x="3045" y="3656"/>
                </a:lnTo>
                <a:lnTo>
                  <a:pt x="3130" y="3639"/>
                </a:lnTo>
                <a:lnTo>
                  <a:pt x="3220" y="3624"/>
                </a:lnTo>
                <a:lnTo>
                  <a:pt x="3331" y="3608"/>
                </a:lnTo>
                <a:lnTo>
                  <a:pt x="3463" y="3593"/>
                </a:lnTo>
                <a:lnTo>
                  <a:pt x="3606" y="3578"/>
                </a:lnTo>
                <a:lnTo>
                  <a:pt x="3760" y="3565"/>
                </a:lnTo>
                <a:lnTo>
                  <a:pt x="3934" y="3550"/>
                </a:lnTo>
                <a:lnTo>
                  <a:pt x="4125" y="3538"/>
                </a:lnTo>
                <a:lnTo>
                  <a:pt x="4326" y="3523"/>
                </a:lnTo>
                <a:lnTo>
                  <a:pt x="4543" y="3511"/>
                </a:lnTo>
                <a:lnTo>
                  <a:pt x="4776" y="3501"/>
                </a:lnTo>
                <a:lnTo>
                  <a:pt x="5025" y="3487"/>
                </a:lnTo>
                <a:lnTo>
                  <a:pt x="5285" y="3477"/>
                </a:lnTo>
                <a:lnTo>
                  <a:pt x="5565" y="3465"/>
                </a:lnTo>
                <a:lnTo>
                  <a:pt x="5857" y="3456"/>
                </a:lnTo>
                <a:lnTo>
                  <a:pt x="5920" y="3452"/>
                </a:lnTo>
                <a:lnTo>
                  <a:pt x="6005" y="3443"/>
                </a:lnTo>
                <a:lnTo>
                  <a:pt x="6095" y="3431"/>
                </a:lnTo>
                <a:lnTo>
                  <a:pt x="6206" y="3417"/>
                </a:lnTo>
                <a:lnTo>
                  <a:pt x="6323" y="3400"/>
                </a:lnTo>
                <a:lnTo>
                  <a:pt x="6455" y="3379"/>
                </a:lnTo>
                <a:lnTo>
                  <a:pt x="6603" y="3355"/>
                </a:lnTo>
                <a:lnTo>
                  <a:pt x="6768" y="3328"/>
                </a:lnTo>
                <a:lnTo>
                  <a:pt x="7128" y="3264"/>
                </a:lnTo>
                <a:lnTo>
                  <a:pt x="7546" y="3187"/>
                </a:lnTo>
                <a:lnTo>
                  <a:pt x="8017" y="3098"/>
                </a:lnTo>
                <a:lnTo>
                  <a:pt x="8542" y="2996"/>
                </a:lnTo>
                <a:lnTo>
                  <a:pt x="8928" y="2645"/>
                </a:lnTo>
                <a:lnTo>
                  <a:pt x="8928" y="2580"/>
                </a:lnTo>
                <a:lnTo>
                  <a:pt x="8923" y="2517"/>
                </a:lnTo>
                <a:lnTo>
                  <a:pt x="8917" y="2459"/>
                </a:lnTo>
                <a:lnTo>
                  <a:pt x="8902" y="2403"/>
                </a:lnTo>
                <a:lnTo>
                  <a:pt x="8886" y="2351"/>
                </a:lnTo>
                <a:lnTo>
                  <a:pt x="8870" y="2302"/>
                </a:lnTo>
                <a:lnTo>
                  <a:pt x="8854" y="2256"/>
                </a:lnTo>
                <a:lnTo>
                  <a:pt x="8833" y="2214"/>
                </a:lnTo>
                <a:lnTo>
                  <a:pt x="8764" y="2150"/>
                </a:lnTo>
                <a:lnTo>
                  <a:pt x="8706" y="2092"/>
                </a:lnTo>
                <a:lnTo>
                  <a:pt x="8653" y="2040"/>
                </a:lnTo>
                <a:lnTo>
                  <a:pt x="8616" y="1994"/>
                </a:lnTo>
                <a:lnTo>
                  <a:pt x="8584" y="1955"/>
                </a:lnTo>
                <a:lnTo>
                  <a:pt x="8557" y="1922"/>
                </a:lnTo>
                <a:lnTo>
                  <a:pt x="8547" y="1897"/>
                </a:lnTo>
                <a:lnTo>
                  <a:pt x="8542" y="1878"/>
                </a:lnTo>
                <a:lnTo>
                  <a:pt x="8536" y="1854"/>
                </a:lnTo>
                <a:lnTo>
                  <a:pt x="8515" y="1814"/>
                </a:lnTo>
                <a:lnTo>
                  <a:pt x="8478" y="1763"/>
                </a:lnTo>
                <a:lnTo>
                  <a:pt x="8425" y="1698"/>
                </a:lnTo>
                <a:lnTo>
                  <a:pt x="8351" y="1619"/>
                </a:lnTo>
                <a:lnTo>
                  <a:pt x="8277" y="1525"/>
                </a:lnTo>
                <a:lnTo>
                  <a:pt x="8176" y="1416"/>
                </a:lnTo>
                <a:lnTo>
                  <a:pt x="8065" y="1296"/>
                </a:lnTo>
                <a:lnTo>
                  <a:pt x="8044" y="1268"/>
                </a:lnTo>
                <a:lnTo>
                  <a:pt x="8028" y="1238"/>
                </a:lnTo>
                <a:lnTo>
                  <a:pt x="8017" y="1205"/>
                </a:lnTo>
                <a:lnTo>
                  <a:pt x="8017" y="1169"/>
                </a:lnTo>
                <a:lnTo>
                  <a:pt x="8023" y="1132"/>
                </a:lnTo>
                <a:lnTo>
                  <a:pt x="8044" y="1092"/>
                </a:lnTo>
                <a:lnTo>
                  <a:pt x="8060" y="1050"/>
                </a:lnTo>
                <a:lnTo>
                  <a:pt x="8086" y="1004"/>
                </a:lnTo>
                <a:lnTo>
                  <a:pt x="8118" y="960"/>
                </a:lnTo>
                <a:lnTo>
                  <a:pt x="8160" y="909"/>
                </a:lnTo>
                <a:lnTo>
                  <a:pt x="8208" y="860"/>
                </a:lnTo>
                <a:lnTo>
                  <a:pt x="8261" y="805"/>
                </a:lnTo>
                <a:lnTo>
                  <a:pt x="8319" y="748"/>
                </a:lnTo>
                <a:lnTo>
                  <a:pt x="8388" y="690"/>
                </a:lnTo>
                <a:lnTo>
                  <a:pt x="8462" y="629"/>
                </a:lnTo>
                <a:lnTo>
                  <a:pt x="8542" y="567"/>
                </a:lnTo>
                <a:lnTo>
                  <a:pt x="9119" y="298"/>
                </a:lnTo>
                <a:lnTo>
                  <a:pt x="9299" y="265"/>
                </a:lnTo>
                <a:lnTo>
                  <a:pt x="9473" y="234"/>
                </a:lnTo>
                <a:lnTo>
                  <a:pt x="9812" y="177"/>
                </a:lnTo>
                <a:lnTo>
                  <a:pt x="9971" y="152"/>
                </a:lnTo>
                <a:lnTo>
                  <a:pt x="10135" y="128"/>
                </a:lnTo>
                <a:lnTo>
                  <a:pt x="10284" y="109"/>
                </a:lnTo>
                <a:lnTo>
                  <a:pt x="10443" y="88"/>
                </a:lnTo>
                <a:lnTo>
                  <a:pt x="10586" y="70"/>
                </a:lnTo>
                <a:lnTo>
                  <a:pt x="10729" y="55"/>
                </a:lnTo>
                <a:lnTo>
                  <a:pt x="10877" y="40"/>
                </a:lnTo>
                <a:lnTo>
                  <a:pt x="11009" y="28"/>
                </a:lnTo>
                <a:lnTo>
                  <a:pt x="11142" y="19"/>
                </a:lnTo>
                <a:lnTo>
                  <a:pt x="11269" y="10"/>
                </a:lnTo>
                <a:lnTo>
                  <a:pt x="11396" y="4"/>
                </a:lnTo>
                <a:lnTo>
                  <a:pt x="11518" y="0"/>
                </a:lnTo>
                <a:lnTo>
                  <a:pt x="11756" y="1"/>
                </a:lnTo>
                <a:lnTo>
                  <a:pt x="11989" y="6"/>
                </a:lnTo>
                <a:lnTo>
                  <a:pt x="12217" y="12"/>
                </a:lnTo>
                <a:lnTo>
                  <a:pt x="12444" y="22"/>
                </a:lnTo>
                <a:lnTo>
                  <a:pt x="12661" y="34"/>
                </a:lnTo>
                <a:lnTo>
                  <a:pt x="12878" y="51"/>
                </a:lnTo>
                <a:lnTo>
                  <a:pt x="13090" y="67"/>
                </a:lnTo>
                <a:lnTo>
                  <a:pt x="13297" y="88"/>
                </a:lnTo>
                <a:lnTo>
                  <a:pt x="13498" y="112"/>
                </a:lnTo>
                <a:lnTo>
                  <a:pt x="13694" y="138"/>
                </a:lnTo>
                <a:lnTo>
                  <a:pt x="13885" y="167"/>
                </a:lnTo>
                <a:lnTo>
                  <a:pt x="14075" y="198"/>
                </a:lnTo>
                <a:lnTo>
                  <a:pt x="14261" y="232"/>
                </a:lnTo>
                <a:lnTo>
                  <a:pt x="14435" y="269"/>
                </a:lnTo>
                <a:lnTo>
                  <a:pt x="14615" y="308"/>
                </a:lnTo>
                <a:lnTo>
                  <a:pt x="14780" y="351"/>
                </a:lnTo>
                <a:lnTo>
                  <a:pt x="14864" y="370"/>
                </a:lnTo>
                <a:lnTo>
                  <a:pt x="14938" y="393"/>
                </a:lnTo>
                <a:lnTo>
                  <a:pt x="15065" y="437"/>
                </a:lnTo>
                <a:lnTo>
                  <a:pt x="15113" y="460"/>
                </a:lnTo>
                <a:lnTo>
                  <a:pt x="15166" y="484"/>
                </a:lnTo>
                <a:lnTo>
                  <a:pt x="15240" y="534"/>
                </a:lnTo>
                <a:lnTo>
                  <a:pt x="15267" y="559"/>
                </a:lnTo>
                <a:lnTo>
                  <a:pt x="15283" y="586"/>
                </a:lnTo>
                <a:lnTo>
                  <a:pt x="15298" y="611"/>
                </a:lnTo>
                <a:lnTo>
                  <a:pt x="15304" y="640"/>
                </a:lnTo>
                <a:lnTo>
                  <a:pt x="15304" y="668"/>
                </a:lnTo>
                <a:lnTo>
                  <a:pt x="15298" y="696"/>
                </a:lnTo>
                <a:lnTo>
                  <a:pt x="15283" y="726"/>
                </a:lnTo>
                <a:lnTo>
                  <a:pt x="15261" y="756"/>
                </a:lnTo>
                <a:lnTo>
                  <a:pt x="15240" y="809"/>
                </a:lnTo>
                <a:lnTo>
                  <a:pt x="15208" y="864"/>
                </a:lnTo>
                <a:lnTo>
                  <a:pt x="15145" y="972"/>
                </a:lnTo>
                <a:lnTo>
                  <a:pt x="15103" y="1025"/>
                </a:lnTo>
                <a:lnTo>
                  <a:pt x="15065" y="1080"/>
                </a:lnTo>
                <a:lnTo>
                  <a:pt x="15023" y="1134"/>
                </a:lnTo>
                <a:lnTo>
                  <a:pt x="14975" y="1189"/>
                </a:lnTo>
                <a:lnTo>
                  <a:pt x="14933" y="1281"/>
                </a:lnTo>
                <a:lnTo>
                  <a:pt x="14891" y="1372"/>
                </a:lnTo>
                <a:lnTo>
                  <a:pt x="14859" y="1461"/>
                </a:lnTo>
                <a:lnTo>
                  <a:pt x="14832" y="1544"/>
                </a:lnTo>
                <a:lnTo>
                  <a:pt x="14811" y="1629"/>
                </a:lnTo>
                <a:lnTo>
                  <a:pt x="14790" y="1709"/>
                </a:lnTo>
                <a:lnTo>
                  <a:pt x="14785" y="1788"/>
                </a:lnTo>
                <a:lnTo>
                  <a:pt x="14780" y="1863"/>
                </a:lnTo>
                <a:lnTo>
                  <a:pt x="14647" y="2012"/>
                </a:lnTo>
                <a:lnTo>
                  <a:pt x="14536" y="2144"/>
                </a:lnTo>
                <a:lnTo>
                  <a:pt x="14446" y="2263"/>
                </a:lnTo>
                <a:lnTo>
                  <a:pt x="14377" y="2370"/>
                </a:lnTo>
                <a:lnTo>
                  <a:pt x="14345" y="2418"/>
                </a:lnTo>
                <a:lnTo>
                  <a:pt x="14324" y="2459"/>
                </a:lnTo>
                <a:lnTo>
                  <a:pt x="14308" y="2500"/>
                </a:lnTo>
                <a:lnTo>
                  <a:pt x="14298" y="2535"/>
                </a:lnTo>
                <a:lnTo>
                  <a:pt x="14292" y="2569"/>
                </a:lnTo>
                <a:lnTo>
                  <a:pt x="14292" y="2623"/>
                </a:lnTo>
                <a:lnTo>
                  <a:pt x="14303" y="2645"/>
                </a:lnTo>
                <a:lnTo>
                  <a:pt x="14366" y="2693"/>
                </a:lnTo>
                <a:lnTo>
                  <a:pt x="14425" y="2736"/>
                </a:lnTo>
                <a:lnTo>
                  <a:pt x="14494" y="2778"/>
                </a:lnTo>
                <a:lnTo>
                  <a:pt x="14557" y="2816"/>
                </a:lnTo>
                <a:lnTo>
                  <a:pt x="14631" y="2854"/>
                </a:lnTo>
                <a:lnTo>
                  <a:pt x="14705" y="2888"/>
                </a:lnTo>
                <a:lnTo>
                  <a:pt x="14774" y="2919"/>
                </a:lnTo>
                <a:lnTo>
                  <a:pt x="14854" y="2949"/>
                </a:lnTo>
                <a:lnTo>
                  <a:pt x="14933" y="2977"/>
                </a:lnTo>
                <a:lnTo>
                  <a:pt x="15013" y="3002"/>
                </a:lnTo>
                <a:lnTo>
                  <a:pt x="15097" y="3026"/>
                </a:lnTo>
                <a:lnTo>
                  <a:pt x="15182" y="3047"/>
                </a:lnTo>
                <a:lnTo>
                  <a:pt x="15272" y="3063"/>
                </a:lnTo>
                <a:lnTo>
                  <a:pt x="15362" y="3081"/>
                </a:lnTo>
                <a:lnTo>
                  <a:pt x="15457" y="3093"/>
                </a:lnTo>
                <a:lnTo>
                  <a:pt x="15547" y="3104"/>
                </a:lnTo>
                <a:lnTo>
                  <a:pt x="15828" y="3160"/>
                </a:lnTo>
                <a:lnTo>
                  <a:pt x="16130" y="3217"/>
                </a:lnTo>
                <a:lnTo>
                  <a:pt x="16453" y="3275"/>
                </a:lnTo>
                <a:lnTo>
                  <a:pt x="16797" y="3334"/>
                </a:lnTo>
                <a:lnTo>
                  <a:pt x="17168" y="3397"/>
                </a:lnTo>
                <a:lnTo>
                  <a:pt x="17565" y="3459"/>
                </a:lnTo>
                <a:lnTo>
                  <a:pt x="17989" y="3523"/>
                </a:lnTo>
                <a:lnTo>
                  <a:pt x="18433" y="3592"/>
                </a:lnTo>
                <a:lnTo>
                  <a:pt x="18481" y="3596"/>
                </a:lnTo>
                <a:lnTo>
                  <a:pt x="18555" y="3603"/>
                </a:lnTo>
                <a:lnTo>
                  <a:pt x="18635" y="3614"/>
                </a:lnTo>
                <a:lnTo>
                  <a:pt x="18735" y="3629"/>
                </a:lnTo>
                <a:lnTo>
                  <a:pt x="18963" y="3664"/>
                </a:lnTo>
                <a:lnTo>
                  <a:pt x="19244" y="3714"/>
                </a:lnTo>
                <a:lnTo>
                  <a:pt x="19582" y="3773"/>
                </a:lnTo>
                <a:lnTo>
                  <a:pt x="19980" y="3844"/>
                </a:lnTo>
                <a:lnTo>
                  <a:pt x="20424" y="3928"/>
                </a:lnTo>
                <a:lnTo>
                  <a:pt x="20927" y="4023"/>
                </a:lnTo>
                <a:lnTo>
                  <a:pt x="21600" y="5212"/>
                </a:lnTo>
                <a:lnTo>
                  <a:pt x="21600" y="6319"/>
                </a:lnTo>
                <a:close/>
              </a:path>
            </a:pathLst>
          </a:custGeom>
          <a:gradFill>
            <a:gsLst>
              <a:gs pos="0">
                <a:srgbClr val="254765"/>
              </a:gs>
              <a:gs pos="100000">
                <a:srgbClr val="192F43"/>
              </a:gs>
            </a:gsLst>
            <a:lin ang="5400000"/>
          </a:gradFill>
          <a:ln w="12700">
            <a:miter lim="400000"/>
          </a:ln>
        </p:spPr>
        <p:txBody>
          <a:bodyPr lIns="45719" rIns="45719" anchor="ctr"/>
          <a:lstStyle/>
          <a:p>
            <a:pPr>
              <a:defRPr>
                <a:latin typeface="Arial"/>
                <a:ea typeface="Arial"/>
                <a:cs typeface="Arial"/>
                <a:sym typeface="Arial"/>
              </a:defRPr>
            </a:pPr>
          </a:p>
        </p:txBody>
      </p:sp>
      <p:sp>
        <p:nvSpPr>
          <p:cNvPr id="70" name="Shape 70"/>
          <p:cNvSpPr/>
          <p:nvPr/>
        </p:nvSpPr>
        <p:spPr>
          <a:xfrm>
            <a:off x="2249488" y="1735138"/>
            <a:ext cx="909638" cy="305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56" y="1502"/>
                </a:moveTo>
                <a:lnTo>
                  <a:pt x="15505" y="1444"/>
                </a:lnTo>
                <a:lnTo>
                  <a:pt x="15725" y="1241"/>
                </a:lnTo>
                <a:lnTo>
                  <a:pt x="15847" y="1117"/>
                </a:lnTo>
                <a:lnTo>
                  <a:pt x="15847" y="980"/>
                </a:lnTo>
                <a:lnTo>
                  <a:pt x="15798" y="834"/>
                </a:lnTo>
                <a:lnTo>
                  <a:pt x="15651" y="668"/>
                </a:lnTo>
                <a:lnTo>
                  <a:pt x="15456" y="530"/>
                </a:lnTo>
                <a:lnTo>
                  <a:pt x="15164" y="406"/>
                </a:lnTo>
                <a:lnTo>
                  <a:pt x="14481" y="203"/>
                </a:lnTo>
                <a:lnTo>
                  <a:pt x="14140" y="145"/>
                </a:lnTo>
                <a:lnTo>
                  <a:pt x="13872" y="80"/>
                </a:lnTo>
                <a:lnTo>
                  <a:pt x="13262" y="0"/>
                </a:lnTo>
                <a:lnTo>
                  <a:pt x="12507" y="0"/>
                </a:lnTo>
                <a:lnTo>
                  <a:pt x="12019" y="22"/>
                </a:lnTo>
                <a:lnTo>
                  <a:pt x="11556" y="58"/>
                </a:lnTo>
                <a:lnTo>
                  <a:pt x="10995" y="123"/>
                </a:lnTo>
                <a:lnTo>
                  <a:pt x="10532" y="203"/>
                </a:lnTo>
                <a:lnTo>
                  <a:pt x="10044" y="305"/>
                </a:lnTo>
                <a:lnTo>
                  <a:pt x="9703" y="428"/>
                </a:lnTo>
                <a:lnTo>
                  <a:pt x="9435" y="566"/>
                </a:lnTo>
                <a:lnTo>
                  <a:pt x="9288" y="711"/>
                </a:lnTo>
                <a:lnTo>
                  <a:pt x="9215" y="856"/>
                </a:lnTo>
                <a:lnTo>
                  <a:pt x="9215" y="958"/>
                </a:lnTo>
                <a:lnTo>
                  <a:pt x="9288" y="1197"/>
                </a:lnTo>
                <a:lnTo>
                  <a:pt x="9215" y="1183"/>
                </a:lnTo>
                <a:lnTo>
                  <a:pt x="8947" y="1183"/>
                </a:lnTo>
                <a:lnTo>
                  <a:pt x="8825" y="1197"/>
                </a:lnTo>
                <a:lnTo>
                  <a:pt x="8679" y="1241"/>
                </a:lnTo>
                <a:lnTo>
                  <a:pt x="8606" y="1284"/>
                </a:lnTo>
                <a:lnTo>
                  <a:pt x="8606" y="1545"/>
                </a:lnTo>
                <a:lnTo>
                  <a:pt x="8679" y="1691"/>
                </a:lnTo>
                <a:lnTo>
                  <a:pt x="8752" y="1749"/>
                </a:lnTo>
                <a:lnTo>
                  <a:pt x="8825" y="1792"/>
                </a:lnTo>
                <a:lnTo>
                  <a:pt x="8874" y="1792"/>
                </a:lnTo>
                <a:lnTo>
                  <a:pt x="9093" y="1814"/>
                </a:lnTo>
                <a:lnTo>
                  <a:pt x="9167" y="2097"/>
                </a:lnTo>
                <a:lnTo>
                  <a:pt x="9215" y="2300"/>
                </a:lnTo>
                <a:lnTo>
                  <a:pt x="9167" y="2380"/>
                </a:lnTo>
                <a:lnTo>
                  <a:pt x="9167" y="2423"/>
                </a:lnTo>
                <a:lnTo>
                  <a:pt x="9020" y="2445"/>
                </a:lnTo>
                <a:lnTo>
                  <a:pt x="8874" y="2460"/>
                </a:lnTo>
                <a:lnTo>
                  <a:pt x="8752" y="2460"/>
                </a:lnTo>
                <a:lnTo>
                  <a:pt x="8533" y="2445"/>
                </a:lnTo>
                <a:lnTo>
                  <a:pt x="8118" y="2380"/>
                </a:lnTo>
                <a:lnTo>
                  <a:pt x="7923" y="2380"/>
                </a:lnTo>
                <a:lnTo>
                  <a:pt x="7777" y="2547"/>
                </a:lnTo>
                <a:lnTo>
                  <a:pt x="7728" y="2605"/>
                </a:lnTo>
                <a:lnTo>
                  <a:pt x="7655" y="2648"/>
                </a:lnTo>
                <a:lnTo>
                  <a:pt x="7387" y="2663"/>
                </a:lnTo>
                <a:lnTo>
                  <a:pt x="7241" y="2685"/>
                </a:lnTo>
                <a:lnTo>
                  <a:pt x="7167" y="2728"/>
                </a:lnTo>
                <a:lnTo>
                  <a:pt x="6972" y="2786"/>
                </a:lnTo>
                <a:lnTo>
                  <a:pt x="6899" y="2888"/>
                </a:lnTo>
                <a:lnTo>
                  <a:pt x="6631" y="2931"/>
                </a:lnTo>
                <a:lnTo>
                  <a:pt x="5802" y="3033"/>
                </a:lnTo>
                <a:lnTo>
                  <a:pt x="4778" y="3214"/>
                </a:lnTo>
                <a:lnTo>
                  <a:pt x="4242" y="3316"/>
                </a:lnTo>
                <a:lnTo>
                  <a:pt x="3754" y="3461"/>
                </a:lnTo>
                <a:lnTo>
                  <a:pt x="2999" y="3708"/>
                </a:lnTo>
                <a:lnTo>
                  <a:pt x="2511" y="3867"/>
                </a:lnTo>
                <a:lnTo>
                  <a:pt x="2170" y="3991"/>
                </a:lnTo>
                <a:lnTo>
                  <a:pt x="2048" y="4049"/>
                </a:lnTo>
                <a:lnTo>
                  <a:pt x="1780" y="4092"/>
                </a:lnTo>
                <a:lnTo>
                  <a:pt x="1707" y="4150"/>
                </a:lnTo>
                <a:lnTo>
                  <a:pt x="1633" y="4194"/>
                </a:lnTo>
                <a:lnTo>
                  <a:pt x="1560" y="4230"/>
                </a:lnTo>
                <a:lnTo>
                  <a:pt x="1487" y="4274"/>
                </a:lnTo>
                <a:lnTo>
                  <a:pt x="1365" y="4375"/>
                </a:lnTo>
                <a:lnTo>
                  <a:pt x="951" y="4680"/>
                </a:lnTo>
                <a:lnTo>
                  <a:pt x="609" y="4963"/>
                </a:lnTo>
                <a:lnTo>
                  <a:pt x="463" y="5086"/>
                </a:lnTo>
                <a:lnTo>
                  <a:pt x="268" y="5434"/>
                </a:lnTo>
                <a:lnTo>
                  <a:pt x="49" y="5964"/>
                </a:lnTo>
                <a:lnTo>
                  <a:pt x="0" y="6247"/>
                </a:lnTo>
                <a:lnTo>
                  <a:pt x="0" y="6552"/>
                </a:lnTo>
                <a:lnTo>
                  <a:pt x="49" y="7103"/>
                </a:lnTo>
                <a:lnTo>
                  <a:pt x="341" y="7800"/>
                </a:lnTo>
                <a:lnTo>
                  <a:pt x="195" y="8105"/>
                </a:lnTo>
                <a:lnTo>
                  <a:pt x="122" y="8308"/>
                </a:lnTo>
                <a:lnTo>
                  <a:pt x="195" y="8489"/>
                </a:lnTo>
                <a:lnTo>
                  <a:pt x="390" y="8772"/>
                </a:lnTo>
                <a:lnTo>
                  <a:pt x="463" y="8917"/>
                </a:lnTo>
                <a:lnTo>
                  <a:pt x="536" y="9041"/>
                </a:lnTo>
                <a:lnTo>
                  <a:pt x="536" y="9875"/>
                </a:lnTo>
                <a:lnTo>
                  <a:pt x="609" y="9976"/>
                </a:lnTo>
                <a:lnTo>
                  <a:pt x="683" y="10056"/>
                </a:lnTo>
                <a:lnTo>
                  <a:pt x="683" y="10318"/>
                </a:lnTo>
                <a:lnTo>
                  <a:pt x="536" y="10564"/>
                </a:lnTo>
                <a:lnTo>
                  <a:pt x="390" y="11072"/>
                </a:lnTo>
                <a:lnTo>
                  <a:pt x="341" y="11239"/>
                </a:lnTo>
                <a:lnTo>
                  <a:pt x="805" y="11341"/>
                </a:lnTo>
                <a:lnTo>
                  <a:pt x="1146" y="11442"/>
                </a:lnTo>
                <a:lnTo>
                  <a:pt x="1292" y="11478"/>
                </a:lnTo>
                <a:lnTo>
                  <a:pt x="1365" y="11500"/>
                </a:lnTo>
                <a:lnTo>
                  <a:pt x="1438" y="11544"/>
                </a:lnTo>
                <a:lnTo>
                  <a:pt x="1487" y="11602"/>
                </a:lnTo>
                <a:lnTo>
                  <a:pt x="1560" y="11682"/>
                </a:lnTo>
                <a:lnTo>
                  <a:pt x="1707" y="11783"/>
                </a:lnTo>
                <a:lnTo>
                  <a:pt x="1828" y="11885"/>
                </a:lnTo>
                <a:lnTo>
                  <a:pt x="1975" y="12008"/>
                </a:lnTo>
                <a:lnTo>
                  <a:pt x="1975" y="12414"/>
                </a:lnTo>
                <a:lnTo>
                  <a:pt x="2048" y="12559"/>
                </a:lnTo>
                <a:lnTo>
                  <a:pt x="2243" y="12741"/>
                </a:lnTo>
                <a:lnTo>
                  <a:pt x="2243" y="13031"/>
                </a:lnTo>
                <a:lnTo>
                  <a:pt x="2121" y="13416"/>
                </a:lnTo>
                <a:lnTo>
                  <a:pt x="2121" y="13619"/>
                </a:lnTo>
                <a:lnTo>
                  <a:pt x="2048" y="13902"/>
                </a:lnTo>
                <a:lnTo>
                  <a:pt x="2121" y="14170"/>
                </a:lnTo>
                <a:lnTo>
                  <a:pt x="2121" y="14272"/>
                </a:lnTo>
                <a:lnTo>
                  <a:pt x="2170" y="14330"/>
                </a:lnTo>
                <a:lnTo>
                  <a:pt x="2316" y="14410"/>
                </a:lnTo>
                <a:lnTo>
                  <a:pt x="2462" y="14475"/>
                </a:lnTo>
                <a:lnTo>
                  <a:pt x="2462" y="14736"/>
                </a:lnTo>
                <a:lnTo>
                  <a:pt x="2243" y="15041"/>
                </a:lnTo>
                <a:lnTo>
                  <a:pt x="2243" y="15164"/>
                </a:lnTo>
                <a:lnTo>
                  <a:pt x="2316" y="15288"/>
                </a:lnTo>
                <a:lnTo>
                  <a:pt x="2389" y="15433"/>
                </a:lnTo>
                <a:lnTo>
                  <a:pt x="2389" y="15571"/>
                </a:lnTo>
                <a:lnTo>
                  <a:pt x="2243" y="15839"/>
                </a:lnTo>
                <a:lnTo>
                  <a:pt x="2121" y="16100"/>
                </a:lnTo>
                <a:lnTo>
                  <a:pt x="2048" y="16224"/>
                </a:lnTo>
                <a:lnTo>
                  <a:pt x="1975" y="16369"/>
                </a:lnTo>
                <a:lnTo>
                  <a:pt x="1975" y="16877"/>
                </a:lnTo>
                <a:lnTo>
                  <a:pt x="2048" y="17123"/>
                </a:lnTo>
                <a:lnTo>
                  <a:pt x="2048" y="17384"/>
                </a:lnTo>
                <a:lnTo>
                  <a:pt x="1975" y="17609"/>
                </a:lnTo>
                <a:lnTo>
                  <a:pt x="1780" y="17813"/>
                </a:lnTo>
                <a:lnTo>
                  <a:pt x="1633" y="18037"/>
                </a:lnTo>
                <a:lnTo>
                  <a:pt x="1633" y="18262"/>
                </a:lnTo>
                <a:lnTo>
                  <a:pt x="1780" y="18567"/>
                </a:lnTo>
                <a:lnTo>
                  <a:pt x="1780" y="18705"/>
                </a:lnTo>
                <a:lnTo>
                  <a:pt x="1707" y="18850"/>
                </a:lnTo>
                <a:lnTo>
                  <a:pt x="1438" y="19017"/>
                </a:lnTo>
                <a:lnTo>
                  <a:pt x="1146" y="19177"/>
                </a:lnTo>
                <a:lnTo>
                  <a:pt x="878" y="19336"/>
                </a:lnTo>
                <a:lnTo>
                  <a:pt x="731" y="19438"/>
                </a:lnTo>
                <a:lnTo>
                  <a:pt x="731" y="19525"/>
                </a:lnTo>
                <a:lnTo>
                  <a:pt x="805" y="19706"/>
                </a:lnTo>
                <a:lnTo>
                  <a:pt x="951" y="19888"/>
                </a:lnTo>
                <a:lnTo>
                  <a:pt x="1219" y="20055"/>
                </a:lnTo>
                <a:lnTo>
                  <a:pt x="1487" y="20214"/>
                </a:lnTo>
                <a:lnTo>
                  <a:pt x="1487" y="20236"/>
                </a:lnTo>
                <a:lnTo>
                  <a:pt x="1438" y="20381"/>
                </a:lnTo>
                <a:lnTo>
                  <a:pt x="1438" y="20439"/>
                </a:lnTo>
                <a:lnTo>
                  <a:pt x="1487" y="20483"/>
                </a:lnTo>
                <a:lnTo>
                  <a:pt x="1633" y="20497"/>
                </a:lnTo>
                <a:lnTo>
                  <a:pt x="1707" y="20497"/>
                </a:lnTo>
                <a:lnTo>
                  <a:pt x="1707" y="20541"/>
                </a:lnTo>
                <a:lnTo>
                  <a:pt x="1780" y="20642"/>
                </a:lnTo>
                <a:lnTo>
                  <a:pt x="1902" y="20700"/>
                </a:lnTo>
                <a:lnTo>
                  <a:pt x="2048" y="20744"/>
                </a:lnTo>
                <a:lnTo>
                  <a:pt x="2121" y="20744"/>
                </a:lnTo>
                <a:lnTo>
                  <a:pt x="2121" y="20824"/>
                </a:lnTo>
                <a:lnTo>
                  <a:pt x="2048" y="20903"/>
                </a:lnTo>
                <a:lnTo>
                  <a:pt x="2048" y="20991"/>
                </a:lnTo>
                <a:lnTo>
                  <a:pt x="1975" y="21150"/>
                </a:lnTo>
                <a:lnTo>
                  <a:pt x="2048" y="21295"/>
                </a:lnTo>
                <a:lnTo>
                  <a:pt x="2121" y="21375"/>
                </a:lnTo>
                <a:lnTo>
                  <a:pt x="2243" y="21419"/>
                </a:lnTo>
                <a:lnTo>
                  <a:pt x="2462" y="21477"/>
                </a:lnTo>
                <a:lnTo>
                  <a:pt x="2730" y="21520"/>
                </a:lnTo>
                <a:lnTo>
                  <a:pt x="3145" y="21535"/>
                </a:lnTo>
                <a:lnTo>
                  <a:pt x="3608" y="21578"/>
                </a:lnTo>
                <a:lnTo>
                  <a:pt x="4096" y="21600"/>
                </a:lnTo>
                <a:lnTo>
                  <a:pt x="4583" y="21600"/>
                </a:lnTo>
                <a:lnTo>
                  <a:pt x="4973" y="21578"/>
                </a:lnTo>
                <a:lnTo>
                  <a:pt x="5388" y="21535"/>
                </a:lnTo>
                <a:lnTo>
                  <a:pt x="5461" y="21535"/>
                </a:lnTo>
                <a:lnTo>
                  <a:pt x="5802" y="21433"/>
                </a:lnTo>
                <a:lnTo>
                  <a:pt x="5875" y="21375"/>
                </a:lnTo>
                <a:lnTo>
                  <a:pt x="5997" y="21295"/>
                </a:lnTo>
                <a:lnTo>
                  <a:pt x="5997" y="20991"/>
                </a:lnTo>
                <a:lnTo>
                  <a:pt x="6070" y="20802"/>
                </a:lnTo>
                <a:lnTo>
                  <a:pt x="6363" y="20700"/>
                </a:lnTo>
                <a:lnTo>
                  <a:pt x="6704" y="20562"/>
                </a:lnTo>
                <a:lnTo>
                  <a:pt x="6972" y="20417"/>
                </a:lnTo>
                <a:lnTo>
                  <a:pt x="7046" y="20294"/>
                </a:lnTo>
                <a:lnTo>
                  <a:pt x="6972" y="20236"/>
                </a:lnTo>
                <a:lnTo>
                  <a:pt x="6899" y="20171"/>
                </a:lnTo>
                <a:lnTo>
                  <a:pt x="6631" y="20033"/>
                </a:lnTo>
                <a:lnTo>
                  <a:pt x="6412" y="19909"/>
                </a:lnTo>
                <a:lnTo>
                  <a:pt x="6412" y="19851"/>
                </a:lnTo>
                <a:lnTo>
                  <a:pt x="6485" y="19808"/>
                </a:lnTo>
                <a:lnTo>
                  <a:pt x="6631" y="19706"/>
                </a:lnTo>
                <a:lnTo>
                  <a:pt x="6753" y="19583"/>
                </a:lnTo>
                <a:lnTo>
                  <a:pt x="6753" y="19460"/>
                </a:lnTo>
                <a:lnTo>
                  <a:pt x="6704" y="19402"/>
                </a:lnTo>
                <a:lnTo>
                  <a:pt x="6631" y="19380"/>
                </a:lnTo>
                <a:lnTo>
                  <a:pt x="6363" y="19256"/>
                </a:lnTo>
                <a:lnTo>
                  <a:pt x="6217" y="19133"/>
                </a:lnTo>
                <a:lnTo>
                  <a:pt x="6144" y="18995"/>
                </a:lnTo>
                <a:lnTo>
                  <a:pt x="6144" y="18850"/>
                </a:lnTo>
                <a:lnTo>
                  <a:pt x="6290" y="18567"/>
                </a:lnTo>
                <a:lnTo>
                  <a:pt x="6363" y="18299"/>
                </a:lnTo>
                <a:lnTo>
                  <a:pt x="6412" y="17551"/>
                </a:lnTo>
                <a:lnTo>
                  <a:pt x="6558" y="17160"/>
                </a:lnTo>
                <a:lnTo>
                  <a:pt x="6826" y="16797"/>
                </a:lnTo>
                <a:lnTo>
                  <a:pt x="7046" y="16652"/>
                </a:lnTo>
                <a:lnTo>
                  <a:pt x="7241" y="16507"/>
                </a:lnTo>
                <a:lnTo>
                  <a:pt x="7436" y="16347"/>
                </a:lnTo>
                <a:lnTo>
                  <a:pt x="7582" y="16202"/>
                </a:lnTo>
                <a:lnTo>
                  <a:pt x="7582" y="16064"/>
                </a:lnTo>
                <a:lnTo>
                  <a:pt x="7509" y="15897"/>
                </a:lnTo>
                <a:lnTo>
                  <a:pt x="7436" y="15759"/>
                </a:lnTo>
                <a:lnTo>
                  <a:pt x="7436" y="15636"/>
                </a:lnTo>
                <a:lnTo>
                  <a:pt x="7509" y="15491"/>
                </a:lnTo>
                <a:lnTo>
                  <a:pt x="7655" y="15309"/>
                </a:lnTo>
                <a:lnTo>
                  <a:pt x="7996" y="15063"/>
                </a:lnTo>
                <a:lnTo>
                  <a:pt x="8533" y="14598"/>
                </a:lnTo>
                <a:lnTo>
                  <a:pt x="8947" y="14192"/>
                </a:lnTo>
                <a:lnTo>
                  <a:pt x="9167" y="13967"/>
                </a:lnTo>
                <a:lnTo>
                  <a:pt x="9435" y="13764"/>
                </a:lnTo>
                <a:lnTo>
                  <a:pt x="9703" y="13539"/>
                </a:lnTo>
                <a:lnTo>
                  <a:pt x="9776" y="13720"/>
                </a:lnTo>
                <a:lnTo>
                  <a:pt x="9849" y="13866"/>
                </a:lnTo>
                <a:lnTo>
                  <a:pt x="10044" y="13982"/>
                </a:lnTo>
                <a:lnTo>
                  <a:pt x="10532" y="14207"/>
                </a:lnTo>
                <a:lnTo>
                  <a:pt x="10654" y="14308"/>
                </a:lnTo>
                <a:lnTo>
                  <a:pt x="10800" y="14431"/>
                </a:lnTo>
                <a:lnTo>
                  <a:pt x="11068" y="14736"/>
                </a:lnTo>
                <a:lnTo>
                  <a:pt x="11214" y="14983"/>
                </a:lnTo>
                <a:lnTo>
                  <a:pt x="11288" y="15346"/>
                </a:lnTo>
                <a:lnTo>
                  <a:pt x="11409" y="15795"/>
                </a:lnTo>
                <a:lnTo>
                  <a:pt x="11629" y="16224"/>
                </a:lnTo>
                <a:lnTo>
                  <a:pt x="11824" y="16673"/>
                </a:lnTo>
                <a:lnTo>
                  <a:pt x="11970" y="17123"/>
                </a:lnTo>
                <a:lnTo>
                  <a:pt x="11970" y="17341"/>
                </a:lnTo>
                <a:lnTo>
                  <a:pt x="11897" y="17566"/>
                </a:lnTo>
                <a:lnTo>
                  <a:pt x="11824" y="17769"/>
                </a:lnTo>
                <a:lnTo>
                  <a:pt x="11678" y="17972"/>
                </a:lnTo>
                <a:lnTo>
                  <a:pt x="11336" y="18400"/>
                </a:lnTo>
                <a:lnTo>
                  <a:pt x="10995" y="18807"/>
                </a:lnTo>
                <a:lnTo>
                  <a:pt x="10873" y="19017"/>
                </a:lnTo>
                <a:lnTo>
                  <a:pt x="10873" y="19256"/>
                </a:lnTo>
                <a:lnTo>
                  <a:pt x="10922" y="19322"/>
                </a:lnTo>
                <a:lnTo>
                  <a:pt x="11068" y="19380"/>
                </a:lnTo>
                <a:lnTo>
                  <a:pt x="11214" y="19423"/>
                </a:lnTo>
                <a:lnTo>
                  <a:pt x="11336" y="19438"/>
                </a:lnTo>
                <a:lnTo>
                  <a:pt x="11336" y="19561"/>
                </a:lnTo>
                <a:lnTo>
                  <a:pt x="11214" y="19583"/>
                </a:lnTo>
                <a:lnTo>
                  <a:pt x="11068" y="19626"/>
                </a:lnTo>
                <a:lnTo>
                  <a:pt x="10995" y="19706"/>
                </a:lnTo>
                <a:lnTo>
                  <a:pt x="10995" y="19764"/>
                </a:lnTo>
                <a:lnTo>
                  <a:pt x="11068" y="19808"/>
                </a:lnTo>
                <a:lnTo>
                  <a:pt x="11141" y="19830"/>
                </a:lnTo>
                <a:lnTo>
                  <a:pt x="11483" y="19866"/>
                </a:lnTo>
                <a:lnTo>
                  <a:pt x="11629" y="19866"/>
                </a:lnTo>
                <a:lnTo>
                  <a:pt x="11678" y="19888"/>
                </a:lnTo>
                <a:lnTo>
                  <a:pt x="11897" y="20069"/>
                </a:lnTo>
                <a:lnTo>
                  <a:pt x="12019" y="20192"/>
                </a:lnTo>
                <a:lnTo>
                  <a:pt x="11970" y="20294"/>
                </a:lnTo>
                <a:lnTo>
                  <a:pt x="11897" y="20417"/>
                </a:lnTo>
                <a:lnTo>
                  <a:pt x="11751" y="20599"/>
                </a:lnTo>
                <a:lnTo>
                  <a:pt x="11751" y="20766"/>
                </a:lnTo>
                <a:lnTo>
                  <a:pt x="11824" y="20845"/>
                </a:lnTo>
                <a:lnTo>
                  <a:pt x="11897" y="20903"/>
                </a:lnTo>
                <a:lnTo>
                  <a:pt x="12019" y="20969"/>
                </a:lnTo>
                <a:lnTo>
                  <a:pt x="12238" y="20991"/>
                </a:lnTo>
                <a:lnTo>
                  <a:pt x="12580" y="21012"/>
                </a:lnTo>
                <a:lnTo>
                  <a:pt x="12994" y="21012"/>
                </a:lnTo>
                <a:lnTo>
                  <a:pt x="13457" y="21027"/>
                </a:lnTo>
                <a:lnTo>
                  <a:pt x="14091" y="21070"/>
                </a:lnTo>
                <a:lnTo>
                  <a:pt x="14969" y="21172"/>
                </a:lnTo>
                <a:lnTo>
                  <a:pt x="16675" y="21353"/>
                </a:lnTo>
                <a:lnTo>
                  <a:pt x="17577" y="21419"/>
                </a:lnTo>
                <a:lnTo>
                  <a:pt x="18674" y="21433"/>
                </a:lnTo>
                <a:lnTo>
                  <a:pt x="19625" y="21433"/>
                </a:lnTo>
                <a:lnTo>
                  <a:pt x="19967" y="21419"/>
                </a:lnTo>
                <a:lnTo>
                  <a:pt x="20040" y="21397"/>
                </a:lnTo>
                <a:lnTo>
                  <a:pt x="20088" y="21353"/>
                </a:lnTo>
                <a:lnTo>
                  <a:pt x="20235" y="21317"/>
                </a:lnTo>
                <a:lnTo>
                  <a:pt x="20235" y="21230"/>
                </a:lnTo>
                <a:lnTo>
                  <a:pt x="20162" y="21070"/>
                </a:lnTo>
                <a:lnTo>
                  <a:pt x="19967" y="20889"/>
                </a:lnTo>
                <a:lnTo>
                  <a:pt x="19625" y="20744"/>
                </a:lnTo>
                <a:lnTo>
                  <a:pt x="19211" y="20620"/>
                </a:lnTo>
                <a:lnTo>
                  <a:pt x="18796" y="20541"/>
                </a:lnTo>
                <a:lnTo>
                  <a:pt x="18309" y="20461"/>
                </a:lnTo>
                <a:lnTo>
                  <a:pt x="17967" y="20381"/>
                </a:lnTo>
                <a:lnTo>
                  <a:pt x="17846" y="20338"/>
                </a:lnTo>
                <a:lnTo>
                  <a:pt x="17772" y="20279"/>
                </a:lnTo>
                <a:lnTo>
                  <a:pt x="17626" y="20156"/>
                </a:lnTo>
                <a:lnTo>
                  <a:pt x="17577" y="20055"/>
                </a:lnTo>
                <a:lnTo>
                  <a:pt x="17504" y="19989"/>
                </a:lnTo>
                <a:lnTo>
                  <a:pt x="17236" y="19866"/>
                </a:lnTo>
                <a:lnTo>
                  <a:pt x="17163" y="19786"/>
                </a:lnTo>
                <a:lnTo>
                  <a:pt x="17285" y="19786"/>
                </a:lnTo>
                <a:lnTo>
                  <a:pt x="17431" y="19764"/>
                </a:lnTo>
                <a:lnTo>
                  <a:pt x="17626" y="19706"/>
                </a:lnTo>
                <a:lnTo>
                  <a:pt x="17919" y="19626"/>
                </a:lnTo>
                <a:lnTo>
                  <a:pt x="18041" y="19525"/>
                </a:lnTo>
                <a:lnTo>
                  <a:pt x="18187" y="19481"/>
                </a:lnTo>
                <a:lnTo>
                  <a:pt x="18260" y="19438"/>
                </a:lnTo>
                <a:lnTo>
                  <a:pt x="18382" y="19423"/>
                </a:lnTo>
                <a:lnTo>
                  <a:pt x="18382" y="19053"/>
                </a:lnTo>
                <a:lnTo>
                  <a:pt x="18309" y="18807"/>
                </a:lnTo>
                <a:lnTo>
                  <a:pt x="18187" y="18705"/>
                </a:lnTo>
                <a:lnTo>
                  <a:pt x="18041" y="18589"/>
                </a:lnTo>
                <a:lnTo>
                  <a:pt x="17967" y="18524"/>
                </a:lnTo>
                <a:lnTo>
                  <a:pt x="17919" y="18422"/>
                </a:lnTo>
                <a:lnTo>
                  <a:pt x="18041" y="18241"/>
                </a:lnTo>
                <a:lnTo>
                  <a:pt x="18041" y="18016"/>
                </a:lnTo>
                <a:lnTo>
                  <a:pt x="17967" y="17791"/>
                </a:lnTo>
                <a:lnTo>
                  <a:pt x="17772" y="17326"/>
                </a:lnTo>
                <a:lnTo>
                  <a:pt x="17626" y="17123"/>
                </a:lnTo>
                <a:lnTo>
                  <a:pt x="17504" y="16898"/>
                </a:lnTo>
                <a:lnTo>
                  <a:pt x="17163" y="16492"/>
                </a:lnTo>
                <a:lnTo>
                  <a:pt x="17090" y="16289"/>
                </a:lnTo>
                <a:lnTo>
                  <a:pt x="17017" y="16078"/>
                </a:lnTo>
                <a:lnTo>
                  <a:pt x="17017" y="15875"/>
                </a:lnTo>
                <a:lnTo>
                  <a:pt x="17090" y="15672"/>
                </a:lnTo>
                <a:lnTo>
                  <a:pt x="17285" y="15454"/>
                </a:lnTo>
                <a:lnTo>
                  <a:pt x="17431" y="15005"/>
                </a:lnTo>
                <a:lnTo>
                  <a:pt x="17431" y="14801"/>
                </a:lnTo>
                <a:lnTo>
                  <a:pt x="17236" y="14250"/>
                </a:lnTo>
                <a:lnTo>
                  <a:pt x="17236" y="13982"/>
                </a:lnTo>
                <a:lnTo>
                  <a:pt x="17285" y="13720"/>
                </a:lnTo>
                <a:lnTo>
                  <a:pt x="17577" y="13234"/>
                </a:lnTo>
                <a:lnTo>
                  <a:pt x="17772" y="12763"/>
                </a:lnTo>
                <a:lnTo>
                  <a:pt x="17846" y="12298"/>
                </a:lnTo>
                <a:lnTo>
                  <a:pt x="17846" y="11805"/>
                </a:lnTo>
                <a:lnTo>
                  <a:pt x="18260" y="11645"/>
                </a:lnTo>
                <a:lnTo>
                  <a:pt x="19138" y="11275"/>
                </a:lnTo>
                <a:lnTo>
                  <a:pt x="19625" y="11072"/>
                </a:lnTo>
                <a:lnTo>
                  <a:pt x="20040" y="10847"/>
                </a:lnTo>
                <a:lnTo>
                  <a:pt x="20381" y="10666"/>
                </a:lnTo>
                <a:lnTo>
                  <a:pt x="20430" y="10586"/>
                </a:lnTo>
                <a:lnTo>
                  <a:pt x="20430" y="10506"/>
                </a:lnTo>
                <a:lnTo>
                  <a:pt x="20503" y="10361"/>
                </a:lnTo>
                <a:lnTo>
                  <a:pt x="20649" y="10238"/>
                </a:lnTo>
                <a:lnTo>
                  <a:pt x="20991" y="9976"/>
                </a:lnTo>
                <a:lnTo>
                  <a:pt x="21405" y="9708"/>
                </a:lnTo>
                <a:lnTo>
                  <a:pt x="21527" y="9585"/>
                </a:lnTo>
                <a:lnTo>
                  <a:pt x="21600" y="9469"/>
                </a:lnTo>
                <a:lnTo>
                  <a:pt x="21527" y="8649"/>
                </a:lnTo>
                <a:lnTo>
                  <a:pt x="21478" y="7938"/>
                </a:lnTo>
                <a:lnTo>
                  <a:pt x="21332" y="7589"/>
                </a:lnTo>
                <a:lnTo>
                  <a:pt x="21259" y="7372"/>
                </a:lnTo>
                <a:lnTo>
                  <a:pt x="21332" y="7081"/>
                </a:lnTo>
                <a:lnTo>
                  <a:pt x="21332" y="6740"/>
                </a:lnTo>
                <a:lnTo>
                  <a:pt x="21137" y="6349"/>
                </a:lnTo>
                <a:lnTo>
                  <a:pt x="20917" y="6044"/>
                </a:lnTo>
                <a:lnTo>
                  <a:pt x="20722" y="5906"/>
                </a:lnTo>
                <a:lnTo>
                  <a:pt x="20430" y="5580"/>
                </a:lnTo>
                <a:lnTo>
                  <a:pt x="19967" y="5108"/>
                </a:lnTo>
                <a:lnTo>
                  <a:pt x="19284" y="4557"/>
                </a:lnTo>
                <a:lnTo>
                  <a:pt x="18870" y="4230"/>
                </a:lnTo>
                <a:lnTo>
                  <a:pt x="18674" y="4012"/>
                </a:lnTo>
                <a:lnTo>
                  <a:pt x="18528" y="3925"/>
                </a:lnTo>
                <a:lnTo>
                  <a:pt x="18309" y="3824"/>
                </a:lnTo>
                <a:lnTo>
                  <a:pt x="17626" y="3621"/>
                </a:lnTo>
                <a:lnTo>
                  <a:pt x="16944" y="3439"/>
                </a:lnTo>
                <a:lnTo>
                  <a:pt x="16675" y="3359"/>
                </a:lnTo>
                <a:lnTo>
                  <a:pt x="16480" y="3338"/>
                </a:lnTo>
                <a:lnTo>
                  <a:pt x="15456" y="3192"/>
                </a:lnTo>
                <a:lnTo>
                  <a:pt x="14774" y="3091"/>
                </a:lnTo>
                <a:lnTo>
                  <a:pt x="14481" y="3076"/>
                </a:lnTo>
                <a:lnTo>
                  <a:pt x="14213" y="3055"/>
                </a:lnTo>
                <a:lnTo>
                  <a:pt x="14140" y="2975"/>
                </a:lnTo>
                <a:lnTo>
                  <a:pt x="14018" y="2888"/>
                </a:lnTo>
                <a:lnTo>
                  <a:pt x="13872" y="2851"/>
                </a:lnTo>
                <a:lnTo>
                  <a:pt x="13750" y="2764"/>
                </a:lnTo>
                <a:lnTo>
                  <a:pt x="13677" y="2728"/>
                </a:lnTo>
                <a:lnTo>
                  <a:pt x="13677" y="2648"/>
                </a:lnTo>
                <a:lnTo>
                  <a:pt x="13799" y="2605"/>
                </a:lnTo>
                <a:lnTo>
                  <a:pt x="14140" y="2503"/>
                </a:lnTo>
                <a:lnTo>
                  <a:pt x="14286" y="2445"/>
                </a:lnTo>
                <a:lnTo>
                  <a:pt x="14433" y="2358"/>
                </a:lnTo>
                <a:lnTo>
                  <a:pt x="14554" y="2256"/>
                </a:lnTo>
                <a:lnTo>
                  <a:pt x="14554" y="2177"/>
                </a:lnTo>
                <a:lnTo>
                  <a:pt x="14628" y="2119"/>
                </a:lnTo>
                <a:lnTo>
                  <a:pt x="14774" y="2097"/>
                </a:lnTo>
                <a:lnTo>
                  <a:pt x="14823" y="2053"/>
                </a:lnTo>
                <a:lnTo>
                  <a:pt x="14969" y="2075"/>
                </a:lnTo>
                <a:lnTo>
                  <a:pt x="15115" y="2119"/>
                </a:lnTo>
                <a:lnTo>
                  <a:pt x="15164" y="2119"/>
                </a:lnTo>
                <a:lnTo>
                  <a:pt x="15310" y="2075"/>
                </a:lnTo>
                <a:lnTo>
                  <a:pt x="15456" y="2017"/>
                </a:lnTo>
                <a:lnTo>
                  <a:pt x="15578" y="1894"/>
                </a:lnTo>
                <a:lnTo>
                  <a:pt x="15725" y="1770"/>
                </a:lnTo>
                <a:lnTo>
                  <a:pt x="15920" y="1669"/>
                </a:lnTo>
                <a:lnTo>
                  <a:pt x="15920" y="1625"/>
                </a:lnTo>
                <a:lnTo>
                  <a:pt x="15798" y="1567"/>
                </a:lnTo>
                <a:lnTo>
                  <a:pt x="15651" y="1502"/>
                </a:lnTo>
                <a:lnTo>
                  <a:pt x="15456" y="1502"/>
                </a:lnTo>
                <a:close/>
              </a:path>
            </a:pathLst>
          </a:custGeom>
          <a:solidFill>
            <a:schemeClr val="accent3">
              <a:lumOff val="44000"/>
            </a:schemeClr>
          </a:solidFill>
          <a:ln>
            <a:solidFill>
              <a:srgbClr val="516D85"/>
            </a:solidFill>
          </a:ln>
        </p:spPr>
        <p:txBody>
          <a:bodyPr lIns="45719" rIns="45719"/>
          <a:lstStyle/>
          <a:p>
            <a:pPr>
              <a:defRPr>
                <a:latin typeface="Arial"/>
                <a:ea typeface="Arial"/>
                <a:cs typeface="Arial"/>
                <a:sym typeface="Arial"/>
              </a:defRPr>
            </a:pPr>
          </a:p>
        </p:txBody>
      </p:sp>
      <p:sp>
        <p:nvSpPr>
          <p:cNvPr id="71" name="Shape 71"/>
          <p:cNvSpPr/>
          <p:nvPr/>
        </p:nvSpPr>
        <p:spPr>
          <a:xfrm>
            <a:off x="5702300" y="1825625"/>
            <a:ext cx="1123950" cy="2957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33" y="9718"/>
                </a:moveTo>
                <a:lnTo>
                  <a:pt x="20848" y="9575"/>
                </a:lnTo>
                <a:lnTo>
                  <a:pt x="20955" y="9453"/>
                </a:lnTo>
                <a:lnTo>
                  <a:pt x="21063" y="9371"/>
                </a:lnTo>
                <a:lnTo>
                  <a:pt x="20848" y="9126"/>
                </a:lnTo>
                <a:lnTo>
                  <a:pt x="20687" y="8922"/>
                </a:lnTo>
                <a:lnTo>
                  <a:pt x="20633" y="8779"/>
                </a:lnTo>
                <a:lnTo>
                  <a:pt x="20633" y="8718"/>
                </a:lnTo>
                <a:lnTo>
                  <a:pt x="20579" y="8656"/>
                </a:lnTo>
                <a:lnTo>
                  <a:pt x="20418" y="8513"/>
                </a:lnTo>
                <a:lnTo>
                  <a:pt x="20257" y="8391"/>
                </a:lnTo>
                <a:lnTo>
                  <a:pt x="20149" y="8268"/>
                </a:lnTo>
                <a:lnTo>
                  <a:pt x="20042" y="7983"/>
                </a:lnTo>
                <a:lnTo>
                  <a:pt x="19934" y="7840"/>
                </a:lnTo>
                <a:lnTo>
                  <a:pt x="19719" y="7717"/>
                </a:lnTo>
                <a:lnTo>
                  <a:pt x="19666" y="7676"/>
                </a:lnTo>
                <a:lnTo>
                  <a:pt x="19558" y="7636"/>
                </a:lnTo>
                <a:lnTo>
                  <a:pt x="19504" y="7513"/>
                </a:lnTo>
                <a:lnTo>
                  <a:pt x="19397" y="7227"/>
                </a:lnTo>
                <a:lnTo>
                  <a:pt x="19397" y="7064"/>
                </a:lnTo>
                <a:lnTo>
                  <a:pt x="19451" y="6921"/>
                </a:lnTo>
                <a:lnTo>
                  <a:pt x="19558" y="6758"/>
                </a:lnTo>
                <a:lnTo>
                  <a:pt x="19773" y="6533"/>
                </a:lnTo>
                <a:lnTo>
                  <a:pt x="20257" y="6431"/>
                </a:lnTo>
                <a:lnTo>
                  <a:pt x="20579" y="6349"/>
                </a:lnTo>
                <a:lnTo>
                  <a:pt x="20740" y="6288"/>
                </a:lnTo>
                <a:lnTo>
                  <a:pt x="20794" y="6247"/>
                </a:lnTo>
                <a:lnTo>
                  <a:pt x="21063" y="5961"/>
                </a:lnTo>
                <a:lnTo>
                  <a:pt x="21331" y="5451"/>
                </a:lnTo>
                <a:lnTo>
                  <a:pt x="21493" y="5165"/>
                </a:lnTo>
                <a:lnTo>
                  <a:pt x="21546" y="4920"/>
                </a:lnTo>
                <a:lnTo>
                  <a:pt x="21600" y="4696"/>
                </a:lnTo>
                <a:lnTo>
                  <a:pt x="21546" y="4532"/>
                </a:lnTo>
                <a:lnTo>
                  <a:pt x="21170" y="4002"/>
                </a:lnTo>
                <a:lnTo>
                  <a:pt x="21009" y="3695"/>
                </a:lnTo>
                <a:lnTo>
                  <a:pt x="20687" y="3512"/>
                </a:lnTo>
                <a:lnTo>
                  <a:pt x="20472" y="3450"/>
                </a:lnTo>
                <a:lnTo>
                  <a:pt x="20149" y="3409"/>
                </a:lnTo>
                <a:lnTo>
                  <a:pt x="19827" y="3348"/>
                </a:lnTo>
                <a:lnTo>
                  <a:pt x="19397" y="3328"/>
                </a:lnTo>
                <a:lnTo>
                  <a:pt x="19236" y="3328"/>
                </a:lnTo>
                <a:lnTo>
                  <a:pt x="19182" y="3226"/>
                </a:lnTo>
                <a:lnTo>
                  <a:pt x="19128" y="3103"/>
                </a:lnTo>
                <a:lnTo>
                  <a:pt x="18860" y="2899"/>
                </a:lnTo>
                <a:lnTo>
                  <a:pt x="18645" y="2797"/>
                </a:lnTo>
                <a:lnTo>
                  <a:pt x="18484" y="2715"/>
                </a:lnTo>
                <a:lnTo>
                  <a:pt x="18430" y="2654"/>
                </a:lnTo>
                <a:lnTo>
                  <a:pt x="18430" y="2184"/>
                </a:lnTo>
                <a:lnTo>
                  <a:pt x="18376" y="1940"/>
                </a:lnTo>
                <a:lnTo>
                  <a:pt x="18322" y="1837"/>
                </a:lnTo>
                <a:lnTo>
                  <a:pt x="18215" y="1715"/>
                </a:lnTo>
                <a:lnTo>
                  <a:pt x="17946" y="1531"/>
                </a:lnTo>
                <a:lnTo>
                  <a:pt x="17678" y="1368"/>
                </a:lnTo>
                <a:lnTo>
                  <a:pt x="17463" y="1225"/>
                </a:lnTo>
                <a:lnTo>
                  <a:pt x="17301" y="1041"/>
                </a:lnTo>
                <a:lnTo>
                  <a:pt x="17194" y="857"/>
                </a:lnTo>
                <a:lnTo>
                  <a:pt x="17087" y="694"/>
                </a:lnTo>
                <a:lnTo>
                  <a:pt x="16979" y="592"/>
                </a:lnTo>
                <a:lnTo>
                  <a:pt x="16764" y="490"/>
                </a:lnTo>
                <a:lnTo>
                  <a:pt x="16496" y="367"/>
                </a:lnTo>
                <a:lnTo>
                  <a:pt x="15904" y="143"/>
                </a:lnTo>
                <a:lnTo>
                  <a:pt x="15636" y="102"/>
                </a:lnTo>
                <a:lnTo>
                  <a:pt x="15206" y="20"/>
                </a:lnTo>
                <a:lnTo>
                  <a:pt x="14830" y="0"/>
                </a:lnTo>
                <a:lnTo>
                  <a:pt x="14454" y="20"/>
                </a:lnTo>
                <a:lnTo>
                  <a:pt x="14131" y="41"/>
                </a:lnTo>
                <a:lnTo>
                  <a:pt x="13863" y="82"/>
                </a:lnTo>
                <a:lnTo>
                  <a:pt x="13648" y="143"/>
                </a:lnTo>
                <a:lnTo>
                  <a:pt x="13487" y="122"/>
                </a:lnTo>
                <a:lnTo>
                  <a:pt x="13272" y="143"/>
                </a:lnTo>
                <a:lnTo>
                  <a:pt x="12734" y="184"/>
                </a:lnTo>
                <a:lnTo>
                  <a:pt x="12466" y="245"/>
                </a:lnTo>
                <a:lnTo>
                  <a:pt x="12197" y="347"/>
                </a:lnTo>
                <a:lnTo>
                  <a:pt x="11928" y="490"/>
                </a:lnTo>
                <a:lnTo>
                  <a:pt x="11499" y="776"/>
                </a:lnTo>
                <a:lnTo>
                  <a:pt x="10961" y="1184"/>
                </a:lnTo>
                <a:lnTo>
                  <a:pt x="10854" y="1307"/>
                </a:lnTo>
                <a:lnTo>
                  <a:pt x="10800" y="1429"/>
                </a:lnTo>
                <a:lnTo>
                  <a:pt x="10800" y="1531"/>
                </a:lnTo>
                <a:lnTo>
                  <a:pt x="10907" y="1715"/>
                </a:lnTo>
                <a:lnTo>
                  <a:pt x="10907" y="1919"/>
                </a:lnTo>
                <a:lnTo>
                  <a:pt x="10854" y="2103"/>
                </a:lnTo>
                <a:lnTo>
                  <a:pt x="10693" y="2307"/>
                </a:lnTo>
                <a:lnTo>
                  <a:pt x="10263" y="2634"/>
                </a:lnTo>
                <a:lnTo>
                  <a:pt x="10209" y="2756"/>
                </a:lnTo>
                <a:lnTo>
                  <a:pt x="10101" y="2899"/>
                </a:lnTo>
                <a:lnTo>
                  <a:pt x="10101" y="3328"/>
                </a:lnTo>
                <a:lnTo>
                  <a:pt x="9618" y="3389"/>
                </a:lnTo>
                <a:lnTo>
                  <a:pt x="9403" y="3430"/>
                </a:lnTo>
                <a:lnTo>
                  <a:pt x="9349" y="3450"/>
                </a:lnTo>
                <a:lnTo>
                  <a:pt x="8758" y="3695"/>
                </a:lnTo>
                <a:lnTo>
                  <a:pt x="8597" y="3838"/>
                </a:lnTo>
                <a:lnTo>
                  <a:pt x="8382" y="4104"/>
                </a:lnTo>
                <a:lnTo>
                  <a:pt x="8060" y="4512"/>
                </a:lnTo>
                <a:lnTo>
                  <a:pt x="7845" y="5022"/>
                </a:lnTo>
                <a:lnTo>
                  <a:pt x="7684" y="5614"/>
                </a:lnTo>
                <a:lnTo>
                  <a:pt x="7630" y="5982"/>
                </a:lnTo>
                <a:lnTo>
                  <a:pt x="7630" y="6166"/>
                </a:lnTo>
                <a:lnTo>
                  <a:pt x="7684" y="6309"/>
                </a:lnTo>
                <a:lnTo>
                  <a:pt x="7791" y="6533"/>
                </a:lnTo>
                <a:lnTo>
                  <a:pt x="7845" y="6615"/>
                </a:lnTo>
                <a:lnTo>
                  <a:pt x="8006" y="6696"/>
                </a:lnTo>
                <a:lnTo>
                  <a:pt x="8221" y="6798"/>
                </a:lnTo>
                <a:lnTo>
                  <a:pt x="8543" y="6880"/>
                </a:lnTo>
                <a:lnTo>
                  <a:pt x="8919" y="6941"/>
                </a:lnTo>
                <a:lnTo>
                  <a:pt x="9188" y="7003"/>
                </a:lnTo>
                <a:lnTo>
                  <a:pt x="9134" y="7064"/>
                </a:lnTo>
                <a:lnTo>
                  <a:pt x="9081" y="7207"/>
                </a:lnTo>
                <a:lnTo>
                  <a:pt x="9081" y="7452"/>
                </a:lnTo>
                <a:lnTo>
                  <a:pt x="9027" y="7636"/>
                </a:lnTo>
                <a:lnTo>
                  <a:pt x="8973" y="7840"/>
                </a:lnTo>
                <a:lnTo>
                  <a:pt x="8919" y="8064"/>
                </a:lnTo>
                <a:lnTo>
                  <a:pt x="8919" y="8268"/>
                </a:lnTo>
                <a:lnTo>
                  <a:pt x="8866" y="8595"/>
                </a:lnTo>
                <a:lnTo>
                  <a:pt x="8758" y="8901"/>
                </a:lnTo>
                <a:lnTo>
                  <a:pt x="8704" y="9085"/>
                </a:lnTo>
                <a:lnTo>
                  <a:pt x="8704" y="9310"/>
                </a:lnTo>
                <a:lnTo>
                  <a:pt x="8597" y="9412"/>
                </a:lnTo>
                <a:lnTo>
                  <a:pt x="8490" y="9493"/>
                </a:lnTo>
                <a:lnTo>
                  <a:pt x="8382" y="9636"/>
                </a:lnTo>
                <a:lnTo>
                  <a:pt x="8275" y="9738"/>
                </a:lnTo>
                <a:lnTo>
                  <a:pt x="8221" y="9779"/>
                </a:lnTo>
                <a:lnTo>
                  <a:pt x="8221" y="9820"/>
                </a:lnTo>
                <a:lnTo>
                  <a:pt x="8382" y="9840"/>
                </a:lnTo>
                <a:lnTo>
                  <a:pt x="8597" y="9881"/>
                </a:lnTo>
                <a:lnTo>
                  <a:pt x="8973" y="9902"/>
                </a:lnTo>
                <a:lnTo>
                  <a:pt x="8866" y="9943"/>
                </a:lnTo>
                <a:lnTo>
                  <a:pt x="8758" y="10024"/>
                </a:lnTo>
                <a:lnTo>
                  <a:pt x="8651" y="10126"/>
                </a:lnTo>
                <a:lnTo>
                  <a:pt x="8651" y="10392"/>
                </a:lnTo>
                <a:lnTo>
                  <a:pt x="8543" y="10494"/>
                </a:lnTo>
                <a:lnTo>
                  <a:pt x="8275" y="10759"/>
                </a:lnTo>
                <a:lnTo>
                  <a:pt x="8167" y="10882"/>
                </a:lnTo>
                <a:lnTo>
                  <a:pt x="8167" y="10984"/>
                </a:lnTo>
                <a:lnTo>
                  <a:pt x="8113" y="11147"/>
                </a:lnTo>
                <a:lnTo>
                  <a:pt x="8006" y="11412"/>
                </a:lnTo>
                <a:lnTo>
                  <a:pt x="7415" y="12270"/>
                </a:lnTo>
                <a:lnTo>
                  <a:pt x="7093" y="12944"/>
                </a:lnTo>
                <a:lnTo>
                  <a:pt x="6770" y="13679"/>
                </a:lnTo>
                <a:lnTo>
                  <a:pt x="6770" y="13740"/>
                </a:lnTo>
                <a:lnTo>
                  <a:pt x="6716" y="13781"/>
                </a:lnTo>
                <a:lnTo>
                  <a:pt x="6609" y="13842"/>
                </a:lnTo>
                <a:lnTo>
                  <a:pt x="6555" y="13924"/>
                </a:lnTo>
                <a:lnTo>
                  <a:pt x="6555" y="14332"/>
                </a:lnTo>
                <a:lnTo>
                  <a:pt x="6501" y="14414"/>
                </a:lnTo>
                <a:lnTo>
                  <a:pt x="6233" y="14659"/>
                </a:lnTo>
                <a:lnTo>
                  <a:pt x="5696" y="15067"/>
                </a:lnTo>
                <a:lnTo>
                  <a:pt x="5642" y="15169"/>
                </a:lnTo>
                <a:lnTo>
                  <a:pt x="5642" y="15312"/>
                </a:lnTo>
                <a:lnTo>
                  <a:pt x="5427" y="15679"/>
                </a:lnTo>
                <a:lnTo>
                  <a:pt x="5266" y="15822"/>
                </a:lnTo>
                <a:lnTo>
                  <a:pt x="4728" y="16231"/>
                </a:lnTo>
                <a:lnTo>
                  <a:pt x="4460" y="16476"/>
                </a:lnTo>
                <a:lnTo>
                  <a:pt x="4352" y="16639"/>
                </a:lnTo>
                <a:lnTo>
                  <a:pt x="4084" y="16945"/>
                </a:lnTo>
                <a:lnTo>
                  <a:pt x="3869" y="17129"/>
                </a:lnTo>
                <a:lnTo>
                  <a:pt x="3761" y="17292"/>
                </a:lnTo>
                <a:lnTo>
                  <a:pt x="3707" y="17476"/>
                </a:lnTo>
                <a:lnTo>
                  <a:pt x="3546" y="17680"/>
                </a:lnTo>
                <a:lnTo>
                  <a:pt x="3331" y="17905"/>
                </a:lnTo>
                <a:lnTo>
                  <a:pt x="3224" y="18027"/>
                </a:lnTo>
                <a:lnTo>
                  <a:pt x="3170" y="18211"/>
                </a:lnTo>
                <a:lnTo>
                  <a:pt x="3009" y="18456"/>
                </a:lnTo>
                <a:lnTo>
                  <a:pt x="2794" y="18762"/>
                </a:lnTo>
                <a:lnTo>
                  <a:pt x="2364" y="19232"/>
                </a:lnTo>
                <a:lnTo>
                  <a:pt x="2149" y="19518"/>
                </a:lnTo>
                <a:lnTo>
                  <a:pt x="1827" y="19967"/>
                </a:lnTo>
                <a:lnTo>
                  <a:pt x="1451" y="20579"/>
                </a:lnTo>
                <a:lnTo>
                  <a:pt x="1128" y="20804"/>
                </a:lnTo>
                <a:lnTo>
                  <a:pt x="1504" y="20824"/>
                </a:lnTo>
                <a:lnTo>
                  <a:pt x="860" y="20885"/>
                </a:lnTo>
                <a:lnTo>
                  <a:pt x="752" y="20885"/>
                </a:lnTo>
                <a:lnTo>
                  <a:pt x="537" y="20865"/>
                </a:lnTo>
                <a:lnTo>
                  <a:pt x="376" y="20885"/>
                </a:lnTo>
                <a:lnTo>
                  <a:pt x="269" y="20885"/>
                </a:lnTo>
                <a:lnTo>
                  <a:pt x="161" y="20926"/>
                </a:lnTo>
                <a:lnTo>
                  <a:pt x="107" y="20967"/>
                </a:lnTo>
                <a:lnTo>
                  <a:pt x="0" y="21090"/>
                </a:lnTo>
                <a:lnTo>
                  <a:pt x="0" y="21294"/>
                </a:lnTo>
                <a:lnTo>
                  <a:pt x="161" y="21335"/>
                </a:lnTo>
                <a:lnTo>
                  <a:pt x="967" y="21437"/>
                </a:lnTo>
                <a:lnTo>
                  <a:pt x="1397" y="21457"/>
                </a:lnTo>
                <a:lnTo>
                  <a:pt x="2310" y="21457"/>
                </a:lnTo>
                <a:lnTo>
                  <a:pt x="3116" y="21396"/>
                </a:lnTo>
                <a:lnTo>
                  <a:pt x="3707" y="21355"/>
                </a:lnTo>
                <a:lnTo>
                  <a:pt x="4137" y="21294"/>
                </a:lnTo>
                <a:lnTo>
                  <a:pt x="4890" y="21294"/>
                </a:lnTo>
                <a:lnTo>
                  <a:pt x="5158" y="21314"/>
                </a:lnTo>
                <a:lnTo>
                  <a:pt x="5319" y="21335"/>
                </a:lnTo>
                <a:lnTo>
                  <a:pt x="5427" y="21314"/>
                </a:lnTo>
                <a:lnTo>
                  <a:pt x="5481" y="21273"/>
                </a:lnTo>
                <a:lnTo>
                  <a:pt x="6394" y="21335"/>
                </a:lnTo>
                <a:lnTo>
                  <a:pt x="6716" y="20681"/>
                </a:lnTo>
                <a:lnTo>
                  <a:pt x="6985" y="20171"/>
                </a:lnTo>
                <a:lnTo>
                  <a:pt x="7146" y="19803"/>
                </a:lnTo>
                <a:lnTo>
                  <a:pt x="7200" y="19518"/>
                </a:lnTo>
                <a:lnTo>
                  <a:pt x="7361" y="19211"/>
                </a:lnTo>
                <a:lnTo>
                  <a:pt x="7576" y="18864"/>
                </a:lnTo>
                <a:lnTo>
                  <a:pt x="7791" y="18538"/>
                </a:lnTo>
                <a:lnTo>
                  <a:pt x="8382" y="17823"/>
                </a:lnTo>
                <a:lnTo>
                  <a:pt x="8651" y="17476"/>
                </a:lnTo>
                <a:lnTo>
                  <a:pt x="8758" y="17190"/>
                </a:lnTo>
                <a:lnTo>
                  <a:pt x="8973" y="16700"/>
                </a:lnTo>
                <a:lnTo>
                  <a:pt x="9188" y="16292"/>
                </a:lnTo>
                <a:lnTo>
                  <a:pt x="9296" y="16169"/>
                </a:lnTo>
                <a:lnTo>
                  <a:pt x="9403" y="16067"/>
                </a:lnTo>
                <a:lnTo>
                  <a:pt x="9725" y="15741"/>
                </a:lnTo>
                <a:lnTo>
                  <a:pt x="10048" y="15475"/>
                </a:lnTo>
                <a:lnTo>
                  <a:pt x="10316" y="15149"/>
                </a:lnTo>
                <a:lnTo>
                  <a:pt x="10424" y="14944"/>
                </a:lnTo>
                <a:lnTo>
                  <a:pt x="10478" y="14883"/>
                </a:lnTo>
                <a:lnTo>
                  <a:pt x="10531" y="14761"/>
                </a:lnTo>
                <a:lnTo>
                  <a:pt x="10854" y="14332"/>
                </a:lnTo>
                <a:lnTo>
                  <a:pt x="11069" y="14128"/>
                </a:lnTo>
                <a:lnTo>
                  <a:pt x="11713" y="13597"/>
                </a:lnTo>
                <a:lnTo>
                  <a:pt x="12734" y="12719"/>
                </a:lnTo>
                <a:lnTo>
                  <a:pt x="13701" y="11923"/>
                </a:lnTo>
                <a:lnTo>
                  <a:pt x="14454" y="11494"/>
                </a:lnTo>
                <a:lnTo>
                  <a:pt x="14615" y="12229"/>
                </a:lnTo>
                <a:lnTo>
                  <a:pt x="14507" y="13760"/>
                </a:lnTo>
                <a:lnTo>
                  <a:pt x="14561" y="14638"/>
                </a:lnTo>
                <a:lnTo>
                  <a:pt x="14507" y="15047"/>
                </a:lnTo>
                <a:lnTo>
                  <a:pt x="14507" y="15210"/>
                </a:lnTo>
                <a:lnTo>
                  <a:pt x="14561" y="15312"/>
                </a:lnTo>
                <a:lnTo>
                  <a:pt x="14722" y="15475"/>
                </a:lnTo>
                <a:lnTo>
                  <a:pt x="14722" y="15557"/>
                </a:lnTo>
                <a:lnTo>
                  <a:pt x="14615" y="15863"/>
                </a:lnTo>
                <a:lnTo>
                  <a:pt x="14454" y="16129"/>
                </a:lnTo>
                <a:lnTo>
                  <a:pt x="14239" y="16374"/>
                </a:lnTo>
                <a:lnTo>
                  <a:pt x="14078" y="16578"/>
                </a:lnTo>
                <a:lnTo>
                  <a:pt x="13863" y="16986"/>
                </a:lnTo>
                <a:lnTo>
                  <a:pt x="13755" y="17170"/>
                </a:lnTo>
                <a:lnTo>
                  <a:pt x="13325" y="17721"/>
                </a:lnTo>
                <a:lnTo>
                  <a:pt x="13110" y="18068"/>
                </a:lnTo>
                <a:lnTo>
                  <a:pt x="13057" y="18231"/>
                </a:lnTo>
                <a:lnTo>
                  <a:pt x="13057" y="18374"/>
                </a:lnTo>
                <a:lnTo>
                  <a:pt x="12949" y="18660"/>
                </a:lnTo>
                <a:lnTo>
                  <a:pt x="12842" y="18926"/>
                </a:lnTo>
                <a:lnTo>
                  <a:pt x="12681" y="19191"/>
                </a:lnTo>
                <a:lnTo>
                  <a:pt x="12519" y="19416"/>
                </a:lnTo>
                <a:lnTo>
                  <a:pt x="12197" y="20212"/>
                </a:lnTo>
                <a:lnTo>
                  <a:pt x="11928" y="20783"/>
                </a:lnTo>
                <a:lnTo>
                  <a:pt x="12466" y="20865"/>
                </a:lnTo>
                <a:lnTo>
                  <a:pt x="12466" y="21355"/>
                </a:lnTo>
                <a:lnTo>
                  <a:pt x="12573" y="21437"/>
                </a:lnTo>
                <a:lnTo>
                  <a:pt x="12734" y="21498"/>
                </a:lnTo>
                <a:lnTo>
                  <a:pt x="13003" y="21559"/>
                </a:lnTo>
                <a:lnTo>
                  <a:pt x="13379" y="21600"/>
                </a:lnTo>
                <a:lnTo>
                  <a:pt x="13755" y="21600"/>
                </a:lnTo>
                <a:lnTo>
                  <a:pt x="14131" y="21580"/>
                </a:lnTo>
                <a:lnTo>
                  <a:pt x="14454" y="21498"/>
                </a:lnTo>
                <a:lnTo>
                  <a:pt x="14830" y="21355"/>
                </a:lnTo>
                <a:lnTo>
                  <a:pt x="15045" y="21233"/>
                </a:lnTo>
                <a:lnTo>
                  <a:pt x="15206" y="21130"/>
                </a:lnTo>
                <a:lnTo>
                  <a:pt x="16012" y="21151"/>
                </a:lnTo>
                <a:lnTo>
                  <a:pt x="16227" y="21110"/>
                </a:lnTo>
                <a:lnTo>
                  <a:pt x="16496" y="21028"/>
                </a:lnTo>
                <a:lnTo>
                  <a:pt x="16657" y="20947"/>
                </a:lnTo>
                <a:lnTo>
                  <a:pt x="16764" y="20885"/>
                </a:lnTo>
                <a:lnTo>
                  <a:pt x="16872" y="20804"/>
                </a:lnTo>
                <a:lnTo>
                  <a:pt x="16925" y="20702"/>
                </a:lnTo>
                <a:lnTo>
                  <a:pt x="16979" y="20457"/>
                </a:lnTo>
                <a:lnTo>
                  <a:pt x="17087" y="20089"/>
                </a:lnTo>
                <a:lnTo>
                  <a:pt x="17409" y="19477"/>
                </a:lnTo>
                <a:lnTo>
                  <a:pt x="17624" y="19007"/>
                </a:lnTo>
                <a:lnTo>
                  <a:pt x="17946" y="18231"/>
                </a:lnTo>
                <a:lnTo>
                  <a:pt x="18215" y="17435"/>
                </a:lnTo>
                <a:lnTo>
                  <a:pt x="18322" y="17149"/>
                </a:lnTo>
                <a:lnTo>
                  <a:pt x="18322" y="16659"/>
                </a:lnTo>
                <a:lnTo>
                  <a:pt x="18430" y="16292"/>
                </a:lnTo>
                <a:lnTo>
                  <a:pt x="18645" y="15700"/>
                </a:lnTo>
                <a:lnTo>
                  <a:pt x="18913" y="14883"/>
                </a:lnTo>
                <a:lnTo>
                  <a:pt x="19182" y="14209"/>
                </a:lnTo>
                <a:lnTo>
                  <a:pt x="19343" y="13781"/>
                </a:lnTo>
                <a:lnTo>
                  <a:pt x="19504" y="13495"/>
                </a:lnTo>
                <a:lnTo>
                  <a:pt x="19881" y="12944"/>
                </a:lnTo>
                <a:lnTo>
                  <a:pt x="20042" y="12658"/>
                </a:lnTo>
                <a:lnTo>
                  <a:pt x="20149" y="12454"/>
                </a:lnTo>
                <a:lnTo>
                  <a:pt x="20203" y="12270"/>
                </a:lnTo>
                <a:lnTo>
                  <a:pt x="20418" y="11984"/>
                </a:lnTo>
                <a:lnTo>
                  <a:pt x="20579" y="11657"/>
                </a:lnTo>
                <a:lnTo>
                  <a:pt x="20687" y="11412"/>
                </a:lnTo>
                <a:lnTo>
                  <a:pt x="20740" y="11106"/>
                </a:lnTo>
                <a:lnTo>
                  <a:pt x="20740" y="10678"/>
                </a:lnTo>
                <a:lnTo>
                  <a:pt x="20687" y="10249"/>
                </a:lnTo>
                <a:lnTo>
                  <a:pt x="20633" y="10085"/>
                </a:lnTo>
                <a:lnTo>
                  <a:pt x="20525" y="9963"/>
                </a:lnTo>
                <a:lnTo>
                  <a:pt x="20203" y="9759"/>
                </a:lnTo>
                <a:lnTo>
                  <a:pt x="20310" y="9779"/>
                </a:lnTo>
                <a:lnTo>
                  <a:pt x="20418" y="9779"/>
                </a:lnTo>
                <a:lnTo>
                  <a:pt x="20525" y="9759"/>
                </a:lnTo>
                <a:lnTo>
                  <a:pt x="20633" y="9718"/>
                </a:lnTo>
                <a:close/>
              </a:path>
            </a:pathLst>
          </a:custGeom>
          <a:gradFill>
            <a:gsLst>
              <a:gs pos="0">
                <a:srgbClr val="254765"/>
              </a:gs>
              <a:gs pos="100000">
                <a:srgbClr val="192F43"/>
              </a:gs>
            </a:gsLst>
            <a:lin ang="5400000"/>
          </a:gradFill>
          <a:ln w="12700">
            <a:miter lim="400000"/>
          </a:ln>
        </p:spPr>
        <p:txBody>
          <a:bodyPr lIns="45719" rIns="45719" anchor="ctr"/>
          <a:lstStyle/>
          <a:p>
            <a:pPr>
              <a:defRPr>
                <a:latin typeface="Arial"/>
                <a:ea typeface="Arial"/>
                <a:cs typeface="Arial"/>
                <a:sym typeface="Arial"/>
              </a:defRPr>
            </a:pPr>
          </a:p>
        </p:txBody>
      </p:sp>
      <p:sp>
        <p:nvSpPr>
          <p:cNvPr id="72" name="Shape 72"/>
          <p:cNvSpPr/>
          <p:nvPr/>
        </p:nvSpPr>
        <p:spPr>
          <a:xfrm>
            <a:off x="2286000" y="4714875"/>
            <a:ext cx="5429250" cy="10292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6600">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79" name="Shape 79"/>
          <p:cNvSpPr/>
          <p:nvPr/>
        </p:nvSpPr>
        <p:spPr>
          <a:xfrm>
            <a:off x="2843213" y="6510338"/>
            <a:ext cx="339248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275E"/>
                </a:solidFill>
              </a:defRPr>
            </a:lvl1pPr>
          </a:lstStyle>
          <a:p>
            <a:pPr/>
            <a:r>
              <a:t>Information System Confidential</a:t>
            </a:r>
          </a:p>
        </p:txBody>
      </p:sp>
      <p:sp>
        <p:nvSpPr>
          <p:cNvPr id="80" name="Shape 80"/>
          <p:cNvSpPr/>
          <p:nvPr/>
        </p:nvSpPr>
        <p:spPr>
          <a:xfrm>
            <a:off x="420687" y="6510338"/>
            <a:ext cx="1293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0275E"/>
                </a:solidFill>
                <a:latin typeface="Arial"/>
                <a:ea typeface="Arial"/>
                <a:cs typeface="Arial"/>
                <a:sym typeface="Arial"/>
              </a:defRPr>
            </a:lvl1pPr>
          </a:lstStyle>
          <a:p>
            <a:pPr/>
            <a:r>
              <a:t>2014-05-22</a:t>
            </a:r>
          </a:p>
        </p:txBody>
      </p:sp>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Shape 2"/>
          <p:cNvSpPr/>
          <p:nvPr/>
        </p:nvSpPr>
        <p:spPr>
          <a:xfrm>
            <a:off x="2843213" y="6510338"/>
            <a:ext cx="339248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275E"/>
                </a:solidFill>
              </a:defRPr>
            </a:lvl1pPr>
          </a:lstStyle>
          <a:p>
            <a:pPr/>
            <a:r>
              <a:t>Information System Confidential</a:t>
            </a:r>
          </a:p>
        </p:txBody>
      </p:sp>
      <p:sp>
        <p:nvSpPr>
          <p:cNvPr id="3" name="Shape 3"/>
          <p:cNvSpPr/>
          <p:nvPr/>
        </p:nvSpPr>
        <p:spPr>
          <a:xfrm>
            <a:off x="420687" y="6510338"/>
            <a:ext cx="1293813"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00275E"/>
                </a:solidFill>
                <a:latin typeface="Arial"/>
                <a:ea typeface="Arial"/>
                <a:cs typeface="Arial"/>
                <a:sym typeface="Arial"/>
              </a:defRPr>
            </a:lvl1pPr>
          </a:lstStyle>
          <a:p>
            <a:pPr/>
            <a:r>
              <a:t>2014-05-22</a:t>
            </a:r>
          </a:p>
        </p:txBody>
      </p:sp>
      <p:sp>
        <p:nvSpPr>
          <p:cNvPr id="4" name="Shape 4"/>
          <p:cNvSpPr/>
          <p:nvPr>
            <p:ph type="sldNum" sz="quarter" idx="2"/>
          </p:nvPr>
        </p:nvSpPr>
        <p:spPr>
          <a:xfrm>
            <a:off x="7715250" y="6510338"/>
            <a:ext cx="358413" cy="350662"/>
          </a:xfrm>
          <a:prstGeom prst="rect">
            <a:avLst/>
          </a:prstGeom>
          <a:ln w="12700">
            <a:miter lim="400000"/>
          </a:ln>
        </p:spPr>
        <p:txBody>
          <a:bodyPr wrap="none" lIns="45719" rIns="45719">
            <a:spAutoFit/>
          </a:bodyPr>
          <a:lstStyle>
            <a:lvl1pPr>
              <a:defRPr>
                <a:latin typeface="Arial"/>
                <a:ea typeface="Arial"/>
                <a:cs typeface="Arial"/>
                <a:sym typeface="Arial"/>
              </a:defRPr>
            </a:lvl1pPr>
          </a:lstStyle>
          <a:p>
            <a:pPr/>
            <a:fld id="{86CB4B4D-7CA3-9044-876B-883B54F8677D}" type="slidenum"/>
          </a:p>
        </p:txBody>
      </p:sp>
      <p:sp>
        <p:nvSpPr>
          <p:cNvPr id="5" name="Shape 5"/>
          <p:cNvSpPr/>
          <p:nvPr/>
        </p:nvSpPr>
        <p:spPr>
          <a:xfrm>
            <a:off x="457200" y="928687"/>
            <a:ext cx="8229600" cy="1"/>
          </a:xfrm>
          <a:prstGeom prst="line">
            <a:avLst/>
          </a:prstGeom>
          <a:ln>
            <a:solidFill>
              <a:srgbClr val="000000"/>
            </a:solidFill>
            <a:miter/>
          </a:ln>
        </p:spPr>
        <p:txBody>
          <a:bodyPr lIns="45719" rIns="45719"/>
          <a:lstStyle/>
          <a:p>
            <a:pPr/>
          </a:p>
        </p:txBody>
      </p:sp>
      <p:sp>
        <p:nvSpPr>
          <p:cNvPr id="6" name="Shape 6"/>
          <p:cNvSpPr/>
          <p:nvPr>
            <p:ph type="title"/>
          </p:nvPr>
        </p:nvSpPr>
        <p:spPr>
          <a:xfrm>
            <a:off x="468312" y="476250"/>
            <a:ext cx="8207376" cy="41751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标题文本</a:t>
            </a:r>
          </a:p>
        </p:txBody>
      </p:sp>
      <p:sp>
        <p:nvSpPr>
          <p:cNvPr id="7" name="Shape 7"/>
          <p:cNvSpPr/>
          <p:nvPr>
            <p:ph type="body" idx="1"/>
          </p:nvPr>
        </p:nvSpPr>
        <p:spPr>
          <a:xfrm>
            <a:off x="900112" y="1125537"/>
            <a:ext cx="7416801" cy="504031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1pPr>
      <a:lvl2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2pPr>
      <a:lvl3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3pPr>
      <a:lvl4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4pPr>
      <a:lvl5pPr marL="0" marR="0" indent="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5pPr>
      <a:lvl6pPr marL="0" marR="0" indent="45720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6pPr>
      <a:lvl7pPr marL="0" marR="0" indent="91440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华文楷体"/>
          <a:ea typeface="华文楷体"/>
          <a:cs typeface="华文楷体"/>
          <a:sym typeface="华文楷体"/>
        </a:defRPr>
      </a:lvl9pPr>
    </p:titleStyle>
    <p:bodyStyle>
      <a:lvl1pPr marL="342900" marR="0" indent="-342900"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1pPr>
      <a:lvl2pPr marL="790575" marR="0" indent="-333375"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3pPr>
      <a:lvl4pPr marL="1691639" marR="0" indent="-320039"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4pPr>
      <a:lvl5pPr marL="2148839" marR="0" indent="-320039"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5pPr>
      <a:lvl6pPr marL="2606039" marR="0" indent="-320039"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6pPr>
      <a:lvl7pPr marL="3063239" marR="0" indent="-320039"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7pPr>
      <a:lvl8pPr marL="3520440" marR="0" indent="-320040"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8pPr>
      <a:lvl9pPr marL="3977640" marR="0" indent="-320040" algn="l" defTabSz="914400" rtl="0" latinLnBrk="0">
        <a:lnSpc>
          <a:spcPct val="100000"/>
        </a:lnSpc>
        <a:spcBef>
          <a:spcPts val="600"/>
        </a:spcBef>
        <a:spcAft>
          <a:spcPts val="0"/>
        </a:spcAft>
        <a:buClrTx/>
        <a:buSzPct val="100000"/>
        <a:buFont typeface="Wingdings"/>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Num" sz="quarter" idx="2"/>
          </p:nvPr>
        </p:nvSpPr>
        <p:spPr>
          <a:xfrm>
            <a:off x="794040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91" name="Shape 91"/>
          <p:cNvSpPr/>
          <p:nvPr>
            <p:ph type="body" idx="1"/>
          </p:nvPr>
        </p:nvSpPr>
        <p:spPr>
          <a:xfrm>
            <a:off x="714374" y="2357435"/>
            <a:ext cx="8106096" cy="4000524"/>
          </a:xfrm>
          <a:prstGeom prst="rect">
            <a:avLst/>
          </a:prstGeom>
        </p:spPr>
        <p:txBody>
          <a:bodyPr/>
          <a:lstStyle/>
          <a:p>
            <a:pPr>
              <a:spcBef>
                <a:spcPts val="1200"/>
              </a:spcBef>
              <a:defRPr sz="5400"/>
            </a:pPr>
            <a:r>
              <a:t>spark</a:t>
            </a:r>
            <a:r>
              <a:t>计算框架</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389" name="Shape 389"/>
          <p:cNvSpPr/>
          <p:nvPr>
            <p:ph type="body" idx="1"/>
          </p:nvPr>
        </p:nvSpPr>
        <p:spPr>
          <a:prstGeom prst="rect">
            <a:avLst/>
          </a:prstGeom>
        </p:spPr>
        <p:txBody>
          <a:bodyPr/>
          <a:lstStyle/>
          <a:p>
            <a:pPr>
              <a:buChar char="➢"/>
              <a:defRPr>
                <a:latin typeface="微软雅黑"/>
                <a:ea typeface="微软雅黑"/>
                <a:cs typeface="微软雅黑"/>
                <a:sym typeface="微软雅黑"/>
              </a:defRPr>
            </a:pPr>
            <a:r>
              <a:t>RDD: </a:t>
            </a:r>
            <a:r>
              <a:rPr sz="1600"/>
              <a:t>Resilient Distributed Dataset</a:t>
            </a:r>
            <a:r>
              <a:rPr sz="1600"/>
              <a:t>弹性分布数据集。</a:t>
            </a:r>
            <a:r>
              <a:rPr sz="1600"/>
              <a:t>RDD</a:t>
            </a:r>
            <a:r>
              <a:rPr sz="1600"/>
              <a:t>在集群中的多台机器上进行了分区。实现了以操作本地集合的方式来操作分布式数据集。</a:t>
            </a:r>
            <a:r>
              <a:rPr sz="1600"/>
              <a:t>RDD</a:t>
            </a:r>
            <a:r>
              <a:rPr sz="1600"/>
              <a:t>支持两种操作：</a:t>
            </a:r>
            <a:r>
              <a:rPr b="1" sz="1600"/>
              <a:t>转换（</a:t>
            </a:r>
            <a:r>
              <a:rPr b="1" i="1" sz="1600"/>
              <a:t>transformation</a:t>
            </a:r>
            <a:r>
              <a:rPr b="1" sz="1600"/>
              <a:t>）</a:t>
            </a:r>
            <a:r>
              <a:rPr sz="1600"/>
              <a:t>从现有的数据集创建一个新的数据集；</a:t>
            </a:r>
            <a:r>
              <a:rPr b="1" sz="1600"/>
              <a:t>动作（</a:t>
            </a:r>
            <a:r>
              <a:rPr b="1" i="1" sz="1600"/>
              <a:t>actions</a:t>
            </a:r>
            <a:r>
              <a:rPr b="1" sz="1600"/>
              <a:t>）</a:t>
            </a:r>
            <a:r>
              <a:rPr sz="1600"/>
              <a:t>在数据集上运行计算后，返回一个值给驱动程序。只有</a:t>
            </a:r>
            <a:r>
              <a:rPr sz="1600"/>
              <a:t>actions</a:t>
            </a:r>
            <a:r>
              <a:rPr sz="1600"/>
              <a:t>操作才会真正触发任务的执行。</a:t>
            </a:r>
            <a:endParaRPr sz="1600"/>
          </a:p>
          <a:p>
            <a:pPr>
              <a:spcBef>
                <a:spcPts val="300"/>
              </a:spcBef>
              <a:buSzTx/>
              <a:buNone/>
              <a:defRPr sz="1600">
                <a:latin typeface="微软雅黑"/>
                <a:ea typeface="微软雅黑"/>
                <a:cs typeface="微软雅黑"/>
                <a:sym typeface="微软雅黑"/>
              </a:defRPr>
            </a:pPr>
            <a:r>
              <a:t>	</a:t>
            </a:r>
            <a:r>
              <a:t>自我理解：计算单元，定义了输入输出类型及算法</a:t>
            </a:r>
          </a:p>
          <a:p>
            <a:pPr>
              <a:buChar char="➢"/>
              <a:defRPr sz="1600">
                <a:latin typeface="微软雅黑"/>
                <a:ea typeface="微软雅黑"/>
                <a:cs typeface="微软雅黑"/>
                <a:sym typeface="微软雅黑"/>
              </a:defRPr>
            </a:pPr>
          </a:p>
          <a:p>
            <a:pPr>
              <a:buChar char="➢"/>
              <a:defRPr>
                <a:latin typeface="微软雅黑"/>
                <a:ea typeface="微软雅黑"/>
                <a:cs typeface="微软雅黑"/>
                <a:sym typeface="微软雅黑"/>
              </a:defRPr>
            </a:pPr>
            <a:r>
              <a:t>DAGsheduler:</a:t>
            </a:r>
            <a:r>
              <a:rPr sz="1600"/>
              <a:t> : DAG(Directed Acyclic Graph):</a:t>
            </a:r>
            <a:r>
              <a:rPr sz="1600"/>
              <a:t>有向无环图是指任意一条边有方向，且不存在环路图的一种算法。在</a:t>
            </a:r>
            <a:r>
              <a:rPr sz="1600"/>
              <a:t>sparkcontext</a:t>
            </a:r>
            <a:r>
              <a:rPr sz="1600"/>
              <a:t>（</a:t>
            </a:r>
            <a:r>
              <a:rPr sz="1600"/>
              <a:t>spark</a:t>
            </a:r>
            <a:r>
              <a:rPr sz="1600"/>
              <a:t>编程的入口）读取</a:t>
            </a:r>
            <a:r>
              <a:rPr sz="1600"/>
              <a:t>RDD</a:t>
            </a:r>
            <a:r>
              <a:rPr sz="1600"/>
              <a:t>之后，会根据程序逻辑增量构建</a:t>
            </a:r>
            <a:r>
              <a:rPr sz="1600"/>
              <a:t>DAG</a:t>
            </a:r>
            <a:r>
              <a:rPr sz="1600"/>
              <a:t>图。并将</a:t>
            </a:r>
            <a:r>
              <a:rPr sz="1600"/>
              <a:t>DAG</a:t>
            </a:r>
            <a:r>
              <a:rPr sz="1600"/>
              <a:t>图转化为作业及其任务集，发送给</a:t>
            </a:r>
            <a:r>
              <a:rPr sz="1600"/>
              <a:t>yarnClientShechuler</a:t>
            </a:r>
            <a:r>
              <a:rPr sz="1600"/>
              <a:t>。</a:t>
            </a:r>
            <a:endParaRPr sz="1600"/>
          </a:p>
          <a:p>
            <a:pPr>
              <a:buChar char="➢"/>
              <a:defRPr>
                <a:latin typeface="微软雅黑"/>
                <a:ea typeface="微软雅黑"/>
                <a:cs typeface="微软雅黑"/>
                <a:sym typeface="微软雅黑"/>
              </a:defRPr>
            </a:pPr>
            <a:r>
              <a:t>yarnClientShechuler :</a:t>
            </a:r>
            <a:r>
              <a:rPr sz="1600"/>
              <a:t>yarn</a:t>
            </a:r>
            <a:r>
              <a:rPr sz="1600"/>
              <a:t>管理的任务集调度器。负责将把划分好分区的任务集发送到集群的</a:t>
            </a:r>
            <a:r>
              <a:rPr sz="1600"/>
              <a:t>worker</a:t>
            </a:r>
            <a:r>
              <a:rPr sz="1600"/>
              <a:t>节点上执行。等价于</a:t>
            </a:r>
            <a:r>
              <a:rPr sz="1600"/>
              <a:t>spark</a:t>
            </a:r>
            <a:r>
              <a:rPr sz="1600"/>
              <a:t>自带的</a:t>
            </a:r>
            <a:r>
              <a:rPr sz="1600"/>
              <a:t>taskScheduler</a:t>
            </a:r>
            <a:r>
              <a:rPr sz="1600"/>
              <a:t>的功能。</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392" name="Shape 392"/>
          <p:cNvSpPr/>
          <p:nvPr>
            <p:ph type="body" idx="1"/>
          </p:nvPr>
        </p:nvSpPr>
        <p:spPr>
          <a:prstGeom prst="rect">
            <a:avLst/>
          </a:prstGeom>
        </p:spPr>
        <p:txBody>
          <a:bodyPr/>
          <a:lstStyle/>
          <a:p>
            <a:pPr>
              <a:defRPr>
                <a:latin typeface="微软雅黑"/>
                <a:ea typeface="微软雅黑"/>
                <a:cs typeface="微软雅黑"/>
                <a:sym typeface="微软雅黑"/>
              </a:defRPr>
            </a:pPr>
            <a:r>
              <a:t>当</a:t>
            </a:r>
            <a:r>
              <a:t>RDD</a:t>
            </a:r>
            <a:r>
              <a:t>的部分分区数据丢失时，可以通过</a:t>
            </a:r>
            <a:r>
              <a:t>Lineage</a:t>
            </a:r>
            <a:r>
              <a:t>获取足够的信息来重新运算和恢复丢失的数据分区。</a:t>
            </a:r>
          </a:p>
          <a:p>
            <a:pPr>
              <a:defRPr>
                <a:latin typeface="微软雅黑"/>
                <a:ea typeface="微软雅黑"/>
                <a:cs typeface="微软雅黑"/>
                <a:sym typeface="微软雅黑"/>
              </a:defRPr>
            </a:pPr>
            <a:r>
              <a:t>RDD</a:t>
            </a:r>
            <a:r>
              <a:t>在</a:t>
            </a:r>
            <a:r>
              <a:t>Lineage</a:t>
            </a:r>
            <a:r>
              <a:t>依赖方面分为两种</a:t>
            </a:r>
            <a:r>
              <a:t>Narrow Dependencies</a:t>
            </a:r>
            <a:r>
              <a:t>与</a:t>
            </a:r>
            <a:r>
              <a:t>Wide Dependencies</a:t>
            </a:r>
            <a:r>
              <a:t>用来解决数据容错的高效性。</a:t>
            </a:r>
            <a:r>
              <a:t>Narrow Dependencies</a:t>
            </a:r>
            <a:r>
              <a:t>对于数据的重算开销要远小于</a:t>
            </a:r>
            <a:r>
              <a:t>Wide Dependencies</a:t>
            </a:r>
            <a:r>
              <a:t>的数据重算开销。</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395" name="Shape 395"/>
          <p:cNvSpPr/>
          <p:nvPr>
            <p:ph type="body" idx="1"/>
          </p:nvPr>
        </p:nvSpPr>
        <p:spPr>
          <a:prstGeom prst="rect">
            <a:avLst/>
          </a:prstGeom>
        </p:spPr>
        <p:txBody>
          <a:bodyPr/>
          <a:lstStyle/>
          <a:p>
            <a:pPr>
              <a:buSzTx/>
              <a:buNone/>
            </a:pPr>
            <a:r>
              <a:t>Narrow Dependencies</a:t>
            </a:r>
            <a:r>
              <a:t>是指子</a:t>
            </a:r>
            <a:r>
              <a:t>RDD</a:t>
            </a:r>
            <a:r>
              <a:t>只依赖于父</a:t>
            </a:r>
            <a:r>
              <a:t>RDD</a:t>
            </a:r>
            <a:r>
              <a:t>固定数量的</a:t>
            </a:r>
            <a:r>
              <a:t>partition</a:t>
            </a:r>
            <a:r>
              <a:t>。</a:t>
            </a:r>
          </a:p>
        </p:txBody>
      </p:sp>
      <p:sp>
        <p:nvSpPr>
          <p:cNvPr id="396" name="Shape 396"/>
          <p:cNvSpPr/>
          <p:nvPr/>
        </p:nvSpPr>
        <p:spPr>
          <a:xfrm>
            <a:off x="1285852" y="2071678"/>
            <a:ext cx="2214579" cy="221457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grpSp>
        <p:nvGrpSpPr>
          <p:cNvPr id="399" name="Group 399"/>
          <p:cNvGrpSpPr/>
          <p:nvPr/>
        </p:nvGrpSpPr>
        <p:grpSpPr>
          <a:xfrm>
            <a:off x="1500165" y="2285992"/>
            <a:ext cx="1714513" cy="857257"/>
            <a:chOff x="0" y="0"/>
            <a:chExt cx="1714512" cy="857256"/>
          </a:xfrm>
        </p:grpSpPr>
        <p:sp>
          <p:nvSpPr>
            <p:cNvPr id="397" name="Shape 397"/>
            <p:cNvSpPr/>
            <p:nvPr/>
          </p:nvSpPr>
          <p:spPr>
            <a:xfrm>
              <a:off x="-1" y="-1"/>
              <a:ext cx="1714514" cy="857258"/>
            </a:xfrm>
            <a:prstGeom prst="rect">
              <a:avLst/>
            </a:prstGeom>
            <a:solidFill>
              <a:srgbClr val="FFC00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398" name="Shape 398"/>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grpSp>
        <p:nvGrpSpPr>
          <p:cNvPr id="402" name="Group 402"/>
          <p:cNvGrpSpPr/>
          <p:nvPr/>
        </p:nvGrpSpPr>
        <p:grpSpPr>
          <a:xfrm>
            <a:off x="1500165" y="3286123"/>
            <a:ext cx="1714513" cy="857257"/>
            <a:chOff x="0" y="0"/>
            <a:chExt cx="1714512" cy="857256"/>
          </a:xfrm>
        </p:grpSpPr>
        <p:sp>
          <p:nvSpPr>
            <p:cNvPr id="400" name="Shape 400"/>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01" name="Shape 401"/>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sp>
        <p:nvSpPr>
          <p:cNvPr id="403" name="Shape 403"/>
          <p:cNvSpPr/>
          <p:nvPr/>
        </p:nvSpPr>
        <p:spPr>
          <a:xfrm>
            <a:off x="5429255" y="2428868"/>
            <a:ext cx="2214579" cy="3286148"/>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grpSp>
        <p:nvGrpSpPr>
          <p:cNvPr id="406" name="Group 406"/>
          <p:cNvGrpSpPr/>
          <p:nvPr/>
        </p:nvGrpSpPr>
        <p:grpSpPr>
          <a:xfrm>
            <a:off x="5643569" y="2857495"/>
            <a:ext cx="1714513" cy="857257"/>
            <a:chOff x="0" y="0"/>
            <a:chExt cx="1714512" cy="857256"/>
          </a:xfrm>
        </p:grpSpPr>
        <p:sp>
          <p:nvSpPr>
            <p:cNvPr id="404" name="Shape 404"/>
            <p:cNvSpPr/>
            <p:nvPr/>
          </p:nvSpPr>
          <p:spPr>
            <a:xfrm>
              <a:off x="-1" y="-1"/>
              <a:ext cx="1714514" cy="857258"/>
            </a:xfrm>
            <a:prstGeom prst="rect">
              <a:avLst/>
            </a:prstGeom>
            <a:solidFill>
              <a:srgbClr val="FFC00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05" name="Shape 405"/>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grpSp>
        <p:nvGrpSpPr>
          <p:cNvPr id="409" name="Group 409"/>
          <p:cNvGrpSpPr/>
          <p:nvPr/>
        </p:nvGrpSpPr>
        <p:grpSpPr>
          <a:xfrm>
            <a:off x="5643569" y="4214817"/>
            <a:ext cx="1714513" cy="857257"/>
            <a:chOff x="0" y="0"/>
            <a:chExt cx="1714512" cy="857256"/>
          </a:xfrm>
        </p:grpSpPr>
        <p:sp>
          <p:nvSpPr>
            <p:cNvPr id="407" name="Shape 407"/>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08" name="Shape 408"/>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sp>
        <p:nvSpPr>
          <p:cNvPr id="410" name="Shape 410"/>
          <p:cNvSpPr/>
          <p:nvPr/>
        </p:nvSpPr>
        <p:spPr>
          <a:xfrm>
            <a:off x="1285852" y="4429131"/>
            <a:ext cx="2214579" cy="221457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grpSp>
        <p:nvGrpSpPr>
          <p:cNvPr id="413" name="Group 413"/>
          <p:cNvGrpSpPr/>
          <p:nvPr/>
        </p:nvGrpSpPr>
        <p:grpSpPr>
          <a:xfrm>
            <a:off x="1500165" y="4643446"/>
            <a:ext cx="1714513" cy="857257"/>
            <a:chOff x="0" y="0"/>
            <a:chExt cx="1714512" cy="857256"/>
          </a:xfrm>
        </p:grpSpPr>
        <p:sp>
          <p:nvSpPr>
            <p:cNvPr id="411" name="Shape 411"/>
            <p:cNvSpPr/>
            <p:nvPr/>
          </p:nvSpPr>
          <p:spPr>
            <a:xfrm>
              <a:off x="-1" y="-1"/>
              <a:ext cx="1714514" cy="857258"/>
            </a:xfrm>
            <a:prstGeom prst="rect">
              <a:avLst/>
            </a:prstGeom>
            <a:solidFill>
              <a:srgbClr val="FFC00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12" name="Shape 412"/>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grpSp>
        <p:nvGrpSpPr>
          <p:cNvPr id="416" name="Group 416"/>
          <p:cNvGrpSpPr/>
          <p:nvPr/>
        </p:nvGrpSpPr>
        <p:grpSpPr>
          <a:xfrm>
            <a:off x="1500165" y="5643577"/>
            <a:ext cx="1714513" cy="857258"/>
            <a:chOff x="0" y="0"/>
            <a:chExt cx="1714512" cy="857256"/>
          </a:xfrm>
        </p:grpSpPr>
        <p:sp>
          <p:nvSpPr>
            <p:cNvPr id="414" name="Shape 414"/>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15" name="Shape 415"/>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sp>
        <p:nvSpPr>
          <p:cNvPr id="421" name="Shape 421"/>
          <p:cNvSpPr/>
          <p:nvPr/>
        </p:nvSpPr>
        <p:spPr>
          <a:xfrm>
            <a:off x="3219428" y="2833517"/>
            <a:ext cx="2419380" cy="333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422" name="Shape 422"/>
          <p:cNvSpPr/>
          <p:nvPr/>
        </p:nvSpPr>
        <p:spPr>
          <a:xfrm>
            <a:off x="3219428" y="3907960"/>
            <a:ext cx="2419380" cy="542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423" name="Shape 423"/>
          <p:cNvSpPr/>
          <p:nvPr/>
        </p:nvSpPr>
        <p:spPr>
          <a:xfrm>
            <a:off x="3219428" y="3657683"/>
            <a:ext cx="2419380" cy="1042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424" name="Shape 424"/>
          <p:cNvSpPr/>
          <p:nvPr/>
        </p:nvSpPr>
        <p:spPr>
          <a:xfrm>
            <a:off x="3219428" y="4940693"/>
            <a:ext cx="2419380" cy="834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Shape 426"/>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427" name="Shape 427"/>
          <p:cNvSpPr/>
          <p:nvPr>
            <p:ph type="title"/>
          </p:nvPr>
        </p:nvSpPr>
        <p:spPr>
          <a:prstGeom prst="rect">
            <a:avLst/>
          </a:prstGeom>
        </p:spPr>
        <p:txBody>
          <a:bodyPr/>
          <a:lstStyle/>
          <a:p>
            <a:pPr defTabSz="731520">
              <a:defRPr sz="2240"/>
            </a:pPr>
            <a:r>
              <a:t>Wide Dependencies(</a:t>
            </a:r>
            <a:r>
              <a:t>宽依赖</a:t>
            </a:r>
            <a:r>
              <a:t>)</a:t>
            </a:r>
          </a:p>
        </p:txBody>
      </p:sp>
      <p:sp>
        <p:nvSpPr>
          <p:cNvPr id="428" name="Shape 428"/>
          <p:cNvSpPr/>
          <p:nvPr>
            <p:ph type="body" idx="1"/>
          </p:nvPr>
        </p:nvSpPr>
        <p:spPr>
          <a:xfrm>
            <a:off x="900112" y="1125537"/>
            <a:ext cx="7416801" cy="5040313"/>
          </a:xfrm>
          <a:prstGeom prst="rect">
            <a:avLst/>
          </a:prstGeom>
        </p:spPr>
        <p:txBody>
          <a:bodyPr/>
          <a:lstStyle/>
          <a:p>
            <a:pPr>
              <a:buSzTx/>
              <a:buNone/>
            </a:pPr>
            <a:r>
              <a:t>Wide Dependencies</a:t>
            </a:r>
            <a:r>
              <a:t>是指子</a:t>
            </a:r>
            <a:r>
              <a:t>RDD</a:t>
            </a:r>
            <a:r>
              <a:t>的每一</a:t>
            </a:r>
            <a:r>
              <a:t>partition</a:t>
            </a:r>
          </a:p>
          <a:p>
            <a:pPr>
              <a:buSzTx/>
              <a:buNone/>
            </a:pPr>
            <a:r>
              <a:t>都依赖于父</a:t>
            </a:r>
            <a:r>
              <a:t>RDD</a:t>
            </a:r>
            <a:r>
              <a:t>的所有</a:t>
            </a:r>
            <a:r>
              <a:t>partition</a:t>
            </a:r>
            <a:r>
              <a:t>。</a:t>
            </a:r>
          </a:p>
        </p:txBody>
      </p:sp>
      <p:sp>
        <p:nvSpPr>
          <p:cNvPr id="429" name="Shape 429"/>
          <p:cNvSpPr/>
          <p:nvPr/>
        </p:nvSpPr>
        <p:spPr>
          <a:xfrm>
            <a:off x="1285852" y="2143116"/>
            <a:ext cx="2214579" cy="221457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grpSp>
        <p:nvGrpSpPr>
          <p:cNvPr id="432" name="Group 432"/>
          <p:cNvGrpSpPr/>
          <p:nvPr/>
        </p:nvGrpSpPr>
        <p:grpSpPr>
          <a:xfrm>
            <a:off x="1500165" y="2357429"/>
            <a:ext cx="1714513" cy="857257"/>
            <a:chOff x="0" y="0"/>
            <a:chExt cx="1714512" cy="857256"/>
          </a:xfrm>
        </p:grpSpPr>
        <p:sp>
          <p:nvSpPr>
            <p:cNvPr id="430" name="Shape 430"/>
            <p:cNvSpPr/>
            <p:nvPr/>
          </p:nvSpPr>
          <p:spPr>
            <a:xfrm>
              <a:off x="-1" y="-1"/>
              <a:ext cx="1714514" cy="857258"/>
            </a:xfrm>
            <a:prstGeom prst="rect">
              <a:avLst/>
            </a:prstGeom>
            <a:solidFill>
              <a:srgbClr val="FFC00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31" name="Shape 431"/>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grpSp>
        <p:nvGrpSpPr>
          <p:cNvPr id="435" name="Group 435"/>
          <p:cNvGrpSpPr/>
          <p:nvPr/>
        </p:nvGrpSpPr>
        <p:grpSpPr>
          <a:xfrm>
            <a:off x="1500165" y="3357562"/>
            <a:ext cx="1714513" cy="857257"/>
            <a:chOff x="0" y="0"/>
            <a:chExt cx="1714512" cy="857256"/>
          </a:xfrm>
        </p:grpSpPr>
        <p:sp>
          <p:nvSpPr>
            <p:cNvPr id="433" name="Shape 433"/>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34" name="Shape 434"/>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sp>
        <p:nvSpPr>
          <p:cNvPr id="436" name="Shape 436"/>
          <p:cNvSpPr/>
          <p:nvPr/>
        </p:nvSpPr>
        <p:spPr>
          <a:xfrm>
            <a:off x="5429255" y="2500305"/>
            <a:ext cx="2214579" cy="328614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grpSp>
        <p:nvGrpSpPr>
          <p:cNvPr id="439" name="Group 439"/>
          <p:cNvGrpSpPr/>
          <p:nvPr/>
        </p:nvGrpSpPr>
        <p:grpSpPr>
          <a:xfrm>
            <a:off x="5643569" y="2928934"/>
            <a:ext cx="1714513" cy="857257"/>
            <a:chOff x="0" y="0"/>
            <a:chExt cx="1714512" cy="857256"/>
          </a:xfrm>
        </p:grpSpPr>
        <p:sp>
          <p:nvSpPr>
            <p:cNvPr id="437" name="Shape 437"/>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38" name="Shape 438"/>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grpSp>
        <p:nvGrpSpPr>
          <p:cNvPr id="442" name="Group 442"/>
          <p:cNvGrpSpPr/>
          <p:nvPr/>
        </p:nvGrpSpPr>
        <p:grpSpPr>
          <a:xfrm>
            <a:off x="5643569" y="4286255"/>
            <a:ext cx="1714513" cy="857257"/>
            <a:chOff x="0" y="0"/>
            <a:chExt cx="1714512" cy="857256"/>
          </a:xfrm>
        </p:grpSpPr>
        <p:sp>
          <p:nvSpPr>
            <p:cNvPr id="440" name="Shape 440"/>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41" name="Shape 441"/>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sp>
        <p:nvSpPr>
          <p:cNvPr id="443" name="Shape 443"/>
          <p:cNvSpPr/>
          <p:nvPr/>
        </p:nvSpPr>
        <p:spPr>
          <a:xfrm>
            <a:off x="1285852" y="4500569"/>
            <a:ext cx="2214579" cy="221457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grpSp>
        <p:nvGrpSpPr>
          <p:cNvPr id="446" name="Group 446"/>
          <p:cNvGrpSpPr/>
          <p:nvPr/>
        </p:nvGrpSpPr>
        <p:grpSpPr>
          <a:xfrm>
            <a:off x="1500165" y="4714883"/>
            <a:ext cx="1714513" cy="857257"/>
            <a:chOff x="0" y="0"/>
            <a:chExt cx="1714512" cy="857256"/>
          </a:xfrm>
        </p:grpSpPr>
        <p:sp>
          <p:nvSpPr>
            <p:cNvPr id="444" name="Shape 444"/>
            <p:cNvSpPr/>
            <p:nvPr/>
          </p:nvSpPr>
          <p:spPr>
            <a:xfrm>
              <a:off x="-1" y="-1"/>
              <a:ext cx="1714514" cy="857258"/>
            </a:xfrm>
            <a:prstGeom prst="rect">
              <a:avLst/>
            </a:prstGeom>
            <a:solidFill>
              <a:srgbClr val="FFC00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45" name="Shape 445"/>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grpSp>
        <p:nvGrpSpPr>
          <p:cNvPr id="449" name="Group 449"/>
          <p:cNvGrpSpPr/>
          <p:nvPr/>
        </p:nvGrpSpPr>
        <p:grpSpPr>
          <a:xfrm>
            <a:off x="1500165" y="5715015"/>
            <a:ext cx="1714513" cy="857257"/>
            <a:chOff x="0" y="0"/>
            <a:chExt cx="1714512" cy="857256"/>
          </a:xfrm>
        </p:grpSpPr>
        <p:sp>
          <p:nvSpPr>
            <p:cNvPr id="447" name="Shape 447"/>
            <p:cNvSpPr/>
            <p:nvPr/>
          </p:nvSpPr>
          <p:spPr>
            <a:xfrm>
              <a:off x="-1" y="-1"/>
              <a:ext cx="1714514" cy="857258"/>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a:latin typeface="Arial"/>
                  <a:ea typeface="Arial"/>
                  <a:cs typeface="Arial"/>
                  <a:sym typeface="Arial"/>
                </a:defRPr>
              </a:pPr>
            </a:p>
          </p:txBody>
        </p:sp>
        <p:sp>
          <p:nvSpPr>
            <p:cNvPr id="448" name="Shape 448"/>
            <p:cNvSpPr/>
            <p:nvPr/>
          </p:nvSpPr>
          <p:spPr>
            <a:xfrm>
              <a:off x="-1" y="253297"/>
              <a:ext cx="171451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latin typeface="Arial"/>
                  <a:ea typeface="Arial"/>
                  <a:cs typeface="Arial"/>
                  <a:sym typeface="Arial"/>
                </a:defRPr>
              </a:lvl1pPr>
            </a:lstStyle>
            <a:p>
              <a:pPr/>
              <a:r>
                <a:t>partition</a:t>
              </a:r>
            </a:p>
          </p:txBody>
        </p:sp>
      </p:grpSp>
      <p:sp>
        <p:nvSpPr>
          <p:cNvPr id="459" name="Shape 459"/>
          <p:cNvSpPr/>
          <p:nvPr/>
        </p:nvSpPr>
        <p:spPr>
          <a:xfrm>
            <a:off x="3219428" y="2904955"/>
            <a:ext cx="2419380" cy="333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460" name="Shape 460"/>
          <p:cNvSpPr/>
          <p:nvPr/>
        </p:nvSpPr>
        <p:spPr>
          <a:xfrm>
            <a:off x="3219428" y="3446736"/>
            <a:ext cx="2419380" cy="250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461" name="Shape 461"/>
          <p:cNvSpPr/>
          <p:nvPr/>
        </p:nvSpPr>
        <p:spPr>
          <a:xfrm>
            <a:off x="3219428" y="3187336"/>
            <a:ext cx="2419380" cy="1126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462" name="Shape 462"/>
          <p:cNvSpPr/>
          <p:nvPr/>
        </p:nvSpPr>
        <p:spPr>
          <a:xfrm>
            <a:off x="3219428" y="3979398"/>
            <a:ext cx="2419380" cy="542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463" name="Shape 463"/>
          <p:cNvSpPr/>
          <p:nvPr/>
        </p:nvSpPr>
        <p:spPr>
          <a:xfrm>
            <a:off x="3219428" y="3729121"/>
            <a:ext cx="2419380" cy="1042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464" name="Shape 464"/>
          <p:cNvSpPr/>
          <p:nvPr/>
        </p:nvSpPr>
        <p:spPr>
          <a:xfrm>
            <a:off x="3219428" y="4804058"/>
            <a:ext cx="2419380" cy="250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465" name="Shape 465"/>
          <p:cNvSpPr/>
          <p:nvPr/>
        </p:nvSpPr>
        <p:spPr>
          <a:xfrm>
            <a:off x="3001951" y="3790946"/>
            <a:ext cx="2854355" cy="1919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466" name="Shape 466"/>
          <p:cNvSpPr/>
          <p:nvPr/>
        </p:nvSpPr>
        <p:spPr>
          <a:xfrm>
            <a:off x="3219428" y="5012131"/>
            <a:ext cx="2419380" cy="834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458" name="Shape 458"/>
          <p:cNvSpPr/>
          <p:nvPr/>
        </p:nvSpPr>
        <p:spPr>
          <a:xfrm>
            <a:off x="3643305" y="5857892"/>
            <a:ext cx="6225331" cy="11507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Arial"/>
                <a:ea typeface="Arial"/>
                <a:cs typeface="Arial"/>
                <a:sym typeface="Arial"/>
              </a:defRPr>
            </a:pPr>
            <a:r>
              <a:t>wide dependencies</a:t>
            </a:r>
          </a:p>
          <a:p>
            <a:pPr>
              <a:defRPr>
                <a:latin typeface="Arial"/>
                <a:ea typeface="Arial"/>
                <a:cs typeface="Arial"/>
                <a:sym typeface="Arial"/>
              </a:defRPr>
            </a:pPr>
            <a:r>
              <a:t>require data from all parent partitions to be available</a:t>
            </a:r>
          </a:p>
          <a:p>
            <a:pPr>
              <a:defRPr>
                <a:latin typeface="Arial"/>
                <a:ea typeface="Arial"/>
                <a:cs typeface="Arial"/>
                <a:sym typeface="Arial"/>
              </a:defRPr>
            </a:pPr>
            <a:r>
              <a:t>and to be shuffled across the nodes using a MapReducelike</a:t>
            </a:r>
          </a:p>
          <a:p>
            <a:pPr>
              <a:defRPr>
                <a:latin typeface="Arial"/>
                <a:ea typeface="Arial"/>
                <a:cs typeface="Arial"/>
                <a:sym typeface="Arial"/>
              </a:defRPr>
            </a:pPr>
            <a:r>
              <a:t>operation</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469" name="Shape 469"/>
          <p:cNvSpPr/>
          <p:nvPr>
            <p:ph type="body" idx="1"/>
          </p:nvPr>
        </p:nvSpPr>
        <p:spPr>
          <a:prstGeom prst="rect">
            <a:avLst/>
          </a:prstGeom>
        </p:spPr>
        <p:txBody>
          <a:bodyPr/>
          <a:lstStyle/>
          <a:p>
            <a:pPr marL="339470" indent="-339470" defTabSz="905255">
              <a:buSzTx/>
              <a:buNone/>
              <a:defRPr sz="2772">
                <a:latin typeface="微软雅黑"/>
                <a:ea typeface="微软雅黑"/>
                <a:cs typeface="微软雅黑"/>
                <a:sym typeface="微软雅黑"/>
              </a:defRPr>
            </a:pPr>
            <a:r>
              <a:t>Stage:</a:t>
            </a:r>
            <a:r>
              <a:t>每当用户进行一次</a:t>
            </a:r>
            <a:r>
              <a:t>action</a:t>
            </a:r>
            <a:r>
              <a:t>，首先会检查</a:t>
            </a:r>
            <a:r>
              <a:t>RDD</a:t>
            </a:r>
            <a:r>
              <a:t>的</a:t>
            </a:r>
            <a:r>
              <a:t>lineage</a:t>
            </a:r>
            <a:r>
              <a:t>，建立一个</a:t>
            </a:r>
            <a:r>
              <a:t>stage</a:t>
            </a:r>
            <a:r>
              <a:t>的</a:t>
            </a:r>
            <a:r>
              <a:t>DAG</a:t>
            </a:r>
            <a:r>
              <a:t>，按</a:t>
            </a:r>
            <a:r>
              <a:t>stage</a:t>
            </a:r>
            <a:r>
              <a:t>来执行这次</a:t>
            </a:r>
            <a:r>
              <a:t>action</a:t>
            </a:r>
            <a:r>
              <a:t>。每个</a:t>
            </a:r>
            <a:r>
              <a:t>stage</a:t>
            </a:r>
            <a:r>
              <a:t>都尽量包括尽可能多的</a:t>
            </a:r>
            <a:r>
              <a:t>pipeline</a:t>
            </a:r>
            <a:r>
              <a:t>变换的窄依赖，</a:t>
            </a:r>
            <a:r>
              <a:t>stages</a:t>
            </a:r>
            <a:r>
              <a:t>之间的界限，就是宽依赖的</a:t>
            </a:r>
            <a:r>
              <a:t>shuffle</a:t>
            </a:r>
            <a:r>
              <a:t>操作，或者任何已经准备好了的分区。调度器就一个个执行这些</a:t>
            </a:r>
            <a:r>
              <a:t>stage</a:t>
            </a:r>
            <a:r>
              <a:t>，直到目标</a:t>
            </a:r>
            <a:r>
              <a:t>RDD</a:t>
            </a:r>
            <a:r>
              <a:t>生成出来。</a:t>
            </a:r>
          </a:p>
          <a:p>
            <a:pPr marL="339470" indent="-339470" defTabSz="905255">
              <a:buSzTx/>
              <a:buNone/>
              <a:defRPr sz="2772">
                <a:latin typeface="微软雅黑"/>
                <a:ea typeface="微软雅黑"/>
                <a:cs typeface="微软雅黑"/>
                <a:sym typeface="微软雅黑"/>
              </a:defRPr>
            </a:pPr>
            <a:r>
              <a:t>原话为：</a:t>
            </a:r>
            <a:r>
              <a:t>Whenever a user runs an action (e.g., count or save) on an RDD,the scheduler examines that RDD’s lineage graph to build a DAG of stages to execute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472" name="Shape 472"/>
          <p:cNvSpPr/>
          <p:nvPr>
            <p:ph type="title"/>
          </p:nvPr>
        </p:nvSpPr>
        <p:spPr>
          <a:prstGeom prst="rect">
            <a:avLst/>
          </a:prstGeom>
        </p:spPr>
        <p:txBody>
          <a:bodyPr/>
          <a:lstStyle/>
          <a:p>
            <a:pPr defTabSz="731520">
              <a:defRPr sz="2240"/>
            </a:pPr>
            <a:r>
              <a:t>Stage</a:t>
            </a:r>
            <a:r>
              <a:t>划分</a:t>
            </a:r>
          </a:p>
        </p:txBody>
      </p:sp>
      <p:sp>
        <p:nvSpPr>
          <p:cNvPr id="473" name="Shape 473"/>
          <p:cNvSpPr/>
          <p:nvPr>
            <p:ph type="body" idx="1"/>
          </p:nvPr>
        </p:nvSpPr>
        <p:spPr>
          <a:xfrm>
            <a:off x="900112" y="1125537"/>
            <a:ext cx="7416801" cy="5040313"/>
          </a:xfrm>
          <a:prstGeom prst="rect">
            <a:avLst/>
          </a:prstGeom>
          <a:ln w="9525">
            <a:solidFill>
              <a:schemeClr val="accent1"/>
            </a:solidFill>
            <a:round/>
          </a:ln>
        </p:spPr>
        <p:txBody>
          <a:bodyPr/>
          <a:lstStyle/>
          <a:p>
            <a:pPr>
              <a:buSzTx/>
              <a:buNone/>
              <a:defRPr b="1" sz="1800">
                <a:latin typeface="微软雅黑"/>
                <a:ea typeface="微软雅黑"/>
                <a:cs typeface="微软雅黑"/>
                <a:sym typeface="微软雅黑"/>
              </a:defRPr>
            </a:pPr>
          </a:p>
        </p:txBody>
      </p:sp>
      <p:sp>
        <p:nvSpPr>
          <p:cNvPr id="474" name="Shape 474"/>
          <p:cNvSpPr/>
          <p:nvPr/>
        </p:nvSpPr>
        <p:spPr>
          <a:xfrm>
            <a:off x="214282" y="1214421"/>
            <a:ext cx="8643998" cy="5357852"/>
          </a:xfrm>
          <a:prstGeom prst="roundRect">
            <a:avLst>
              <a:gd name="adj" fmla="val 16667"/>
            </a:avLst>
          </a:prstGeom>
          <a:ln w="12700">
            <a:solidFill>
              <a:srgbClr val="00B050"/>
            </a:solidFill>
            <a:prstDash val="sysDot"/>
          </a:ln>
        </p:spPr>
        <p:txBody>
          <a:bodyPr lIns="45719" rIns="45719"/>
          <a:lstStyle/>
          <a:p>
            <a:pPr>
              <a:defRPr b="1">
                <a:latin typeface="Arial"/>
                <a:ea typeface="Arial"/>
                <a:cs typeface="Arial"/>
                <a:sym typeface="Arial"/>
              </a:defRPr>
            </a:pPr>
          </a:p>
        </p:txBody>
      </p:sp>
      <p:sp>
        <p:nvSpPr>
          <p:cNvPr id="475" name="Shape 475"/>
          <p:cNvSpPr/>
          <p:nvPr/>
        </p:nvSpPr>
        <p:spPr>
          <a:xfrm>
            <a:off x="1785917" y="1428736"/>
            <a:ext cx="1071571" cy="1928827"/>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76" name="Shape 476"/>
          <p:cNvSpPr/>
          <p:nvPr/>
        </p:nvSpPr>
        <p:spPr>
          <a:xfrm>
            <a:off x="1071537" y="4214817"/>
            <a:ext cx="1071571" cy="1143009"/>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77" name="Shape 477"/>
          <p:cNvSpPr/>
          <p:nvPr/>
        </p:nvSpPr>
        <p:spPr>
          <a:xfrm>
            <a:off x="1857356" y="1643049"/>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78" name="Shape 478"/>
          <p:cNvSpPr/>
          <p:nvPr/>
        </p:nvSpPr>
        <p:spPr>
          <a:xfrm>
            <a:off x="1857356" y="2214553"/>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79" name="Shape 479"/>
          <p:cNvSpPr/>
          <p:nvPr/>
        </p:nvSpPr>
        <p:spPr>
          <a:xfrm>
            <a:off x="1857356" y="2786058"/>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0" name="Shape 480"/>
          <p:cNvSpPr/>
          <p:nvPr/>
        </p:nvSpPr>
        <p:spPr>
          <a:xfrm>
            <a:off x="4572000" y="1428736"/>
            <a:ext cx="1071570" cy="1928827"/>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81" name="Shape 481"/>
          <p:cNvSpPr/>
          <p:nvPr/>
        </p:nvSpPr>
        <p:spPr>
          <a:xfrm>
            <a:off x="4643437" y="1643049"/>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2" name="Shape 482"/>
          <p:cNvSpPr/>
          <p:nvPr/>
        </p:nvSpPr>
        <p:spPr>
          <a:xfrm>
            <a:off x="4643437" y="2214553"/>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3" name="Shape 483"/>
          <p:cNvSpPr/>
          <p:nvPr/>
        </p:nvSpPr>
        <p:spPr>
          <a:xfrm>
            <a:off x="4643437" y="2786058"/>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4" name="Shape 484"/>
          <p:cNvSpPr/>
          <p:nvPr/>
        </p:nvSpPr>
        <p:spPr>
          <a:xfrm>
            <a:off x="7072330" y="2643182"/>
            <a:ext cx="1071571" cy="1928827"/>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85" name="Shape 485"/>
          <p:cNvSpPr/>
          <p:nvPr/>
        </p:nvSpPr>
        <p:spPr>
          <a:xfrm>
            <a:off x="7143767" y="2857495"/>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6" name="Shape 486"/>
          <p:cNvSpPr/>
          <p:nvPr/>
        </p:nvSpPr>
        <p:spPr>
          <a:xfrm>
            <a:off x="7143767" y="3429000"/>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7" name="Shape 487"/>
          <p:cNvSpPr/>
          <p:nvPr/>
        </p:nvSpPr>
        <p:spPr>
          <a:xfrm>
            <a:off x="7143767" y="4000503"/>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88" name="Shape 488"/>
          <p:cNvSpPr/>
          <p:nvPr/>
        </p:nvSpPr>
        <p:spPr>
          <a:xfrm>
            <a:off x="4643437" y="3857628"/>
            <a:ext cx="1071571" cy="2500331"/>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89" name="Shape 489"/>
          <p:cNvSpPr/>
          <p:nvPr/>
        </p:nvSpPr>
        <p:spPr>
          <a:xfrm>
            <a:off x="4714876" y="4071942"/>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0" name="Shape 490"/>
          <p:cNvSpPr/>
          <p:nvPr/>
        </p:nvSpPr>
        <p:spPr>
          <a:xfrm>
            <a:off x="4714876" y="4643446"/>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1" name="Shape 491"/>
          <p:cNvSpPr/>
          <p:nvPr/>
        </p:nvSpPr>
        <p:spPr>
          <a:xfrm>
            <a:off x="4714876" y="5214949"/>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2" name="Shape 492"/>
          <p:cNvSpPr/>
          <p:nvPr/>
        </p:nvSpPr>
        <p:spPr>
          <a:xfrm>
            <a:off x="1142975" y="4286255"/>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3" name="Shape 493"/>
          <p:cNvSpPr/>
          <p:nvPr/>
        </p:nvSpPr>
        <p:spPr>
          <a:xfrm>
            <a:off x="1142975" y="4857760"/>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4" name="Shape 494"/>
          <p:cNvSpPr/>
          <p:nvPr/>
        </p:nvSpPr>
        <p:spPr>
          <a:xfrm>
            <a:off x="2928926" y="3786189"/>
            <a:ext cx="1071571" cy="1143009"/>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95" name="Shape 495"/>
          <p:cNvSpPr/>
          <p:nvPr/>
        </p:nvSpPr>
        <p:spPr>
          <a:xfrm>
            <a:off x="3000363" y="3857628"/>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6" name="Shape 496"/>
          <p:cNvSpPr/>
          <p:nvPr/>
        </p:nvSpPr>
        <p:spPr>
          <a:xfrm>
            <a:off x="3000363" y="4429131"/>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7" name="Shape 497"/>
          <p:cNvSpPr/>
          <p:nvPr/>
        </p:nvSpPr>
        <p:spPr>
          <a:xfrm>
            <a:off x="2928926" y="5214949"/>
            <a:ext cx="1071571" cy="1143009"/>
          </a:xfrm>
          <a:prstGeom prst="roundRect">
            <a:avLst>
              <a:gd name="adj" fmla="val 16667"/>
            </a:avLst>
          </a:prstGeom>
          <a:ln>
            <a:solidFill>
              <a:srgbClr val="000000"/>
            </a:solidFill>
          </a:ln>
        </p:spPr>
        <p:txBody>
          <a:bodyPr lIns="45719" rIns="45719"/>
          <a:lstStyle/>
          <a:p>
            <a:pPr>
              <a:defRPr b="1">
                <a:latin typeface="Arial"/>
                <a:ea typeface="Arial"/>
                <a:cs typeface="Arial"/>
                <a:sym typeface="Arial"/>
              </a:defRPr>
            </a:pPr>
          </a:p>
        </p:txBody>
      </p:sp>
      <p:sp>
        <p:nvSpPr>
          <p:cNvPr id="498" name="Shape 498"/>
          <p:cNvSpPr/>
          <p:nvPr/>
        </p:nvSpPr>
        <p:spPr>
          <a:xfrm>
            <a:off x="3000363" y="5286388"/>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499" name="Shape 499"/>
          <p:cNvSpPr/>
          <p:nvPr/>
        </p:nvSpPr>
        <p:spPr>
          <a:xfrm>
            <a:off x="3000363" y="5857892"/>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500" name="Shape 500"/>
          <p:cNvSpPr/>
          <p:nvPr/>
        </p:nvSpPr>
        <p:spPr>
          <a:xfrm>
            <a:off x="4714876" y="5786454"/>
            <a:ext cx="928695" cy="428629"/>
          </a:xfrm>
          <a:prstGeom prst="roundRect">
            <a:avLst>
              <a:gd name="adj" fmla="val 16667"/>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501" name="Shape 501"/>
          <p:cNvSpPr/>
          <p:nvPr/>
        </p:nvSpPr>
        <p:spPr>
          <a:xfrm>
            <a:off x="500034" y="1357297"/>
            <a:ext cx="2786083" cy="2214579"/>
          </a:xfrm>
          <a:prstGeom prst="roundRect">
            <a:avLst>
              <a:gd name="adj" fmla="val 16667"/>
            </a:avLst>
          </a:prstGeom>
          <a:ln w="12700">
            <a:solidFill>
              <a:srgbClr val="00B050"/>
            </a:solidFill>
            <a:prstDash val="sysDot"/>
          </a:ln>
        </p:spPr>
        <p:txBody>
          <a:bodyPr lIns="45719" rIns="45719"/>
          <a:lstStyle/>
          <a:p>
            <a:pPr>
              <a:defRPr b="1">
                <a:latin typeface="Arial"/>
                <a:ea typeface="Arial"/>
                <a:cs typeface="Arial"/>
                <a:sym typeface="Arial"/>
              </a:defRPr>
            </a:pPr>
          </a:p>
        </p:txBody>
      </p:sp>
      <p:sp>
        <p:nvSpPr>
          <p:cNvPr id="502" name="Shape 502"/>
          <p:cNvSpPr/>
          <p:nvPr/>
        </p:nvSpPr>
        <p:spPr>
          <a:xfrm>
            <a:off x="500034" y="3143248"/>
            <a:ext cx="107157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stage1</a:t>
            </a:r>
          </a:p>
        </p:txBody>
      </p:sp>
      <p:sp>
        <p:nvSpPr>
          <p:cNvPr id="503" name="Shape 503"/>
          <p:cNvSpPr/>
          <p:nvPr/>
        </p:nvSpPr>
        <p:spPr>
          <a:xfrm>
            <a:off x="571471" y="3643314"/>
            <a:ext cx="5572166" cy="2786083"/>
          </a:xfrm>
          <a:prstGeom prst="roundRect">
            <a:avLst>
              <a:gd name="adj" fmla="val 16667"/>
            </a:avLst>
          </a:prstGeom>
          <a:ln w="12700">
            <a:solidFill>
              <a:srgbClr val="00B050"/>
            </a:solidFill>
            <a:prstDash val="sysDot"/>
          </a:ln>
        </p:spPr>
        <p:txBody>
          <a:bodyPr lIns="45719" rIns="45719"/>
          <a:lstStyle/>
          <a:p>
            <a:pPr>
              <a:defRPr b="1">
                <a:latin typeface="Arial"/>
                <a:ea typeface="Arial"/>
                <a:cs typeface="Arial"/>
                <a:sym typeface="Arial"/>
              </a:defRPr>
            </a:pPr>
          </a:p>
        </p:txBody>
      </p:sp>
      <p:sp>
        <p:nvSpPr>
          <p:cNvPr id="504" name="Shape 504"/>
          <p:cNvSpPr/>
          <p:nvPr/>
        </p:nvSpPr>
        <p:spPr>
          <a:xfrm>
            <a:off x="714348" y="6000767"/>
            <a:ext cx="157163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stage2</a:t>
            </a:r>
          </a:p>
        </p:txBody>
      </p:sp>
      <p:sp>
        <p:nvSpPr>
          <p:cNvPr id="505" name="Shape 505"/>
          <p:cNvSpPr/>
          <p:nvPr/>
        </p:nvSpPr>
        <p:spPr>
          <a:xfrm>
            <a:off x="7215206" y="5643578"/>
            <a:ext cx="1285885"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stage3</a:t>
            </a:r>
          </a:p>
        </p:txBody>
      </p:sp>
      <p:cxnSp>
        <p:nvCxnSpPr>
          <p:cNvPr id="506" name="Connector 506"/>
          <p:cNvCxnSpPr>
            <a:stCxn id="492" idx="0"/>
            <a:endCxn id="495" idx="0"/>
          </p:cNvCxnSpPr>
          <p:nvPr/>
        </p:nvCxnSpPr>
        <p:spPr>
          <a:xfrm flipV="1">
            <a:off x="1607322" y="4071942"/>
            <a:ext cx="1857389" cy="428628"/>
          </a:xfrm>
          <a:prstGeom prst="straightConnector1">
            <a:avLst/>
          </a:prstGeom>
          <a:ln>
            <a:solidFill>
              <a:srgbClr val="000000"/>
            </a:solidFill>
            <a:tailEnd type="triangle"/>
          </a:ln>
        </p:spPr>
      </p:cxnSp>
      <p:cxnSp>
        <p:nvCxnSpPr>
          <p:cNvPr id="507" name="Connector 507"/>
          <p:cNvCxnSpPr>
            <a:stCxn id="493" idx="0"/>
            <a:endCxn id="496" idx="0"/>
          </p:cNvCxnSpPr>
          <p:nvPr/>
        </p:nvCxnSpPr>
        <p:spPr>
          <a:xfrm flipV="1">
            <a:off x="1607322" y="4643445"/>
            <a:ext cx="1857389" cy="428630"/>
          </a:xfrm>
          <a:prstGeom prst="straightConnector1">
            <a:avLst/>
          </a:prstGeom>
          <a:ln>
            <a:solidFill>
              <a:srgbClr val="000000"/>
            </a:solidFill>
            <a:tailEnd type="triangle"/>
          </a:ln>
        </p:spPr>
      </p:cxnSp>
      <p:cxnSp>
        <p:nvCxnSpPr>
          <p:cNvPr id="508" name="Connector 508"/>
          <p:cNvCxnSpPr>
            <a:stCxn id="499" idx="0"/>
            <a:endCxn id="500" idx="0"/>
          </p:cNvCxnSpPr>
          <p:nvPr/>
        </p:nvCxnSpPr>
        <p:spPr>
          <a:xfrm flipV="1">
            <a:off x="3464710" y="6000768"/>
            <a:ext cx="1714514" cy="71439"/>
          </a:xfrm>
          <a:prstGeom prst="straightConnector1">
            <a:avLst/>
          </a:prstGeom>
          <a:ln>
            <a:solidFill>
              <a:srgbClr val="000000"/>
            </a:solidFill>
            <a:tailEnd type="triangle"/>
          </a:ln>
        </p:spPr>
      </p:cxnSp>
      <p:cxnSp>
        <p:nvCxnSpPr>
          <p:cNvPr id="509" name="Connector 509"/>
          <p:cNvCxnSpPr>
            <a:stCxn id="498" idx="0"/>
            <a:endCxn id="491" idx="0"/>
          </p:cNvCxnSpPr>
          <p:nvPr/>
        </p:nvCxnSpPr>
        <p:spPr>
          <a:xfrm flipV="1">
            <a:off x="3464710" y="5429263"/>
            <a:ext cx="1714514" cy="71440"/>
          </a:xfrm>
          <a:prstGeom prst="straightConnector1">
            <a:avLst/>
          </a:prstGeom>
          <a:ln>
            <a:solidFill>
              <a:srgbClr val="000000"/>
            </a:solidFill>
            <a:tailEnd type="triangle"/>
          </a:ln>
        </p:spPr>
      </p:cxnSp>
      <p:cxnSp>
        <p:nvCxnSpPr>
          <p:cNvPr id="510" name="Connector 510"/>
          <p:cNvCxnSpPr>
            <a:stCxn id="495" idx="0"/>
            <a:endCxn id="489" idx="0"/>
          </p:cNvCxnSpPr>
          <p:nvPr/>
        </p:nvCxnSpPr>
        <p:spPr>
          <a:xfrm>
            <a:off x="3464710" y="4071942"/>
            <a:ext cx="1714514" cy="214315"/>
          </a:xfrm>
          <a:prstGeom prst="straightConnector1">
            <a:avLst/>
          </a:prstGeom>
          <a:ln>
            <a:solidFill>
              <a:srgbClr val="000000"/>
            </a:solidFill>
            <a:tailEnd type="triangle"/>
          </a:ln>
        </p:spPr>
      </p:cxnSp>
      <p:cxnSp>
        <p:nvCxnSpPr>
          <p:cNvPr id="511" name="Connector 511"/>
          <p:cNvCxnSpPr>
            <a:stCxn id="496" idx="0"/>
            <a:endCxn id="490" idx="0"/>
          </p:cNvCxnSpPr>
          <p:nvPr/>
        </p:nvCxnSpPr>
        <p:spPr>
          <a:xfrm>
            <a:off x="3464710" y="4643445"/>
            <a:ext cx="1714514" cy="214316"/>
          </a:xfrm>
          <a:prstGeom prst="straightConnector1">
            <a:avLst/>
          </a:prstGeom>
          <a:ln>
            <a:solidFill>
              <a:srgbClr val="000000"/>
            </a:solidFill>
            <a:tailEnd type="triangle"/>
          </a:ln>
        </p:spPr>
      </p:cxnSp>
      <p:cxnSp>
        <p:nvCxnSpPr>
          <p:cNvPr id="512" name="Connector 512"/>
          <p:cNvCxnSpPr>
            <a:stCxn id="489" idx="0"/>
            <a:endCxn id="485" idx="0"/>
          </p:cNvCxnSpPr>
          <p:nvPr/>
        </p:nvCxnSpPr>
        <p:spPr>
          <a:xfrm flipV="1">
            <a:off x="5179223" y="3071809"/>
            <a:ext cx="2428892" cy="1214448"/>
          </a:xfrm>
          <a:prstGeom prst="straightConnector1">
            <a:avLst/>
          </a:prstGeom>
          <a:ln>
            <a:solidFill>
              <a:srgbClr val="000000"/>
            </a:solidFill>
            <a:tailEnd type="triangle"/>
          </a:ln>
        </p:spPr>
      </p:cxnSp>
      <p:cxnSp>
        <p:nvCxnSpPr>
          <p:cNvPr id="513" name="Connector 513"/>
          <p:cNvCxnSpPr>
            <a:stCxn id="490" idx="0"/>
            <a:endCxn id="485" idx="0"/>
          </p:cNvCxnSpPr>
          <p:nvPr/>
        </p:nvCxnSpPr>
        <p:spPr>
          <a:xfrm flipV="1">
            <a:off x="5179223" y="3071809"/>
            <a:ext cx="2428892" cy="1785952"/>
          </a:xfrm>
          <a:prstGeom prst="straightConnector1">
            <a:avLst/>
          </a:prstGeom>
          <a:ln>
            <a:solidFill>
              <a:srgbClr val="000000"/>
            </a:solidFill>
            <a:tailEnd type="triangle"/>
          </a:ln>
        </p:spPr>
      </p:cxnSp>
      <p:cxnSp>
        <p:nvCxnSpPr>
          <p:cNvPr id="514" name="Connector 514"/>
          <p:cNvCxnSpPr>
            <a:stCxn id="491" idx="0"/>
            <a:endCxn id="485" idx="0"/>
          </p:cNvCxnSpPr>
          <p:nvPr/>
        </p:nvCxnSpPr>
        <p:spPr>
          <a:xfrm flipV="1">
            <a:off x="5179223" y="3071809"/>
            <a:ext cx="2428892" cy="2357455"/>
          </a:xfrm>
          <a:prstGeom prst="straightConnector1">
            <a:avLst/>
          </a:prstGeom>
          <a:ln>
            <a:solidFill>
              <a:srgbClr val="000000"/>
            </a:solidFill>
            <a:tailEnd type="triangle"/>
          </a:ln>
        </p:spPr>
      </p:cxnSp>
      <p:cxnSp>
        <p:nvCxnSpPr>
          <p:cNvPr id="515" name="Connector 515"/>
          <p:cNvCxnSpPr>
            <a:stCxn id="500" idx="0"/>
            <a:endCxn id="485" idx="0"/>
          </p:cNvCxnSpPr>
          <p:nvPr/>
        </p:nvCxnSpPr>
        <p:spPr>
          <a:xfrm flipV="1">
            <a:off x="5179223" y="3071809"/>
            <a:ext cx="2428892" cy="2928960"/>
          </a:xfrm>
          <a:prstGeom prst="straightConnector1">
            <a:avLst/>
          </a:prstGeom>
          <a:ln>
            <a:solidFill>
              <a:srgbClr val="000000"/>
            </a:solidFill>
            <a:tailEnd type="triangle"/>
          </a:ln>
        </p:spPr>
      </p:cxnSp>
      <p:cxnSp>
        <p:nvCxnSpPr>
          <p:cNvPr id="516" name="Connector 516"/>
          <p:cNvCxnSpPr>
            <a:stCxn id="489" idx="0"/>
            <a:endCxn id="486" idx="0"/>
          </p:cNvCxnSpPr>
          <p:nvPr/>
        </p:nvCxnSpPr>
        <p:spPr>
          <a:xfrm flipV="1">
            <a:off x="5179223" y="3643314"/>
            <a:ext cx="2428892" cy="642943"/>
          </a:xfrm>
          <a:prstGeom prst="straightConnector1">
            <a:avLst/>
          </a:prstGeom>
          <a:ln>
            <a:solidFill>
              <a:srgbClr val="000000"/>
            </a:solidFill>
            <a:tailEnd type="triangle"/>
          </a:ln>
        </p:spPr>
      </p:cxnSp>
      <p:cxnSp>
        <p:nvCxnSpPr>
          <p:cNvPr id="517" name="Connector 517"/>
          <p:cNvCxnSpPr>
            <a:stCxn id="490" idx="0"/>
            <a:endCxn id="486" idx="0"/>
          </p:cNvCxnSpPr>
          <p:nvPr/>
        </p:nvCxnSpPr>
        <p:spPr>
          <a:xfrm flipV="1">
            <a:off x="5179223" y="3643314"/>
            <a:ext cx="2428892" cy="1214447"/>
          </a:xfrm>
          <a:prstGeom prst="straightConnector1">
            <a:avLst/>
          </a:prstGeom>
          <a:ln>
            <a:solidFill>
              <a:srgbClr val="000000"/>
            </a:solidFill>
            <a:tailEnd type="triangle"/>
          </a:ln>
        </p:spPr>
      </p:cxnSp>
      <p:cxnSp>
        <p:nvCxnSpPr>
          <p:cNvPr id="518" name="Connector 518"/>
          <p:cNvCxnSpPr>
            <a:stCxn id="491" idx="0"/>
            <a:endCxn id="486" idx="0"/>
          </p:cNvCxnSpPr>
          <p:nvPr/>
        </p:nvCxnSpPr>
        <p:spPr>
          <a:xfrm flipV="1">
            <a:off x="5179223" y="3643314"/>
            <a:ext cx="2428892" cy="1785950"/>
          </a:xfrm>
          <a:prstGeom prst="straightConnector1">
            <a:avLst/>
          </a:prstGeom>
          <a:ln>
            <a:solidFill>
              <a:srgbClr val="000000"/>
            </a:solidFill>
            <a:tailEnd type="triangle"/>
          </a:ln>
        </p:spPr>
      </p:cxnSp>
      <p:cxnSp>
        <p:nvCxnSpPr>
          <p:cNvPr id="519" name="Connector 519"/>
          <p:cNvCxnSpPr>
            <a:stCxn id="500" idx="0"/>
            <a:endCxn id="486" idx="0"/>
          </p:cNvCxnSpPr>
          <p:nvPr/>
        </p:nvCxnSpPr>
        <p:spPr>
          <a:xfrm flipV="1">
            <a:off x="5179223" y="3643314"/>
            <a:ext cx="2428892" cy="2357455"/>
          </a:xfrm>
          <a:prstGeom prst="straightConnector1">
            <a:avLst/>
          </a:prstGeom>
          <a:ln>
            <a:solidFill>
              <a:srgbClr val="000000"/>
            </a:solidFill>
            <a:tailEnd type="triangle"/>
          </a:ln>
        </p:spPr>
      </p:cxnSp>
      <p:cxnSp>
        <p:nvCxnSpPr>
          <p:cNvPr id="520" name="Connector 520"/>
          <p:cNvCxnSpPr>
            <a:stCxn id="489" idx="0"/>
            <a:endCxn id="487" idx="0"/>
          </p:cNvCxnSpPr>
          <p:nvPr/>
        </p:nvCxnSpPr>
        <p:spPr>
          <a:xfrm flipV="1">
            <a:off x="5179223" y="4214817"/>
            <a:ext cx="2428892" cy="71440"/>
          </a:xfrm>
          <a:prstGeom prst="straightConnector1">
            <a:avLst/>
          </a:prstGeom>
          <a:ln>
            <a:solidFill>
              <a:srgbClr val="000000"/>
            </a:solidFill>
            <a:tailEnd type="triangle"/>
          </a:ln>
        </p:spPr>
      </p:cxnSp>
      <p:cxnSp>
        <p:nvCxnSpPr>
          <p:cNvPr id="521" name="Connector 521"/>
          <p:cNvCxnSpPr>
            <a:stCxn id="490" idx="0"/>
            <a:endCxn id="487" idx="0"/>
          </p:cNvCxnSpPr>
          <p:nvPr/>
        </p:nvCxnSpPr>
        <p:spPr>
          <a:xfrm flipV="1">
            <a:off x="5179223" y="4214817"/>
            <a:ext cx="2428892" cy="642944"/>
          </a:xfrm>
          <a:prstGeom prst="straightConnector1">
            <a:avLst/>
          </a:prstGeom>
          <a:ln>
            <a:solidFill>
              <a:srgbClr val="000000"/>
            </a:solidFill>
            <a:tailEnd type="triangle"/>
          </a:ln>
        </p:spPr>
      </p:cxnSp>
      <p:cxnSp>
        <p:nvCxnSpPr>
          <p:cNvPr id="522" name="Connector 522"/>
          <p:cNvCxnSpPr>
            <a:stCxn id="491" idx="0"/>
            <a:endCxn id="487" idx="0"/>
          </p:cNvCxnSpPr>
          <p:nvPr/>
        </p:nvCxnSpPr>
        <p:spPr>
          <a:xfrm flipV="1">
            <a:off x="5179223" y="4214817"/>
            <a:ext cx="2428892" cy="1214447"/>
          </a:xfrm>
          <a:prstGeom prst="straightConnector1">
            <a:avLst/>
          </a:prstGeom>
          <a:ln>
            <a:solidFill>
              <a:srgbClr val="000000"/>
            </a:solidFill>
            <a:tailEnd type="triangle"/>
          </a:ln>
        </p:spPr>
      </p:cxnSp>
      <p:cxnSp>
        <p:nvCxnSpPr>
          <p:cNvPr id="523" name="Connector 523"/>
          <p:cNvCxnSpPr>
            <a:stCxn id="500" idx="0"/>
            <a:endCxn id="487" idx="0"/>
          </p:cNvCxnSpPr>
          <p:nvPr/>
        </p:nvCxnSpPr>
        <p:spPr>
          <a:xfrm flipV="1">
            <a:off x="5179223" y="4214817"/>
            <a:ext cx="2428892" cy="1785952"/>
          </a:xfrm>
          <a:prstGeom prst="straightConnector1">
            <a:avLst/>
          </a:prstGeom>
          <a:ln>
            <a:solidFill>
              <a:srgbClr val="000000"/>
            </a:solidFill>
            <a:tailEnd type="triangle"/>
          </a:ln>
        </p:spPr>
      </p:cxnSp>
      <p:cxnSp>
        <p:nvCxnSpPr>
          <p:cNvPr id="524" name="Connector 524"/>
          <p:cNvCxnSpPr>
            <a:stCxn id="481" idx="0"/>
            <a:endCxn id="485" idx="0"/>
          </p:cNvCxnSpPr>
          <p:nvPr/>
        </p:nvCxnSpPr>
        <p:spPr>
          <a:xfrm>
            <a:off x="5107784" y="1857363"/>
            <a:ext cx="2500331" cy="1214447"/>
          </a:xfrm>
          <a:prstGeom prst="straightConnector1">
            <a:avLst/>
          </a:prstGeom>
          <a:ln>
            <a:solidFill>
              <a:srgbClr val="000000"/>
            </a:solidFill>
            <a:tailEnd type="triangle"/>
          </a:ln>
        </p:spPr>
      </p:cxnSp>
      <p:cxnSp>
        <p:nvCxnSpPr>
          <p:cNvPr id="525" name="Connector 525"/>
          <p:cNvCxnSpPr>
            <a:stCxn id="482" idx="0"/>
            <a:endCxn id="486" idx="0"/>
          </p:cNvCxnSpPr>
          <p:nvPr/>
        </p:nvCxnSpPr>
        <p:spPr>
          <a:xfrm>
            <a:off x="5107784" y="2428867"/>
            <a:ext cx="2500331" cy="1214448"/>
          </a:xfrm>
          <a:prstGeom prst="straightConnector1">
            <a:avLst/>
          </a:prstGeom>
          <a:ln>
            <a:solidFill>
              <a:srgbClr val="000000"/>
            </a:solidFill>
            <a:tailEnd type="triangle"/>
          </a:ln>
        </p:spPr>
      </p:cxnSp>
      <p:cxnSp>
        <p:nvCxnSpPr>
          <p:cNvPr id="526" name="Connector 526"/>
          <p:cNvCxnSpPr>
            <a:stCxn id="483" idx="0"/>
            <a:endCxn id="487" idx="0"/>
          </p:cNvCxnSpPr>
          <p:nvPr/>
        </p:nvCxnSpPr>
        <p:spPr>
          <a:xfrm>
            <a:off x="5107784" y="3000372"/>
            <a:ext cx="2500331" cy="1214446"/>
          </a:xfrm>
          <a:prstGeom prst="straightConnector1">
            <a:avLst/>
          </a:prstGeom>
          <a:ln>
            <a:solidFill>
              <a:srgbClr val="000000"/>
            </a:solidFill>
            <a:tailEnd type="triangle"/>
          </a:ln>
        </p:spPr>
      </p:cxnSp>
      <p:sp>
        <p:nvSpPr>
          <p:cNvPr id="527" name="Shape 527"/>
          <p:cNvSpPr/>
          <p:nvPr/>
        </p:nvSpPr>
        <p:spPr>
          <a:xfrm>
            <a:off x="2285983" y="4857760"/>
            <a:ext cx="642943"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map</a:t>
            </a:r>
          </a:p>
        </p:txBody>
      </p:sp>
      <p:sp>
        <p:nvSpPr>
          <p:cNvPr id="528" name="Shape 528"/>
          <p:cNvSpPr/>
          <p:nvPr/>
        </p:nvSpPr>
        <p:spPr>
          <a:xfrm>
            <a:off x="4000496" y="5072074"/>
            <a:ext cx="857257"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union</a:t>
            </a:r>
          </a:p>
        </p:txBody>
      </p:sp>
      <p:sp>
        <p:nvSpPr>
          <p:cNvPr id="529" name="Shape 529"/>
          <p:cNvSpPr/>
          <p:nvPr/>
        </p:nvSpPr>
        <p:spPr>
          <a:xfrm>
            <a:off x="6643702" y="4786322"/>
            <a:ext cx="71438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join</a:t>
            </a:r>
          </a:p>
        </p:txBody>
      </p:sp>
      <p:cxnSp>
        <p:nvCxnSpPr>
          <p:cNvPr id="530" name="Connector 530"/>
          <p:cNvCxnSpPr>
            <a:stCxn id="477" idx="0"/>
            <a:endCxn id="481" idx="0"/>
          </p:cNvCxnSpPr>
          <p:nvPr/>
        </p:nvCxnSpPr>
        <p:spPr>
          <a:xfrm>
            <a:off x="2321703" y="1857363"/>
            <a:ext cx="2786082" cy="1"/>
          </a:xfrm>
          <a:prstGeom prst="straightConnector1">
            <a:avLst/>
          </a:prstGeom>
          <a:ln>
            <a:solidFill>
              <a:srgbClr val="000000"/>
            </a:solidFill>
            <a:tailEnd type="triangle"/>
          </a:ln>
        </p:spPr>
      </p:cxnSp>
      <p:cxnSp>
        <p:nvCxnSpPr>
          <p:cNvPr id="531" name="Connector 531"/>
          <p:cNvCxnSpPr>
            <a:stCxn id="477" idx="0"/>
            <a:endCxn id="482" idx="0"/>
          </p:cNvCxnSpPr>
          <p:nvPr/>
        </p:nvCxnSpPr>
        <p:spPr>
          <a:xfrm>
            <a:off x="2321703" y="1857363"/>
            <a:ext cx="2786082" cy="571505"/>
          </a:xfrm>
          <a:prstGeom prst="straightConnector1">
            <a:avLst/>
          </a:prstGeom>
          <a:ln>
            <a:solidFill>
              <a:srgbClr val="000000"/>
            </a:solidFill>
            <a:tailEnd type="triangle"/>
          </a:ln>
        </p:spPr>
      </p:cxnSp>
      <p:cxnSp>
        <p:nvCxnSpPr>
          <p:cNvPr id="532" name="Connector 532"/>
          <p:cNvCxnSpPr>
            <a:stCxn id="477" idx="0"/>
            <a:endCxn id="483" idx="0"/>
          </p:cNvCxnSpPr>
          <p:nvPr/>
        </p:nvCxnSpPr>
        <p:spPr>
          <a:xfrm>
            <a:off x="2321703" y="1857363"/>
            <a:ext cx="2786082" cy="1143010"/>
          </a:xfrm>
          <a:prstGeom prst="straightConnector1">
            <a:avLst/>
          </a:prstGeom>
          <a:ln>
            <a:solidFill>
              <a:srgbClr val="000000"/>
            </a:solidFill>
            <a:tailEnd type="triangle"/>
          </a:ln>
        </p:spPr>
      </p:cxnSp>
      <p:cxnSp>
        <p:nvCxnSpPr>
          <p:cNvPr id="533" name="Connector 533"/>
          <p:cNvCxnSpPr>
            <a:stCxn id="478" idx="0"/>
            <a:endCxn id="481" idx="0"/>
          </p:cNvCxnSpPr>
          <p:nvPr/>
        </p:nvCxnSpPr>
        <p:spPr>
          <a:xfrm flipV="1">
            <a:off x="2321703" y="1857363"/>
            <a:ext cx="2786082" cy="571505"/>
          </a:xfrm>
          <a:prstGeom prst="straightConnector1">
            <a:avLst/>
          </a:prstGeom>
          <a:ln>
            <a:solidFill>
              <a:srgbClr val="000000"/>
            </a:solidFill>
            <a:tailEnd type="triangle"/>
          </a:ln>
        </p:spPr>
      </p:cxnSp>
      <p:cxnSp>
        <p:nvCxnSpPr>
          <p:cNvPr id="534" name="Connector 534"/>
          <p:cNvCxnSpPr>
            <a:stCxn id="478" idx="0"/>
            <a:endCxn id="482" idx="0"/>
          </p:cNvCxnSpPr>
          <p:nvPr/>
        </p:nvCxnSpPr>
        <p:spPr>
          <a:xfrm>
            <a:off x="2321703" y="2428867"/>
            <a:ext cx="2786082" cy="1"/>
          </a:xfrm>
          <a:prstGeom prst="straightConnector1">
            <a:avLst/>
          </a:prstGeom>
          <a:ln>
            <a:solidFill>
              <a:srgbClr val="000000"/>
            </a:solidFill>
            <a:tailEnd type="triangle"/>
          </a:ln>
        </p:spPr>
      </p:cxnSp>
      <p:cxnSp>
        <p:nvCxnSpPr>
          <p:cNvPr id="535" name="Connector 535"/>
          <p:cNvCxnSpPr>
            <a:stCxn id="478" idx="0"/>
            <a:endCxn id="483" idx="0"/>
          </p:cNvCxnSpPr>
          <p:nvPr/>
        </p:nvCxnSpPr>
        <p:spPr>
          <a:xfrm>
            <a:off x="2321703" y="2428867"/>
            <a:ext cx="2786082" cy="571506"/>
          </a:xfrm>
          <a:prstGeom prst="straightConnector1">
            <a:avLst/>
          </a:prstGeom>
          <a:ln>
            <a:solidFill>
              <a:srgbClr val="000000"/>
            </a:solidFill>
            <a:tailEnd type="triangle"/>
          </a:ln>
        </p:spPr>
      </p:cxnSp>
      <p:cxnSp>
        <p:nvCxnSpPr>
          <p:cNvPr id="536" name="Connector 536"/>
          <p:cNvCxnSpPr>
            <a:stCxn id="479" idx="0"/>
            <a:endCxn id="481" idx="0"/>
          </p:cNvCxnSpPr>
          <p:nvPr/>
        </p:nvCxnSpPr>
        <p:spPr>
          <a:xfrm flipV="1">
            <a:off x="2321703" y="1857363"/>
            <a:ext cx="2786082" cy="1143010"/>
          </a:xfrm>
          <a:prstGeom prst="straightConnector1">
            <a:avLst/>
          </a:prstGeom>
          <a:ln>
            <a:solidFill>
              <a:srgbClr val="000000"/>
            </a:solidFill>
            <a:tailEnd type="triangle"/>
          </a:ln>
        </p:spPr>
      </p:cxnSp>
      <p:cxnSp>
        <p:nvCxnSpPr>
          <p:cNvPr id="537" name="Connector 537"/>
          <p:cNvCxnSpPr>
            <a:stCxn id="479" idx="0"/>
            <a:endCxn id="482" idx="0"/>
          </p:cNvCxnSpPr>
          <p:nvPr/>
        </p:nvCxnSpPr>
        <p:spPr>
          <a:xfrm flipV="1">
            <a:off x="2321703" y="2428867"/>
            <a:ext cx="2786082" cy="571506"/>
          </a:xfrm>
          <a:prstGeom prst="straightConnector1">
            <a:avLst/>
          </a:prstGeom>
          <a:ln>
            <a:solidFill>
              <a:srgbClr val="000000"/>
            </a:solidFill>
            <a:tailEnd type="triangle"/>
          </a:ln>
        </p:spPr>
      </p:cxnSp>
      <p:cxnSp>
        <p:nvCxnSpPr>
          <p:cNvPr id="538" name="Connector 538"/>
          <p:cNvCxnSpPr>
            <a:stCxn id="479" idx="0"/>
            <a:endCxn id="483" idx="0"/>
          </p:cNvCxnSpPr>
          <p:nvPr/>
        </p:nvCxnSpPr>
        <p:spPr>
          <a:xfrm>
            <a:off x="2321703" y="3000372"/>
            <a:ext cx="2786082" cy="1"/>
          </a:xfrm>
          <a:prstGeom prst="straightConnector1">
            <a:avLst/>
          </a:prstGeom>
          <a:ln>
            <a:solidFill>
              <a:srgbClr val="000000"/>
            </a:solidFill>
            <a:tailEnd type="triangle"/>
          </a:ln>
        </p:spPr>
      </p:cxnSp>
      <p:sp>
        <p:nvSpPr>
          <p:cNvPr id="539" name="Shape 539"/>
          <p:cNvSpPr/>
          <p:nvPr/>
        </p:nvSpPr>
        <p:spPr>
          <a:xfrm>
            <a:off x="3428991" y="3000372"/>
            <a:ext cx="142876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groupBy</a:t>
            </a:r>
          </a:p>
        </p:txBody>
      </p:sp>
      <p:sp>
        <p:nvSpPr>
          <p:cNvPr id="540" name="Shape 540"/>
          <p:cNvSpPr/>
          <p:nvPr/>
        </p:nvSpPr>
        <p:spPr>
          <a:xfrm>
            <a:off x="1357290" y="1500174"/>
            <a:ext cx="35719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A:</a:t>
            </a:r>
          </a:p>
        </p:txBody>
      </p:sp>
      <p:sp>
        <p:nvSpPr>
          <p:cNvPr id="541" name="Shape 541"/>
          <p:cNvSpPr/>
          <p:nvPr/>
        </p:nvSpPr>
        <p:spPr>
          <a:xfrm>
            <a:off x="4143371" y="1357297"/>
            <a:ext cx="35719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B:</a:t>
            </a:r>
          </a:p>
        </p:txBody>
      </p:sp>
      <p:sp>
        <p:nvSpPr>
          <p:cNvPr id="542" name="Shape 542"/>
          <p:cNvSpPr/>
          <p:nvPr/>
        </p:nvSpPr>
        <p:spPr>
          <a:xfrm>
            <a:off x="4357685" y="3774047"/>
            <a:ext cx="35719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F:</a:t>
            </a:r>
          </a:p>
        </p:txBody>
      </p:sp>
      <p:sp>
        <p:nvSpPr>
          <p:cNvPr id="543" name="Shape 543"/>
          <p:cNvSpPr/>
          <p:nvPr/>
        </p:nvSpPr>
        <p:spPr>
          <a:xfrm>
            <a:off x="2571736" y="5143512"/>
            <a:ext cx="35719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E:</a:t>
            </a:r>
          </a:p>
        </p:txBody>
      </p:sp>
      <p:sp>
        <p:nvSpPr>
          <p:cNvPr id="544" name="Shape 544"/>
          <p:cNvSpPr/>
          <p:nvPr/>
        </p:nvSpPr>
        <p:spPr>
          <a:xfrm>
            <a:off x="2571736" y="3714751"/>
            <a:ext cx="35719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D:</a:t>
            </a:r>
          </a:p>
        </p:txBody>
      </p:sp>
      <p:sp>
        <p:nvSpPr>
          <p:cNvPr id="545" name="Shape 545"/>
          <p:cNvSpPr/>
          <p:nvPr/>
        </p:nvSpPr>
        <p:spPr>
          <a:xfrm>
            <a:off x="642909" y="4143380"/>
            <a:ext cx="35719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C:</a:t>
            </a:r>
          </a:p>
        </p:txBody>
      </p:sp>
      <p:sp>
        <p:nvSpPr>
          <p:cNvPr id="546" name="Shape 546"/>
          <p:cNvSpPr/>
          <p:nvPr/>
        </p:nvSpPr>
        <p:spPr>
          <a:xfrm>
            <a:off x="6715139" y="2416725"/>
            <a:ext cx="50006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G:</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549" name="Shape 549"/>
          <p:cNvSpPr/>
          <p:nvPr>
            <p:ph type="title"/>
          </p:nvPr>
        </p:nvSpPr>
        <p:spPr>
          <a:prstGeom prst="rect">
            <a:avLst/>
          </a:prstGeom>
        </p:spPr>
        <p:txBody>
          <a:bodyPr/>
          <a:lstStyle/>
          <a:p>
            <a:pPr defTabSz="731520">
              <a:defRPr sz="2240"/>
            </a:pPr>
            <a:r>
              <a:t>RDD</a:t>
            </a:r>
            <a:r>
              <a:t>的持久化方式</a:t>
            </a:r>
          </a:p>
        </p:txBody>
      </p:sp>
      <p:graphicFrame>
        <p:nvGraphicFramePr>
          <p:cNvPr id="550" name="Table 550"/>
          <p:cNvGraphicFramePr/>
          <p:nvPr/>
        </p:nvGraphicFramePr>
        <p:xfrm>
          <a:off x="714346" y="1214422"/>
          <a:ext cx="7715306" cy="431136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57652"/>
                <a:gridCol w="3857652"/>
              </a:tblGrid>
              <a:tr h="289865">
                <a:tc>
                  <a:txBody>
                    <a:bodyPr/>
                    <a:lstStyle/>
                    <a:p>
                      <a:pPr/>
                      <a:r>
                        <a:rPr b="1" sz="1200">
                          <a:latin typeface="微软雅黑"/>
                          <a:ea typeface="微软雅黑"/>
                          <a:cs typeface="微软雅黑"/>
                          <a:sym typeface="微软雅黑"/>
                        </a:rPr>
                        <a:t>存储级别</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r>
                        <a:rPr b="1" sz="1200">
                          <a:latin typeface="微软雅黑"/>
                          <a:ea typeface="微软雅黑"/>
                          <a:cs typeface="微软雅黑"/>
                          <a:sym typeface="微软雅黑"/>
                        </a:rPr>
                        <a:t> 意义</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81704">
                <a:tc>
                  <a:txBody>
                    <a:bodyPr/>
                    <a:lstStyle/>
                    <a:p>
                      <a:pPr/>
                      <a:r>
                        <a:rPr b="1" sz="1600">
                          <a:sym typeface="Calibri"/>
                        </a:rPr>
                        <a:t>MEMORY_ONLY</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将</a:t>
                      </a:r>
                      <a:r>
                        <a:t>RDD</a:t>
                      </a:r>
                      <a:r>
                        <a:t>作为反序列化的的对象存储</a:t>
                      </a:r>
                      <a:r>
                        <a:t>JVM</a:t>
                      </a:r>
                      <a:r>
                        <a:t>中。如果</a:t>
                      </a:r>
                      <a:r>
                        <a:t>RDD</a:t>
                      </a:r>
                      <a:r>
                        <a:t>不能被内存装下，一些分区将不会被缓存，并且在需要的时候被重新计算。这是是默认的级别</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14380">
                <a:tc>
                  <a:txBody>
                    <a:bodyPr/>
                    <a:lstStyle/>
                    <a:p>
                      <a:pPr/>
                      <a:r>
                        <a:rPr b="1" sz="1600">
                          <a:sym typeface="Calibri"/>
                        </a:rPr>
                        <a:t>MEMORY_AND_DISK</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将</a:t>
                      </a:r>
                      <a:r>
                        <a:t>RDD</a:t>
                      </a:r>
                      <a:r>
                        <a:t>作为反序列化的的对象存储在</a:t>
                      </a:r>
                      <a:r>
                        <a:t>JVM</a:t>
                      </a:r>
                      <a:r>
                        <a:t>中。如果</a:t>
                      </a:r>
                      <a:r>
                        <a:t>RDD</a:t>
                      </a:r>
                      <a:r>
                        <a:t>不能被与内存装下，超出的分区将被保存在硬盘上，并且在需要时被读取</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944166">
                <a:tc>
                  <a:txBody>
                    <a:bodyPr/>
                    <a:lstStyle/>
                    <a:p>
                      <a:pPr/>
                      <a:r>
                        <a:rPr b="1" sz="1600">
                          <a:sym typeface="Calibri"/>
                        </a:rPr>
                        <a:t>MEMORY_ONLY_SER</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将</a:t>
                      </a:r>
                      <a:r>
                        <a:t>RDD</a:t>
                      </a:r>
                      <a:r>
                        <a:t>作为序列化的的对象进行存储（每一分区占用一个字节数组）。通常来说，这比将对象反序列化的空间利用率更高，尤其当使用</a:t>
                      </a:r>
                      <a:r>
                        <a:rPr u="sng">
                          <a:solidFill>
                            <a:srgbClr val="FF0000"/>
                          </a:solidFill>
                        </a:rPr>
                        <a:t>fast serializer</a:t>
                      </a:r>
                      <a:r>
                        <a:t>,</a:t>
                      </a:r>
                      <a:r>
                        <a:t>但在读取时会比较占用</a:t>
                      </a:r>
                      <a:r>
                        <a:t>CPU</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535723">
                <a:tc>
                  <a:txBody>
                    <a:bodyPr/>
                    <a:lstStyle/>
                    <a:p>
                      <a:pPr/>
                      <a:r>
                        <a:rPr b="1" sz="1600">
                          <a:sym typeface="Calibri"/>
                        </a:rPr>
                        <a:t>MEMORY_AND_DISK_SER</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与</a:t>
                      </a:r>
                      <a:r>
                        <a:t>MEMORY_ONLY_SER</a:t>
                      </a:r>
                      <a:r>
                        <a:t>相似，但是把超出内存的分区将存储在硬盘上而不是在每次需要的时候重新计算</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289865">
                <a:tc>
                  <a:txBody>
                    <a:bodyPr/>
                    <a:lstStyle/>
                    <a:p>
                      <a:pPr/>
                      <a:r>
                        <a:rPr b="1" sz="1600">
                          <a:sym typeface="Calibri"/>
                        </a:rPr>
                        <a:t>DISK_ONLY</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只将</a:t>
                      </a:r>
                      <a:r>
                        <a:t>RDD</a:t>
                      </a:r>
                      <a:r>
                        <a:t>分区存储在硬盘上</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55663">
                <a:tc>
                  <a:txBody>
                    <a:bodyPr/>
                    <a:lstStyle/>
                    <a:p>
                      <a:pPr/>
                      <a:r>
                        <a:rPr b="1" sz="1600">
                          <a:sym typeface="Calibri"/>
                        </a:rPr>
                        <a:t>MEMORY_ONLY_2, MEMORY_AND_DISK_2, etc.</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r>
                        <a:rPr sz="1200">
                          <a:latin typeface="微软雅黑"/>
                          <a:ea typeface="微软雅黑"/>
                          <a:cs typeface="微软雅黑"/>
                          <a:sym typeface="微软雅黑"/>
                        </a:rPr>
                        <a:t>与上述的存储级别一样，但是将每一个分区都复制到两个</a:t>
                      </a:r>
                    </a:p>
                  </a:txBody>
                  <a:tcPr marL="49324" marR="49324" marT="49324" marB="49324"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bl>
          </a:graphicData>
        </a:graphic>
      </p:graphicFrame>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graphicFrame>
        <p:nvGraphicFramePr>
          <p:cNvPr id="553" name="Table 553"/>
          <p:cNvGraphicFramePr/>
          <p:nvPr/>
        </p:nvGraphicFramePr>
        <p:xfrm>
          <a:off x="571471" y="1000106"/>
          <a:ext cx="8286810" cy="5214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43404"/>
                <a:gridCol w="4143404"/>
              </a:tblGrid>
              <a:tr h="252006">
                <a:tc>
                  <a:txBody>
                    <a:bodyPr/>
                    <a:lstStyle/>
                    <a:p>
                      <a:pPr/>
                      <a:r>
                        <a:rPr b="1" sz="1200">
                          <a:latin typeface="微软雅黑"/>
                          <a:ea typeface="微软雅黑"/>
                          <a:cs typeface="微软雅黑"/>
                          <a:sym typeface="微软雅黑"/>
                        </a:rPr>
                        <a:t> 转换</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r>
                        <a:rPr b="1" sz="1200">
                          <a:latin typeface="微软雅黑"/>
                          <a:ea typeface="微软雅黑"/>
                          <a:cs typeface="微软雅黑"/>
                          <a:sym typeface="微软雅黑"/>
                        </a:rPr>
                        <a:t>含义</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456272">
                <a:tc>
                  <a:txBody>
                    <a:bodyPr/>
                    <a:lstStyle/>
                    <a:p>
                      <a:pPr>
                        <a:defRPr b="1" sz="1600">
                          <a:sym typeface="Calibri"/>
                        </a:defRPr>
                      </a:pPr>
                      <a:r>
                        <a:t>map</a:t>
                      </a:r>
                      <a:r>
                        <a:rPr b="0"/>
                        <a:t>(</a:t>
                      </a:r>
                      <a:r>
                        <a:rPr b="0" i="1"/>
                        <a:t>func</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返回一个新分布式数据集，由每一个输入元素经过</a:t>
                      </a:r>
                      <a:r>
                        <a:rPr i="1"/>
                        <a:t>func</a:t>
                      </a:r>
                      <a:r>
                        <a:t>函数转换后组成</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456272">
                <a:tc>
                  <a:txBody>
                    <a:bodyPr/>
                    <a:lstStyle/>
                    <a:p>
                      <a:pPr>
                        <a:defRPr b="1" sz="1600">
                          <a:sym typeface="Calibri"/>
                        </a:defRPr>
                      </a:pPr>
                      <a:r>
                        <a:t>filter</a:t>
                      </a:r>
                      <a:r>
                        <a:rPr b="0"/>
                        <a:t>(</a:t>
                      </a:r>
                      <a:r>
                        <a:rPr b="0" i="1"/>
                        <a:t>func</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返回一个新数据集，由经过</a:t>
                      </a:r>
                      <a:r>
                        <a:rPr i="1"/>
                        <a:t>func</a:t>
                      </a:r>
                      <a:r>
                        <a:t>函数计算后返回值为</a:t>
                      </a:r>
                      <a:r>
                        <a:t>true</a:t>
                      </a:r>
                      <a:r>
                        <a:t>的输入元素组成</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543469">
                <a:tc>
                  <a:txBody>
                    <a:bodyPr/>
                    <a:lstStyle/>
                    <a:p>
                      <a:pPr>
                        <a:defRPr b="1" sz="1600">
                          <a:sym typeface="Calibri"/>
                        </a:defRPr>
                      </a:pPr>
                      <a:r>
                        <a:t>flatMap</a:t>
                      </a:r>
                      <a:r>
                        <a:rPr b="0"/>
                        <a:t>(</a:t>
                      </a:r>
                      <a:r>
                        <a:rPr b="0" i="1"/>
                        <a:t>func</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类似于</a:t>
                      </a:r>
                      <a:r>
                        <a:t>map</a:t>
                      </a:r>
                      <a:r>
                        <a:t>，但是每一个输入元素可以被映射为</a:t>
                      </a:r>
                      <a:r>
                        <a:t>0</a:t>
                      </a:r>
                      <a:r>
                        <a:t>或多个输出元素（因此</a:t>
                      </a:r>
                      <a:r>
                        <a:rPr i="1"/>
                        <a:t>func</a:t>
                      </a:r>
                      <a:r>
                        <a:t>应该返回一个序列，而不是单一元素）</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660538">
                <a:tc>
                  <a:txBody>
                    <a:bodyPr/>
                    <a:lstStyle/>
                    <a:p>
                      <a:pPr>
                        <a:defRPr b="1" sz="1600">
                          <a:sym typeface="Calibri"/>
                        </a:defRPr>
                      </a:pPr>
                      <a:r>
                        <a:t>mapPartitions</a:t>
                      </a:r>
                      <a:r>
                        <a:rPr b="0"/>
                        <a:t>(</a:t>
                      </a:r>
                      <a:r>
                        <a:rPr b="0" i="1"/>
                        <a:t>func</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defRPr sz="1200">
                          <a:latin typeface="微软雅黑"/>
                          <a:ea typeface="微软雅黑"/>
                          <a:cs typeface="微软雅黑"/>
                          <a:sym typeface="微软雅黑"/>
                        </a:defRPr>
                      </a:pPr>
                      <a:r>
                        <a:t>类似于</a:t>
                      </a:r>
                      <a:r>
                        <a:t>map</a:t>
                      </a:r>
                      <a:r>
                        <a:t>，但独立地在</a:t>
                      </a:r>
                      <a:r>
                        <a:t>RDD</a:t>
                      </a:r>
                      <a:r>
                        <a:t>的每一个分块上运行，因此在类型为</a:t>
                      </a:r>
                      <a:r>
                        <a:t>T</a:t>
                      </a:r>
                      <a:r>
                        <a:t>的</a:t>
                      </a:r>
                      <a:r>
                        <a:t>RDD</a:t>
                      </a:r>
                      <a:r>
                        <a:t>上运行时，</a:t>
                      </a:r>
                      <a:r>
                        <a:rPr i="1"/>
                        <a:t>func</a:t>
                      </a:r>
                      <a:r>
                        <a:t>的函数类型必须是</a:t>
                      </a:r>
                      <a:r>
                        <a:t>Iterator[T] =&gt; Iterator[U]</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864804">
                <a:tc>
                  <a:txBody>
                    <a:bodyPr/>
                    <a:lstStyle/>
                    <a:p>
                      <a:pPr>
                        <a:defRPr b="1" sz="1600">
                          <a:sym typeface="Calibri"/>
                        </a:defRPr>
                      </a:pPr>
                      <a:r>
                        <a:t>groupByKey</a:t>
                      </a:r>
                      <a:r>
                        <a:rPr b="0"/>
                        <a:t>([</a:t>
                      </a:r>
                      <a:r>
                        <a:rPr b="0" i="1"/>
                        <a:t>numTasks</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在一个（</a:t>
                      </a:r>
                      <a:r>
                        <a:t>K,V</a:t>
                      </a:r>
                      <a:r>
                        <a:t>）对的数据集上调用，返回一个（</a:t>
                      </a:r>
                      <a:r>
                        <a:t>K</a:t>
                      </a:r>
                      <a:r>
                        <a:t>，</a:t>
                      </a:r>
                      <a:r>
                        <a:t>Seq[V])</a:t>
                      </a:r>
                      <a:r>
                        <a:t>对的数据集</a:t>
                      </a:r>
                      <a:br/>
                      <a:r>
                        <a:rPr b="1"/>
                        <a:t>注意：</a:t>
                      </a:r>
                      <a:r>
                        <a:t>默认情况下，只有</a:t>
                      </a:r>
                      <a:r>
                        <a:t>8</a:t>
                      </a:r>
                      <a:r>
                        <a:t>个并行任务来做操作，但是你可以传入一个可选的</a:t>
                      </a:r>
                      <a:r>
                        <a:t>numTasks</a:t>
                      </a:r>
                      <a:r>
                        <a:t>参数来改变它</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864804">
                <a:tc>
                  <a:txBody>
                    <a:bodyPr/>
                    <a:lstStyle/>
                    <a:p>
                      <a:pPr>
                        <a:defRPr b="1" sz="1600">
                          <a:sym typeface="Calibri"/>
                        </a:defRPr>
                      </a:pPr>
                      <a:r>
                        <a:t>reduceByKey</a:t>
                      </a:r>
                      <a:r>
                        <a:rPr b="0"/>
                        <a:t>(</a:t>
                      </a:r>
                      <a:r>
                        <a:rPr b="0" i="1"/>
                        <a:t>func</a:t>
                      </a:r>
                      <a:r>
                        <a:rPr b="0"/>
                        <a:t>, [</a:t>
                      </a:r>
                      <a:r>
                        <a:rPr b="0" i="1"/>
                        <a:t>numTasks</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在一个（</a:t>
                      </a:r>
                      <a:r>
                        <a:t>K</a:t>
                      </a:r>
                      <a:r>
                        <a:t>，</a:t>
                      </a:r>
                      <a:r>
                        <a:t>V)</a:t>
                      </a:r>
                      <a:r>
                        <a:t>对的数据集上调用时，返回一个（</a:t>
                      </a:r>
                      <a:r>
                        <a:t>K</a:t>
                      </a:r>
                      <a:r>
                        <a:t>，</a:t>
                      </a:r>
                      <a:r>
                        <a:t>V</a:t>
                      </a:r>
                      <a:r>
                        <a:t>）对的数据集，使用指定的</a:t>
                      </a:r>
                      <a:r>
                        <a:t>reduce</a:t>
                      </a:r>
                      <a:r>
                        <a:t>函数，将相同</a:t>
                      </a:r>
                      <a:r>
                        <a:t>key</a:t>
                      </a:r>
                      <a:r>
                        <a:t>的值聚合到一起。类似</a:t>
                      </a:r>
                      <a:r>
                        <a:t>groupByKey</a:t>
                      </a:r>
                      <a:r>
                        <a:t>，</a:t>
                      </a:r>
                      <a:r>
                        <a:t>reduce</a:t>
                      </a:r>
                      <a:r>
                        <a:t>任务个数是可以通过第二个可选参数来配置的</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660538">
                <a:tc>
                  <a:txBody>
                    <a:bodyPr/>
                    <a:lstStyle/>
                    <a:p>
                      <a:pPr>
                        <a:defRPr b="1" sz="1600">
                          <a:sym typeface="Calibri"/>
                        </a:defRPr>
                      </a:pPr>
                      <a:r>
                        <a:t>sortByKey</a:t>
                      </a:r>
                      <a:r>
                        <a:rPr b="0"/>
                        <a:t>([</a:t>
                      </a:r>
                      <a:r>
                        <a:rPr b="0" i="1"/>
                        <a:t>ascending</a:t>
                      </a:r>
                      <a:r>
                        <a:rPr b="0"/>
                        <a:t>], [</a:t>
                      </a:r>
                      <a:r>
                        <a:rPr b="0" i="1"/>
                        <a:t>numTasks</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在一个（</a:t>
                      </a:r>
                      <a:r>
                        <a:t>K</a:t>
                      </a:r>
                      <a:r>
                        <a:t>，</a:t>
                      </a:r>
                      <a:r>
                        <a:t>V)</a:t>
                      </a:r>
                      <a:r>
                        <a:t>对的数据集上调用，</a:t>
                      </a:r>
                      <a:r>
                        <a:t>K</a:t>
                      </a:r>
                      <a:r>
                        <a:t>必须实现</a:t>
                      </a:r>
                      <a:r>
                        <a:t>Ordered</a:t>
                      </a:r>
                      <a:r>
                        <a:t>接口，返回一个按照</a:t>
                      </a:r>
                      <a:r>
                        <a:t>Key</a:t>
                      </a:r>
                      <a:r>
                        <a:t>进行排序的（</a:t>
                      </a:r>
                      <a:r>
                        <a:t>K</a:t>
                      </a:r>
                      <a:r>
                        <a:t>，</a:t>
                      </a:r>
                      <a:r>
                        <a:t>V</a:t>
                      </a:r>
                      <a:r>
                        <a:t>）对数据集。升序或降序由</a:t>
                      </a:r>
                      <a:r>
                        <a:t>ascending</a:t>
                      </a:r>
                      <a:r>
                        <a:t>布尔参数决定</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456272">
                <a:tc>
                  <a:txBody>
                    <a:bodyPr/>
                    <a:lstStyle/>
                    <a:p>
                      <a:pPr>
                        <a:defRPr b="1" sz="1600">
                          <a:sym typeface="Calibri"/>
                        </a:defRPr>
                      </a:pPr>
                      <a:r>
                        <a:t>join</a:t>
                      </a:r>
                      <a:r>
                        <a:rPr b="0"/>
                        <a:t>(</a:t>
                      </a:r>
                      <a:r>
                        <a:rPr b="0" i="1"/>
                        <a:t>otherDataset</a:t>
                      </a:r>
                      <a:r>
                        <a:rPr b="0"/>
                        <a:t>, [</a:t>
                      </a:r>
                      <a:r>
                        <a:rPr b="0" i="1"/>
                        <a:t>numTasks</a:t>
                      </a:r>
                      <a:r>
                        <a:rPr b="0"/>
                        <a:t>])</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rgbClr val="92D050"/>
                    </a:solidFill>
                  </a:tcPr>
                </a:tc>
                <a:tc>
                  <a:txBody>
                    <a:bodyPr/>
                    <a:lstStyle/>
                    <a:p>
                      <a:pPr>
                        <a:defRPr sz="1200">
                          <a:latin typeface="微软雅黑"/>
                          <a:ea typeface="微软雅黑"/>
                          <a:cs typeface="微软雅黑"/>
                          <a:sym typeface="微软雅黑"/>
                        </a:defRPr>
                      </a:pPr>
                      <a:r>
                        <a:t>在类型为（</a:t>
                      </a:r>
                      <a:r>
                        <a:t>K,V)</a:t>
                      </a:r>
                      <a:r>
                        <a:t>和（</a:t>
                      </a:r>
                      <a:r>
                        <a:t>K,W)</a:t>
                      </a:r>
                      <a:r>
                        <a:t>类型的数据集上调用时，返回一个相同</a:t>
                      </a:r>
                      <a:r>
                        <a:t>key</a:t>
                      </a:r>
                      <a:r>
                        <a:t>对应的所有元素对在一起的</a:t>
                      </a:r>
                      <a:r>
                        <a:t>(K, (V, W))</a:t>
                      </a:r>
                      <a:r>
                        <a:t>数据集</a:t>
                      </a:r>
                    </a:p>
                  </a:txBody>
                  <a:tcPr marL="21371" marR="21371" marT="21371" marB="21371"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bl>
          </a:graphicData>
        </a:graphic>
      </p:graphicFrame>
      <p:sp>
        <p:nvSpPr>
          <p:cNvPr id="554" name="Shape 554"/>
          <p:cNvSpPr/>
          <p:nvPr/>
        </p:nvSpPr>
        <p:spPr>
          <a:xfrm>
            <a:off x="2071670" y="6286520"/>
            <a:ext cx="4714909"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FF0000"/>
                </a:solidFill>
                <a:latin typeface="微软雅黑"/>
                <a:ea typeface="微软雅黑"/>
                <a:cs typeface="微软雅黑"/>
                <a:sym typeface="微软雅黑"/>
              </a:defRPr>
            </a:pPr>
            <a:r>
              <a:t>注：绿色为</a:t>
            </a:r>
            <a:r>
              <a:t>Wide Dependencies </a:t>
            </a:r>
            <a:r>
              <a:t>的操作，浅绿色为不确定性操作。</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graphicFrame>
        <p:nvGraphicFramePr>
          <p:cNvPr id="557" name="Table 557"/>
          <p:cNvGraphicFramePr/>
          <p:nvPr/>
        </p:nvGraphicFramePr>
        <p:xfrm>
          <a:off x="428595" y="1020560"/>
          <a:ext cx="8286810" cy="539965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43404"/>
                <a:gridCol w="4143404"/>
              </a:tblGrid>
              <a:tr h="399793">
                <a:tc>
                  <a:txBody>
                    <a:bodyPr/>
                    <a:lstStyle/>
                    <a:p>
                      <a:pPr/>
                      <a:r>
                        <a:rPr b="1" sz="1200">
                          <a:latin typeface="微软雅黑"/>
                          <a:ea typeface="微软雅黑"/>
                          <a:cs typeface="微软雅黑"/>
                          <a:sym typeface="微软雅黑"/>
                        </a:rPr>
                        <a:t> 动作</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c>
                  <a:txBody>
                    <a:bodyPr/>
                    <a:lstStyle/>
                    <a:p>
                      <a:pPr/>
                      <a:r>
                        <a:rPr b="1" sz="1200">
                          <a:latin typeface="微软雅黑"/>
                          <a:ea typeface="微软雅黑"/>
                          <a:cs typeface="微软雅黑"/>
                          <a:sym typeface="微软雅黑"/>
                        </a:rPr>
                        <a:t>含义</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26394">
                <a:tc>
                  <a:txBody>
                    <a:bodyPr/>
                    <a:lstStyle/>
                    <a:p>
                      <a:pPr>
                        <a:defRPr b="1" sz="1600">
                          <a:sym typeface="Calibri"/>
                        </a:defRPr>
                      </a:pPr>
                      <a:r>
                        <a:t>reduce</a:t>
                      </a:r>
                      <a:r>
                        <a:rPr b="0"/>
                        <a:t>(</a:t>
                      </a:r>
                      <a:r>
                        <a:rPr b="0" i="1"/>
                        <a:t>func</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通过函数</a:t>
                      </a:r>
                      <a:r>
                        <a:rPr i="1"/>
                        <a:t>func</a:t>
                      </a:r>
                      <a:r>
                        <a:t>（接受两个参数，返回一个参数）聚集数据集中的所有元素。这个功能必须可交换且可关联的，从而可以正确的被并行执行。</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26394">
                <a:tc>
                  <a:txBody>
                    <a:bodyPr/>
                    <a:lstStyle/>
                    <a:p>
                      <a:pPr>
                        <a:defRPr b="1" sz="1600">
                          <a:sym typeface="Calibri"/>
                        </a:defRPr>
                      </a:pPr>
                      <a:r>
                        <a:t>collect</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在驱动程序中，以数组的形式，返回数据集的所有元素。这通常会在使用</a:t>
                      </a:r>
                      <a:r>
                        <a:t>filter</a:t>
                      </a:r>
                      <a:r>
                        <a:t>或者其它操作并返回一个足够小的数据子集后再使用会比较有用。</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578775">
                <a:tc>
                  <a:txBody>
                    <a:bodyPr/>
                    <a:lstStyle/>
                    <a:p>
                      <a:pPr>
                        <a:defRPr b="1" sz="1600">
                          <a:sym typeface="Calibri"/>
                        </a:defRPr>
                      </a:pPr>
                      <a:r>
                        <a:t>count</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r>
                        <a:rPr sz="1200">
                          <a:latin typeface="微软雅黑"/>
                          <a:ea typeface="微软雅黑"/>
                          <a:cs typeface="微软雅黑"/>
                          <a:sym typeface="微软雅黑"/>
                        </a:rPr>
                        <a:t>返回数据集的元素的个数。</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57755">
                <a:tc>
                  <a:txBody>
                    <a:bodyPr/>
                    <a:lstStyle/>
                    <a:p>
                      <a:pPr>
                        <a:defRPr b="1" sz="1600">
                          <a:sym typeface="Calibri"/>
                        </a:defRPr>
                      </a:pPr>
                      <a:r>
                        <a:t>first</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返回数据集的第一个元素（类似于</a:t>
                      </a:r>
                      <a:r>
                        <a:t>take</a:t>
                      </a:r>
                      <a:r>
                        <a:t>（</a:t>
                      </a:r>
                      <a:r>
                        <a:t>1</a:t>
                      </a:r>
                      <a:r>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57755">
                <a:tc>
                  <a:txBody>
                    <a:bodyPr/>
                    <a:lstStyle/>
                    <a:p>
                      <a:pPr>
                        <a:defRPr b="1" sz="1600">
                          <a:sym typeface="Calibri"/>
                        </a:defRPr>
                      </a:pPr>
                      <a:r>
                        <a:t>take</a:t>
                      </a:r>
                      <a:r>
                        <a:rPr b="0"/>
                        <a:t>(</a:t>
                      </a:r>
                      <a:r>
                        <a:rPr b="0" i="1"/>
                        <a:t>n</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返回一个由数据集的前</a:t>
                      </a:r>
                      <a:r>
                        <a:rPr i="1"/>
                        <a:t>n</a:t>
                      </a:r>
                      <a:r>
                        <a:t>个元素组成的数组。注意，这个操作目前并非并行执行，而是由驱动程序计算所有的元素</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26394">
                <a:tc>
                  <a:txBody>
                    <a:bodyPr/>
                    <a:lstStyle/>
                    <a:p>
                      <a:pPr>
                        <a:defRPr b="1" sz="1600">
                          <a:sym typeface="Calibri"/>
                        </a:defRPr>
                      </a:pPr>
                      <a:r>
                        <a:t>takeSample</a:t>
                      </a:r>
                      <a:r>
                        <a:rPr b="0"/>
                        <a:t>(</a:t>
                      </a:r>
                      <a:r>
                        <a:rPr b="0" i="1"/>
                        <a:t>withReplacement</a:t>
                      </a:r>
                      <a:r>
                        <a:rPr b="0"/>
                        <a:t>,</a:t>
                      </a:r>
                      <a:r>
                        <a:rPr b="0" i="1"/>
                        <a:t>num</a:t>
                      </a:r>
                      <a:r>
                        <a:rPr b="0"/>
                        <a:t>, </a:t>
                      </a:r>
                      <a:r>
                        <a:rPr b="0" i="1"/>
                        <a:t>seed</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返回一个数组，在数据集中随机采样</a:t>
                      </a:r>
                      <a:r>
                        <a:rPr i="1"/>
                        <a:t>num</a:t>
                      </a:r>
                      <a:r>
                        <a:t>个元素组成，可以选择是否用随机数替换不足的部分，</a:t>
                      </a:r>
                      <a:r>
                        <a:t>Seed</a:t>
                      </a:r>
                      <a:r>
                        <a:t>用于指定的随机数生成器种子</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r h="726394">
                <a:tc>
                  <a:txBody>
                    <a:bodyPr/>
                    <a:lstStyle/>
                    <a:p>
                      <a:pPr>
                        <a:defRPr b="1" sz="1600">
                          <a:sym typeface="Calibri"/>
                        </a:defRPr>
                      </a:pPr>
                      <a:r>
                        <a:t>saveAsTextFile</a:t>
                      </a:r>
                      <a:r>
                        <a:rPr b="0"/>
                        <a:t>(</a:t>
                      </a:r>
                      <a:r>
                        <a:rPr b="0" i="1"/>
                        <a:t>path</a:t>
                      </a:r>
                      <a:r>
                        <a:rPr b="0"/>
                        <a:t>)</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rgbClr val="00B050"/>
                    </a:solidFill>
                  </a:tcPr>
                </a:tc>
                <a:tc>
                  <a:txBody>
                    <a:bodyPr/>
                    <a:lstStyle/>
                    <a:p>
                      <a:pPr>
                        <a:defRPr sz="1200">
                          <a:latin typeface="微软雅黑"/>
                          <a:ea typeface="微软雅黑"/>
                          <a:cs typeface="微软雅黑"/>
                          <a:sym typeface="微软雅黑"/>
                        </a:defRPr>
                      </a:pPr>
                      <a:r>
                        <a:t>将数据集的元素，以</a:t>
                      </a:r>
                      <a:r>
                        <a:t>textfile</a:t>
                      </a:r>
                      <a:r>
                        <a:t>的形式，保存到本地文件系统，</a:t>
                      </a:r>
                      <a:r>
                        <a:t>HDFS</a:t>
                      </a:r>
                      <a:r>
                        <a:t>或者任何其它</a:t>
                      </a:r>
                      <a:r>
                        <a:t>hadoop</a:t>
                      </a:r>
                      <a:r>
                        <a:t>支持的文件系统。对于每个元素，</a:t>
                      </a:r>
                      <a:r>
                        <a:t>Spark</a:t>
                      </a:r>
                      <a:r>
                        <a:t>将会调用</a:t>
                      </a:r>
                      <a:r>
                        <a:t>toString</a:t>
                      </a:r>
                      <a:r>
                        <a:t>方法，将它转换为文件中的文本行</a:t>
                      </a:r>
                    </a:p>
                  </a:txBody>
                  <a:tcPr marL="95250" marR="95250" marT="95250" marB="95250" anchor="t" anchorCtr="0" horzOverflow="overflow">
                    <a:lnL>
                      <a:solidFill>
                        <a:srgbClr val="D1D1D1"/>
                      </a:solidFill>
                    </a:lnL>
                    <a:lnR>
                      <a:solidFill>
                        <a:srgbClr val="D1D1D1"/>
                      </a:solidFill>
                    </a:lnR>
                    <a:lnT>
                      <a:solidFill>
                        <a:srgbClr val="D1D1D1"/>
                      </a:solidFill>
                    </a:lnT>
                    <a:lnB>
                      <a:solidFill>
                        <a:srgbClr val="D1D1D1"/>
                      </a:solidFill>
                    </a:lnB>
                    <a:solidFill>
                      <a:schemeClr val="accent3">
                        <a:lumOff val="44000"/>
                      </a:schemeClr>
                    </a:solidFill>
                  </a:tcPr>
                </a:tc>
              </a:tr>
            </a:tbl>
          </a:graphicData>
        </a:graphic>
      </p:graphicFrame>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 name="Shape 559"/>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560" name="Shape 560"/>
          <p:cNvSpPr/>
          <p:nvPr>
            <p:ph type="title"/>
          </p:nvPr>
        </p:nvSpPr>
        <p:spPr>
          <a:prstGeom prst="rect">
            <a:avLst/>
          </a:prstGeom>
        </p:spPr>
        <p:txBody>
          <a:bodyPr/>
          <a:lstStyle/>
          <a:p>
            <a:pPr defTabSz="731520">
              <a:defRPr sz="2240"/>
            </a:pPr>
            <a:r>
              <a:t>wordCount</a:t>
            </a:r>
            <a:r>
              <a:t>举例</a:t>
            </a:r>
          </a:p>
        </p:txBody>
      </p:sp>
      <p:sp>
        <p:nvSpPr>
          <p:cNvPr id="561" name="Shape 561"/>
          <p:cNvSpPr/>
          <p:nvPr>
            <p:ph type="body" sz="quarter" idx="1"/>
          </p:nvPr>
        </p:nvSpPr>
        <p:spPr>
          <a:xfrm>
            <a:off x="928662" y="928669"/>
            <a:ext cx="7416801" cy="928695"/>
          </a:xfrm>
          <a:prstGeom prst="rect">
            <a:avLst/>
          </a:prstGeom>
        </p:spPr>
        <p:txBody>
          <a:bodyPr/>
          <a:lstStyle/>
          <a:p>
            <a:pPr>
              <a:spcBef>
                <a:spcPts val="200"/>
              </a:spcBef>
              <a:buSzTx/>
              <a:buNone/>
              <a:defRPr b="1" sz="1200">
                <a:latin typeface="微软雅黑"/>
                <a:ea typeface="微软雅黑"/>
                <a:cs typeface="微软雅黑"/>
                <a:sym typeface="微软雅黑"/>
              </a:defRPr>
            </a:pPr>
            <a:r>
              <a:t>    val file = sc.textFile("hdfs://...")</a:t>
            </a:r>
          </a:p>
          <a:p>
            <a:pPr>
              <a:spcBef>
                <a:spcPts val="200"/>
              </a:spcBef>
              <a:buSzTx/>
              <a:buNone/>
              <a:defRPr b="1" sz="1200">
                <a:latin typeface="微软雅黑"/>
                <a:ea typeface="微软雅黑"/>
                <a:cs typeface="微软雅黑"/>
                <a:sym typeface="微软雅黑"/>
              </a:defRPr>
            </a:pPr>
            <a:r>
              <a:t>    val words = file.flatMap(</a:t>
            </a:r>
            <a:r>
              <a:rPr u="sng"/>
              <a:t>_.split(" "))</a:t>
            </a:r>
            <a:endParaRPr u="sng"/>
          </a:p>
          <a:p>
            <a:pPr>
              <a:spcBef>
                <a:spcPts val="200"/>
              </a:spcBef>
              <a:buSzTx/>
              <a:buNone/>
              <a:defRPr b="1" sz="1200" u="sng">
                <a:latin typeface="微软雅黑"/>
                <a:ea typeface="微软雅黑"/>
                <a:cs typeface="微软雅黑"/>
                <a:sym typeface="微软雅黑"/>
              </a:defRPr>
            </a:pPr>
            <a:r>
              <a:t>		    .map(x =&gt; (x,1)).reduceByKey(_ + _)</a:t>
            </a:r>
          </a:p>
          <a:p>
            <a:pPr>
              <a:spcBef>
                <a:spcPts val="200"/>
              </a:spcBef>
              <a:buSzTx/>
              <a:buNone/>
              <a:defRPr b="1" sz="1200">
                <a:latin typeface="微软雅黑"/>
                <a:ea typeface="微软雅黑"/>
                <a:cs typeface="微软雅黑"/>
                <a:sym typeface="微软雅黑"/>
              </a:defRPr>
            </a:pPr>
            <a:r>
              <a:t>   words.saveAsTextFile("hdfs://...")</a:t>
            </a:r>
          </a:p>
        </p:txBody>
      </p:sp>
      <p:grpSp>
        <p:nvGrpSpPr>
          <p:cNvPr id="564" name="Group 564"/>
          <p:cNvGrpSpPr/>
          <p:nvPr/>
        </p:nvGrpSpPr>
        <p:grpSpPr>
          <a:xfrm>
            <a:off x="71405" y="1928802"/>
            <a:ext cx="1714514" cy="357191"/>
            <a:chOff x="0" y="0"/>
            <a:chExt cx="1714512" cy="357190"/>
          </a:xfrm>
        </p:grpSpPr>
        <p:sp>
          <p:nvSpPr>
            <p:cNvPr id="562" name="Shape 562"/>
            <p:cNvSpPr/>
            <p:nvPr/>
          </p:nvSpPr>
          <p:spPr>
            <a:xfrm>
              <a:off x="-1" y="0"/>
              <a:ext cx="1714514"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63" name="Shape 563"/>
            <p:cNvSpPr/>
            <p:nvPr/>
          </p:nvSpPr>
          <p:spPr>
            <a:xfrm>
              <a:off x="-1" y="0"/>
              <a:ext cx="171451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sc.textFile("hdfs://...")</a:t>
              </a:r>
            </a:p>
          </p:txBody>
        </p:sp>
      </p:grpSp>
      <p:grpSp>
        <p:nvGrpSpPr>
          <p:cNvPr id="567" name="Group 567"/>
          <p:cNvGrpSpPr/>
          <p:nvPr/>
        </p:nvGrpSpPr>
        <p:grpSpPr>
          <a:xfrm>
            <a:off x="1928794" y="1928802"/>
            <a:ext cx="1785951" cy="357191"/>
            <a:chOff x="0" y="0"/>
            <a:chExt cx="1785950" cy="357190"/>
          </a:xfrm>
        </p:grpSpPr>
        <p:sp>
          <p:nvSpPr>
            <p:cNvPr id="565" name="Shape 565"/>
            <p:cNvSpPr/>
            <p:nvPr/>
          </p:nvSpPr>
          <p:spPr>
            <a:xfrm>
              <a:off x="-1" y="0"/>
              <a:ext cx="1785952"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66" name="Shape 566"/>
            <p:cNvSpPr/>
            <p:nvPr/>
          </p:nvSpPr>
          <p:spPr>
            <a:xfrm>
              <a:off x="-1" y="0"/>
              <a:ext cx="178595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file.flatMap(</a:t>
              </a:r>
              <a:r>
                <a:rPr u="sng"/>
                <a:t>_.split(" "))</a:t>
              </a:r>
            </a:p>
          </p:txBody>
        </p:sp>
      </p:grpSp>
      <p:grpSp>
        <p:nvGrpSpPr>
          <p:cNvPr id="570" name="Group 570"/>
          <p:cNvGrpSpPr/>
          <p:nvPr/>
        </p:nvGrpSpPr>
        <p:grpSpPr>
          <a:xfrm>
            <a:off x="3857619" y="1928802"/>
            <a:ext cx="1714513" cy="357191"/>
            <a:chOff x="0" y="0"/>
            <a:chExt cx="1714512" cy="357190"/>
          </a:xfrm>
        </p:grpSpPr>
        <p:sp>
          <p:nvSpPr>
            <p:cNvPr id="568" name="Shape 568"/>
            <p:cNvSpPr/>
            <p:nvPr/>
          </p:nvSpPr>
          <p:spPr>
            <a:xfrm>
              <a:off x="-1" y="0"/>
              <a:ext cx="1714514"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69" name="Shape 569"/>
            <p:cNvSpPr/>
            <p:nvPr/>
          </p:nvSpPr>
          <p:spPr>
            <a:xfrm>
              <a:off x="-1" y="0"/>
              <a:ext cx="171451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u="sng">
                  <a:latin typeface="Arial"/>
                  <a:ea typeface="Arial"/>
                  <a:cs typeface="Arial"/>
                  <a:sym typeface="Arial"/>
                </a:defRPr>
              </a:lvl1pPr>
            </a:lstStyle>
            <a:p>
              <a:pPr/>
              <a:r>
                <a:t>words.map(x =&gt; (x,1))</a:t>
              </a:r>
            </a:p>
          </p:txBody>
        </p:sp>
      </p:grpSp>
      <p:grpSp>
        <p:nvGrpSpPr>
          <p:cNvPr id="573" name="Group 573"/>
          <p:cNvGrpSpPr/>
          <p:nvPr/>
        </p:nvGrpSpPr>
        <p:grpSpPr>
          <a:xfrm>
            <a:off x="5715008" y="1928802"/>
            <a:ext cx="1928827" cy="357191"/>
            <a:chOff x="0" y="0"/>
            <a:chExt cx="1928826" cy="357190"/>
          </a:xfrm>
        </p:grpSpPr>
        <p:sp>
          <p:nvSpPr>
            <p:cNvPr id="571" name="Shape 571"/>
            <p:cNvSpPr/>
            <p:nvPr/>
          </p:nvSpPr>
          <p:spPr>
            <a:xfrm>
              <a:off x="-1" y="0"/>
              <a:ext cx="1928828"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72" name="Shape 572"/>
            <p:cNvSpPr/>
            <p:nvPr/>
          </p:nvSpPr>
          <p:spPr>
            <a:xfrm>
              <a:off x="-1" y="0"/>
              <a:ext cx="1928828"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u="sng">
                  <a:latin typeface="Arial"/>
                  <a:ea typeface="Arial"/>
                  <a:cs typeface="Arial"/>
                  <a:sym typeface="Arial"/>
                </a:defRPr>
              </a:lvl1pPr>
            </a:lstStyle>
            <a:p>
              <a:pPr/>
              <a:r>
                <a:t>reduceByKey(_ + _)</a:t>
              </a:r>
            </a:p>
          </p:txBody>
        </p:sp>
      </p:grpSp>
      <p:grpSp>
        <p:nvGrpSpPr>
          <p:cNvPr id="576" name="Group 576"/>
          <p:cNvGrpSpPr/>
          <p:nvPr/>
        </p:nvGrpSpPr>
        <p:grpSpPr>
          <a:xfrm>
            <a:off x="7786741" y="1928802"/>
            <a:ext cx="1428729" cy="442055"/>
            <a:chOff x="0" y="0"/>
            <a:chExt cx="1428728" cy="442054"/>
          </a:xfrm>
        </p:grpSpPr>
        <p:sp>
          <p:nvSpPr>
            <p:cNvPr id="574" name="Shape 574"/>
            <p:cNvSpPr/>
            <p:nvPr/>
          </p:nvSpPr>
          <p:spPr>
            <a:xfrm>
              <a:off x="0" y="0"/>
              <a:ext cx="1428729"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75" name="Shape 575"/>
            <p:cNvSpPr/>
            <p:nvPr/>
          </p:nvSpPr>
          <p:spPr>
            <a:xfrm>
              <a:off x="0" y="0"/>
              <a:ext cx="1428729"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saveAsTextFile("hdfs://...")</a:t>
              </a:r>
            </a:p>
          </p:txBody>
        </p:sp>
      </p:grpSp>
      <p:sp>
        <p:nvSpPr>
          <p:cNvPr id="577" name="Shape 577"/>
          <p:cNvSpPr/>
          <p:nvPr/>
        </p:nvSpPr>
        <p:spPr>
          <a:xfrm flipH="1">
            <a:off x="7713682" y="1929595"/>
            <a:ext cx="1590" cy="4929200"/>
          </a:xfrm>
          <a:prstGeom prst="line">
            <a:avLst/>
          </a:prstGeom>
          <a:solidFill>
            <a:schemeClr val="accent1"/>
          </a:solidFill>
          <a:ln>
            <a:solidFill>
              <a:srgbClr val="FF0000"/>
            </a:solidFill>
          </a:ln>
        </p:spPr>
        <p:txBody>
          <a:bodyPr lIns="45719" rIns="45719"/>
          <a:lstStyle/>
          <a:p>
            <a:pPr/>
          </a:p>
        </p:txBody>
      </p:sp>
      <p:sp>
        <p:nvSpPr>
          <p:cNvPr id="578" name="Shape 578"/>
          <p:cNvSpPr/>
          <p:nvPr/>
        </p:nvSpPr>
        <p:spPr>
          <a:xfrm flipH="1">
            <a:off x="5643569" y="1928802"/>
            <a:ext cx="1590" cy="4929199"/>
          </a:xfrm>
          <a:prstGeom prst="line">
            <a:avLst/>
          </a:prstGeom>
          <a:solidFill>
            <a:schemeClr val="accent1"/>
          </a:solidFill>
          <a:ln>
            <a:solidFill>
              <a:srgbClr val="FF0000"/>
            </a:solidFill>
          </a:ln>
        </p:spPr>
        <p:txBody>
          <a:bodyPr lIns="45719" rIns="45719"/>
          <a:lstStyle/>
          <a:p>
            <a:pPr/>
          </a:p>
        </p:txBody>
      </p:sp>
      <p:sp>
        <p:nvSpPr>
          <p:cNvPr id="579" name="Shape 579"/>
          <p:cNvSpPr/>
          <p:nvPr/>
        </p:nvSpPr>
        <p:spPr>
          <a:xfrm flipH="1">
            <a:off x="3786181" y="1928802"/>
            <a:ext cx="1590" cy="4929199"/>
          </a:xfrm>
          <a:prstGeom prst="line">
            <a:avLst/>
          </a:prstGeom>
          <a:solidFill>
            <a:schemeClr val="accent1"/>
          </a:solidFill>
          <a:ln>
            <a:solidFill>
              <a:srgbClr val="FF0000"/>
            </a:solidFill>
          </a:ln>
        </p:spPr>
        <p:txBody>
          <a:bodyPr lIns="45719" rIns="45719"/>
          <a:lstStyle/>
          <a:p>
            <a:pPr/>
          </a:p>
        </p:txBody>
      </p:sp>
      <p:sp>
        <p:nvSpPr>
          <p:cNvPr id="580" name="Shape 580"/>
          <p:cNvSpPr/>
          <p:nvPr/>
        </p:nvSpPr>
        <p:spPr>
          <a:xfrm flipH="1">
            <a:off x="1857355" y="1928802"/>
            <a:ext cx="1590" cy="4929199"/>
          </a:xfrm>
          <a:prstGeom prst="line">
            <a:avLst/>
          </a:prstGeom>
          <a:solidFill>
            <a:schemeClr val="accent1"/>
          </a:solidFill>
          <a:ln>
            <a:solidFill>
              <a:srgbClr val="FF0000"/>
            </a:solidFill>
          </a:ln>
        </p:spPr>
        <p:txBody>
          <a:bodyPr lIns="45719" rIns="45719"/>
          <a:lstStyle/>
          <a:p>
            <a:pPr/>
          </a:p>
        </p:txBody>
      </p:sp>
      <p:grpSp>
        <p:nvGrpSpPr>
          <p:cNvPr id="583" name="Group 583"/>
          <p:cNvGrpSpPr/>
          <p:nvPr/>
        </p:nvGrpSpPr>
        <p:grpSpPr>
          <a:xfrm>
            <a:off x="142843" y="2643182"/>
            <a:ext cx="1500200" cy="914401"/>
            <a:chOff x="0" y="0"/>
            <a:chExt cx="1500198" cy="914400"/>
          </a:xfrm>
        </p:grpSpPr>
        <p:sp>
          <p:nvSpPr>
            <p:cNvPr id="581" name="Shape 581"/>
            <p:cNvSpPr/>
            <p:nvPr/>
          </p:nvSpPr>
          <p:spPr>
            <a:xfrm>
              <a:off x="-1" y="0"/>
              <a:ext cx="1500200"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406" y="0"/>
                  </a:lnTo>
                  <a:lnTo>
                    <a:pt x="21600" y="3600"/>
                  </a:lnTo>
                  <a:lnTo>
                    <a:pt x="21600" y="21600"/>
                  </a:lnTo>
                  <a:lnTo>
                    <a:pt x="0" y="21600"/>
                  </a:lnTo>
                  <a:close/>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400">
                  <a:latin typeface="Arial"/>
                  <a:ea typeface="Arial"/>
                  <a:cs typeface="Arial"/>
                  <a:sym typeface="Arial"/>
                </a:defRPr>
              </a:pPr>
            </a:p>
          </p:txBody>
        </p:sp>
        <p:sp>
          <p:nvSpPr>
            <p:cNvPr id="582" name="Shape 582"/>
            <p:cNvSpPr/>
            <p:nvPr/>
          </p:nvSpPr>
          <p:spPr>
            <a:xfrm>
              <a:off x="-1" y="76202"/>
              <a:ext cx="1423998" cy="6952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400">
                  <a:latin typeface="Arial"/>
                  <a:ea typeface="Arial"/>
                  <a:cs typeface="Arial"/>
                  <a:sym typeface="Arial"/>
                </a:defRPr>
              </a:lvl1pPr>
            </a:lstStyle>
            <a:p>
              <a:pPr/>
              <a:r>
                <a:t>I wish to wish the wish you wish to wish</a:t>
              </a:r>
            </a:p>
          </p:txBody>
        </p:sp>
      </p:grpSp>
      <p:grpSp>
        <p:nvGrpSpPr>
          <p:cNvPr id="586" name="Group 586"/>
          <p:cNvGrpSpPr/>
          <p:nvPr/>
        </p:nvGrpSpPr>
        <p:grpSpPr>
          <a:xfrm>
            <a:off x="142843" y="4157674"/>
            <a:ext cx="1500200" cy="914401"/>
            <a:chOff x="0" y="0"/>
            <a:chExt cx="1500198" cy="914400"/>
          </a:xfrm>
        </p:grpSpPr>
        <p:sp>
          <p:nvSpPr>
            <p:cNvPr id="584" name="Shape 584"/>
            <p:cNvSpPr/>
            <p:nvPr/>
          </p:nvSpPr>
          <p:spPr>
            <a:xfrm>
              <a:off x="-1" y="0"/>
              <a:ext cx="1500200"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406" y="0"/>
                  </a:lnTo>
                  <a:lnTo>
                    <a:pt x="21600" y="3600"/>
                  </a:lnTo>
                  <a:lnTo>
                    <a:pt x="21600" y="21600"/>
                  </a:lnTo>
                  <a:lnTo>
                    <a:pt x="0" y="21600"/>
                  </a:lnTo>
                  <a:close/>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400">
                  <a:latin typeface="Arial"/>
                  <a:ea typeface="Arial"/>
                  <a:cs typeface="Arial"/>
                  <a:sym typeface="Arial"/>
                </a:defRPr>
              </a:pPr>
            </a:p>
          </p:txBody>
        </p:sp>
        <p:sp>
          <p:nvSpPr>
            <p:cNvPr id="585" name="Shape 585"/>
            <p:cNvSpPr/>
            <p:nvPr/>
          </p:nvSpPr>
          <p:spPr>
            <a:xfrm>
              <a:off x="-1" y="76202"/>
              <a:ext cx="1423998" cy="6952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400">
                  <a:latin typeface="Arial"/>
                  <a:ea typeface="Arial"/>
                  <a:cs typeface="Arial"/>
                  <a:sym typeface="Arial"/>
                </a:defRPr>
              </a:lvl1pPr>
            </a:lstStyle>
            <a:p>
              <a:pPr/>
              <a:r>
                <a:t>But if you wish the witchs wishes</a:t>
              </a:r>
            </a:p>
          </p:txBody>
        </p:sp>
      </p:grpSp>
      <p:grpSp>
        <p:nvGrpSpPr>
          <p:cNvPr id="589" name="Group 589"/>
          <p:cNvGrpSpPr/>
          <p:nvPr/>
        </p:nvGrpSpPr>
        <p:grpSpPr>
          <a:xfrm>
            <a:off x="142843" y="5586433"/>
            <a:ext cx="1500200" cy="914401"/>
            <a:chOff x="0" y="0"/>
            <a:chExt cx="1500198" cy="914400"/>
          </a:xfrm>
        </p:grpSpPr>
        <p:sp>
          <p:nvSpPr>
            <p:cNvPr id="587" name="Shape 587"/>
            <p:cNvSpPr/>
            <p:nvPr/>
          </p:nvSpPr>
          <p:spPr>
            <a:xfrm>
              <a:off x="-1" y="0"/>
              <a:ext cx="1500200"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406" y="0"/>
                  </a:lnTo>
                  <a:lnTo>
                    <a:pt x="21600" y="3600"/>
                  </a:lnTo>
                  <a:lnTo>
                    <a:pt x="21600" y="21600"/>
                  </a:lnTo>
                  <a:lnTo>
                    <a:pt x="0" y="21600"/>
                  </a:lnTo>
                  <a:close/>
                </a:path>
              </a:pathLst>
            </a:cu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400">
                  <a:latin typeface="Arial"/>
                  <a:ea typeface="Arial"/>
                  <a:cs typeface="Arial"/>
                  <a:sym typeface="Arial"/>
                </a:defRPr>
              </a:pPr>
            </a:p>
          </p:txBody>
        </p:sp>
        <p:sp>
          <p:nvSpPr>
            <p:cNvPr id="588" name="Shape 588"/>
            <p:cNvSpPr/>
            <p:nvPr/>
          </p:nvSpPr>
          <p:spPr>
            <a:xfrm>
              <a:off x="-1" y="76202"/>
              <a:ext cx="1423998" cy="6952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400">
                  <a:latin typeface="Arial"/>
                  <a:ea typeface="Arial"/>
                  <a:cs typeface="Arial"/>
                  <a:sym typeface="Arial"/>
                </a:defRPr>
              </a:lvl1pPr>
            </a:lstStyle>
            <a:p>
              <a:pPr/>
              <a:r>
                <a:t>I won’t wish the wish you wish to wish</a:t>
              </a:r>
            </a:p>
          </p:txBody>
        </p:sp>
      </p:grpSp>
      <p:grpSp>
        <p:nvGrpSpPr>
          <p:cNvPr id="592" name="Group 592"/>
          <p:cNvGrpSpPr/>
          <p:nvPr/>
        </p:nvGrpSpPr>
        <p:grpSpPr>
          <a:xfrm>
            <a:off x="2000231" y="2357429"/>
            <a:ext cx="1214447" cy="1714513"/>
            <a:chOff x="0" y="0"/>
            <a:chExt cx="1214446" cy="1714512"/>
          </a:xfrm>
        </p:grpSpPr>
        <p:sp>
          <p:nvSpPr>
            <p:cNvPr id="590" name="Shape 590"/>
            <p:cNvSpPr/>
            <p:nvPr/>
          </p:nvSpPr>
          <p:spPr>
            <a:xfrm>
              <a:off x="-1" y="-1"/>
              <a:ext cx="1214448" cy="1714514"/>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91" name="Shape 591"/>
            <p:cNvSpPr/>
            <p:nvPr/>
          </p:nvSpPr>
          <p:spPr>
            <a:xfrm>
              <a:off x="-1" y="-1"/>
              <a:ext cx="1214448" cy="1686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I </a:t>
              </a:r>
            </a:p>
            <a:p>
              <a:pPr>
                <a:defRPr b="1" sz="1200">
                  <a:latin typeface="Arial"/>
                  <a:ea typeface="Arial"/>
                  <a:cs typeface="Arial"/>
                  <a:sym typeface="Arial"/>
                </a:defRPr>
              </a:pPr>
              <a:r>
                <a:t>Wish</a:t>
              </a:r>
            </a:p>
            <a:p>
              <a:pPr>
                <a:defRPr b="1" sz="1200">
                  <a:latin typeface="Arial"/>
                  <a:ea typeface="Arial"/>
                  <a:cs typeface="Arial"/>
                  <a:sym typeface="Arial"/>
                </a:defRPr>
              </a:pPr>
              <a:r>
                <a:t> to</a:t>
              </a:r>
            </a:p>
            <a:p>
              <a:pPr>
                <a:defRPr b="1" sz="1200">
                  <a:latin typeface="Arial"/>
                  <a:ea typeface="Arial"/>
                  <a:cs typeface="Arial"/>
                  <a:sym typeface="Arial"/>
                </a:defRPr>
              </a:pPr>
              <a:r>
                <a:t> wish</a:t>
              </a:r>
            </a:p>
            <a:p>
              <a:pPr>
                <a:defRPr b="1" sz="1200">
                  <a:latin typeface="Arial"/>
                  <a:ea typeface="Arial"/>
                  <a:cs typeface="Arial"/>
                  <a:sym typeface="Arial"/>
                </a:defRPr>
              </a:pPr>
              <a:r>
                <a:t> the</a:t>
              </a:r>
            </a:p>
            <a:p>
              <a:pPr>
                <a:defRPr b="1" sz="1200">
                  <a:latin typeface="Arial"/>
                  <a:ea typeface="Arial"/>
                  <a:cs typeface="Arial"/>
                  <a:sym typeface="Arial"/>
                </a:defRPr>
              </a:pPr>
              <a:r>
                <a:t> wish you </a:t>
              </a:r>
            </a:p>
            <a:p>
              <a:pPr>
                <a:defRPr b="1" sz="1200">
                  <a:latin typeface="Arial"/>
                  <a:ea typeface="Arial"/>
                  <a:cs typeface="Arial"/>
                  <a:sym typeface="Arial"/>
                </a:defRPr>
              </a:pPr>
              <a:r>
                <a:t>Wish</a:t>
              </a:r>
            </a:p>
            <a:p>
              <a:pPr>
                <a:defRPr b="1" sz="1200">
                  <a:latin typeface="Arial"/>
                  <a:ea typeface="Arial"/>
                  <a:cs typeface="Arial"/>
                  <a:sym typeface="Arial"/>
                </a:defRPr>
              </a:pPr>
              <a:r>
                <a:t> to</a:t>
              </a:r>
            </a:p>
            <a:p>
              <a:pPr>
                <a:defRPr b="1" sz="1200">
                  <a:latin typeface="Arial"/>
                  <a:ea typeface="Arial"/>
                  <a:cs typeface="Arial"/>
                  <a:sym typeface="Arial"/>
                </a:defRPr>
              </a:pPr>
              <a:r>
                <a:t> wish</a:t>
              </a:r>
            </a:p>
          </p:txBody>
        </p:sp>
      </p:grpSp>
      <p:grpSp>
        <p:nvGrpSpPr>
          <p:cNvPr id="595" name="Group 595"/>
          <p:cNvGrpSpPr/>
          <p:nvPr/>
        </p:nvGrpSpPr>
        <p:grpSpPr>
          <a:xfrm>
            <a:off x="2000231" y="4143380"/>
            <a:ext cx="1214447" cy="1357323"/>
            <a:chOff x="0" y="0"/>
            <a:chExt cx="1214446" cy="1357321"/>
          </a:xfrm>
        </p:grpSpPr>
        <p:sp>
          <p:nvSpPr>
            <p:cNvPr id="593" name="Shape 593"/>
            <p:cNvSpPr/>
            <p:nvPr/>
          </p:nvSpPr>
          <p:spPr>
            <a:xfrm>
              <a:off x="-1" y="0"/>
              <a:ext cx="1214448" cy="1357322"/>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94" name="Shape 594"/>
            <p:cNvSpPr/>
            <p:nvPr/>
          </p:nvSpPr>
          <p:spPr>
            <a:xfrm>
              <a:off x="-1" y="0"/>
              <a:ext cx="1214448" cy="1153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But </a:t>
              </a:r>
            </a:p>
            <a:p>
              <a:pPr>
                <a:defRPr b="1" sz="1200">
                  <a:latin typeface="Arial"/>
                  <a:ea typeface="Arial"/>
                  <a:cs typeface="Arial"/>
                  <a:sym typeface="Arial"/>
                </a:defRPr>
              </a:pPr>
              <a:r>
                <a:t>If</a:t>
              </a:r>
            </a:p>
            <a:p>
              <a:pPr>
                <a:defRPr b="1" sz="1200">
                  <a:latin typeface="Arial"/>
                  <a:ea typeface="Arial"/>
                  <a:cs typeface="Arial"/>
                  <a:sym typeface="Arial"/>
                </a:defRPr>
              </a:pPr>
              <a:r>
                <a:t> you</a:t>
              </a:r>
            </a:p>
            <a:p>
              <a:pPr>
                <a:defRPr b="1" sz="1200">
                  <a:latin typeface="Arial"/>
                  <a:ea typeface="Arial"/>
                  <a:cs typeface="Arial"/>
                  <a:sym typeface="Arial"/>
                </a:defRPr>
              </a:pPr>
              <a:r>
                <a:t> wish</a:t>
              </a:r>
            </a:p>
            <a:p>
              <a:pPr>
                <a:defRPr b="1" sz="1200">
                  <a:latin typeface="Arial"/>
                  <a:ea typeface="Arial"/>
                  <a:cs typeface="Arial"/>
                  <a:sym typeface="Arial"/>
                </a:defRPr>
              </a:pPr>
              <a:r>
                <a:t> the</a:t>
              </a:r>
            </a:p>
            <a:p>
              <a:pPr>
                <a:defRPr b="1" sz="1200">
                  <a:latin typeface="Arial"/>
                  <a:ea typeface="Arial"/>
                  <a:cs typeface="Arial"/>
                  <a:sym typeface="Arial"/>
                </a:defRPr>
              </a:pPr>
              <a:r>
                <a:t> witchs wishes</a:t>
              </a:r>
            </a:p>
          </p:txBody>
        </p:sp>
      </p:grpSp>
      <p:grpSp>
        <p:nvGrpSpPr>
          <p:cNvPr id="598" name="Group 598"/>
          <p:cNvGrpSpPr/>
          <p:nvPr/>
        </p:nvGrpSpPr>
        <p:grpSpPr>
          <a:xfrm>
            <a:off x="2000231" y="5572140"/>
            <a:ext cx="1214447" cy="1714513"/>
            <a:chOff x="0" y="0"/>
            <a:chExt cx="1214446" cy="1714512"/>
          </a:xfrm>
        </p:grpSpPr>
        <p:sp>
          <p:nvSpPr>
            <p:cNvPr id="596" name="Shape 596"/>
            <p:cNvSpPr/>
            <p:nvPr/>
          </p:nvSpPr>
          <p:spPr>
            <a:xfrm>
              <a:off x="-1" y="-1"/>
              <a:ext cx="1214448" cy="1714514"/>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597" name="Shape 597"/>
            <p:cNvSpPr/>
            <p:nvPr/>
          </p:nvSpPr>
          <p:spPr>
            <a:xfrm>
              <a:off x="-1" y="-1"/>
              <a:ext cx="1214448" cy="1686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I </a:t>
              </a:r>
            </a:p>
            <a:p>
              <a:pPr>
                <a:defRPr b="1" sz="1200">
                  <a:latin typeface="Arial"/>
                  <a:ea typeface="Arial"/>
                  <a:cs typeface="Arial"/>
                  <a:sym typeface="Arial"/>
                </a:defRPr>
              </a:pPr>
              <a:r>
                <a:t>won’t</a:t>
              </a:r>
            </a:p>
            <a:p>
              <a:pPr>
                <a:defRPr b="1" sz="1200">
                  <a:latin typeface="Arial"/>
                  <a:ea typeface="Arial"/>
                  <a:cs typeface="Arial"/>
                  <a:sym typeface="Arial"/>
                </a:defRPr>
              </a:pPr>
              <a:r>
                <a:t> wish</a:t>
              </a:r>
            </a:p>
            <a:p>
              <a:pPr>
                <a:defRPr b="1" sz="1200">
                  <a:latin typeface="Arial"/>
                  <a:ea typeface="Arial"/>
                  <a:cs typeface="Arial"/>
                  <a:sym typeface="Arial"/>
                </a:defRPr>
              </a:pPr>
              <a:r>
                <a:t> the</a:t>
              </a:r>
            </a:p>
            <a:p>
              <a:pPr>
                <a:defRPr b="1" sz="1200">
                  <a:latin typeface="Arial"/>
                  <a:ea typeface="Arial"/>
                  <a:cs typeface="Arial"/>
                  <a:sym typeface="Arial"/>
                </a:defRPr>
              </a:pPr>
              <a:r>
                <a:t> wish</a:t>
              </a:r>
            </a:p>
            <a:p>
              <a:pPr>
                <a:defRPr b="1" sz="1200">
                  <a:latin typeface="Arial"/>
                  <a:ea typeface="Arial"/>
                  <a:cs typeface="Arial"/>
                  <a:sym typeface="Arial"/>
                </a:defRPr>
              </a:pPr>
              <a:r>
                <a:t> you </a:t>
              </a:r>
            </a:p>
            <a:p>
              <a:pPr>
                <a:defRPr b="1" sz="1200">
                  <a:latin typeface="Arial"/>
                  <a:ea typeface="Arial"/>
                  <a:cs typeface="Arial"/>
                  <a:sym typeface="Arial"/>
                </a:defRPr>
              </a:pPr>
              <a:r>
                <a:t>Wish</a:t>
              </a:r>
            </a:p>
            <a:p>
              <a:pPr>
                <a:defRPr b="1" sz="1200">
                  <a:latin typeface="Arial"/>
                  <a:ea typeface="Arial"/>
                  <a:cs typeface="Arial"/>
                  <a:sym typeface="Arial"/>
                </a:defRPr>
              </a:pPr>
              <a:r>
                <a:t> to</a:t>
              </a:r>
            </a:p>
            <a:p>
              <a:pPr>
                <a:defRPr b="1" sz="1200">
                  <a:latin typeface="Arial"/>
                  <a:ea typeface="Arial"/>
                  <a:cs typeface="Arial"/>
                  <a:sym typeface="Arial"/>
                </a:defRPr>
              </a:pPr>
              <a:r>
                <a:t> wish</a:t>
              </a:r>
            </a:p>
          </p:txBody>
        </p:sp>
      </p:grpSp>
      <p:sp>
        <p:nvSpPr>
          <p:cNvPr id="599" name="Shape 599"/>
          <p:cNvSpPr/>
          <p:nvPr/>
        </p:nvSpPr>
        <p:spPr>
          <a:xfrm flipV="1">
            <a:off x="1643041" y="3071809"/>
            <a:ext cx="357191" cy="28573"/>
          </a:xfrm>
          <a:prstGeom prst="line">
            <a:avLst/>
          </a:prstGeom>
          <a:ln>
            <a:solidFill>
              <a:srgbClr val="000000"/>
            </a:solidFill>
            <a:tailEnd type="triangle"/>
          </a:ln>
        </p:spPr>
        <p:txBody>
          <a:bodyPr lIns="45719" rIns="45719"/>
          <a:lstStyle/>
          <a:p>
            <a:pPr/>
          </a:p>
        </p:txBody>
      </p:sp>
      <p:sp>
        <p:nvSpPr>
          <p:cNvPr id="600" name="Shape 600"/>
          <p:cNvSpPr/>
          <p:nvPr/>
        </p:nvSpPr>
        <p:spPr>
          <a:xfrm>
            <a:off x="1643041" y="4614874"/>
            <a:ext cx="357191" cy="28573"/>
          </a:xfrm>
          <a:prstGeom prst="line">
            <a:avLst/>
          </a:prstGeom>
          <a:ln>
            <a:solidFill>
              <a:srgbClr val="000000"/>
            </a:solidFill>
            <a:tailEnd type="triangle"/>
          </a:ln>
        </p:spPr>
        <p:txBody>
          <a:bodyPr lIns="45719" rIns="45719"/>
          <a:lstStyle/>
          <a:p>
            <a:pPr/>
          </a:p>
        </p:txBody>
      </p:sp>
      <p:sp>
        <p:nvSpPr>
          <p:cNvPr id="601" name="Shape 601"/>
          <p:cNvSpPr/>
          <p:nvPr/>
        </p:nvSpPr>
        <p:spPr>
          <a:xfrm flipV="1">
            <a:off x="1643041" y="6000768"/>
            <a:ext cx="357191" cy="42867"/>
          </a:xfrm>
          <a:prstGeom prst="line">
            <a:avLst/>
          </a:prstGeom>
          <a:ln>
            <a:solidFill>
              <a:srgbClr val="000000"/>
            </a:solidFill>
            <a:tailEnd type="triangle"/>
          </a:ln>
        </p:spPr>
        <p:txBody>
          <a:bodyPr lIns="45719" rIns="45719"/>
          <a:lstStyle/>
          <a:p>
            <a:pPr/>
          </a:p>
        </p:txBody>
      </p:sp>
      <p:grpSp>
        <p:nvGrpSpPr>
          <p:cNvPr id="604" name="Group 604"/>
          <p:cNvGrpSpPr/>
          <p:nvPr/>
        </p:nvGrpSpPr>
        <p:grpSpPr>
          <a:xfrm>
            <a:off x="4000496" y="2357429"/>
            <a:ext cx="1214447" cy="1864456"/>
            <a:chOff x="0" y="0"/>
            <a:chExt cx="1214446" cy="1864454"/>
          </a:xfrm>
        </p:grpSpPr>
        <p:sp>
          <p:nvSpPr>
            <p:cNvPr id="602" name="Shape 602"/>
            <p:cNvSpPr/>
            <p:nvPr/>
          </p:nvSpPr>
          <p:spPr>
            <a:xfrm>
              <a:off x="0" y="0"/>
              <a:ext cx="1214447" cy="1857388"/>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03" name="Shape 603"/>
            <p:cNvSpPr/>
            <p:nvPr/>
          </p:nvSpPr>
          <p:spPr>
            <a:xfrm>
              <a:off x="0" y="0"/>
              <a:ext cx="1214447" cy="18644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I 	1</a:t>
              </a:r>
            </a:p>
            <a:p>
              <a:pPr>
                <a:defRPr b="1" sz="1200">
                  <a:latin typeface="Arial"/>
                  <a:ea typeface="Arial"/>
                  <a:cs typeface="Arial"/>
                  <a:sym typeface="Arial"/>
                </a:defRPr>
              </a:pPr>
              <a:r>
                <a:t>Wish	1</a:t>
              </a:r>
            </a:p>
            <a:p>
              <a:pPr>
                <a:defRPr b="1" sz="1200">
                  <a:latin typeface="Arial"/>
                  <a:ea typeface="Arial"/>
                  <a:cs typeface="Arial"/>
                  <a:sym typeface="Arial"/>
                </a:defRPr>
              </a:pPr>
              <a:r>
                <a:t> to	1</a:t>
              </a:r>
            </a:p>
            <a:p>
              <a:pPr>
                <a:defRPr b="1" sz="1200">
                  <a:latin typeface="Arial"/>
                  <a:ea typeface="Arial"/>
                  <a:cs typeface="Arial"/>
                  <a:sym typeface="Arial"/>
                </a:defRPr>
              </a:pPr>
              <a:r>
                <a:t> wish	1</a:t>
              </a:r>
            </a:p>
            <a:p>
              <a:pPr>
                <a:defRPr b="1" sz="1200">
                  <a:latin typeface="Arial"/>
                  <a:ea typeface="Arial"/>
                  <a:cs typeface="Arial"/>
                  <a:sym typeface="Arial"/>
                </a:defRPr>
              </a:pPr>
              <a:r>
                <a:t> the	1</a:t>
              </a:r>
            </a:p>
            <a:p>
              <a:pPr>
                <a:defRPr b="1" sz="1200">
                  <a:latin typeface="Arial"/>
                  <a:ea typeface="Arial"/>
                  <a:cs typeface="Arial"/>
                  <a:sym typeface="Arial"/>
                </a:defRPr>
              </a:pPr>
              <a:r>
                <a:t> wish	1</a:t>
              </a:r>
            </a:p>
            <a:p>
              <a:pPr>
                <a:defRPr b="1" sz="1200">
                  <a:latin typeface="Arial"/>
                  <a:ea typeface="Arial"/>
                  <a:cs typeface="Arial"/>
                  <a:sym typeface="Arial"/>
                </a:defRPr>
              </a:pPr>
              <a:r>
                <a:t> you 	1</a:t>
              </a:r>
            </a:p>
            <a:p>
              <a:pPr>
                <a:defRPr b="1" sz="1200">
                  <a:latin typeface="Arial"/>
                  <a:ea typeface="Arial"/>
                  <a:cs typeface="Arial"/>
                  <a:sym typeface="Arial"/>
                </a:defRPr>
              </a:pPr>
              <a:r>
                <a:t>Wish	1</a:t>
              </a:r>
            </a:p>
            <a:p>
              <a:pPr>
                <a:defRPr b="1" sz="1200">
                  <a:latin typeface="Arial"/>
                  <a:ea typeface="Arial"/>
                  <a:cs typeface="Arial"/>
                  <a:sym typeface="Arial"/>
                </a:defRPr>
              </a:pPr>
              <a:r>
                <a:t> to	1</a:t>
              </a:r>
            </a:p>
            <a:p>
              <a:pPr>
                <a:defRPr b="1" sz="1200">
                  <a:latin typeface="Arial"/>
                  <a:ea typeface="Arial"/>
                  <a:cs typeface="Arial"/>
                  <a:sym typeface="Arial"/>
                </a:defRPr>
              </a:pPr>
              <a:r>
                <a:t> wish	1</a:t>
              </a:r>
            </a:p>
          </p:txBody>
        </p:sp>
      </p:grpSp>
      <p:grpSp>
        <p:nvGrpSpPr>
          <p:cNvPr id="607" name="Group 607"/>
          <p:cNvGrpSpPr/>
          <p:nvPr/>
        </p:nvGrpSpPr>
        <p:grpSpPr>
          <a:xfrm>
            <a:off x="4000496" y="4286255"/>
            <a:ext cx="1214447" cy="1357323"/>
            <a:chOff x="0" y="0"/>
            <a:chExt cx="1214446" cy="1357321"/>
          </a:xfrm>
        </p:grpSpPr>
        <p:sp>
          <p:nvSpPr>
            <p:cNvPr id="605" name="Shape 605"/>
            <p:cNvSpPr/>
            <p:nvPr/>
          </p:nvSpPr>
          <p:spPr>
            <a:xfrm>
              <a:off x="-1" y="0"/>
              <a:ext cx="1214448" cy="1357322"/>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06" name="Shape 606"/>
            <p:cNvSpPr/>
            <p:nvPr/>
          </p:nvSpPr>
          <p:spPr>
            <a:xfrm>
              <a:off x="-1" y="0"/>
              <a:ext cx="1214448" cy="1331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But 	1</a:t>
              </a:r>
            </a:p>
            <a:p>
              <a:pPr>
                <a:defRPr b="1" sz="1200">
                  <a:latin typeface="Arial"/>
                  <a:ea typeface="Arial"/>
                  <a:cs typeface="Arial"/>
                  <a:sym typeface="Arial"/>
                </a:defRPr>
              </a:pPr>
              <a:r>
                <a:t>If	1</a:t>
              </a:r>
            </a:p>
            <a:p>
              <a:pPr>
                <a:defRPr b="1" sz="1200">
                  <a:latin typeface="Arial"/>
                  <a:ea typeface="Arial"/>
                  <a:cs typeface="Arial"/>
                  <a:sym typeface="Arial"/>
                </a:defRPr>
              </a:pPr>
              <a:r>
                <a:t> you	1</a:t>
              </a:r>
            </a:p>
            <a:p>
              <a:pPr>
                <a:defRPr b="1" sz="1200">
                  <a:latin typeface="Arial"/>
                  <a:ea typeface="Arial"/>
                  <a:cs typeface="Arial"/>
                  <a:sym typeface="Arial"/>
                </a:defRPr>
              </a:pPr>
              <a:r>
                <a:t> wish	1</a:t>
              </a:r>
            </a:p>
            <a:p>
              <a:pPr>
                <a:defRPr b="1" sz="1200">
                  <a:latin typeface="Arial"/>
                  <a:ea typeface="Arial"/>
                  <a:cs typeface="Arial"/>
                  <a:sym typeface="Arial"/>
                </a:defRPr>
              </a:pPr>
              <a:r>
                <a:t> the	1</a:t>
              </a:r>
            </a:p>
            <a:p>
              <a:pPr>
                <a:defRPr b="1" sz="1200">
                  <a:latin typeface="Arial"/>
                  <a:ea typeface="Arial"/>
                  <a:cs typeface="Arial"/>
                  <a:sym typeface="Arial"/>
                </a:defRPr>
              </a:pPr>
              <a:r>
                <a:t> witchs	1 wishes	1</a:t>
              </a:r>
            </a:p>
          </p:txBody>
        </p:sp>
      </p:grpSp>
      <p:grpSp>
        <p:nvGrpSpPr>
          <p:cNvPr id="610" name="Group 610"/>
          <p:cNvGrpSpPr/>
          <p:nvPr/>
        </p:nvGrpSpPr>
        <p:grpSpPr>
          <a:xfrm>
            <a:off x="4000496" y="5715015"/>
            <a:ext cx="1214447" cy="1714513"/>
            <a:chOff x="0" y="0"/>
            <a:chExt cx="1214446" cy="1714512"/>
          </a:xfrm>
        </p:grpSpPr>
        <p:sp>
          <p:nvSpPr>
            <p:cNvPr id="608" name="Shape 608"/>
            <p:cNvSpPr/>
            <p:nvPr/>
          </p:nvSpPr>
          <p:spPr>
            <a:xfrm>
              <a:off x="-1" y="-1"/>
              <a:ext cx="1214448" cy="1714514"/>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09" name="Shape 609"/>
            <p:cNvSpPr/>
            <p:nvPr/>
          </p:nvSpPr>
          <p:spPr>
            <a:xfrm>
              <a:off x="-1" y="-1"/>
              <a:ext cx="1214448" cy="1686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I 	1</a:t>
              </a:r>
            </a:p>
            <a:p>
              <a:pPr>
                <a:defRPr b="1" sz="1200">
                  <a:latin typeface="Arial"/>
                  <a:ea typeface="Arial"/>
                  <a:cs typeface="Arial"/>
                  <a:sym typeface="Arial"/>
                </a:defRPr>
              </a:pPr>
              <a:r>
                <a:t>won’t	1</a:t>
              </a:r>
            </a:p>
            <a:p>
              <a:pPr>
                <a:defRPr b="1" sz="1200">
                  <a:latin typeface="Arial"/>
                  <a:ea typeface="Arial"/>
                  <a:cs typeface="Arial"/>
                  <a:sym typeface="Arial"/>
                </a:defRPr>
              </a:pPr>
              <a:r>
                <a:t> wish	1</a:t>
              </a:r>
            </a:p>
            <a:p>
              <a:pPr>
                <a:defRPr b="1" sz="1200">
                  <a:latin typeface="Arial"/>
                  <a:ea typeface="Arial"/>
                  <a:cs typeface="Arial"/>
                  <a:sym typeface="Arial"/>
                </a:defRPr>
              </a:pPr>
              <a:r>
                <a:t> the	1</a:t>
              </a:r>
            </a:p>
            <a:p>
              <a:pPr>
                <a:defRPr b="1" sz="1200">
                  <a:latin typeface="Arial"/>
                  <a:ea typeface="Arial"/>
                  <a:cs typeface="Arial"/>
                  <a:sym typeface="Arial"/>
                </a:defRPr>
              </a:pPr>
              <a:r>
                <a:t> wish	1</a:t>
              </a:r>
            </a:p>
            <a:p>
              <a:pPr>
                <a:defRPr b="1" sz="1200">
                  <a:latin typeface="Arial"/>
                  <a:ea typeface="Arial"/>
                  <a:cs typeface="Arial"/>
                  <a:sym typeface="Arial"/>
                </a:defRPr>
              </a:pPr>
              <a:r>
                <a:t> you 	1</a:t>
              </a:r>
            </a:p>
            <a:p>
              <a:pPr>
                <a:defRPr b="1" sz="1200">
                  <a:latin typeface="Arial"/>
                  <a:ea typeface="Arial"/>
                  <a:cs typeface="Arial"/>
                  <a:sym typeface="Arial"/>
                </a:defRPr>
              </a:pPr>
              <a:r>
                <a:t>Wish	1</a:t>
              </a:r>
            </a:p>
            <a:p>
              <a:pPr>
                <a:defRPr b="1" sz="1200">
                  <a:latin typeface="Arial"/>
                  <a:ea typeface="Arial"/>
                  <a:cs typeface="Arial"/>
                  <a:sym typeface="Arial"/>
                </a:defRPr>
              </a:pPr>
              <a:r>
                <a:t> to	1</a:t>
              </a:r>
            </a:p>
            <a:p>
              <a:pPr>
                <a:defRPr b="1" sz="1200">
                  <a:latin typeface="Arial"/>
                  <a:ea typeface="Arial"/>
                  <a:cs typeface="Arial"/>
                  <a:sym typeface="Arial"/>
                </a:defRPr>
              </a:pPr>
              <a:r>
                <a:t> wish	1</a:t>
              </a:r>
            </a:p>
          </p:txBody>
        </p:sp>
      </p:grpSp>
      <p:grpSp>
        <p:nvGrpSpPr>
          <p:cNvPr id="613" name="Group 613"/>
          <p:cNvGrpSpPr/>
          <p:nvPr/>
        </p:nvGrpSpPr>
        <p:grpSpPr>
          <a:xfrm>
            <a:off x="5786446" y="2357429"/>
            <a:ext cx="714381" cy="3000398"/>
            <a:chOff x="0" y="0"/>
            <a:chExt cx="714379" cy="3000396"/>
          </a:xfrm>
        </p:grpSpPr>
        <p:sp>
          <p:nvSpPr>
            <p:cNvPr id="611" name="Shape 611"/>
            <p:cNvSpPr/>
            <p:nvPr/>
          </p:nvSpPr>
          <p:spPr>
            <a:xfrm>
              <a:off x="0" y="-1"/>
              <a:ext cx="714380" cy="3000398"/>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12" name="Shape 612"/>
            <p:cNvSpPr/>
            <p:nvPr/>
          </p:nvSpPr>
          <p:spPr>
            <a:xfrm>
              <a:off x="0" y="-1"/>
              <a:ext cx="714380" cy="2931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If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Wish 1</a:t>
              </a:r>
            </a:p>
            <a:p>
              <a:pPr>
                <a:defRPr b="1" sz="1200">
                  <a:latin typeface="Arial"/>
                  <a:ea typeface="Arial"/>
                  <a:cs typeface="Arial"/>
                  <a:sym typeface="Arial"/>
                </a:defRPr>
              </a:pPr>
              <a:r>
                <a:t>Wont 1</a:t>
              </a:r>
            </a:p>
            <a:p>
              <a:pPr>
                <a:defRPr b="1" sz="1200">
                  <a:latin typeface="Arial"/>
                  <a:ea typeface="Arial"/>
                  <a:cs typeface="Arial"/>
                  <a:sym typeface="Arial"/>
                </a:defRPr>
              </a:pPr>
              <a:r>
                <a:t>You   1</a:t>
              </a:r>
            </a:p>
            <a:p>
              <a:pPr>
                <a:defRPr b="1" sz="1200">
                  <a:latin typeface="Arial"/>
                  <a:ea typeface="Arial"/>
                  <a:cs typeface="Arial"/>
                  <a:sym typeface="Arial"/>
                </a:defRPr>
              </a:pPr>
              <a:r>
                <a:t>You   1</a:t>
              </a:r>
            </a:p>
            <a:p>
              <a:pPr>
                <a:defRPr b="1" sz="1200">
                  <a:latin typeface="Arial"/>
                  <a:ea typeface="Arial"/>
                  <a:cs typeface="Arial"/>
                  <a:sym typeface="Arial"/>
                </a:defRPr>
              </a:pPr>
              <a:r>
                <a:t>You   1</a:t>
              </a:r>
            </a:p>
          </p:txBody>
        </p:sp>
      </p:grpSp>
      <p:grpSp>
        <p:nvGrpSpPr>
          <p:cNvPr id="616" name="Group 616"/>
          <p:cNvGrpSpPr/>
          <p:nvPr/>
        </p:nvGrpSpPr>
        <p:grpSpPr>
          <a:xfrm>
            <a:off x="6858016" y="2357429"/>
            <a:ext cx="785819" cy="2214579"/>
            <a:chOff x="0" y="0"/>
            <a:chExt cx="785818" cy="2214578"/>
          </a:xfrm>
        </p:grpSpPr>
        <p:sp>
          <p:nvSpPr>
            <p:cNvPr id="614" name="Shape 614"/>
            <p:cNvSpPr/>
            <p:nvPr/>
          </p:nvSpPr>
          <p:spPr>
            <a:xfrm>
              <a:off x="-1" y="-1"/>
              <a:ext cx="785820" cy="221458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a:latin typeface="Arial"/>
                  <a:ea typeface="Arial"/>
                  <a:cs typeface="Arial"/>
                  <a:sym typeface="Arial"/>
                </a:defRPr>
              </a:pPr>
            </a:p>
          </p:txBody>
        </p:sp>
        <p:sp>
          <p:nvSpPr>
            <p:cNvPr id="615" name="Shape 615"/>
            <p:cNvSpPr/>
            <p:nvPr/>
          </p:nvSpPr>
          <p:spPr>
            <a:xfrm>
              <a:off x="-1" y="708461"/>
              <a:ext cx="785820" cy="797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200">
                  <a:latin typeface="Arial"/>
                  <a:ea typeface="Arial"/>
                  <a:cs typeface="Arial"/>
                  <a:sym typeface="Arial"/>
                </a:defRPr>
              </a:pPr>
              <a:r>
                <a:t>If         1</a:t>
              </a:r>
            </a:p>
            <a:p>
              <a:pPr algn="ctr">
                <a:defRPr b="1" sz="1200">
                  <a:latin typeface="Arial"/>
                  <a:ea typeface="Arial"/>
                  <a:cs typeface="Arial"/>
                  <a:sym typeface="Arial"/>
                </a:defRPr>
              </a:pPr>
              <a:r>
                <a:t>Wish 11</a:t>
              </a:r>
            </a:p>
            <a:p>
              <a:pPr algn="ctr">
                <a:defRPr b="1" sz="1200">
                  <a:latin typeface="Arial"/>
                  <a:ea typeface="Arial"/>
                  <a:cs typeface="Arial"/>
                  <a:sym typeface="Arial"/>
                </a:defRPr>
              </a:pPr>
              <a:r>
                <a:t>Wont  1</a:t>
              </a:r>
            </a:p>
            <a:p>
              <a:pPr algn="ctr">
                <a:defRPr b="1" sz="1200">
                  <a:latin typeface="Arial"/>
                  <a:ea typeface="Arial"/>
                  <a:cs typeface="Arial"/>
                  <a:sym typeface="Arial"/>
                </a:defRPr>
              </a:pPr>
              <a:r>
                <a:t>You    3</a:t>
              </a:r>
            </a:p>
          </p:txBody>
        </p:sp>
      </p:grpSp>
      <p:sp>
        <p:nvSpPr>
          <p:cNvPr id="617" name="Shape 617"/>
          <p:cNvSpPr/>
          <p:nvPr/>
        </p:nvSpPr>
        <p:spPr>
          <a:xfrm>
            <a:off x="6500825" y="3857628"/>
            <a:ext cx="357191" cy="1589"/>
          </a:xfrm>
          <a:prstGeom prst="line">
            <a:avLst/>
          </a:prstGeom>
          <a:ln>
            <a:solidFill>
              <a:srgbClr val="000000"/>
            </a:solidFill>
            <a:tailEnd type="triangle"/>
          </a:ln>
        </p:spPr>
        <p:txBody>
          <a:bodyPr lIns="45719" rIns="45719"/>
          <a:lstStyle/>
          <a:p>
            <a:pPr/>
          </a:p>
        </p:txBody>
      </p:sp>
      <p:sp>
        <p:nvSpPr>
          <p:cNvPr id="639" name="Shape 639"/>
          <p:cNvSpPr/>
          <p:nvPr/>
        </p:nvSpPr>
        <p:spPr>
          <a:xfrm>
            <a:off x="5219696" y="3515961"/>
            <a:ext cx="561988" cy="207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640" name="Shape 640"/>
          <p:cNvSpPr/>
          <p:nvPr/>
        </p:nvSpPr>
        <p:spPr>
          <a:xfrm>
            <a:off x="5219696" y="4118570"/>
            <a:ext cx="561988" cy="405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sp>
        <p:nvSpPr>
          <p:cNvPr id="641" name="Shape 641"/>
          <p:cNvSpPr/>
          <p:nvPr/>
        </p:nvSpPr>
        <p:spPr>
          <a:xfrm>
            <a:off x="5095440" y="4497357"/>
            <a:ext cx="686244" cy="12128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grpSp>
        <p:nvGrpSpPr>
          <p:cNvPr id="623" name="Group 623"/>
          <p:cNvGrpSpPr/>
          <p:nvPr/>
        </p:nvGrpSpPr>
        <p:grpSpPr>
          <a:xfrm>
            <a:off x="5786446" y="5429263"/>
            <a:ext cx="857257" cy="2220056"/>
            <a:chOff x="0" y="0"/>
            <a:chExt cx="857256" cy="2220054"/>
          </a:xfrm>
        </p:grpSpPr>
        <p:sp>
          <p:nvSpPr>
            <p:cNvPr id="621" name="Shape 621"/>
            <p:cNvSpPr/>
            <p:nvPr/>
          </p:nvSpPr>
          <p:spPr>
            <a:xfrm>
              <a:off x="0" y="0"/>
              <a:ext cx="857257" cy="2214579"/>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622" name="Shape 622"/>
            <p:cNvSpPr/>
            <p:nvPr/>
          </p:nvSpPr>
          <p:spPr>
            <a:xfrm>
              <a:off x="0" y="0"/>
              <a:ext cx="857257" cy="2220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but        1</a:t>
              </a:r>
            </a:p>
            <a:p>
              <a:pPr>
                <a:defRPr b="1" sz="1200">
                  <a:latin typeface="Arial"/>
                  <a:ea typeface="Arial"/>
                  <a:cs typeface="Arial"/>
                  <a:sym typeface="Arial"/>
                </a:defRPr>
              </a:pPr>
              <a:r>
                <a:t>The       1</a:t>
              </a:r>
            </a:p>
            <a:p>
              <a:pPr>
                <a:defRPr b="1" sz="1200">
                  <a:latin typeface="Arial"/>
                  <a:ea typeface="Arial"/>
                  <a:cs typeface="Arial"/>
                  <a:sym typeface="Arial"/>
                </a:defRPr>
              </a:pPr>
              <a:r>
                <a:t>The       1</a:t>
              </a:r>
            </a:p>
            <a:p>
              <a:pPr>
                <a:defRPr b="1" sz="1200">
                  <a:latin typeface="Arial"/>
                  <a:ea typeface="Arial"/>
                  <a:cs typeface="Arial"/>
                  <a:sym typeface="Arial"/>
                </a:defRPr>
              </a:pPr>
              <a:r>
                <a:t>The       1</a:t>
              </a:r>
            </a:p>
            <a:p>
              <a:pPr>
                <a:defRPr b="1" sz="1200">
                  <a:latin typeface="Arial"/>
                  <a:ea typeface="Arial"/>
                  <a:cs typeface="Arial"/>
                  <a:sym typeface="Arial"/>
                </a:defRPr>
              </a:pPr>
              <a:r>
                <a:t>The       1</a:t>
              </a:r>
            </a:p>
            <a:p>
              <a:pPr>
                <a:defRPr b="1" sz="1200">
                  <a:latin typeface="Arial"/>
                  <a:ea typeface="Arial"/>
                  <a:cs typeface="Arial"/>
                  <a:sym typeface="Arial"/>
                </a:defRPr>
              </a:pPr>
              <a:r>
                <a:t>To         1 </a:t>
              </a:r>
            </a:p>
            <a:p>
              <a:pPr>
                <a:defRPr b="1" sz="1200">
                  <a:latin typeface="Arial"/>
                  <a:ea typeface="Arial"/>
                  <a:cs typeface="Arial"/>
                  <a:sym typeface="Arial"/>
                </a:defRPr>
              </a:pPr>
              <a:r>
                <a:t>To         1</a:t>
              </a:r>
            </a:p>
            <a:p>
              <a:pPr>
                <a:defRPr b="1" sz="1200">
                  <a:latin typeface="Arial"/>
                  <a:ea typeface="Arial"/>
                  <a:cs typeface="Arial"/>
                  <a:sym typeface="Arial"/>
                </a:defRPr>
              </a:pPr>
              <a:r>
                <a:t>To         1</a:t>
              </a:r>
            </a:p>
            <a:p>
              <a:pPr>
                <a:defRPr b="1" sz="1200">
                  <a:latin typeface="Arial"/>
                  <a:ea typeface="Arial"/>
                  <a:cs typeface="Arial"/>
                  <a:sym typeface="Arial"/>
                </a:defRPr>
              </a:pPr>
              <a:r>
                <a:t>wishes 1</a:t>
              </a:r>
            </a:p>
            <a:p>
              <a:pPr>
                <a:defRPr b="1" sz="1200">
                  <a:latin typeface="Arial"/>
                  <a:ea typeface="Arial"/>
                  <a:cs typeface="Arial"/>
                  <a:sym typeface="Arial"/>
                </a:defRPr>
              </a:pPr>
              <a:r>
                <a:t>Witch   1</a:t>
              </a:r>
            </a:p>
            <a:p>
              <a:pPr>
                <a:defRPr b="1" sz="1200">
                  <a:latin typeface="Arial"/>
                  <a:ea typeface="Arial"/>
                  <a:cs typeface="Arial"/>
                  <a:sym typeface="Arial"/>
                </a:defRPr>
              </a:pPr>
              <a:r>
                <a:t>i            1</a:t>
              </a:r>
            </a:p>
            <a:p>
              <a:pPr>
                <a:defRPr b="1" sz="1200">
                  <a:latin typeface="Arial"/>
                  <a:ea typeface="Arial"/>
                  <a:cs typeface="Arial"/>
                  <a:sym typeface="Arial"/>
                </a:defRPr>
              </a:pPr>
              <a:r>
                <a:t>i            1</a:t>
              </a:r>
            </a:p>
          </p:txBody>
        </p:sp>
      </p:grpSp>
      <p:sp>
        <p:nvSpPr>
          <p:cNvPr id="642" name="Shape 642"/>
          <p:cNvSpPr/>
          <p:nvPr/>
        </p:nvSpPr>
        <p:spPr>
          <a:xfrm>
            <a:off x="3219431" y="3237623"/>
            <a:ext cx="776303" cy="29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643" name="Shape 643"/>
          <p:cNvSpPr/>
          <p:nvPr/>
        </p:nvSpPr>
        <p:spPr>
          <a:xfrm>
            <a:off x="3219431" y="4865753"/>
            <a:ext cx="776303" cy="55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644" name="Shape 644"/>
          <p:cNvSpPr/>
          <p:nvPr/>
        </p:nvSpPr>
        <p:spPr>
          <a:xfrm>
            <a:off x="3219431" y="6473108"/>
            <a:ext cx="776303" cy="55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645" name="Shape 645"/>
          <p:cNvSpPr/>
          <p:nvPr/>
        </p:nvSpPr>
        <p:spPr>
          <a:xfrm>
            <a:off x="5068855" y="4221948"/>
            <a:ext cx="712829" cy="14411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646" name="Shape 646"/>
          <p:cNvSpPr/>
          <p:nvPr/>
        </p:nvSpPr>
        <p:spPr>
          <a:xfrm>
            <a:off x="5219696" y="5564336"/>
            <a:ext cx="561988" cy="550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647" name="Shape 647"/>
          <p:cNvSpPr/>
          <p:nvPr/>
        </p:nvSpPr>
        <p:spPr>
          <a:xfrm>
            <a:off x="5219696" y="6548183"/>
            <a:ext cx="561988" cy="11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grpSp>
        <p:nvGrpSpPr>
          <p:cNvPr id="632" name="Group 632"/>
          <p:cNvGrpSpPr/>
          <p:nvPr/>
        </p:nvGrpSpPr>
        <p:grpSpPr>
          <a:xfrm>
            <a:off x="6858016" y="4714883"/>
            <a:ext cx="785819" cy="2143117"/>
            <a:chOff x="0" y="0"/>
            <a:chExt cx="785818" cy="2143116"/>
          </a:xfrm>
        </p:grpSpPr>
        <p:sp>
          <p:nvSpPr>
            <p:cNvPr id="630" name="Shape 630"/>
            <p:cNvSpPr/>
            <p:nvPr/>
          </p:nvSpPr>
          <p:spPr>
            <a:xfrm>
              <a:off x="-1" y="-1"/>
              <a:ext cx="785820" cy="2143118"/>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a:latin typeface="Arial"/>
                  <a:ea typeface="Arial"/>
                  <a:cs typeface="Arial"/>
                  <a:sym typeface="Arial"/>
                </a:defRPr>
              </a:pPr>
            </a:p>
          </p:txBody>
        </p:sp>
        <p:sp>
          <p:nvSpPr>
            <p:cNvPr id="631" name="Shape 631"/>
            <p:cNvSpPr/>
            <p:nvPr/>
          </p:nvSpPr>
          <p:spPr>
            <a:xfrm>
              <a:off x="-1" y="672730"/>
              <a:ext cx="785820" cy="797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200">
                  <a:latin typeface="Arial"/>
                  <a:ea typeface="Arial"/>
                  <a:cs typeface="Arial"/>
                  <a:sym typeface="Arial"/>
                </a:defRPr>
              </a:pPr>
              <a:r>
                <a:t>If         1</a:t>
              </a:r>
            </a:p>
            <a:p>
              <a:pPr algn="ctr">
                <a:defRPr b="1" sz="1200">
                  <a:latin typeface="Arial"/>
                  <a:ea typeface="Arial"/>
                  <a:cs typeface="Arial"/>
                  <a:sym typeface="Arial"/>
                </a:defRPr>
              </a:pPr>
              <a:r>
                <a:t>Wish 11</a:t>
              </a:r>
            </a:p>
            <a:p>
              <a:pPr algn="ctr">
                <a:defRPr b="1" sz="1200">
                  <a:latin typeface="Arial"/>
                  <a:ea typeface="Arial"/>
                  <a:cs typeface="Arial"/>
                  <a:sym typeface="Arial"/>
                </a:defRPr>
              </a:pPr>
              <a:r>
                <a:t>Wont  1</a:t>
              </a:r>
            </a:p>
            <a:p>
              <a:pPr algn="ctr">
                <a:defRPr b="1" sz="1200">
                  <a:latin typeface="Arial"/>
                  <a:ea typeface="Arial"/>
                  <a:cs typeface="Arial"/>
                  <a:sym typeface="Arial"/>
                </a:defRPr>
              </a:pPr>
              <a:r>
                <a:t>You    3</a:t>
              </a:r>
            </a:p>
          </p:txBody>
        </p:sp>
      </p:grpSp>
      <p:sp>
        <p:nvSpPr>
          <p:cNvPr id="648" name="Shape 648"/>
          <p:cNvSpPr/>
          <p:nvPr/>
        </p:nvSpPr>
        <p:spPr>
          <a:xfrm>
            <a:off x="6648458" y="6075466"/>
            <a:ext cx="204796" cy="148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000000"/>
            </a:solidFill>
            <a:tailEnd type="triangle"/>
          </a:ln>
        </p:spPr>
        <p:txBody>
          <a:bodyPr/>
          <a:lstStyle/>
          <a:p>
            <a:pPr/>
          </a:p>
        </p:txBody>
      </p:sp>
      <p:grpSp>
        <p:nvGrpSpPr>
          <p:cNvPr id="636" name="Group 636"/>
          <p:cNvGrpSpPr/>
          <p:nvPr/>
        </p:nvGrpSpPr>
        <p:grpSpPr>
          <a:xfrm>
            <a:off x="8501089" y="2428867"/>
            <a:ext cx="500067" cy="4357696"/>
            <a:chOff x="0" y="0"/>
            <a:chExt cx="500065" cy="4357694"/>
          </a:xfrm>
        </p:grpSpPr>
        <p:sp>
          <p:nvSpPr>
            <p:cNvPr id="634" name="Shape 634"/>
            <p:cNvSpPr/>
            <p:nvPr/>
          </p:nvSpPr>
          <p:spPr>
            <a:xfrm>
              <a:off x="0" y="-1"/>
              <a:ext cx="500066" cy="4357696"/>
            </a:xfrm>
            <a:prstGeom prst="rect">
              <a:avLst/>
            </a:prstGeom>
            <a:solidFill>
              <a:srgbClr val="FFC000"/>
            </a:solidFill>
            <a:ln w="9525" cap="flat">
              <a:solidFill>
                <a:srgbClr val="000000"/>
              </a:solidFill>
              <a:prstDash val="solid"/>
              <a:round/>
            </a:ln>
            <a:effectLst/>
          </p:spPr>
          <p:txBody>
            <a:bodyPr wrap="square" lIns="45719" tIns="45719" rIns="45719" bIns="45719" numCol="1" anchor="ctr">
              <a:noAutofit/>
            </a:bodyPr>
            <a:lstStyle/>
            <a:p>
              <a:pPr algn="ctr">
                <a:defRPr b="1" sz="1100">
                  <a:latin typeface="Arial"/>
                  <a:ea typeface="Arial"/>
                  <a:cs typeface="Arial"/>
                  <a:sym typeface="Arial"/>
                </a:defRPr>
              </a:pPr>
            </a:p>
          </p:txBody>
        </p:sp>
        <p:sp>
          <p:nvSpPr>
            <p:cNvPr id="635" name="Shape 635"/>
            <p:cNvSpPr/>
            <p:nvPr/>
          </p:nvSpPr>
          <p:spPr>
            <a:xfrm>
              <a:off x="0" y="2059212"/>
              <a:ext cx="500066" cy="239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latin typeface="Arial"/>
                  <a:ea typeface="Arial"/>
                  <a:cs typeface="Arial"/>
                  <a:sym typeface="Arial"/>
                </a:defRPr>
              </a:lvl1pPr>
            </a:lstStyle>
            <a:p>
              <a:pPr/>
              <a:r>
                <a:t>hdfs</a:t>
              </a:r>
            </a:p>
          </p:txBody>
        </p:sp>
      </p:grpSp>
      <p:sp>
        <p:nvSpPr>
          <p:cNvPr id="637" name="Shape 637"/>
          <p:cNvSpPr/>
          <p:nvPr/>
        </p:nvSpPr>
        <p:spPr>
          <a:xfrm>
            <a:off x="7643834" y="3429000"/>
            <a:ext cx="857257" cy="484632"/>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638" name="Shape 638"/>
          <p:cNvSpPr/>
          <p:nvPr/>
        </p:nvSpPr>
        <p:spPr>
          <a:xfrm>
            <a:off x="7643834" y="5429263"/>
            <a:ext cx="857257"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Num" sz="quarter" idx="2"/>
          </p:nvPr>
        </p:nvSpPr>
        <p:spPr>
          <a:xfrm>
            <a:off x="761655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94" name="Shape 94"/>
          <p:cNvSpPr/>
          <p:nvPr>
            <p:ph type="title"/>
          </p:nvPr>
        </p:nvSpPr>
        <p:spPr>
          <a:prstGeom prst="rect">
            <a:avLst/>
          </a:prstGeom>
        </p:spPr>
        <p:txBody>
          <a:bodyPr/>
          <a:lstStyle>
            <a:lvl1pPr defTabSz="731520">
              <a:defRPr sz="2240"/>
            </a:lvl1pPr>
          </a:lstStyle>
          <a:p>
            <a:pPr/>
            <a:r>
              <a:t> </a:t>
            </a:r>
          </a:p>
        </p:txBody>
      </p:sp>
      <p:sp>
        <p:nvSpPr>
          <p:cNvPr id="95" name="Shape 95"/>
          <p:cNvSpPr/>
          <p:nvPr>
            <p:ph type="body" idx="1"/>
          </p:nvPr>
        </p:nvSpPr>
        <p:spPr>
          <a:prstGeom prst="rect">
            <a:avLst/>
          </a:prstGeom>
        </p:spPr>
        <p:txBody>
          <a:bodyPr/>
          <a:lstStyle/>
          <a:p>
            <a:pPr/>
          </a:p>
        </p:txBody>
      </p:sp>
      <p:grpSp>
        <p:nvGrpSpPr>
          <p:cNvPr id="98" name="Group 98"/>
          <p:cNvGrpSpPr/>
          <p:nvPr/>
        </p:nvGrpSpPr>
        <p:grpSpPr>
          <a:xfrm>
            <a:off x="785785" y="2000239"/>
            <a:ext cx="1000133" cy="2928959"/>
            <a:chOff x="0" y="0"/>
            <a:chExt cx="1000131" cy="2928958"/>
          </a:xfrm>
        </p:grpSpPr>
        <p:sp>
          <p:nvSpPr>
            <p:cNvPr id="96" name="Shape 96"/>
            <p:cNvSpPr/>
            <p:nvPr/>
          </p:nvSpPr>
          <p:spPr>
            <a:xfrm>
              <a:off x="0" y="0"/>
              <a:ext cx="1000132" cy="2928959"/>
            </a:xfrm>
            <a:prstGeom prst="roundRect">
              <a:avLst>
                <a:gd name="adj" fmla="val 16667"/>
              </a:avLst>
            </a:prstGeom>
            <a:solidFill>
              <a:srgbClr val="7030A0"/>
            </a:solidFill>
            <a:ln w="9525" cap="flat">
              <a:solidFill>
                <a:srgbClr val="000000"/>
              </a:solidFill>
              <a:prstDash val="solid"/>
              <a:round/>
            </a:ln>
            <a:effectLst/>
          </p:spPr>
          <p:txBody>
            <a:bodyPr wrap="square" lIns="45719" tIns="45719" rIns="45719" bIns="45719" numCol="1" anchor="ctr">
              <a:noAutofit/>
            </a:bodyPr>
            <a:lstStyle/>
            <a:p>
              <a:pPr algn="ctr">
                <a:defRPr>
                  <a:latin typeface="Arial"/>
                  <a:ea typeface="Arial"/>
                  <a:cs typeface="Arial"/>
                  <a:sym typeface="Arial"/>
                </a:defRPr>
              </a:pPr>
            </a:p>
          </p:txBody>
        </p:sp>
        <p:sp>
          <p:nvSpPr>
            <p:cNvPr id="97" name="Shape 97"/>
            <p:cNvSpPr/>
            <p:nvPr/>
          </p:nvSpPr>
          <p:spPr>
            <a:xfrm>
              <a:off x="48821" y="967909"/>
              <a:ext cx="902490" cy="993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latin typeface="Arial"/>
                  <a:ea typeface="Arial"/>
                  <a:cs typeface="Arial"/>
                  <a:sym typeface="Arial"/>
                </a:defRPr>
              </a:pPr>
              <a:r>
                <a:t>Spark</a:t>
              </a:r>
              <a:r>
                <a:rPr b="0">
                  <a:latin typeface="宋体"/>
                  <a:ea typeface="宋体"/>
                  <a:cs typeface="宋体"/>
                  <a:sym typeface="宋体"/>
                </a:rPr>
                <a:t>计算框架</a:t>
              </a:r>
            </a:p>
          </p:txBody>
        </p:sp>
      </p:grpSp>
      <p:grpSp>
        <p:nvGrpSpPr>
          <p:cNvPr id="101" name="Group 101"/>
          <p:cNvGrpSpPr/>
          <p:nvPr/>
        </p:nvGrpSpPr>
        <p:grpSpPr>
          <a:xfrm>
            <a:off x="6429388" y="500042"/>
            <a:ext cx="1500199" cy="321290"/>
            <a:chOff x="0" y="0"/>
            <a:chExt cx="1500197" cy="321289"/>
          </a:xfrm>
        </p:grpSpPr>
        <p:sp>
          <p:nvSpPr>
            <p:cNvPr id="99" name="Shape 99"/>
            <p:cNvSpPr/>
            <p:nvPr/>
          </p:nvSpPr>
          <p:spPr>
            <a:xfrm>
              <a:off x="0" y="0"/>
              <a:ext cx="1500198" cy="285753"/>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00" name="Shape 100"/>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Spark</a:t>
              </a:r>
              <a:r>
                <a:rPr b="0">
                  <a:latin typeface="宋体"/>
                  <a:ea typeface="宋体"/>
                  <a:cs typeface="宋体"/>
                  <a:sym typeface="宋体"/>
                </a:rPr>
                <a:t>介绍</a:t>
              </a:r>
            </a:p>
          </p:txBody>
        </p:sp>
      </p:grpSp>
      <p:grpSp>
        <p:nvGrpSpPr>
          <p:cNvPr id="104" name="Group 104"/>
          <p:cNvGrpSpPr/>
          <p:nvPr/>
        </p:nvGrpSpPr>
        <p:grpSpPr>
          <a:xfrm>
            <a:off x="6429388" y="857231"/>
            <a:ext cx="1500199" cy="321290"/>
            <a:chOff x="0" y="0"/>
            <a:chExt cx="1500197" cy="321289"/>
          </a:xfrm>
        </p:grpSpPr>
        <p:sp>
          <p:nvSpPr>
            <p:cNvPr id="102" name="Shape 102"/>
            <p:cNvSpPr/>
            <p:nvPr/>
          </p:nvSpPr>
          <p:spPr>
            <a:xfrm>
              <a:off x="0" y="0"/>
              <a:ext cx="1500198" cy="285753"/>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03" name="Shape 103"/>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Scala</a:t>
              </a:r>
              <a:r>
                <a:rPr b="0">
                  <a:latin typeface="宋体"/>
                  <a:ea typeface="宋体"/>
                  <a:cs typeface="宋体"/>
                  <a:sym typeface="宋体"/>
                </a:rPr>
                <a:t>介绍</a:t>
              </a:r>
            </a:p>
          </p:txBody>
        </p:sp>
      </p:grpSp>
      <p:grpSp>
        <p:nvGrpSpPr>
          <p:cNvPr id="107" name="Group 107"/>
          <p:cNvGrpSpPr/>
          <p:nvPr/>
        </p:nvGrpSpPr>
        <p:grpSpPr>
          <a:xfrm>
            <a:off x="6429388" y="1214421"/>
            <a:ext cx="1500199" cy="321290"/>
            <a:chOff x="0" y="0"/>
            <a:chExt cx="1500197" cy="321289"/>
          </a:xfrm>
        </p:grpSpPr>
        <p:sp>
          <p:nvSpPr>
            <p:cNvPr id="105" name="Shape 105"/>
            <p:cNvSpPr/>
            <p:nvPr/>
          </p:nvSpPr>
          <p:spPr>
            <a:xfrm>
              <a:off x="0" y="0"/>
              <a:ext cx="1500198" cy="285753"/>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06" name="Shape 106"/>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特点</a:t>
              </a:r>
            </a:p>
          </p:txBody>
        </p:sp>
      </p:grpSp>
      <p:grpSp>
        <p:nvGrpSpPr>
          <p:cNvPr id="110" name="Group 110"/>
          <p:cNvGrpSpPr/>
          <p:nvPr/>
        </p:nvGrpSpPr>
        <p:grpSpPr>
          <a:xfrm>
            <a:off x="6429388" y="1571612"/>
            <a:ext cx="1500199" cy="321290"/>
            <a:chOff x="0" y="0"/>
            <a:chExt cx="1500197" cy="321289"/>
          </a:xfrm>
        </p:grpSpPr>
        <p:sp>
          <p:nvSpPr>
            <p:cNvPr id="108" name="Shape 108"/>
            <p:cNvSpPr/>
            <p:nvPr/>
          </p:nvSpPr>
          <p:spPr>
            <a:xfrm>
              <a:off x="0" y="0"/>
              <a:ext cx="1500198" cy="285753"/>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09" name="Shape 109"/>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运行模式</a:t>
              </a:r>
            </a:p>
          </p:txBody>
        </p:sp>
      </p:grpSp>
      <p:grpSp>
        <p:nvGrpSpPr>
          <p:cNvPr id="113" name="Group 113"/>
          <p:cNvGrpSpPr/>
          <p:nvPr/>
        </p:nvGrpSpPr>
        <p:grpSpPr>
          <a:xfrm>
            <a:off x="6429388" y="2000239"/>
            <a:ext cx="1500199" cy="321290"/>
            <a:chOff x="0" y="0"/>
            <a:chExt cx="1500197" cy="321289"/>
          </a:xfrm>
        </p:grpSpPr>
        <p:sp>
          <p:nvSpPr>
            <p:cNvPr id="111" name="Shape 111"/>
            <p:cNvSpPr/>
            <p:nvPr/>
          </p:nvSpPr>
          <p:spPr>
            <a:xfrm>
              <a:off x="0" y="0"/>
              <a:ext cx="1500198" cy="285753"/>
            </a:xfrm>
            <a:prstGeom prst="roundRect">
              <a:avLst>
                <a:gd name="adj" fmla="val 16667"/>
              </a:avLst>
            </a:prstGeom>
            <a:solidFill>
              <a:srgbClr val="FFC000"/>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12" name="Shape 112"/>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Spark</a:t>
              </a:r>
              <a:r>
                <a:rPr b="0">
                  <a:latin typeface="宋体"/>
                  <a:ea typeface="宋体"/>
                  <a:cs typeface="宋体"/>
                  <a:sym typeface="宋体"/>
                </a:rPr>
                <a:t>生态圈</a:t>
              </a:r>
            </a:p>
          </p:txBody>
        </p:sp>
      </p:grpSp>
      <p:grpSp>
        <p:nvGrpSpPr>
          <p:cNvPr id="116" name="Group 116"/>
          <p:cNvGrpSpPr/>
          <p:nvPr/>
        </p:nvGrpSpPr>
        <p:grpSpPr>
          <a:xfrm>
            <a:off x="6429388" y="2357429"/>
            <a:ext cx="1500199" cy="321290"/>
            <a:chOff x="0" y="0"/>
            <a:chExt cx="1500197" cy="321289"/>
          </a:xfrm>
        </p:grpSpPr>
        <p:sp>
          <p:nvSpPr>
            <p:cNvPr id="114" name="Shape 114"/>
            <p:cNvSpPr/>
            <p:nvPr/>
          </p:nvSpPr>
          <p:spPr>
            <a:xfrm>
              <a:off x="0" y="0"/>
              <a:ext cx="1500198" cy="285753"/>
            </a:xfrm>
            <a:prstGeom prst="roundRect">
              <a:avLst>
                <a:gd name="adj" fmla="val 16667"/>
              </a:avLst>
            </a:prstGeom>
            <a:solidFill>
              <a:srgbClr val="FFC00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15" name="Shape 115"/>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物理部署图</a:t>
              </a:r>
            </a:p>
          </p:txBody>
        </p:sp>
      </p:grpSp>
      <p:grpSp>
        <p:nvGrpSpPr>
          <p:cNvPr id="119" name="Group 119"/>
          <p:cNvGrpSpPr/>
          <p:nvPr/>
        </p:nvGrpSpPr>
        <p:grpSpPr>
          <a:xfrm>
            <a:off x="3286116" y="2357429"/>
            <a:ext cx="1428761" cy="785819"/>
            <a:chOff x="0" y="0"/>
            <a:chExt cx="1428759" cy="785818"/>
          </a:xfrm>
        </p:grpSpPr>
        <p:sp>
          <p:nvSpPr>
            <p:cNvPr id="117" name="Shape 117"/>
            <p:cNvSpPr/>
            <p:nvPr/>
          </p:nvSpPr>
          <p:spPr>
            <a:xfrm>
              <a:off x="0" y="0"/>
              <a:ext cx="1428760" cy="785819"/>
            </a:xfrm>
            <a:prstGeom prst="roundRect">
              <a:avLst>
                <a:gd name="adj" fmla="val 16667"/>
              </a:avLst>
            </a:prstGeom>
            <a:solidFill>
              <a:srgbClr val="FFC000"/>
            </a:solidFill>
            <a:ln w="9525" cap="flat">
              <a:solidFill>
                <a:srgbClr val="000000"/>
              </a:solidFill>
              <a:prstDash val="solid"/>
              <a:round/>
            </a:ln>
            <a:effectLst/>
          </p:spPr>
          <p:txBody>
            <a:bodyPr wrap="square" lIns="45719" tIns="45719" rIns="45719" bIns="45719" numCol="1" anchor="t">
              <a:noAutofit/>
            </a:bodyPr>
            <a:lstStyle/>
            <a:p>
              <a:pPr>
                <a:defRPr b="1">
                  <a:latin typeface="Arial"/>
                  <a:ea typeface="Arial"/>
                  <a:cs typeface="Arial"/>
                  <a:sym typeface="Arial"/>
                </a:defRPr>
              </a:pPr>
            </a:p>
          </p:txBody>
        </p:sp>
        <p:sp>
          <p:nvSpPr>
            <p:cNvPr id="118" name="Shape 118"/>
            <p:cNvSpPr/>
            <p:nvPr/>
          </p:nvSpPr>
          <p:spPr>
            <a:xfrm>
              <a:off x="38359" y="38360"/>
              <a:ext cx="1352042"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latin typeface="Arial"/>
                  <a:ea typeface="Arial"/>
                  <a:cs typeface="Arial"/>
                  <a:sym typeface="Arial"/>
                </a:defRPr>
              </a:pPr>
              <a:r>
                <a:t>Spark</a:t>
              </a:r>
              <a:r>
                <a:rPr b="0">
                  <a:latin typeface="宋体"/>
                  <a:ea typeface="宋体"/>
                  <a:cs typeface="宋体"/>
                  <a:sym typeface="宋体"/>
                </a:rPr>
                <a:t>架构</a:t>
              </a:r>
            </a:p>
          </p:txBody>
        </p:sp>
      </p:grpSp>
      <p:grpSp>
        <p:nvGrpSpPr>
          <p:cNvPr id="122" name="Group 122"/>
          <p:cNvGrpSpPr/>
          <p:nvPr/>
        </p:nvGrpSpPr>
        <p:grpSpPr>
          <a:xfrm>
            <a:off x="6429388" y="2714619"/>
            <a:ext cx="1500199" cy="321290"/>
            <a:chOff x="0" y="0"/>
            <a:chExt cx="1500197" cy="321289"/>
          </a:xfrm>
        </p:grpSpPr>
        <p:sp>
          <p:nvSpPr>
            <p:cNvPr id="120" name="Shape 120"/>
            <p:cNvSpPr/>
            <p:nvPr/>
          </p:nvSpPr>
          <p:spPr>
            <a:xfrm>
              <a:off x="0" y="0"/>
              <a:ext cx="1500198" cy="285753"/>
            </a:xfrm>
            <a:prstGeom prst="roundRect">
              <a:avLst>
                <a:gd name="adj" fmla="val 16667"/>
              </a:avLst>
            </a:prstGeom>
            <a:solidFill>
              <a:srgbClr val="FFC000"/>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21" name="Shape 121"/>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系统流程图</a:t>
              </a:r>
            </a:p>
          </p:txBody>
        </p:sp>
      </p:grpSp>
      <p:grpSp>
        <p:nvGrpSpPr>
          <p:cNvPr id="125" name="Group 125"/>
          <p:cNvGrpSpPr/>
          <p:nvPr/>
        </p:nvGrpSpPr>
        <p:grpSpPr>
          <a:xfrm>
            <a:off x="6429388" y="3143248"/>
            <a:ext cx="1500199" cy="285753"/>
            <a:chOff x="0" y="0"/>
            <a:chExt cx="1500197" cy="285752"/>
          </a:xfrm>
        </p:grpSpPr>
        <p:sp>
          <p:nvSpPr>
            <p:cNvPr id="123" name="Shape 123"/>
            <p:cNvSpPr/>
            <p:nvPr/>
          </p:nvSpPr>
          <p:spPr>
            <a:xfrm>
              <a:off x="0" y="0"/>
              <a:ext cx="1500198" cy="285753"/>
            </a:xfrm>
            <a:prstGeom prst="roundRect">
              <a:avLst>
                <a:gd name="adj" fmla="val 16667"/>
              </a:avLst>
            </a:prstGeom>
            <a:solidFill>
              <a:srgbClr val="92D05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24" name="Shape 124"/>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RDD</a:t>
              </a:r>
            </a:p>
          </p:txBody>
        </p:sp>
      </p:grpSp>
      <p:grpSp>
        <p:nvGrpSpPr>
          <p:cNvPr id="128" name="Group 128"/>
          <p:cNvGrpSpPr/>
          <p:nvPr/>
        </p:nvGrpSpPr>
        <p:grpSpPr>
          <a:xfrm>
            <a:off x="3286116" y="3929065"/>
            <a:ext cx="1428761" cy="785820"/>
            <a:chOff x="0" y="0"/>
            <a:chExt cx="1428759" cy="785818"/>
          </a:xfrm>
        </p:grpSpPr>
        <p:sp>
          <p:nvSpPr>
            <p:cNvPr id="126" name="Shape 126"/>
            <p:cNvSpPr/>
            <p:nvPr/>
          </p:nvSpPr>
          <p:spPr>
            <a:xfrm>
              <a:off x="0" y="0"/>
              <a:ext cx="1428760" cy="785819"/>
            </a:xfrm>
            <a:prstGeom prst="roundRect">
              <a:avLst>
                <a:gd name="adj" fmla="val 16667"/>
              </a:avLst>
            </a:prstGeom>
            <a:solidFill>
              <a:srgbClr val="92D050"/>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27" name="Shape 127"/>
            <p:cNvSpPr/>
            <p:nvPr/>
          </p:nvSpPr>
          <p:spPr>
            <a:xfrm>
              <a:off x="38359" y="38360"/>
              <a:ext cx="1352042" cy="726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核心概念与编程接口</a:t>
              </a:r>
            </a:p>
          </p:txBody>
        </p:sp>
      </p:grpSp>
      <p:grpSp>
        <p:nvGrpSpPr>
          <p:cNvPr id="131" name="Group 131"/>
          <p:cNvGrpSpPr/>
          <p:nvPr/>
        </p:nvGrpSpPr>
        <p:grpSpPr>
          <a:xfrm>
            <a:off x="3286116" y="5429263"/>
            <a:ext cx="1428761" cy="785819"/>
            <a:chOff x="0" y="0"/>
            <a:chExt cx="1428759" cy="785818"/>
          </a:xfrm>
        </p:grpSpPr>
        <p:sp>
          <p:nvSpPr>
            <p:cNvPr id="129" name="Shape 129"/>
            <p:cNvSpPr/>
            <p:nvPr/>
          </p:nvSpPr>
          <p:spPr>
            <a:xfrm>
              <a:off x="0" y="0"/>
              <a:ext cx="1428760" cy="785819"/>
            </a:xfrm>
            <a:prstGeom prst="roundRect">
              <a:avLst>
                <a:gd name="adj" fmla="val 16667"/>
              </a:avLst>
            </a:prstGeom>
            <a:solidFill>
              <a:srgbClr val="00B0F0"/>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30" name="Shape 130"/>
            <p:cNvSpPr/>
            <p:nvPr/>
          </p:nvSpPr>
          <p:spPr>
            <a:xfrm>
              <a:off x="38359" y="38360"/>
              <a:ext cx="1352042" cy="726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一些优化及程序代码</a:t>
              </a:r>
            </a:p>
          </p:txBody>
        </p:sp>
      </p:grpSp>
      <p:grpSp>
        <p:nvGrpSpPr>
          <p:cNvPr id="134" name="Group 134"/>
          <p:cNvGrpSpPr/>
          <p:nvPr/>
        </p:nvGrpSpPr>
        <p:grpSpPr>
          <a:xfrm>
            <a:off x="3286116" y="785793"/>
            <a:ext cx="1428761" cy="785820"/>
            <a:chOff x="0" y="0"/>
            <a:chExt cx="1428759" cy="785818"/>
          </a:xfrm>
        </p:grpSpPr>
        <p:sp>
          <p:nvSpPr>
            <p:cNvPr id="132" name="Shape 132"/>
            <p:cNvSpPr/>
            <p:nvPr/>
          </p:nvSpPr>
          <p:spPr>
            <a:xfrm>
              <a:off x="0" y="0"/>
              <a:ext cx="1428760" cy="785819"/>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33" name="Shape 133"/>
            <p:cNvSpPr/>
            <p:nvPr/>
          </p:nvSpPr>
          <p:spPr>
            <a:xfrm>
              <a:off x="38359" y="38360"/>
              <a:ext cx="1352042" cy="408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a:latin typeface="Arial"/>
                  <a:ea typeface="Arial"/>
                  <a:cs typeface="Arial"/>
                  <a:sym typeface="Arial"/>
                </a:defRPr>
              </a:pPr>
              <a:r>
                <a:t>Spark</a:t>
              </a:r>
              <a:r>
                <a:rPr b="0">
                  <a:latin typeface="宋体"/>
                  <a:ea typeface="宋体"/>
                  <a:cs typeface="宋体"/>
                  <a:sym typeface="宋体"/>
                </a:rPr>
                <a:t>简介</a:t>
              </a:r>
            </a:p>
          </p:txBody>
        </p:sp>
      </p:grpSp>
      <p:grpSp>
        <p:nvGrpSpPr>
          <p:cNvPr id="137" name="Group 137"/>
          <p:cNvGrpSpPr/>
          <p:nvPr/>
        </p:nvGrpSpPr>
        <p:grpSpPr>
          <a:xfrm>
            <a:off x="6429388" y="3500437"/>
            <a:ext cx="1500199" cy="285753"/>
            <a:chOff x="0" y="0"/>
            <a:chExt cx="1500197" cy="285752"/>
          </a:xfrm>
        </p:grpSpPr>
        <p:sp>
          <p:nvSpPr>
            <p:cNvPr id="135" name="Shape 135"/>
            <p:cNvSpPr/>
            <p:nvPr/>
          </p:nvSpPr>
          <p:spPr>
            <a:xfrm>
              <a:off x="0" y="0"/>
              <a:ext cx="1500198" cy="285753"/>
            </a:xfrm>
            <a:prstGeom prst="roundRect">
              <a:avLst>
                <a:gd name="adj" fmla="val 16667"/>
              </a:avLst>
            </a:prstGeom>
            <a:solidFill>
              <a:srgbClr val="92D05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36" name="Shape 136"/>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lineage</a:t>
              </a:r>
            </a:p>
          </p:txBody>
        </p:sp>
      </p:grpSp>
      <p:grpSp>
        <p:nvGrpSpPr>
          <p:cNvPr id="140" name="Group 140"/>
          <p:cNvGrpSpPr/>
          <p:nvPr/>
        </p:nvGrpSpPr>
        <p:grpSpPr>
          <a:xfrm>
            <a:off x="6429388" y="3857628"/>
            <a:ext cx="1500199" cy="285753"/>
            <a:chOff x="0" y="0"/>
            <a:chExt cx="1500197" cy="285752"/>
          </a:xfrm>
        </p:grpSpPr>
        <p:sp>
          <p:nvSpPr>
            <p:cNvPr id="138" name="Shape 138"/>
            <p:cNvSpPr/>
            <p:nvPr/>
          </p:nvSpPr>
          <p:spPr>
            <a:xfrm>
              <a:off x="0" y="0"/>
              <a:ext cx="1500198" cy="285753"/>
            </a:xfrm>
            <a:prstGeom prst="roundRect">
              <a:avLst>
                <a:gd name="adj" fmla="val 16667"/>
              </a:avLst>
            </a:prstGeom>
            <a:solidFill>
              <a:srgbClr val="92D05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39" name="Shape 139"/>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stage</a:t>
              </a:r>
            </a:p>
          </p:txBody>
        </p:sp>
      </p:grpSp>
      <p:grpSp>
        <p:nvGrpSpPr>
          <p:cNvPr id="143" name="Group 143"/>
          <p:cNvGrpSpPr/>
          <p:nvPr/>
        </p:nvGrpSpPr>
        <p:grpSpPr>
          <a:xfrm>
            <a:off x="6429388" y="4214817"/>
            <a:ext cx="1500199" cy="285753"/>
            <a:chOff x="0" y="0"/>
            <a:chExt cx="1500197" cy="285752"/>
          </a:xfrm>
        </p:grpSpPr>
        <p:sp>
          <p:nvSpPr>
            <p:cNvPr id="141" name="Shape 141"/>
            <p:cNvSpPr/>
            <p:nvPr/>
          </p:nvSpPr>
          <p:spPr>
            <a:xfrm>
              <a:off x="0" y="0"/>
              <a:ext cx="1500198" cy="285753"/>
            </a:xfrm>
            <a:prstGeom prst="roundRect">
              <a:avLst>
                <a:gd name="adj" fmla="val 16667"/>
              </a:avLst>
            </a:prstGeom>
            <a:solidFill>
              <a:srgbClr val="92D05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42" name="Shape 142"/>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Persist type</a:t>
              </a:r>
            </a:p>
          </p:txBody>
        </p:sp>
      </p:grpSp>
      <p:grpSp>
        <p:nvGrpSpPr>
          <p:cNvPr id="146" name="Group 146"/>
          <p:cNvGrpSpPr/>
          <p:nvPr/>
        </p:nvGrpSpPr>
        <p:grpSpPr>
          <a:xfrm>
            <a:off x="6429388" y="4572008"/>
            <a:ext cx="1500199" cy="285753"/>
            <a:chOff x="0" y="0"/>
            <a:chExt cx="1500197" cy="285752"/>
          </a:xfrm>
        </p:grpSpPr>
        <p:sp>
          <p:nvSpPr>
            <p:cNvPr id="144" name="Shape 144"/>
            <p:cNvSpPr/>
            <p:nvPr/>
          </p:nvSpPr>
          <p:spPr>
            <a:xfrm>
              <a:off x="0" y="0"/>
              <a:ext cx="1500198" cy="285753"/>
            </a:xfrm>
            <a:prstGeom prst="roundRect">
              <a:avLst>
                <a:gd name="adj" fmla="val 16667"/>
              </a:avLst>
            </a:prstGeom>
            <a:solidFill>
              <a:srgbClr val="92D05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45" name="Shape 145"/>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api</a:t>
              </a:r>
            </a:p>
          </p:txBody>
        </p:sp>
      </p:grpSp>
      <p:grpSp>
        <p:nvGrpSpPr>
          <p:cNvPr id="149" name="Group 149"/>
          <p:cNvGrpSpPr/>
          <p:nvPr/>
        </p:nvGrpSpPr>
        <p:grpSpPr>
          <a:xfrm>
            <a:off x="6429388" y="5000635"/>
            <a:ext cx="1500199" cy="285753"/>
            <a:chOff x="0" y="0"/>
            <a:chExt cx="1500197" cy="285752"/>
          </a:xfrm>
        </p:grpSpPr>
        <p:sp>
          <p:nvSpPr>
            <p:cNvPr id="147" name="Shape 147"/>
            <p:cNvSpPr/>
            <p:nvPr/>
          </p:nvSpPr>
          <p:spPr>
            <a:xfrm>
              <a:off x="0" y="0"/>
              <a:ext cx="1500198" cy="285753"/>
            </a:xfrm>
            <a:prstGeom prst="roundRect">
              <a:avLst>
                <a:gd name="adj" fmla="val 16667"/>
              </a:avLst>
            </a:prstGeom>
            <a:solidFill>
              <a:srgbClr val="00B0F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48" name="Shape 148"/>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checkpoint</a:t>
              </a:r>
            </a:p>
          </p:txBody>
        </p:sp>
      </p:grpSp>
      <p:grpSp>
        <p:nvGrpSpPr>
          <p:cNvPr id="152" name="Group 152"/>
          <p:cNvGrpSpPr/>
          <p:nvPr/>
        </p:nvGrpSpPr>
        <p:grpSpPr>
          <a:xfrm>
            <a:off x="6429388" y="5357826"/>
            <a:ext cx="1500199" cy="285753"/>
            <a:chOff x="0" y="0"/>
            <a:chExt cx="1500197" cy="285752"/>
          </a:xfrm>
        </p:grpSpPr>
        <p:sp>
          <p:nvSpPr>
            <p:cNvPr id="150" name="Shape 150"/>
            <p:cNvSpPr/>
            <p:nvPr/>
          </p:nvSpPr>
          <p:spPr>
            <a:xfrm>
              <a:off x="0" y="0"/>
              <a:ext cx="1500198" cy="285753"/>
            </a:xfrm>
            <a:prstGeom prst="roundRect">
              <a:avLst>
                <a:gd name="adj" fmla="val 16667"/>
              </a:avLst>
            </a:prstGeom>
            <a:solidFill>
              <a:srgbClr val="00B0F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51" name="Shape 151"/>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serializer</a:t>
              </a:r>
            </a:p>
          </p:txBody>
        </p:sp>
      </p:grpSp>
      <p:grpSp>
        <p:nvGrpSpPr>
          <p:cNvPr id="155" name="Group 155"/>
          <p:cNvGrpSpPr/>
          <p:nvPr/>
        </p:nvGrpSpPr>
        <p:grpSpPr>
          <a:xfrm>
            <a:off x="6429388" y="5715015"/>
            <a:ext cx="1500199" cy="285753"/>
            <a:chOff x="0" y="0"/>
            <a:chExt cx="1500197" cy="285752"/>
          </a:xfrm>
        </p:grpSpPr>
        <p:sp>
          <p:nvSpPr>
            <p:cNvPr id="153" name="Shape 153"/>
            <p:cNvSpPr/>
            <p:nvPr/>
          </p:nvSpPr>
          <p:spPr>
            <a:xfrm>
              <a:off x="0" y="0"/>
              <a:ext cx="1500198" cy="285753"/>
            </a:xfrm>
            <a:prstGeom prst="roundRect">
              <a:avLst>
                <a:gd name="adj" fmla="val 16667"/>
              </a:avLst>
            </a:prstGeom>
            <a:solidFill>
              <a:srgbClr val="00B0F0"/>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54" name="Shape 154"/>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Job scheduler</a:t>
              </a:r>
            </a:p>
          </p:txBody>
        </p:sp>
      </p:grpSp>
      <p:grpSp>
        <p:nvGrpSpPr>
          <p:cNvPr id="158" name="Group 158"/>
          <p:cNvGrpSpPr/>
          <p:nvPr/>
        </p:nvGrpSpPr>
        <p:grpSpPr>
          <a:xfrm>
            <a:off x="6429388" y="6072206"/>
            <a:ext cx="1500199" cy="285753"/>
            <a:chOff x="0" y="0"/>
            <a:chExt cx="1500197" cy="285752"/>
          </a:xfrm>
        </p:grpSpPr>
        <p:sp>
          <p:nvSpPr>
            <p:cNvPr id="156" name="Shape 156"/>
            <p:cNvSpPr/>
            <p:nvPr/>
          </p:nvSpPr>
          <p:spPr>
            <a:xfrm>
              <a:off x="0" y="0"/>
              <a:ext cx="1500198" cy="285753"/>
            </a:xfrm>
            <a:prstGeom prst="roundRect">
              <a:avLst>
                <a:gd name="adj" fmla="val 16667"/>
              </a:avLst>
            </a:prstGeom>
            <a:solidFill>
              <a:srgbClr val="00B0F0"/>
            </a:solidFill>
            <a:ln w="9525" cap="flat">
              <a:solidFill>
                <a:schemeClr val="accent1"/>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157" name="Shape 157"/>
            <p:cNvSpPr/>
            <p:nvPr/>
          </p:nvSpPr>
          <p:spPr>
            <a:xfrm>
              <a:off x="13948" y="13948"/>
              <a:ext cx="147230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Broadcast varible</a:t>
              </a:r>
            </a:p>
          </p:txBody>
        </p:sp>
      </p:grpSp>
      <p:grpSp>
        <p:nvGrpSpPr>
          <p:cNvPr id="161" name="Group 161"/>
          <p:cNvGrpSpPr/>
          <p:nvPr/>
        </p:nvGrpSpPr>
        <p:grpSpPr>
          <a:xfrm>
            <a:off x="6429388" y="6429395"/>
            <a:ext cx="1500199" cy="321290"/>
            <a:chOff x="0" y="0"/>
            <a:chExt cx="1500197" cy="321289"/>
          </a:xfrm>
        </p:grpSpPr>
        <p:sp>
          <p:nvSpPr>
            <p:cNvPr id="159" name="Shape 159"/>
            <p:cNvSpPr/>
            <p:nvPr/>
          </p:nvSpPr>
          <p:spPr>
            <a:xfrm>
              <a:off x="0" y="0"/>
              <a:ext cx="1500198" cy="285753"/>
            </a:xfrm>
            <a:prstGeom prst="roundRect">
              <a:avLst>
                <a:gd name="adj" fmla="val 16667"/>
              </a:avLst>
            </a:prstGeom>
            <a:solidFill>
              <a:srgbClr val="00B0F0"/>
            </a:solidFill>
            <a:ln w="9525"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sp>
          <p:nvSpPr>
            <p:cNvPr id="160" name="Shape 160"/>
            <p:cNvSpPr/>
            <p:nvPr/>
          </p:nvSpPr>
          <p:spPr>
            <a:xfrm>
              <a:off x="13948" y="13948"/>
              <a:ext cx="147230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示例代码</a:t>
              </a:r>
            </a:p>
          </p:txBody>
        </p:sp>
      </p:grpSp>
      <p:sp>
        <p:nvSpPr>
          <p:cNvPr id="183" name="Shape 183"/>
          <p:cNvSpPr/>
          <p:nvPr/>
        </p:nvSpPr>
        <p:spPr>
          <a:xfrm>
            <a:off x="1789430" y="1178560"/>
            <a:ext cx="1490981" cy="2286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84" name="Shape 184"/>
          <p:cNvSpPr/>
          <p:nvPr/>
        </p:nvSpPr>
        <p:spPr>
          <a:xfrm>
            <a:off x="1789430" y="2749550"/>
            <a:ext cx="1490981" cy="715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85" name="Shape 185"/>
          <p:cNvSpPr/>
          <p:nvPr/>
        </p:nvSpPr>
        <p:spPr>
          <a:xfrm>
            <a:off x="1789430" y="3464560"/>
            <a:ext cx="1490981" cy="857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86" name="Shape 186"/>
          <p:cNvSpPr/>
          <p:nvPr/>
        </p:nvSpPr>
        <p:spPr>
          <a:xfrm>
            <a:off x="1789430" y="3464560"/>
            <a:ext cx="1490981" cy="2357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87" name="Shape 187"/>
          <p:cNvSpPr/>
          <p:nvPr/>
        </p:nvSpPr>
        <p:spPr>
          <a:xfrm>
            <a:off x="4719320" y="660400"/>
            <a:ext cx="1704340" cy="518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88" name="Shape 188"/>
          <p:cNvSpPr/>
          <p:nvPr/>
        </p:nvSpPr>
        <p:spPr>
          <a:xfrm>
            <a:off x="4719320" y="1017270"/>
            <a:ext cx="1704340" cy="161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89" name="Shape 189"/>
          <p:cNvSpPr/>
          <p:nvPr/>
        </p:nvSpPr>
        <p:spPr>
          <a:xfrm>
            <a:off x="4719320" y="1178560"/>
            <a:ext cx="1704340" cy="1955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90" name="Shape 190"/>
          <p:cNvSpPr/>
          <p:nvPr/>
        </p:nvSpPr>
        <p:spPr>
          <a:xfrm>
            <a:off x="4719320" y="1178560"/>
            <a:ext cx="1704340" cy="552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91" name="Shape 191"/>
          <p:cNvSpPr/>
          <p:nvPr/>
        </p:nvSpPr>
        <p:spPr>
          <a:xfrm>
            <a:off x="4719320" y="2160270"/>
            <a:ext cx="1704340" cy="589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92" name="Shape 192"/>
          <p:cNvSpPr/>
          <p:nvPr/>
        </p:nvSpPr>
        <p:spPr>
          <a:xfrm>
            <a:off x="4719320" y="2517140"/>
            <a:ext cx="1704340" cy="232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93" name="Shape 193"/>
          <p:cNvSpPr/>
          <p:nvPr/>
        </p:nvSpPr>
        <p:spPr>
          <a:xfrm>
            <a:off x="4719320" y="2749550"/>
            <a:ext cx="1704340" cy="1244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94" name="Shape 194"/>
          <p:cNvSpPr/>
          <p:nvPr/>
        </p:nvSpPr>
        <p:spPr>
          <a:xfrm>
            <a:off x="4719320" y="3285490"/>
            <a:ext cx="1704340" cy="1036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95" name="Shape 195"/>
          <p:cNvSpPr/>
          <p:nvPr/>
        </p:nvSpPr>
        <p:spPr>
          <a:xfrm>
            <a:off x="4719320" y="3642360"/>
            <a:ext cx="1704340" cy="679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96" name="Shape 196"/>
          <p:cNvSpPr/>
          <p:nvPr/>
        </p:nvSpPr>
        <p:spPr>
          <a:xfrm>
            <a:off x="4719320" y="4000500"/>
            <a:ext cx="1704340" cy="3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197" name="Shape 197"/>
          <p:cNvSpPr/>
          <p:nvPr/>
        </p:nvSpPr>
        <p:spPr>
          <a:xfrm>
            <a:off x="4719320" y="4321810"/>
            <a:ext cx="1704340" cy="35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98" name="Shape 198"/>
          <p:cNvSpPr/>
          <p:nvPr/>
        </p:nvSpPr>
        <p:spPr>
          <a:xfrm>
            <a:off x="4719320" y="4321809"/>
            <a:ext cx="1704340" cy="392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199" name="Shape 199"/>
          <p:cNvSpPr/>
          <p:nvPr/>
        </p:nvSpPr>
        <p:spPr>
          <a:xfrm>
            <a:off x="4719320" y="5143500"/>
            <a:ext cx="1704340" cy="678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200" name="Shape 200"/>
          <p:cNvSpPr/>
          <p:nvPr/>
        </p:nvSpPr>
        <p:spPr>
          <a:xfrm>
            <a:off x="4719320" y="5500370"/>
            <a:ext cx="1704340" cy="32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a:solidFill>
              <a:srgbClr val="000000"/>
            </a:solidFill>
            <a:tailEnd type="triangle"/>
          </a:ln>
        </p:spPr>
        <p:txBody>
          <a:bodyPr/>
          <a:lstStyle/>
          <a:p>
            <a:pPr/>
          </a:p>
        </p:txBody>
      </p:sp>
      <p:sp>
        <p:nvSpPr>
          <p:cNvPr id="201" name="Shape 201"/>
          <p:cNvSpPr/>
          <p:nvPr/>
        </p:nvSpPr>
        <p:spPr>
          <a:xfrm>
            <a:off x="4719320" y="5821680"/>
            <a:ext cx="1704340" cy="35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202" name="Shape 202"/>
          <p:cNvSpPr/>
          <p:nvPr/>
        </p:nvSpPr>
        <p:spPr>
          <a:xfrm>
            <a:off x="4719320" y="5821680"/>
            <a:ext cx="1704340" cy="392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
        <p:nvSpPr>
          <p:cNvPr id="203" name="Shape 203"/>
          <p:cNvSpPr/>
          <p:nvPr/>
        </p:nvSpPr>
        <p:spPr>
          <a:xfrm>
            <a:off x="4719320" y="5821680"/>
            <a:ext cx="1704340" cy="768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a:lstStyle/>
          <a:p>
            <a:pP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650"/>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651" name="Shape 651"/>
          <p:cNvSpPr/>
          <p:nvPr>
            <p:ph type="title"/>
          </p:nvPr>
        </p:nvSpPr>
        <p:spPr>
          <a:prstGeom prst="rect">
            <a:avLst/>
          </a:prstGeom>
        </p:spPr>
        <p:txBody>
          <a:bodyPr/>
          <a:lstStyle/>
          <a:p>
            <a:pPr defTabSz="731520">
              <a:defRPr sz="2240"/>
            </a:pPr>
            <a:r>
              <a:t>wordCount</a:t>
            </a:r>
            <a:r>
              <a:t>运行过程</a:t>
            </a:r>
          </a:p>
        </p:txBody>
      </p:sp>
      <p:sp>
        <p:nvSpPr>
          <p:cNvPr id="652" name="Shape 652"/>
          <p:cNvSpPr/>
          <p:nvPr/>
        </p:nvSpPr>
        <p:spPr>
          <a:xfrm>
            <a:off x="142843" y="2496916"/>
            <a:ext cx="8143934" cy="3357588"/>
          </a:xfrm>
          <a:prstGeom prst="roundRect">
            <a:avLst>
              <a:gd name="adj" fmla="val 16667"/>
            </a:avLst>
          </a:prstGeom>
          <a:ln>
            <a:solidFill>
              <a:srgbClr val="92D050"/>
            </a:solidFill>
            <a:prstDash val="sysDot"/>
          </a:ln>
        </p:spPr>
        <p:txBody>
          <a:bodyPr lIns="45719" rIns="45719"/>
          <a:lstStyle/>
          <a:p>
            <a:pPr>
              <a:defRPr b="1">
                <a:latin typeface="Arial"/>
                <a:ea typeface="Arial"/>
                <a:cs typeface="Arial"/>
                <a:sym typeface="Arial"/>
              </a:defRPr>
            </a:pPr>
          </a:p>
        </p:txBody>
      </p:sp>
      <p:grpSp>
        <p:nvGrpSpPr>
          <p:cNvPr id="655" name="Group 655"/>
          <p:cNvGrpSpPr/>
          <p:nvPr/>
        </p:nvGrpSpPr>
        <p:grpSpPr>
          <a:xfrm>
            <a:off x="71405" y="1925413"/>
            <a:ext cx="1714514" cy="357191"/>
            <a:chOff x="0" y="0"/>
            <a:chExt cx="1714512" cy="357190"/>
          </a:xfrm>
        </p:grpSpPr>
        <p:sp>
          <p:nvSpPr>
            <p:cNvPr id="653" name="Shape 653"/>
            <p:cNvSpPr/>
            <p:nvPr/>
          </p:nvSpPr>
          <p:spPr>
            <a:xfrm>
              <a:off x="-1" y="0"/>
              <a:ext cx="1714514"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54" name="Shape 654"/>
            <p:cNvSpPr/>
            <p:nvPr/>
          </p:nvSpPr>
          <p:spPr>
            <a:xfrm>
              <a:off x="-1" y="0"/>
              <a:ext cx="171451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sc.textFile("hdfs://...")</a:t>
              </a:r>
            </a:p>
          </p:txBody>
        </p:sp>
      </p:grpSp>
      <p:grpSp>
        <p:nvGrpSpPr>
          <p:cNvPr id="658" name="Group 658"/>
          <p:cNvGrpSpPr/>
          <p:nvPr/>
        </p:nvGrpSpPr>
        <p:grpSpPr>
          <a:xfrm>
            <a:off x="1928794" y="1925413"/>
            <a:ext cx="1785951" cy="357191"/>
            <a:chOff x="0" y="0"/>
            <a:chExt cx="1785950" cy="357190"/>
          </a:xfrm>
        </p:grpSpPr>
        <p:sp>
          <p:nvSpPr>
            <p:cNvPr id="656" name="Shape 656"/>
            <p:cNvSpPr/>
            <p:nvPr/>
          </p:nvSpPr>
          <p:spPr>
            <a:xfrm>
              <a:off x="-1" y="0"/>
              <a:ext cx="1785952"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57" name="Shape 657"/>
            <p:cNvSpPr/>
            <p:nvPr/>
          </p:nvSpPr>
          <p:spPr>
            <a:xfrm>
              <a:off x="-1" y="0"/>
              <a:ext cx="1785952"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1200">
                  <a:latin typeface="Arial"/>
                  <a:ea typeface="Arial"/>
                  <a:cs typeface="Arial"/>
                  <a:sym typeface="Arial"/>
                </a:defRPr>
              </a:pPr>
              <a:r>
                <a:t>file.flatMap(</a:t>
              </a:r>
              <a:r>
                <a:rPr u="sng"/>
                <a:t>_.split(" "))</a:t>
              </a:r>
            </a:p>
          </p:txBody>
        </p:sp>
      </p:grpSp>
      <p:grpSp>
        <p:nvGrpSpPr>
          <p:cNvPr id="661" name="Group 661"/>
          <p:cNvGrpSpPr/>
          <p:nvPr/>
        </p:nvGrpSpPr>
        <p:grpSpPr>
          <a:xfrm>
            <a:off x="3857619" y="1925413"/>
            <a:ext cx="1714513" cy="357191"/>
            <a:chOff x="0" y="0"/>
            <a:chExt cx="1714512" cy="357190"/>
          </a:xfrm>
        </p:grpSpPr>
        <p:sp>
          <p:nvSpPr>
            <p:cNvPr id="659" name="Shape 659"/>
            <p:cNvSpPr/>
            <p:nvPr/>
          </p:nvSpPr>
          <p:spPr>
            <a:xfrm>
              <a:off x="-1" y="0"/>
              <a:ext cx="1714514"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60" name="Shape 660"/>
            <p:cNvSpPr/>
            <p:nvPr/>
          </p:nvSpPr>
          <p:spPr>
            <a:xfrm>
              <a:off x="-1" y="0"/>
              <a:ext cx="171451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u="sng">
                  <a:latin typeface="Arial"/>
                  <a:ea typeface="Arial"/>
                  <a:cs typeface="Arial"/>
                  <a:sym typeface="Arial"/>
                </a:defRPr>
              </a:lvl1pPr>
            </a:lstStyle>
            <a:p>
              <a:pPr/>
              <a:r>
                <a:t>words.map(x =&gt; (x,1))</a:t>
              </a:r>
            </a:p>
          </p:txBody>
        </p:sp>
      </p:grpSp>
      <p:grpSp>
        <p:nvGrpSpPr>
          <p:cNvPr id="664" name="Group 664"/>
          <p:cNvGrpSpPr/>
          <p:nvPr/>
        </p:nvGrpSpPr>
        <p:grpSpPr>
          <a:xfrm>
            <a:off x="5715008" y="1925413"/>
            <a:ext cx="1500199" cy="442055"/>
            <a:chOff x="0" y="0"/>
            <a:chExt cx="1500198" cy="442054"/>
          </a:xfrm>
        </p:grpSpPr>
        <p:sp>
          <p:nvSpPr>
            <p:cNvPr id="662" name="Shape 662"/>
            <p:cNvSpPr/>
            <p:nvPr/>
          </p:nvSpPr>
          <p:spPr>
            <a:xfrm>
              <a:off x="0" y="0"/>
              <a:ext cx="1500199"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63" name="Shape 663"/>
            <p:cNvSpPr/>
            <p:nvPr/>
          </p:nvSpPr>
          <p:spPr>
            <a:xfrm>
              <a:off x="0" y="0"/>
              <a:ext cx="1500199"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u="sng">
                  <a:latin typeface="Arial"/>
                  <a:ea typeface="Arial"/>
                  <a:cs typeface="Arial"/>
                  <a:sym typeface="Arial"/>
                </a:defRPr>
              </a:lvl1pPr>
            </a:lstStyle>
            <a:p>
              <a:pPr/>
              <a:r>
                <a:t>reduceByKey(_ + _)</a:t>
              </a:r>
            </a:p>
          </p:txBody>
        </p:sp>
      </p:grpSp>
      <p:grpSp>
        <p:nvGrpSpPr>
          <p:cNvPr id="667" name="Group 667"/>
          <p:cNvGrpSpPr/>
          <p:nvPr/>
        </p:nvGrpSpPr>
        <p:grpSpPr>
          <a:xfrm>
            <a:off x="7358081" y="1925413"/>
            <a:ext cx="1785918" cy="442055"/>
            <a:chOff x="0" y="0"/>
            <a:chExt cx="1785916" cy="442054"/>
          </a:xfrm>
        </p:grpSpPr>
        <p:sp>
          <p:nvSpPr>
            <p:cNvPr id="665" name="Shape 665"/>
            <p:cNvSpPr/>
            <p:nvPr/>
          </p:nvSpPr>
          <p:spPr>
            <a:xfrm>
              <a:off x="0" y="0"/>
              <a:ext cx="1785917" cy="357190"/>
            </a:xfrm>
            <a:prstGeom prst="rect">
              <a:avLst/>
            </a:prstGeom>
            <a:solidFill>
              <a:schemeClr val="accent1"/>
            </a:solidFill>
            <a:ln w="9525" cap="flat">
              <a:solidFill>
                <a:srgbClr val="000000"/>
              </a:solidFill>
              <a:prstDash val="solid"/>
              <a:round/>
            </a:ln>
            <a:effectLst/>
          </p:spPr>
          <p:txBody>
            <a:bodyPr wrap="square" lIns="45719" tIns="45719" rIns="45719" bIns="45719" numCol="1" anchor="t">
              <a:noAutofit/>
            </a:bodyPr>
            <a:lstStyle/>
            <a:p>
              <a:pPr>
                <a:defRPr b="1" sz="1200">
                  <a:latin typeface="Arial"/>
                  <a:ea typeface="Arial"/>
                  <a:cs typeface="Arial"/>
                  <a:sym typeface="Arial"/>
                </a:defRPr>
              </a:pPr>
            </a:p>
          </p:txBody>
        </p:sp>
        <p:sp>
          <p:nvSpPr>
            <p:cNvPr id="666" name="Shape 666"/>
            <p:cNvSpPr/>
            <p:nvPr/>
          </p:nvSpPr>
          <p:spPr>
            <a:xfrm>
              <a:off x="0" y="0"/>
              <a:ext cx="1785917"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200">
                  <a:latin typeface="Arial"/>
                  <a:ea typeface="Arial"/>
                  <a:cs typeface="Arial"/>
                  <a:sym typeface="Arial"/>
                </a:defRPr>
              </a:lvl1pPr>
            </a:lstStyle>
            <a:p>
              <a:pPr/>
              <a:r>
                <a:t>saveAsTextFile("hdfs://...")</a:t>
              </a:r>
            </a:p>
          </p:txBody>
        </p:sp>
      </p:grpSp>
      <p:sp>
        <p:nvSpPr>
          <p:cNvPr id="668" name="Shape 668"/>
          <p:cNvSpPr/>
          <p:nvPr/>
        </p:nvSpPr>
        <p:spPr>
          <a:xfrm>
            <a:off x="357157" y="2782668"/>
            <a:ext cx="5857918" cy="2857521"/>
          </a:xfrm>
          <a:prstGeom prst="roundRect">
            <a:avLst>
              <a:gd name="adj" fmla="val 16667"/>
            </a:avLst>
          </a:prstGeom>
          <a:ln>
            <a:solidFill>
              <a:srgbClr val="92D050"/>
            </a:solidFill>
            <a:prstDash val="sysDash"/>
          </a:ln>
        </p:spPr>
        <p:txBody>
          <a:bodyPr lIns="45719" rIns="45719"/>
          <a:lstStyle/>
          <a:p>
            <a:pPr>
              <a:defRPr b="1">
                <a:latin typeface="Arial"/>
                <a:ea typeface="Arial"/>
                <a:cs typeface="Arial"/>
                <a:sym typeface="Arial"/>
              </a:defRPr>
            </a:pPr>
          </a:p>
        </p:txBody>
      </p:sp>
      <p:sp>
        <p:nvSpPr>
          <p:cNvPr id="669" name="Shape 669"/>
          <p:cNvSpPr/>
          <p:nvPr/>
        </p:nvSpPr>
        <p:spPr>
          <a:xfrm flipH="1">
            <a:off x="7286643" y="1569017"/>
            <a:ext cx="1590" cy="4929199"/>
          </a:xfrm>
          <a:prstGeom prst="line">
            <a:avLst/>
          </a:prstGeom>
          <a:solidFill>
            <a:schemeClr val="accent1"/>
          </a:solidFill>
          <a:ln>
            <a:solidFill>
              <a:srgbClr val="FF0000"/>
            </a:solidFill>
          </a:ln>
        </p:spPr>
        <p:txBody>
          <a:bodyPr lIns="45719" rIns="45719"/>
          <a:lstStyle/>
          <a:p>
            <a:pPr/>
          </a:p>
        </p:txBody>
      </p:sp>
      <p:sp>
        <p:nvSpPr>
          <p:cNvPr id="670" name="Shape 670"/>
          <p:cNvSpPr/>
          <p:nvPr/>
        </p:nvSpPr>
        <p:spPr>
          <a:xfrm flipH="1">
            <a:off x="5643569" y="1568223"/>
            <a:ext cx="1590" cy="4929199"/>
          </a:xfrm>
          <a:prstGeom prst="line">
            <a:avLst/>
          </a:prstGeom>
          <a:solidFill>
            <a:schemeClr val="accent1"/>
          </a:solidFill>
          <a:ln>
            <a:solidFill>
              <a:srgbClr val="FF0000"/>
            </a:solidFill>
          </a:ln>
        </p:spPr>
        <p:txBody>
          <a:bodyPr lIns="45719" rIns="45719"/>
          <a:lstStyle/>
          <a:p>
            <a:pPr/>
          </a:p>
        </p:txBody>
      </p:sp>
      <p:sp>
        <p:nvSpPr>
          <p:cNvPr id="671" name="Shape 671"/>
          <p:cNvSpPr/>
          <p:nvPr/>
        </p:nvSpPr>
        <p:spPr>
          <a:xfrm flipH="1">
            <a:off x="3786181" y="1568223"/>
            <a:ext cx="1590" cy="4929199"/>
          </a:xfrm>
          <a:prstGeom prst="line">
            <a:avLst/>
          </a:prstGeom>
          <a:solidFill>
            <a:schemeClr val="accent1"/>
          </a:solidFill>
          <a:ln>
            <a:solidFill>
              <a:srgbClr val="FF0000"/>
            </a:solidFill>
          </a:ln>
        </p:spPr>
        <p:txBody>
          <a:bodyPr lIns="45719" rIns="45719"/>
          <a:lstStyle/>
          <a:p>
            <a:pPr/>
          </a:p>
        </p:txBody>
      </p:sp>
      <p:sp>
        <p:nvSpPr>
          <p:cNvPr id="672" name="Shape 672"/>
          <p:cNvSpPr/>
          <p:nvPr/>
        </p:nvSpPr>
        <p:spPr>
          <a:xfrm flipH="1">
            <a:off x="1857355" y="1568223"/>
            <a:ext cx="1590" cy="4929199"/>
          </a:xfrm>
          <a:prstGeom prst="line">
            <a:avLst/>
          </a:prstGeom>
          <a:solidFill>
            <a:schemeClr val="accent1"/>
          </a:solidFill>
          <a:ln>
            <a:solidFill>
              <a:srgbClr val="FF0000"/>
            </a:solidFill>
          </a:ln>
        </p:spPr>
        <p:txBody>
          <a:bodyPr lIns="45719" rIns="45719"/>
          <a:lstStyle/>
          <a:p>
            <a:pPr/>
          </a:p>
        </p:txBody>
      </p:sp>
      <p:grpSp>
        <p:nvGrpSpPr>
          <p:cNvPr id="675" name="Group 675"/>
          <p:cNvGrpSpPr/>
          <p:nvPr/>
        </p:nvGrpSpPr>
        <p:grpSpPr>
          <a:xfrm>
            <a:off x="428595" y="3425611"/>
            <a:ext cx="500067" cy="1643074"/>
            <a:chOff x="0" y="0"/>
            <a:chExt cx="500065" cy="1643072"/>
          </a:xfrm>
        </p:grpSpPr>
        <p:sp>
          <p:nvSpPr>
            <p:cNvPr id="673" name="Shape 673"/>
            <p:cNvSpPr/>
            <p:nvPr/>
          </p:nvSpPr>
          <p:spPr>
            <a:xfrm>
              <a:off x="0" y="0"/>
              <a:ext cx="500066"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74" name="Shape 674"/>
            <p:cNvSpPr/>
            <p:nvPr/>
          </p:nvSpPr>
          <p:spPr>
            <a:xfrm rot="16200000">
              <a:off x="-571504"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hadoopRDD</a:t>
              </a:r>
            </a:p>
          </p:txBody>
        </p:sp>
      </p:grpSp>
      <p:grpSp>
        <p:nvGrpSpPr>
          <p:cNvPr id="678" name="Group 678"/>
          <p:cNvGrpSpPr/>
          <p:nvPr/>
        </p:nvGrpSpPr>
        <p:grpSpPr>
          <a:xfrm>
            <a:off x="1214413" y="3425611"/>
            <a:ext cx="500067" cy="1643074"/>
            <a:chOff x="0" y="0"/>
            <a:chExt cx="500065" cy="1643072"/>
          </a:xfrm>
        </p:grpSpPr>
        <p:sp>
          <p:nvSpPr>
            <p:cNvPr id="676" name="Shape 676"/>
            <p:cNvSpPr/>
            <p:nvPr/>
          </p:nvSpPr>
          <p:spPr>
            <a:xfrm>
              <a:off x="0" y="0"/>
              <a:ext cx="500066"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77" name="Shape 677"/>
            <p:cNvSpPr/>
            <p:nvPr/>
          </p:nvSpPr>
          <p:spPr>
            <a:xfrm rot="16200000">
              <a:off x="-571504"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mappedRDD</a:t>
              </a:r>
            </a:p>
          </p:txBody>
        </p:sp>
      </p:grpSp>
      <p:grpSp>
        <p:nvGrpSpPr>
          <p:cNvPr id="681" name="Group 681"/>
          <p:cNvGrpSpPr/>
          <p:nvPr/>
        </p:nvGrpSpPr>
        <p:grpSpPr>
          <a:xfrm>
            <a:off x="2143107" y="3425611"/>
            <a:ext cx="1428761" cy="1643074"/>
            <a:chOff x="0" y="0"/>
            <a:chExt cx="1428759" cy="1643072"/>
          </a:xfrm>
        </p:grpSpPr>
        <p:sp>
          <p:nvSpPr>
            <p:cNvPr id="679" name="Shape 679"/>
            <p:cNvSpPr/>
            <p:nvPr/>
          </p:nvSpPr>
          <p:spPr>
            <a:xfrm>
              <a:off x="0" y="0"/>
              <a:ext cx="1428760"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80" name="Shape 680"/>
            <p:cNvSpPr/>
            <p:nvPr/>
          </p:nvSpPr>
          <p:spPr>
            <a:xfrm rot="16200000">
              <a:off x="-107157"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flatMappedRDD</a:t>
              </a:r>
            </a:p>
          </p:txBody>
        </p:sp>
      </p:grpSp>
      <p:grpSp>
        <p:nvGrpSpPr>
          <p:cNvPr id="684" name="Group 684"/>
          <p:cNvGrpSpPr/>
          <p:nvPr/>
        </p:nvGrpSpPr>
        <p:grpSpPr>
          <a:xfrm>
            <a:off x="5786446" y="3425611"/>
            <a:ext cx="357191" cy="1643074"/>
            <a:chOff x="0" y="0"/>
            <a:chExt cx="357189" cy="1643072"/>
          </a:xfrm>
        </p:grpSpPr>
        <p:sp>
          <p:nvSpPr>
            <p:cNvPr id="682" name="Shape 682"/>
            <p:cNvSpPr/>
            <p:nvPr/>
          </p:nvSpPr>
          <p:spPr>
            <a:xfrm>
              <a:off x="0" y="0"/>
              <a:ext cx="357190"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83" name="Shape 683"/>
            <p:cNvSpPr/>
            <p:nvPr/>
          </p:nvSpPr>
          <p:spPr>
            <a:xfrm rot="16200000">
              <a:off x="-642942"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mappartitionsRDD</a:t>
              </a:r>
            </a:p>
          </p:txBody>
        </p:sp>
      </p:grpSp>
      <p:grpSp>
        <p:nvGrpSpPr>
          <p:cNvPr id="687" name="Group 687"/>
          <p:cNvGrpSpPr/>
          <p:nvPr/>
        </p:nvGrpSpPr>
        <p:grpSpPr>
          <a:xfrm>
            <a:off x="4000496" y="3425611"/>
            <a:ext cx="1428761" cy="1643074"/>
            <a:chOff x="0" y="0"/>
            <a:chExt cx="1428759" cy="1643072"/>
          </a:xfrm>
        </p:grpSpPr>
        <p:sp>
          <p:nvSpPr>
            <p:cNvPr id="685" name="Shape 685"/>
            <p:cNvSpPr/>
            <p:nvPr/>
          </p:nvSpPr>
          <p:spPr>
            <a:xfrm>
              <a:off x="0" y="0"/>
              <a:ext cx="1428760"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86" name="Shape 686"/>
            <p:cNvSpPr/>
            <p:nvPr/>
          </p:nvSpPr>
          <p:spPr>
            <a:xfrm rot="16200000">
              <a:off x="-107157"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pairRDD</a:t>
              </a:r>
            </a:p>
          </p:txBody>
        </p:sp>
      </p:grpSp>
      <p:grpSp>
        <p:nvGrpSpPr>
          <p:cNvPr id="690" name="Group 690"/>
          <p:cNvGrpSpPr/>
          <p:nvPr/>
        </p:nvGrpSpPr>
        <p:grpSpPr>
          <a:xfrm>
            <a:off x="6286512" y="3425611"/>
            <a:ext cx="357191" cy="1643074"/>
            <a:chOff x="0" y="0"/>
            <a:chExt cx="357189" cy="1643072"/>
          </a:xfrm>
        </p:grpSpPr>
        <p:sp>
          <p:nvSpPr>
            <p:cNvPr id="688" name="Shape 688"/>
            <p:cNvSpPr/>
            <p:nvPr/>
          </p:nvSpPr>
          <p:spPr>
            <a:xfrm>
              <a:off x="0" y="0"/>
              <a:ext cx="357190"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89" name="Shape 689"/>
            <p:cNvSpPr/>
            <p:nvPr/>
          </p:nvSpPr>
          <p:spPr>
            <a:xfrm rot="16200000">
              <a:off x="-642942"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shuffledRDD</a:t>
              </a:r>
            </a:p>
          </p:txBody>
        </p:sp>
      </p:grpSp>
      <p:grpSp>
        <p:nvGrpSpPr>
          <p:cNvPr id="693" name="Group 693"/>
          <p:cNvGrpSpPr/>
          <p:nvPr/>
        </p:nvGrpSpPr>
        <p:grpSpPr>
          <a:xfrm>
            <a:off x="6858016" y="3425611"/>
            <a:ext cx="357191" cy="1643074"/>
            <a:chOff x="0" y="0"/>
            <a:chExt cx="357189" cy="1643072"/>
          </a:xfrm>
        </p:grpSpPr>
        <p:sp>
          <p:nvSpPr>
            <p:cNvPr id="691" name="Shape 691"/>
            <p:cNvSpPr/>
            <p:nvPr/>
          </p:nvSpPr>
          <p:spPr>
            <a:xfrm>
              <a:off x="0" y="0"/>
              <a:ext cx="357190"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92" name="Shape 692"/>
            <p:cNvSpPr/>
            <p:nvPr/>
          </p:nvSpPr>
          <p:spPr>
            <a:xfrm rot="16200000">
              <a:off x="-642942"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mappartitionsRDD</a:t>
              </a:r>
            </a:p>
          </p:txBody>
        </p:sp>
      </p:grpSp>
      <p:grpSp>
        <p:nvGrpSpPr>
          <p:cNvPr id="696" name="Group 696"/>
          <p:cNvGrpSpPr/>
          <p:nvPr/>
        </p:nvGrpSpPr>
        <p:grpSpPr>
          <a:xfrm>
            <a:off x="7786709" y="3425611"/>
            <a:ext cx="357191" cy="1643074"/>
            <a:chOff x="0" y="0"/>
            <a:chExt cx="357189" cy="1643072"/>
          </a:xfrm>
        </p:grpSpPr>
        <p:sp>
          <p:nvSpPr>
            <p:cNvPr id="694" name="Shape 694"/>
            <p:cNvSpPr/>
            <p:nvPr/>
          </p:nvSpPr>
          <p:spPr>
            <a:xfrm>
              <a:off x="0" y="0"/>
              <a:ext cx="357190" cy="1643073"/>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695" name="Shape 695"/>
            <p:cNvSpPr/>
            <p:nvPr/>
          </p:nvSpPr>
          <p:spPr>
            <a:xfrm rot="16200000">
              <a:off x="-642942" y="689409"/>
              <a:ext cx="1643074"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pairRDDFunctions</a:t>
              </a:r>
            </a:p>
          </p:txBody>
        </p:sp>
      </p:grpSp>
      <p:sp>
        <p:nvSpPr>
          <p:cNvPr id="697" name="Shape 697"/>
          <p:cNvSpPr/>
          <p:nvPr/>
        </p:nvSpPr>
        <p:spPr>
          <a:xfrm>
            <a:off x="928662" y="3997114"/>
            <a:ext cx="285753"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sz="800">
                <a:latin typeface="Arial"/>
                <a:ea typeface="Arial"/>
                <a:cs typeface="Arial"/>
                <a:sym typeface="Arial"/>
              </a:defRPr>
            </a:pPr>
          </a:p>
        </p:txBody>
      </p:sp>
      <p:sp>
        <p:nvSpPr>
          <p:cNvPr id="698" name="Shape 698"/>
          <p:cNvSpPr/>
          <p:nvPr/>
        </p:nvSpPr>
        <p:spPr>
          <a:xfrm>
            <a:off x="1714480" y="3997114"/>
            <a:ext cx="428629"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699" name="Shape 699"/>
          <p:cNvSpPr/>
          <p:nvPr/>
        </p:nvSpPr>
        <p:spPr>
          <a:xfrm>
            <a:off x="3571868" y="3997114"/>
            <a:ext cx="428629"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700" name="Shape 700"/>
          <p:cNvSpPr/>
          <p:nvPr/>
        </p:nvSpPr>
        <p:spPr>
          <a:xfrm>
            <a:off x="5429255" y="3997114"/>
            <a:ext cx="357191"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701" name="Shape 701"/>
          <p:cNvSpPr/>
          <p:nvPr/>
        </p:nvSpPr>
        <p:spPr>
          <a:xfrm>
            <a:off x="6143635" y="3997114"/>
            <a:ext cx="142877"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702" name="Shape 702"/>
          <p:cNvSpPr/>
          <p:nvPr/>
        </p:nvSpPr>
        <p:spPr>
          <a:xfrm>
            <a:off x="6643702" y="3997114"/>
            <a:ext cx="214315"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703" name="Shape 703"/>
          <p:cNvSpPr/>
          <p:nvPr/>
        </p:nvSpPr>
        <p:spPr>
          <a:xfrm>
            <a:off x="7215206" y="3997114"/>
            <a:ext cx="571505" cy="484633"/>
          </a:xfrm>
          <a:prstGeom prst="rightArrow">
            <a:avLst>
              <a:gd name="adj1" fmla="val 50000"/>
              <a:gd name="adj2" fmla="val 50000"/>
            </a:avLst>
          </a:prstGeom>
          <a:solidFill>
            <a:schemeClr val="accent1"/>
          </a:solidFill>
          <a:ln>
            <a:solidFill>
              <a:srgbClr val="000000"/>
            </a:solidFill>
          </a:ln>
        </p:spPr>
        <p:txBody>
          <a:bodyPr lIns="45719" rIns="45719"/>
          <a:lstStyle/>
          <a:p>
            <a:pPr>
              <a:defRPr b="1">
                <a:latin typeface="Arial"/>
                <a:ea typeface="Arial"/>
                <a:cs typeface="Arial"/>
                <a:sym typeface="Arial"/>
              </a:defRPr>
            </a:pPr>
          </a:p>
        </p:txBody>
      </p:sp>
      <p:sp>
        <p:nvSpPr>
          <p:cNvPr id="704" name="Shape 704"/>
          <p:cNvSpPr/>
          <p:nvPr/>
        </p:nvSpPr>
        <p:spPr>
          <a:xfrm rot="20214305">
            <a:off x="7725232" y="3783447"/>
            <a:ext cx="1000101" cy="214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atin typeface="Arial"/>
                <a:ea typeface="Arial"/>
                <a:cs typeface="Arial"/>
                <a:sym typeface="Arial"/>
              </a:defRPr>
            </a:lvl1pPr>
          </a:lstStyle>
          <a:p>
            <a:pPr/>
            <a:r>
              <a:t>saveAsTextFile</a:t>
            </a:r>
          </a:p>
        </p:txBody>
      </p:sp>
      <p:sp>
        <p:nvSpPr>
          <p:cNvPr id="705" name="Shape 705"/>
          <p:cNvSpPr/>
          <p:nvPr/>
        </p:nvSpPr>
        <p:spPr>
          <a:xfrm>
            <a:off x="5786446" y="928669"/>
            <a:ext cx="1857389" cy="739141"/>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微软雅黑"/>
                <a:ea typeface="微软雅黑"/>
                <a:cs typeface="微软雅黑"/>
                <a:sym typeface="微软雅黑"/>
              </a:defRPr>
            </a:pPr>
            <a:r>
              <a:t>Shuffle</a:t>
            </a:r>
            <a:r>
              <a:t>操作故此处会新建一</a:t>
            </a:r>
            <a:r>
              <a:t>shuffleMapStage</a:t>
            </a:r>
            <a:r>
              <a:t>，并且先计算这个</a:t>
            </a:r>
            <a:r>
              <a:t>stage</a:t>
            </a:r>
          </a:p>
        </p:txBody>
      </p:sp>
      <p:sp>
        <p:nvSpPr>
          <p:cNvPr id="724" name="Shape 724"/>
          <p:cNvSpPr/>
          <p:nvPr/>
        </p:nvSpPr>
        <p:spPr>
          <a:xfrm>
            <a:off x="6531665" y="1667809"/>
            <a:ext cx="74534" cy="2528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ln>
            <a:solidFill>
              <a:srgbClr val="000000"/>
            </a:solidFill>
            <a:tailEnd type="triangle"/>
          </a:ln>
        </p:spPr>
        <p:txBody>
          <a:bodyPr/>
          <a:lstStyle/>
          <a:p>
            <a:pPr/>
          </a:p>
        </p:txBody>
      </p:sp>
      <p:grpSp>
        <p:nvGrpSpPr>
          <p:cNvPr id="709" name="Group 709"/>
          <p:cNvGrpSpPr/>
          <p:nvPr/>
        </p:nvGrpSpPr>
        <p:grpSpPr>
          <a:xfrm>
            <a:off x="8358213" y="3925677"/>
            <a:ext cx="885861" cy="285753"/>
            <a:chOff x="0" y="0"/>
            <a:chExt cx="885859" cy="285752"/>
          </a:xfrm>
        </p:grpSpPr>
        <p:sp>
          <p:nvSpPr>
            <p:cNvPr id="707" name="Shape 707"/>
            <p:cNvSpPr/>
            <p:nvPr/>
          </p:nvSpPr>
          <p:spPr>
            <a:xfrm>
              <a:off x="0" y="-1"/>
              <a:ext cx="885860" cy="285754"/>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800">
                  <a:latin typeface="Arial"/>
                  <a:ea typeface="Arial"/>
                  <a:cs typeface="Arial"/>
                  <a:sym typeface="Arial"/>
                </a:defRPr>
              </a:pPr>
            </a:p>
          </p:txBody>
        </p:sp>
        <p:sp>
          <p:nvSpPr>
            <p:cNvPr id="708" name="Shape 708"/>
            <p:cNvSpPr/>
            <p:nvPr/>
          </p:nvSpPr>
          <p:spPr>
            <a:xfrm>
              <a:off x="0" y="41667"/>
              <a:ext cx="885860" cy="2024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800">
                  <a:latin typeface="Arial"/>
                  <a:ea typeface="Arial"/>
                  <a:cs typeface="Arial"/>
                  <a:sym typeface="Arial"/>
                </a:defRPr>
              </a:lvl1pPr>
            </a:lstStyle>
            <a:p>
              <a:pPr/>
              <a:r>
                <a:t>runJob</a:t>
              </a:r>
            </a:p>
          </p:txBody>
        </p:sp>
      </p:grpSp>
      <p:sp>
        <p:nvSpPr>
          <p:cNvPr id="710" name="Shape 710"/>
          <p:cNvSpPr/>
          <p:nvPr/>
        </p:nvSpPr>
        <p:spPr>
          <a:xfrm flipV="1">
            <a:off x="8143899" y="4139991"/>
            <a:ext cx="227439" cy="107158"/>
          </a:xfrm>
          <a:prstGeom prst="line">
            <a:avLst/>
          </a:prstGeom>
          <a:ln>
            <a:solidFill>
              <a:srgbClr val="000000"/>
            </a:solidFill>
            <a:tailEnd type="triangle"/>
          </a:ln>
        </p:spPr>
        <p:txBody>
          <a:bodyPr lIns="45719" rIns="45719"/>
          <a:lstStyle/>
          <a:p>
            <a:pPr/>
          </a:p>
        </p:txBody>
      </p:sp>
      <p:grpSp>
        <p:nvGrpSpPr>
          <p:cNvPr id="713" name="Group 713"/>
          <p:cNvGrpSpPr/>
          <p:nvPr/>
        </p:nvGrpSpPr>
        <p:grpSpPr>
          <a:xfrm>
            <a:off x="8372484" y="4497180"/>
            <a:ext cx="885861" cy="428629"/>
            <a:chOff x="0" y="0"/>
            <a:chExt cx="885859" cy="428628"/>
          </a:xfrm>
        </p:grpSpPr>
        <p:sp>
          <p:nvSpPr>
            <p:cNvPr id="711" name="Shape 711"/>
            <p:cNvSpPr/>
            <p:nvPr/>
          </p:nvSpPr>
          <p:spPr>
            <a:xfrm>
              <a:off x="0" y="-1"/>
              <a:ext cx="885860" cy="42863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800">
                  <a:latin typeface="Arial"/>
                  <a:ea typeface="Arial"/>
                  <a:cs typeface="Arial"/>
                  <a:sym typeface="Arial"/>
                </a:defRPr>
              </a:pPr>
            </a:p>
          </p:txBody>
        </p:sp>
        <p:sp>
          <p:nvSpPr>
            <p:cNvPr id="712" name="Shape 712"/>
            <p:cNvSpPr/>
            <p:nvPr/>
          </p:nvSpPr>
          <p:spPr>
            <a:xfrm>
              <a:off x="0" y="55955"/>
              <a:ext cx="885860" cy="316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800">
                  <a:latin typeface="Arial"/>
                  <a:ea typeface="Arial"/>
                  <a:cs typeface="Arial"/>
                  <a:sym typeface="Arial"/>
                </a:defRPr>
              </a:lvl1pPr>
            </a:lstStyle>
            <a:p>
              <a:pPr/>
              <a:r>
                <a:t>dagScheduler.runJob</a:t>
              </a:r>
            </a:p>
          </p:txBody>
        </p:sp>
      </p:grpSp>
      <p:grpSp>
        <p:nvGrpSpPr>
          <p:cNvPr id="716" name="Group 716"/>
          <p:cNvGrpSpPr/>
          <p:nvPr/>
        </p:nvGrpSpPr>
        <p:grpSpPr>
          <a:xfrm>
            <a:off x="8372484" y="5068685"/>
            <a:ext cx="885861" cy="428629"/>
            <a:chOff x="0" y="0"/>
            <a:chExt cx="885859" cy="428628"/>
          </a:xfrm>
        </p:grpSpPr>
        <p:sp>
          <p:nvSpPr>
            <p:cNvPr id="714" name="Shape 714"/>
            <p:cNvSpPr/>
            <p:nvPr/>
          </p:nvSpPr>
          <p:spPr>
            <a:xfrm>
              <a:off x="0" y="-1"/>
              <a:ext cx="885860" cy="42863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800">
                  <a:latin typeface="Arial"/>
                  <a:ea typeface="Arial"/>
                  <a:cs typeface="Arial"/>
                  <a:sym typeface="Arial"/>
                </a:defRPr>
              </a:pPr>
            </a:p>
          </p:txBody>
        </p:sp>
        <p:sp>
          <p:nvSpPr>
            <p:cNvPr id="715" name="Shape 715"/>
            <p:cNvSpPr/>
            <p:nvPr/>
          </p:nvSpPr>
          <p:spPr>
            <a:xfrm>
              <a:off x="0" y="55955"/>
              <a:ext cx="885860" cy="316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800">
                  <a:latin typeface="Arial"/>
                  <a:ea typeface="Arial"/>
                  <a:cs typeface="Arial"/>
                  <a:sym typeface="Arial"/>
                </a:defRPr>
              </a:lvl1pPr>
            </a:lstStyle>
            <a:p>
              <a:pPr/>
              <a:r>
                <a:t>finalStage=new Stage()</a:t>
              </a:r>
            </a:p>
          </p:txBody>
        </p:sp>
      </p:grpSp>
      <p:sp>
        <p:nvSpPr>
          <p:cNvPr id="725" name="Shape 725"/>
          <p:cNvSpPr/>
          <p:nvPr/>
        </p:nvSpPr>
        <p:spPr>
          <a:xfrm>
            <a:off x="8804420" y="4216189"/>
            <a:ext cx="6132" cy="276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000000"/>
            </a:solidFill>
            <a:tailEnd type="triangle"/>
          </a:ln>
        </p:spPr>
        <p:txBody>
          <a:bodyPr/>
          <a:lstStyle/>
          <a:p>
            <a:pPr/>
          </a:p>
        </p:txBody>
      </p:sp>
      <p:sp>
        <p:nvSpPr>
          <p:cNvPr id="726" name="Shape 726"/>
          <p:cNvSpPr/>
          <p:nvPr/>
        </p:nvSpPr>
        <p:spPr>
          <a:xfrm>
            <a:off x="8815414" y="4930568"/>
            <a:ext cx="1" cy="133355"/>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a:solidFill>
              <a:srgbClr val="000000"/>
            </a:solidFill>
            <a:tailEnd type="triangle"/>
          </a:ln>
        </p:spPr>
        <p:txBody>
          <a:bodyPr/>
          <a:lstStyle/>
          <a:p>
            <a:pPr/>
          </a:p>
        </p:txBody>
      </p:sp>
      <p:grpSp>
        <p:nvGrpSpPr>
          <p:cNvPr id="721" name="Group 721"/>
          <p:cNvGrpSpPr/>
          <p:nvPr/>
        </p:nvGrpSpPr>
        <p:grpSpPr>
          <a:xfrm>
            <a:off x="8372484" y="5640189"/>
            <a:ext cx="885861" cy="428629"/>
            <a:chOff x="0" y="0"/>
            <a:chExt cx="885859" cy="428628"/>
          </a:xfrm>
        </p:grpSpPr>
        <p:sp>
          <p:nvSpPr>
            <p:cNvPr id="719" name="Shape 719"/>
            <p:cNvSpPr/>
            <p:nvPr/>
          </p:nvSpPr>
          <p:spPr>
            <a:xfrm>
              <a:off x="0" y="-1"/>
              <a:ext cx="885860" cy="428630"/>
            </a:xfrm>
            <a:prstGeom prst="rect">
              <a:avLst/>
            </a:prstGeom>
            <a:solidFill>
              <a:schemeClr val="accent1"/>
            </a:solidFill>
            <a:ln w="9525" cap="flat">
              <a:solidFill>
                <a:srgbClr val="000000"/>
              </a:solidFill>
              <a:prstDash val="solid"/>
              <a:round/>
            </a:ln>
            <a:effectLst/>
          </p:spPr>
          <p:txBody>
            <a:bodyPr wrap="square" lIns="45719" tIns="45719" rIns="45719" bIns="45719" numCol="1" anchor="ctr">
              <a:noAutofit/>
            </a:bodyPr>
            <a:lstStyle/>
            <a:p>
              <a:pPr algn="ctr">
                <a:defRPr b="1" sz="800">
                  <a:latin typeface="Arial"/>
                  <a:ea typeface="Arial"/>
                  <a:cs typeface="Arial"/>
                  <a:sym typeface="Arial"/>
                </a:defRPr>
              </a:pPr>
            </a:p>
          </p:txBody>
        </p:sp>
        <p:sp>
          <p:nvSpPr>
            <p:cNvPr id="720" name="Shape 720"/>
            <p:cNvSpPr/>
            <p:nvPr/>
          </p:nvSpPr>
          <p:spPr>
            <a:xfrm>
              <a:off x="0" y="55955"/>
              <a:ext cx="885860" cy="316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800">
                  <a:latin typeface="Arial"/>
                  <a:ea typeface="Arial"/>
                  <a:cs typeface="Arial"/>
                  <a:sym typeface="Arial"/>
                </a:defRPr>
              </a:lvl1pPr>
            </a:lstStyle>
            <a:p>
              <a:pPr/>
              <a:r>
                <a:t>sbmitStage(finalStage)</a:t>
              </a:r>
            </a:p>
          </p:txBody>
        </p:sp>
      </p:grpSp>
      <p:sp>
        <p:nvSpPr>
          <p:cNvPr id="727" name="Shape 727"/>
          <p:cNvSpPr/>
          <p:nvPr/>
        </p:nvSpPr>
        <p:spPr>
          <a:xfrm>
            <a:off x="8815414" y="5502072"/>
            <a:ext cx="1" cy="133355"/>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a:solidFill>
              <a:srgbClr val="000000"/>
            </a:solidFill>
            <a:tailEnd type="triangle"/>
          </a:ln>
        </p:spPr>
        <p:txBody>
          <a:bodyPr/>
          <a:lstStyle/>
          <a:p>
            <a:pPr/>
          </a:p>
        </p:txBody>
      </p:sp>
      <p:sp>
        <p:nvSpPr>
          <p:cNvPr id="723" name="Shape 723"/>
          <p:cNvSpPr/>
          <p:nvPr/>
        </p:nvSpPr>
        <p:spPr>
          <a:xfrm flipH="1" flipV="1">
            <a:off x="8243941" y="5140122"/>
            <a:ext cx="128543" cy="142877"/>
          </a:xfrm>
          <a:prstGeom prst="line">
            <a:avLst/>
          </a:prstGeom>
          <a:ln>
            <a:solidFill>
              <a:srgbClr val="FF0000"/>
            </a:solidFill>
            <a:tailEnd type="triangle"/>
          </a:ln>
        </p:spPr>
        <p:txBody>
          <a:bodyPr lIns="45719" rIns="45719"/>
          <a:lstStyle/>
          <a:p>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9" name="Shape 729"/>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730" name="Shape 730"/>
          <p:cNvSpPr/>
          <p:nvPr>
            <p:ph type="title" idx="4294967295"/>
          </p:nvPr>
        </p:nvSpPr>
        <p:spPr>
          <a:xfrm>
            <a:off x="0" y="476250"/>
            <a:ext cx="8207375" cy="417513"/>
          </a:xfrm>
          <a:prstGeom prst="rect">
            <a:avLst/>
          </a:prstGeom>
        </p:spPr>
        <p:txBody>
          <a:bodyPr/>
          <a:lstStyle>
            <a:lvl1pPr defTabSz="621791">
              <a:defRPr b="1" sz="1904">
                <a:latin typeface="+mj-lt"/>
                <a:ea typeface="+mj-ea"/>
                <a:cs typeface="+mj-cs"/>
                <a:sym typeface="Calibri"/>
              </a:defRPr>
            </a:lvl1pPr>
          </a:lstStyle>
          <a:p>
            <a:pPr/>
            <a:r>
              <a:t>运行日志</a:t>
            </a:r>
          </a:p>
        </p:txBody>
      </p:sp>
      <p:pic>
        <p:nvPicPr>
          <p:cNvPr id="731" name="image7.png"/>
          <p:cNvPicPr>
            <a:picLocks noChangeAspect="1"/>
          </p:cNvPicPr>
          <p:nvPr/>
        </p:nvPicPr>
        <p:blipFill>
          <a:blip r:embed="rId2">
            <a:extLst/>
          </a:blip>
          <a:stretch>
            <a:fillRect/>
          </a:stretch>
        </p:blipFill>
        <p:spPr>
          <a:xfrm>
            <a:off x="0" y="1614487"/>
            <a:ext cx="9144000" cy="3629026"/>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734" name="Shape 734"/>
          <p:cNvSpPr/>
          <p:nvPr>
            <p:ph type="body" idx="1"/>
          </p:nvPr>
        </p:nvSpPr>
        <p:spPr>
          <a:prstGeom prst="rect">
            <a:avLst/>
          </a:prstGeom>
        </p:spPr>
        <p:txBody>
          <a:bodyPr/>
          <a:lstStyle/>
          <a:p>
            <a:pPr>
              <a:spcBef>
                <a:spcPts val="300"/>
              </a:spcBef>
              <a:buSzTx/>
              <a:buNone/>
              <a:defRPr sz="1600"/>
            </a:pPr>
            <a:r>
              <a:t>		</a:t>
            </a:r>
            <a:r>
              <a:rPr>
                <a:latin typeface="微软雅黑"/>
                <a:ea typeface="微软雅黑"/>
                <a:cs typeface="微软雅黑"/>
                <a:sym typeface="微软雅黑"/>
              </a:rPr>
              <a:t>在</a:t>
            </a:r>
            <a:r>
              <a:rPr>
                <a:latin typeface="微软雅黑"/>
                <a:ea typeface="微软雅黑"/>
                <a:cs typeface="微软雅黑"/>
                <a:sym typeface="微软雅黑"/>
              </a:rPr>
              <a:t>RDD</a:t>
            </a:r>
            <a:r>
              <a:rPr>
                <a:latin typeface="微软雅黑"/>
                <a:ea typeface="微软雅黑"/>
                <a:cs typeface="微软雅黑"/>
                <a:sym typeface="微软雅黑"/>
              </a:rPr>
              <a:t>计算，通过</a:t>
            </a:r>
            <a:r>
              <a:rPr>
                <a:latin typeface="微软雅黑"/>
                <a:ea typeface="微软雅黑"/>
                <a:cs typeface="微软雅黑"/>
                <a:sym typeface="微软雅黑"/>
              </a:rPr>
              <a:t>checkpint</a:t>
            </a:r>
            <a:r>
              <a:rPr>
                <a:latin typeface="微软雅黑"/>
                <a:ea typeface="微软雅黑"/>
                <a:cs typeface="微软雅黑"/>
                <a:sym typeface="微软雅黑"/>
              </a:rPr>
              <a:t>进行容错，做</a:t>
            </a:r>
            <a:r>
              <a:rPr>
                <a:latin typeface="微软雅黑"/>
                <a:ea typeface="微软雅黑"/>
                <a:cs typeface="微软雅黑"/>
                <a:sym typeface="微软雅黑"/>
              </a:rPr>
              <a:t>checkpoint</a:t>
            </a:r>
            <a:r>
              <a:rPr>
                <a:latin typeface="微软雅黑"/>
                <a:ea typeface="微软雅黑"/>
                <a:cs typeface="微软雅黑"/>
                <a:sym typeface="微软雅黑"/>
              </a:rPr>
              <a:t>有两种方式，一个</a:t>
            </a:r>
            <a:r>
              <a:rPr>
                <a:latin typeface="微软雅黑"/>
                <a:ea typeface="微软雅黑"/>
                <a:cs typeface="微软雅黑"/>
                <a:sym typeface="微软雅黑"/>
              </a:rPr>
              <a:t>checkpoint data</a:t>
            </a:r>
            <a:r>
              <a:rPr>
                <a:latin typeface="微软雅黑"/>
                <a:ea typeface="微软雅黑"/>
                <a:cs typeface="微软雅黑"/>
                <a:sym typeface="微软雅黑"/>
              </a:rPr>
              <a:t>，一个是</a:t>
            </a:r>
            <a:r>
              <a:rPr>
                <a:latin typeface="微软雅黑"/>
                <a:ea typeface="微软雅黑"/>
                <a:cs typeface="微软雅黑"/>
                <a:sym typeface="微软雅黑"/>
              </a:rPr>
              <a:t>logging the updates</a:t>
            </a:r>
            <a:r>
              <a:rPr>
                <a:latin typeface="微软雅黑"/>
                <a:ea typeface="微软雅黑"/>
                <a:cs typeface="微软雅黑"/>
                <a:sym typeface="微软雅黑"/>
              </a:rPr>
              <a:t>。当存在很长很复杂的转换与运算的时候，用</a:t>
            </a:r>
            <a:r>
              <a:rPr>
                <a:latin typeface="微软雅黑"/>
                <a:ea typeface="微软雅黑"/>
                <a:cs typeface="微软雅黑"/>
                <a:sym typeface="微软雅黑"/>
              </a:rPr>
              <a:t>lineage</a:t>
            </a:r>
            <a:r>
              <a:rPr>
                <a:latin typeface="微软雅黑"/>
                <a:ea typeface="微软雅黑"/>
                <a:cs typeface="微软雅黑"/>
                <a:sym typeface="微软雅黑"/>
              </a:rPr>
              <a:t>或记录日志方式实现可能需要重复大量计算。这个时候我们就可以选</a:t>
            </a:r>
            <a:r>
              <a:rPr>
                <a:latin typeface="微软雅黑"/>
                <a:ea typeface="微软雅黑"/>
                <a:cs typeface="微软雅黑"/>
                <a:sym typeface="微软雅黑"/>
              </a:rPr>
              <a:t>checkpoint</a:t>
            </a:r>
            <a:r>
              <a:rPr>
                <a:latin typeface="微软雅黑"/>
                <a:ea typeface="微软雅黑"/>
                <a:cs typeface="微软雅黑"/>
                <a:sym typeface="微软雅黑"/>
              </a:rPr>
              <a:t>物化的方式。</a:t>
            </a:r>
            <a:endParaRPr>
              <a:latin typeface="微软雅黑"/>
              <a:ea typeface="微软雅黑"/>
              <a:cs typeface="微软雅黑"/>
              <a:sym typeface="微软雅黑"/>
            </a:endParaRPr>
          </a:p>
          <a:p>
            <a:pPr>
              <a:spcBef>
                <a:spcPts val="300"/>
              </a:spcBef>
              <a:buSzTx/>
              <a:buNone/>
              <a:defRPr sz="1600"/>
            </a:pPr>
            <a:r>
              <a:t>   	</a:t>
            </a:r>
            <a:r>
              <a:rPr b="1"/>
              <a:t> sc.setCheckpointDir("/home/check")</a:t>
            </a:r>
            <a:endParaRPr b="1"/>
          </a:p>
          <a:p>
            <a:pPr>
              <a:spcBef>
                <a:spcPts val="300"/>
              </a:spcBef>
              <a:buSzTx/>
              <a:buNone/>
              <a:defRPr b="1" sz="1600"/>
            </a:pPr>
            <a:r>
              <a:t>   	 val file = sc.textFile("hdfs://...")</a:t>
            </a:r>
          </a:p>
          <a:p>
            <a:pPr>
              <a:spcBef>
                <a:spcPts val="300"/>
              </a:spcBef>
              <a:buSzTx/>
              <a:buNone/>
              <a:defRPr b="1" sz="1600"/>
            </a:pPr>
            <a:r>
              <a:t>   	 val words = file.flatMap(</a:t>
            </a:r>
            <a:r>
              <a:rPr u="sng"/>
              <a:t>_.split(" ")</a:t>
            </a:r>
            <a:r>
              <a:t>)</a:t>
            </a:r>
          </a:p>
          <a:p>
            <a:pPr>
              <a:spcBef>
                <a:spcPts val="300"/>
              </a:spcBef>
              <a:buSzTx/>
              <a:buNone/>
              <a:defRPr b="1" sz="1600"/>
            </a:pPr>
            <a:r>
              <a:t>   	 val count = </a:t>
            </a:r>
            <a:r>
              <a:rPr u="sng"/>
              <a:t>words.map(x =&gt; (x,1))</a:t>
            </a:r>
            <a:r>
              <a:t>.</a:t>
            </a:r>
            <a:r>
              <a:rPr u="sng"/>
              <a:t>reduceByKey</a:t>
            </a:r>
            <a:r>
              <a:t>(_ + _)</a:t>
            </a:r>
          </a:p>
          <a:p>
            <a:pPr>
              <a:spcBef>
                <a:spcPts val="300"/>
              </a:spcBef>
              <a:buSzTx/>
              <a:buNone/>
              <a:defRPr b="1" sz="1600"/>
            </a:pPr>
            <a:r>
              <a:t>   	 count.checkpoint</a:t>
            </a:r>
          </a:p>
          <a:p>
            <a:pPr>
              <a:spcBef>
                <a:spcPts val="300"/>
              </a:spcBef>
              <a:buSzTx/>
              <a:buNone/>
              <a:defRPr b="1" sz="1600"/>
            </a:pPr>
            <a:r>
              <a:t>  	 sc.checkpointFile("/home/check ")</a:t>
            </a:r>
          </a:p>
          <a:p>
            <a:pPr>
              <a:buSzTx/>
              <a:buNone/>
              <a:defRPr sz="1600"/>
            </a:pPr>
          </a:p>
          <a:p>
            <a:pPr>
              <a:spcBef>
                <a:spcPts val="300"/>
              </a:spcBef>
              <a:buSzTx/>
              <a:buNone/>
              <a:defRPr sz="1600"/>
            </a:pPr>
            <a:r>
              <a:t>	</a:t>
            </a:r>
            <a:r>
              <a:rPr>
                <a:latin typeface="微软雅黑"/>
                <a:ea typeface="微软雅黑"/>
                <a:cs typeface="微软雅黑"/>
                <a:sym typeface="微软雅黑"/>
              </a:rPr>
              <a:t>//</a:t>
            </a:r>
            <a:r>
              <a:t>设置</a:t>
            </a:r>
            <a:r>
              <a:t>actor</a:t>
            </a:r>
            <a:r>
              <a:t>通信消息最大容量 当通信量过大导致节点报错可以试试</a:t>
            </a:r>
          </a:p>
          <a:p>
            <a:pPr>
              <a:spcBef>
                <a:spcPts val="300"/>
              </a:spcBef>
              <a:buSzTx/>
              <a:buNone/>
              <a:defRPr sz="1600"/>
            </a:pPr>
            <a:r>
              <a:t>	</a:t>
            </a:r>
            <a:r>
              <a:rPr b="1"/>
              <a:t>System.setProperty("spark.akka.frameSize", "100")</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 name="Shape 736"/>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737" name="Shape 737"/>
          <p:cNvSpPr/>
          <p:nvPr>
            <p:ph type="title"/>
          </p:nvPr>
        </p:nvSpPr>
        <p:spPr>
          <a:prstGeom prst="rect">
            <a:avLst/>
          </a:prstGeom>
        </p:spPr>
        <p:txBody>
          <a:bodyPr/>
          <a:lstStyle/>
          <a:p>
            <a:pPr defTabSz="731520">
              <a:defRPr sz="2240"/>
            </a:pPr>
            <a:r>
              <a:t>serializer</a:t>
            </a:r>
            <a:r>
              <a:t>的选择</a:t>
            </a:r>
          </a:p>
        </p:txBody>
      </p:sp>
      <p:sp>
        <p:nvSpPr>
          <p:cNvPr id="738" name="Shape 738"/>
          <p:cNvSpPr/>
          <p:nvPr>
            <p:ph type="body" idx="1"/>
          </p:nvPr>
        </p:nvSpPr>
        <p:spPr>
          <a:xfrm>
            <a:off x="900112" y="1125537"/>
            <a:ext cx="7416801" cy="5040313"/>
          </a:xfrm>
          <a:prstGeom prst="rect">
            <a:avLst/>
          </a:prstGeom>
        </p:spPr>
        <p:txBody>
          <a:bodyPr/>
          <a:lstStyle/>
          <a:p>
            <a:pPr>
              <a:spcBef>
                <a:spcPts val="400"/>
              </a:spcBef>
              <a:buSzTx/>
              <a:buNone/>
              <a:defRPr sz="1800">
                <a:latin typeface="微软雅黑"/>
                <a:ea typeface="微软雅黑"/>
                <a:cs typeface="微软雅黑"/>
                <a:sym typeface="微软雅黑"/>
              </a:defRPr>
            </a:pPr>
            <a:r>
              <a:t>Java</a:t>
            </a:r>
            <a:r>
              <a:t>自带序列化又大又慢，官方高度建议使用</a:t>
            </a:r>
            <a:r>
              <a:t>google</a:t>
            </a:r>
            <a:r>
              <a:t>的</a:t>
            </a:r>
            <a:r>
              <a:t>kryo</a:t>
            </a:r>
            <a:r>
              <a:t>序列化方式</a:t>
            </a:r>
          </a:p>
          <a:p>
            <a:pPr>
              <a:spcBef>
                <a:spcPts val="400"/>
              </a:spcBef>
              <a:buSzTx/>
              <a:buNone/>
              <a:defRPr sz="1800">
                <a:latin typeface="微软雅黑"/>
                <a:ea typeface="微软雅黑"/>
                <a:cs typeface="微软雅黑"/>
                <a:sym typeface="微软雅黑"/>
              </a:defRPr>
            </a:pPr>
            <a:r>
              <a:t>。唯一没把</a:t>
            </a:r>
            <a:r>
              <a:t>kryo</a:t>
            </a:r>
            <a:r>
              <a:t>指定为默认的方式是由于用户习惯的注册要求。</a:t>
            </a:r>
            <a:r>
              <a:t>(custom registration requirement)</a:t>
            </a:r>
          </a:p>
          <a:p>
            <a:pPr>
              <a:buSzTx/>
              <a:buNone/>
              <a:defRPr sz="1800">
                <a:latin typeface="微软雅黑"/>
                <a:ea typeface="微软雅黑"/>
                <a:cs typeface="微软雅黑"/>
                <a:sym typeface="微软雅黑"/>
              </a:defRPr>
            </a:pPr>
          </a:p>
          <a:p>
            <a:pPr>
              <a:spcBef>
                <a:spcPts val="400"/>
              </a:spcBef>
              <a:buSzTx/>
              <a:buNone/>
              <a:defRPr sz="1800"/>
            </a:pPr>
            <a:r>
              <a:t>//</a:t>
            </a:r>
            <a:r>
              <a:t>设置数据的序列化方式</a:t>
            </a:r>
          </a:p>
          <a:p>
            <a:pPr>
              <a:spcBef>
                <a:spcPts val="400"/>
              </a:spcBef>
              <a:buSzTx/>
              <a:buNone/>
              <a:defRPr b="1" sz="1800"/>
            </a:pPr>
            <a:r>
              <a:t>conf.set("spark.serializer", "org.apache.spark.serializer.KryoSerializer")</a:t>
            </a:r>
          </a:p>
          <a:p>
            <a:pPr>
              <a:spcBef>
                <a:spcPts val="400"/>
              </a:spcBef>
              <a:buSzTx/>
              <a:buNone/>
              <a:defRPr b="1" sz="1800"/>
            </a:pPr>
            <a:r>
              <a:t>class MyRegistrator extends KryoRegistrator {</a:t>
            </a:r>
          </a:p>
          <a:p>
            <a:pPr>
              <a:spcBef>
                <a:spcPts val="400"/>
              </a:spcBef>
              <a:buSzTx/>
              <a:buNone/>
              <a:defRPr b="1" sz="1800"/>
            </a:pPr>
            <a:r>
              <a:t>  override def registerClasses(kryo: Kryo) {</a:t>
            </a:r>
          </a:p>
          <a:p>
            <a:pPr>
              <a:spcBef>
                <a:spcPts val="400"/>
              </a:spcBef>
              <a:buSzTx/>
              <a:buNone/>
              <a:defRPr b="1" sz="1800"/>
            </a:pPr>
            <a:r>
              <a:t>    kryo.register(classOf[MyClass1])</a:t>
            </a:r>
          </a:p>
          <a:p>
            <a:pPr>
              <a:spcBef>
                <a:spcPts val="400"/>
              </a:spcBef>
              <a:buSzTx/>
              <a:buNone/>
              <a:defRPr b="1" sz="1800"/>
            </a:pPr>
            <a:r>
              <a:t>  </a:t>
            </a:r>
            <a:r>
              <a:t>}</a:t>
            </a:r>
          </a:p>
          <a:p>
            <a:pPr>
              <a:spcBef>
                <a:spcPts val="400"/>
              </a:spcBef>
              <a:buSzTx/>
              <a:buNone/>
              <a:defRPr b="1" sz="1800"/>
            </a:pPr>
            <a:r>
              <a:t>}</a:t>
            </a:r>
          </a:p>
          <a:p>
            <a:pPr>
              <a:spcBef>
                <a:spcPts val="400"/>
              </a:spcBef>
              <a:buSzTx/>
              <a:buNone/>
              <a:defRPr b="1" sz="1800"/>
            </a:pPr>
            <a:r>
              <a:t>conf.set("spark.kryo.registrator", "org.apache.spark.examples.MyRegistrator")</a:t>
            </a:r>
          </a:p>
          <a:p>
            <a:pPr>
              <a:spcBef>
                <a:spcPts val="400"/>
              </a:spcBef>
              <a:buSzTx/>
              <a:buNone/>
              <a:defRPr sz="1800">
                <a:latin typeface="微软雅黑"/>
                <a:ea typeface="微软雅黑"/>
                <a:cs typeface="微软雅黑"/>
                <a:sym typeface="微软雅黑"/>
              </a:defRPr>
            </a:pPr>
            <a:r>
              <a:t>  </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Shape 740"/>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741" name="Shape 741"/>
          <p:cNvSpPr/>
          <p:nvPr>
            <p:ph type="title"/>
          </p:nvPr>
        </p:nvSpPr>
        <p:spPr>
          <a:prstGeom prst="rect">
            <a:avLst/>
          </a:prstGeom>
        </p:spPr>
        <p:txBody>
          <a:bodyPr/>
          <a:lstStyle>
            <a:lvl1pPr defTabSz="731520">
              <a:defRPr sz="2240"/>
            </a:lvl1pPr>
          </a:lstStyle>
          <a:p>
            <a:pPr/>
            <a:r>
              <a:t>Job Scheduling</a:t>
            </a:r>
          </a:p>
        </p:txBody>
      </p:sp>
      <p:sp>
        <p:nvSpPr>
          <p:cNvPr id="742" name="Shape 742"/>
          <p:cNvSpPr/>
          <p:nvPr>
            <p:ph type="body" idx="1"/>
          </p:nvPr>
        </p:nvSpPr>
        <p:spPr>
          <a:xfrm>
            <a:off x="900112" y="1125537"/>
            <a:ext cx="7416801" cy="5303860"/>
          </a:xfrm>
          <a:prstGeom prst="rect">
            <a:avLst/>
          </a:prstGeom>
        </p:spPr>
        <p:txBody>
          <a:bodyPr/>
          <a:lstStyle/>
          <a:p>
            <a:pPr>
              <a:spcBef>
                <a:spcPts val="400"/>
              </a:spcBef>
              <a:buSzTx/>
              <a:buNone/>
              <a:defRPr sz="1800"/>
            </a:pPr>
            <a:r>
              <a:t>//job </a:t>
            </a:r>
            <a:r>
              <a:rPr u="sng"/>
              <a:t>sheduler</a:t>
            </a:r>
            <a:r>
              <a:t>方式</a:t>
            </a:r>
            <a:r>
              <a:t>   FIFO or FAIR </a:t>
            </a:r>
            <a:r>
              <a:t>先进先出或者公平调度</a:t>
            </a:r>
            <a:r>
              <a:t>	</a:t>
            </a:r>
          </a:p>
          <a:p>
            <a:pPr>
              <a:spcBef>
                <a:spcPts val="400"/>
              </a:spcBef>
              <a:buSzTx/>
              <a:buNone/>
              <a:defRPr b="1" sz="1800"/>
            </a:pPr>
            <a:r>
              <a:t>conf.set("spark.scheduler.model", "fair")</a:t>
            </a:r>
          </a:p>
          <a:p>
            <a:pPr>
              <a:buSzTx/>
              <a:buNone/>
              <a:defRPr b="1" sz="1800"/>
            </a:pPr>
          </a:p>
          <a:p>
            <a:pPr>
              <a:spcBef>
                <a:spcPts val="400"/>
              </a:spcBef>
              <a:buSzTx/>
              <a:buNone/>
              <a:defRPr sz="1800">
                <a:latin typeface="微软雅黑"/>
                <a:ea typeface="微软雅黑"/>
                <a:cs typeface="微软雅黑"/>
                <a:sym typeface="微软雅黑"/>
              </a:defRPr>
            </a:pPr>
            <a:r>
              <a:t>Scheduler Pools(</a:t>
            </a:r>
            <a:r>
              <a:t>调度池的配置</a:t>
            </a:r>
            <a:r>
              <a:t>)</a:t>
            </a:r>
          </a:p>
          <a:p>
            <a:pPr>
              <a:spcBef>
                <a:spcPts val="400"/>
              </a:spcBef>
              <a:buSzTx/>
              <a:buNone/>
              <a:defRPr i="1" sz="1800"/>
            </a:pPr>
            <a:r>
              <a:t>// Assuming sc is your SparkContext variable</a:t>
            </a:r>
            <a:r>
              <a:rPr i="0"/>
              <a:t> </a:t>
            </a:r>
            <a:r>
              <a:rPr b="1" i="0"/>
              <a:t>sc.setLocalProperty("spark.scheduler.pool", "pool1")</a:t>
            </a:r>
            <a:endParaRPr b="1"/>
          </a:p>
          <a:p>
            <a:pPr>
              <a:spcBef>
                <a:spcPts val="400"/>
              </a:spcBef>
              <a:buSzTx/>
              <a:buNone/>
              <a:defRPr b="1" sz="1800"/>
            </a:pPr>
            <a:r>
              <a:t>	conf.set("spark.scheduler.allocation.file", "/path/to/file")</a:t>
            </a:r>
          </a:p>
          <a:p>
            <a:pPr>
              <a:spcBef>
                <a:spcPts val="400"/>
              </a:spcBef>
              <a:buSzTx/>
              <a:buNone/>
              <a:defRPr b="1" sz="1800"/>
            </a:pPr>
            <a:r>
              <a:t>	</a:t>
            </a:r>
          </a:p>
          <a:p>
            <a:pPr>
              <a:spcBef>
                <a:spcPts val="400"/>
              </a:spcBef>
              <a:buSzTx/>
              <a:buNone/>
              <a:defRPr b="1" sz="1800"/>
            </a:pPr>
            <a:r>
              <a:t>&lt;?xml version="1.0"?&gt;</a:t>
            </a:r>
          </a:p>
          <a:p>
            <a:pPr>
              <a:spcBef>
                <a:spcPts val="400"/>
              </a:spcBef>
              <a:buSzTx/>
              <a:buNone/>
              <a:defRPr b="1" sz="1800"/>
            </a:pPr>
            <a:r>
              <a:t> 	&lt;allocations&gt;</a:t>
            </a:r>
          </a:p>
          <a:p>
            <a:pPr>
              <a:spcBef>
                <a:spcPts val="400"/>
              </a:spcBef>
              <a:buSzTx/>
              <a:buNone/>
              <a:defRPr b="1" sz="1800"/>
            </a:pPr>
            <a:r>
              <a:t> 	&lt;pool name=“pool1"&gt; </a:t>
            </a:r>
          </a:p>
          <a:p>
            <a:pPr>
              <a:spcBef>
                <a:spcPts val="400"/>
              </a:spcBef>
              <a:buSzTx/>
              <a:buNone/>
              <a:defRPr b="1" sz="1800"/>
            </a:pPr>
            <a:r>
              <a:t>	&lt;schedulingMode&gt;FAIR&lt;/schedulingMode&gt;</a:t>
            </a:r>
          </a:p>
          <a:p>
            <a:pPr>
              <a:spcBef>
                <a:spcPts val="400"/>
              </a:spcBef>
              <a:buSzTx/>
              <a:buNone/>
              <a:defRPr b="1" sz="1800"/>
            </a:pPr>
            <a:r>
              <a:t> 	&lt;weight&gt;1&lt;/weight&gt;</a:t>
            </a:r>
          </a:p>
          <a:p>
            <a:pPr>
              <a:spcBef>
                <a:spcPts val="400"/>
              </a:spcBef>
              <a:buSzTx/>
              <a:buNone/>
              <a:defRPr b="1" sz="1800"/>
            </a:pPr>
            <a:r>
              <a:t> 	&lt;minShare&gt;2&lt;/minShare&gt;</a:t>
            </a:r>
          </a:p>
          <a:p>
            <a:pPr>
              <a:spcBef>
                <a:spcPts val="400"/>
              </a:spcBef>
              <a:buSzTx/>
              <a:buNone/>
              <a:defRPr b="1" sz="1800"/>
            </a:pPr>
            <a:r>
              <a:t> 	&lt;/pool&gt; </a:t>
            </a:r>
          </a:p>
          <a:p>
            <a:pPr>
              <a:spcBef>
                <a:spcPts val="400"/>
              </a:spcBef>
              <a:buSzTx/>
              <a:buNone/>
              <a:defRPr b="1" sz="1800"/>
            </a:pPr>
            <a:r>
              <a:t>	&lt;/allocations&gt;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4" name="Shape 744"/>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745" name="Shape 745"/>
          <p:cNvSpPr/>
          <p:nvPr>
            <p:ph type="title"/>
          </p:nvPr>
        </p:nvSpPr>
        <p:spPr>
          <a:prstGeom prst="rect">
            <a:avLst/>
          </a:prstGeom>
        </p:spPr>
        <p:txBody>
          <a:bodyPr/>
          <a:lstStyle/>
          <a:p>
            <a:pPr defTabSz="731520">
              <a:defRPr sz="2240"/>
            </a:pPr>
            <a:r>
              <a:t>共享变量</a:t>
            </a:r>
            <a:r>
              <a:t>:</a:t>
            </a:r>
            <a:r>
              <a:t>广播变量和累加器</a:t>
            </a:r>
          </a:p>
        </p:txBody>
      </p:sp>
      <p:sp>
        <p:nvSpPr>
          <p:cNvPr id="746" name="Shape 746"/>
          <p:cNvSpPr/>
          <p:nvPr>
            <p:ph type="body" idx="1"/>
          </p:nvPr>
        </p:nvSpPr>
        <p:spPr>
          <a:xfrm>
            <a:off x="900112" y="1125537"/>
            <a:ext cx="7416801" cy="5040313"/>
          </a:xfrm>
          <a:prstGeom prst="rect">
            <a:avLst/>
          </a:prstGeom>
        </p:spPr>
        <p:txBody>
          <a:bodyPr/>
          <a:lstStyle/>
          <a:p>
            <a:pPr>
              <a:spcBef>
                <a:spcPts val="400"/>
              </a:spcBef>
              <a:buSzTx/>
              <a:buNone/>
              <a:defRPr sz="1800"/>
            </a:pPr>
            <a:r>
              <a:t>//</a:t>
            </a:r>
            <a:r>
              <a:t>广播变量</a:t>
            </a:r>
            <a:r>
              <a:t>,</a:t>
            </a:r>
            <a:r>
              <a:t> 缓存在每一台机器上。对象不能在被广播后修改。</a:t>
            </a:r>
          </a:p>
          <a:p>
            <a:pPr>
              <a:spcBef>
                <a:spcPts val="400"/>
              </a:spcBef>
              <a:buSzTx/>
              <a:buNone/>
              <a:defRPr b="1" sz="1800"/>
            </a:pPr>
            <a:r>
              <a:t>val broadcastVar = sc.broadcast(Array(1, 2, 3))</a:t>
            </a:r>
          </a:p>
          <a:p>
            <a:pPr>
              <a:spcBef>
                <a:spcPts val="400"/>
              </a:spcBef>
              <a:buSzTx/>
              <a:buNone/>
              <a:defRPr b="1" sz="1800"/>
            </a:pPr>
            <a:r>
              <a:t>println(</a:t>
            </a:r>
            <a:r>
              <a:rPr u="sng"/>
              <a:t>broadcastVar.value</a:t>
            </a:r>
            <a:r>
              <a:t>.mkString(""))   </a:t>
            </a:r>
          </a:p>
          <a:p>
            <a:pPr>
              <a:spcBef>
                <a:spcPts val="400"/>
              </a:spcBef>
              <a:buSzTx/>
              <a:buNone/>
              <a:defRPr sz="1800"/>
            </a:pPr>
            <a:r>
              <a:t> </a:t>
            </a:r>
          </a:p>
          <a:p>
            <a:pPr>
              <a:spcBef>
                <a:spcPts val="400"/>
              </a:spcBef>
              <a:buSzTx/>
              <a:buNone/>
              <a:defRPr sz="1800"/>
            </a:pPr>
            <a:r>
              <a:t>//</a:t>
            </a:r>
            <a:r>
              <a:t>累加器</a:t>
            </a:r>
            <a:r>
              <a:t>,</a:t>
            </a:r>
            <a:r>
              <a:t>一种只能通过关联操作进行</a:t>
            </a:r>
            <a:r>
              <a:t>“</a:t>
            </a:r>
            <a:r>
              <a:t>加</a:t>
            </a:r>
            <a:r>
              <a:t>”</a:t>
            </a:r>
            <a:r>
              <a:t>操作的变量，因此可以高效被并行支持。</a:t>
            </a:r>
          </a:p>
          <a:p>
            <a:pPr>
              <a:spcBef>
                <a:spcPts val="400"/>
              </a:spcBef>
              <a:buSzTx/>
              <a:buNone/>
              <a:defRPr b="1" sz="1800"/>
            </a:pPr>
            <a:r>
              <a:t>val accum = sc.accumulator(0)</a:t>
            </a:r>
          </a:p>
          <a:p>
            <a:pPr>
              <a:spcBef>
                <a:spcPts val="400"/>
              </a:spcBef>
              <a:buSzTx/>
              <a:buNone/>
              <a:defRPr b="1" sz="1800"/>
            </a:pPr>
            <a:r>
              <a:t>sc.parallelize(</a:t>
            </a:r>
            <a:r>
              <a:rPr u="sng"/>
              <a:t>Array(1, 2, 3, 4)</a:t>
            </a:r>
            <a:r>
              <a:t>).foreach(x =&gt; accum += x)</a:t>
            </a:r>
          </a:p>
          <a:p>
            <a:pPr>
              <a:spcBef>
                <a:spcPts val="400"/>
              </a:spcBef>
              <a:buSzTx/>
              <a:buNone/>
              <a:defRPr b="1" sz="1800"/>
            </a:pPr>
            <a:r>
              <a:t>println(accum.value)</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Shape 748"/>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749" name="Shape 749"/>
          <p:cNvSpPr/>
          <p:nvPr>
            <p:ph type="body" idx="1"/>
          </p:nvPr>
        </p:nvSpPr>
        <p:spPr>
          <a:prstGeom prst="rect">
            <a:avLst/>
          </a:prstGeom>
        </p:spPr>
        <p:txBody>
          <a:bodyPr/>
          <a:lstStyle/>
          <a:p>
            <a:pPr marL="329184" indent="-329184" defTabSz="877823">
              <a:spcBef>
                <a:spcPts val="400"/>
              </a:spcBef>
              <a:buSzTx/>
              <a:buNone/>
              <a:defRPr sz="1727">
                <a:latin typeface="微软雅黑"/>
                <a:ea typeface="微软雅黑"/>
                <a:cs typeface="微软雅黑"/>
                <a:sym typeface="微软雅黑"/>
              </a:defRPr>
            </a:pPr>
            <a:r>
              <a:t>Eclipse</a:t>
            </a:r>
            <a:r>
              <a:t>底下大致开发步骤：</a:t>
            </a:r>
          </a:p>
          <a:p>
            <a:pPr marL="329184" indent="-329184" defTabSz="877823">
              <a:spcBef>
                <a:spcPts val="400"/>
              </a:spcBef>
              <a:buChar char="➢"/>
              <a:defRPr sz="1727">
                <a:solidFill>
                  <a:srgbClr val="7030A0"/>
                </a:solidFill>
                <a:latin typeface="微软雅黑"/>
                <a:ea typeface="微软雅黑"/>
                <a:cs typeface="微软雅黑"/>
                <a:sym typeface="微软雅黑"/>
              </a:defRPr>
            </a:pPr>
            <a:r>
              <a:t>第一步</a:t>
            </a:r>
            <a:r>
              <a:rPr>
                <a:solidFill>
                  <a:srgbClr val="000000"/>
                </a:solidFill>
              </a:rPr>
              <a:t>：</a:t>
            </a:r>
            <a:r>
              <a:rPr>
                <a:solidFill>
                  <a:srgbClr val="000000"/>
                </a:solidFill>
              </a:rPr>
              <a:t>new</a:t>
            </a:r>
            <a:r>
              <a:rPr>
                <a:solidFill>
                  <a:srgbClr val="000000"/>
                </a:solidFill>
              </a:rPr>
              <a:t>一个</a:t>
            </a:r>
            <a:r>
              <a:rPr>
                <a:solidFill>
                  <a:srgbClr val="000000"/>
                </a:solidFill>
              </a:rPr>
              <a:t>scala project</a:t>
            </a:r>
            <a:endParaRPr>
              <a:solidFill>
                <a:srgbClr val="000000"/>
              </a:solidFill>
            </a:endParaRPr>
          </a:p>
          <a:p>
            <a:pPr marL="329184" indent="-329184" defTabSz="877823">
              <a:spcBef>
                <a:spcPts val="400"/>
              </a:spcBef>
              <a:buChar char="➢"/>
              <a:defRPr sz="1727">
                <a:solidFill>
                  <a:srgbClr val="7030A0"/>
                </a:solidFill>
                <a:latin typeface="微软雅黑"/>
                <a:ea typeface="微软雅黑"/>
                <a:cs typeface="微软雅黑"/>
                <a:sym typeface="微软雅黑"/>
              </a:defRPr>
            </a:pPr>
            <a:r>
              <a:t>第二步</a:t>
            </a:r>
            <a:r>
              <a:rPr>
                <a:solidFill>
                  <a:srgbClr val="000000"/>
                </a:solidFill>
              </a:rPr>
              <a:t>：</a:t>
            </a:r>
            <a:r>
              <a:rPr>
                <a:solidFill>
                  <a:srgbClr val="000000"/>
                </a:solidFill>
              </a:rPr>
              <a:t>build path</a:t>
            </a:r>
            <a:r>
              <a:rPr>
                <a:solidFill>
                  <a:srgbClr val="000000"/>
                </a:solidFill>
              </a:rPr>
              <a:t>导入</a:t>
            </a:r>
            <a:r>
              <a:rPr>
                <a:solidFill>
                  <a:srgbClr val="000000"/>
                </a:solidFill>
              </a:rPr>
              <a:t>spark-assembly_2.10-0.9.0-incubating-hadoop2.2.0.jar(</a:t>
            </a:r>
            <a:r>
              <a:rPr>
                <a:solidFill>
                  <a:srgbClr val="000000"/>
                </a:solidFill>
              </a:rPr>
              <a:t>这个包在</a:t>
            </a:r>
            <a:r>
              <a:rPr>
                <a:solidFill>
                  <a:srgbClr val="000000"/>
                </a:solidFill>
              </a:rPr>
              <a:t>spark</a:t>
            </a:r>
            <a:r>
              <a:rPr>
                <a:solidFill>
                  <a:srgbClr val="000000"/>
                </a:solidFill>
              </a:rPr>
              <a:t>根目录的</a:t>
            </a:r>
            <a:r>
              <a:rPr>
                <a:solidFill>
                  <a:srgbClr val="000000"/>
                </a:solidFill>
              </a:rPr>
              <a:t>assembly\target\scala-2.10</a:t>
            </a:r>
            <a:r>
              <a:rPr>
                <a:solidFill>
                  <a:srgbClr val="000000"/>
                </a:solidFill>
              </a:rPr>
              <a:t>下</a:t>
            </a:r>
            <a:r>
              <a:rPr>
                <a:solidFill>
                  <a:srgbClr val="000000"/>
                </a:solidFill>
              </a:rPr>
              <a:t>)</a:t>
            </a:r>
            <a:endParaRPr>
              <a:solidFill>
                <a:srgbClr val="000000"/>
              </a:solidFill>
            </a:endParaRPr>
          </a:p>
          <a:p>
            <a:pPr marL="329184" indent="-329184" defTabSz="877823">
              <a:spcBef>
                <a:spcPts val="400"/>
              </a:spcBef>
              <a:buChar char="➢"/>
              <a:defRPr sz="1727">
                <a:solidFill>
                  <a:srgbClr val="7030A0"/>
                </a:solidFill>
                <a:latin typeface="微软雅黑"/>
                <a:ea typeface="微软雅黑"/>
                <a:cs typeface="微软雅黑"/>
                <a:sym typeface="微软雅黑"/>
              </a:defRPr>
            </a:pPr>
            <a:r>
              <a:t>第三步</a:t>
            </a:r>
            <a:r>
              <a:rPr>
                <a:solidFill>
                  <a:srgbClr val="000000"/>
                </a:solidFill>
              </a:rPr>
              <a:t>：</a:t>
            </a:r>
            <a:r>
              <a:rPr>
                <a:solidFill>
                  <a:srgbClr val="000000"/>
                </a:solidFill>
              </a:rPr>
              <a:t>new</a:t>
            </a:r>
            <a:r>
              <a:rPr>
                <a:solidFill>
                  <a:srgbClr val="000000"/>
                </a:solidFill>
              </a:rPr>
              <a:t>一个自定义</a:t>
            </a:r>
            <a:r>
              <a:rPr>
                <a:solidFill>
                  <a:srgbClr val="000000"/>
                </a:solidFill>
              </a:rPr>
              <a:t>package</a:t>
            </a:r>
            <a:r>
              <a:rPr>
                <a:solidFill>
                  <a:srgbClr val="000000"/>
                </a:solidFill>
              </a:rPr>
              <a:t>，</a:t>
            </a:r>
            <a:r>
              <a:rPr>
                <a:solidFill>
                  <a:srgbClr val="000000"/>
                </a:solidFill>
              </a:rPr>
              <a:t>package</a:t>
            </a:r>
            <a:r>
              <a:rPr>
                <a:solidFill>
                  <a:srgbClr val="000000"/>
                </a:solidFill>
              </a:rPr>
              <a:t>底下</a:t>
            </a:r>
            <a:r>
              <a:rPr>
                <a:solidFill>
                  <a:srgbClr val="000000"/>
                </a:solidFill>
              </a:rPr>
              <a:t>new</a:t>
            </a:r>
            <a:r>
              <a:rPr>
                <a:solidFill>
                  <a:srgbClr val="000000"/>
                </a:solidFill>
              </a:rPr>
              <a:t>一个</a:t>
            </a:r>
            <a:r>
              <a:rPr>
                <a:solidFill>
                  <a:srgbClr val="000000"/>
                </a:solidFill>
              </a:rPr>
              <a:t>scala object</a:t>
            </a:r>
            <a:r>
              <a:rPr>
                <a:solidFill>
                  <a:srgbClr val="000000"/>
                </a:solidFill>
              </a:rPr>
              <a:t>文件，都跟</a:t>
            </a:r>
            <a:r>
              <a:rPr>
                <a:solidFill>
                  <a:srgbClr val="000000"/>
                </a:solidFill>
              </a:rPr>
              <a:t>java</a:t>
            </a:r>
            <a:r>
              <a:rPr>
                <a:solidFill>
                  <a:srgbClr val="000000"/>
                </a:solidFill>
              </a:rPr>
              <a:t>类似。</a:t>
            </a:r>
          </a:p>
          <a:p>
            <a:pPr marL="329184" indent="-329184" defTabSz="877823">
              <a:spcBef>
                <a:spcPts val="400"/>
              </a:spcBef>
              <a:buChar char="➢"/>
              <a:defRPr sz="1727">
                <a:solidFill>
                  <a:srgbClr val="7030A0"/>
                </a:solidFill>
                <a:latin typeface="微软雅黑"/>
                <a:ea typeface="微软雅黑"/>
                <a:cs typeface="微软雅黑"/>
                <a:sym typeface="微软雅黑"/>
              </a:defRPr>
            </a:pPr>
            <a:r>
              <a:t>第四步</a:t>
            </a:r>
            <a:r>
              <a:rPr>
                <a:solidFill>
                  <a:srgbClr val="000000"/>
                </a:solidFill>
              </a:rPr>
              <a:t>：类里开头注意加上</a:t>
            </a:r>
            <a:r>
              <a:rPr b="1">
                <a:solidFill>
                  <a:srgbClr val="000000"/>
                </a:solidFill>
              </a:rPr>
              <a:t>import org.apache.spark._</a:t>
            </a:r>
            <a:endParaRPr b="1">
              <a:solidFill>
                <a:srgbClr val="000000"/>
              </a:solidFill>
            </a:endParaRPr>
          </a:p>
          <a:p>
            <a:pPr marL="329184" indent="-329184" defTabSz="877823">
              <a:spcBef>
                <a:spcPts val="400"/>
              </a:spcBef>
              <a:buSzTx/>
              <a:buNone/>
              <a:defRPr b="1" sz="1727">
                <a:latin typeface="微软雅黑"/>
                <a:ea typeface="微软雅黑"/>
                <a:cs typeface="微软雅黑"/>
                <a:sym typeface="微软雅黑"/>
              </a:defRPr>
            </a:pPr>
            <a:r>
              <a:t>       			     import SparkContext._  </a:t>
            </a:r>
          </a:p>
          <a:p>
            <a:pPr marL="329184" indent="-329184" defTabSz="877823">
              <a:spcBef>
                <a:spcPts val="400"/>
              </a:spcBef>
              <a:buSzTx/>
              <a:buNone/>
              <a:defRPr sz="1727">
                <a:latin typeface="微软雅黑"/>
                <a:ea typeface="微软雅黑"/>
                <a:cs typeface="微软雅黑"/>
                <a:sym typeface="微软雅黑"/>
              </a:defRPr>
            </a:pPr>
            <a:r>
              <a:t>                  如果没有引入，很多方法和操作会没有提示。</a:t>
            </a:r>
          </a:p>
          <a:p>
            <a:pPr marL="329184" indent="-329184" defTabSz="877823">
              <a:spcBef>
                <a:spcPts val="400"/>
              </a:spcBef>
              <a:buChar char="➢"/>
              <a:defRPr sz="1727">
                <a:solidFill>
                  <a:srgbClr val="7030A0"/>
                </a:solidFill>
                <a:latin typeface="微软雅黑"/>
                <a:ea typeface="微软雅黑"/>
                <a:cs typeface="微软雅黑"/>
                <a:sym typeface="微软雅黑"/>
              </a:defRPr>
            </a:pPr>
            <a:r>
              <a:t>第五步</a:t>
            </a:r>
            <a:r>
              <a:rPr>
                <a:solidFill>
                  <a:srgbClr val="000000"/>
                </a:solidFill>
              </a:rPr>
              <a:t>：</a:t>
            </a:r>
            <a:r>
              <a:rPr>
                <a:solidFill>
                  <a:srgbClr val="000000"/>
                </a:solidFill>
              </a:rPr>
              <a:t>spark</a:t>
            </a:r>
            <a:r>
              <a:rPr>
                <a:solidFill>
                  <a:srgbClr val="000000"/>
                </a:solidFill>
              </a:rPr>
              <a:t>入口创建，</a:t>
            </a:r>
            <a:r>
              <a:rPr b="1">
                <a:solidFill>
                  <a:srgbClr val="000000"/>
                </a:solidFill>
              </a:rPr>
              <a:t>val sc = new SparkContext(args(0), “Test”,</a:t>
            </a:r>
            <a:r>
              <a:rPr>
                <a:solidFill>
                  <a:srgbClr val="000000"/>
                </a:solidFill>
              </a:rPr>
              <a:t>  System.getenv(“SPARK_HOME”), SparkContext.jarOfClass(</a:t>
            </a:r>
            <a:r>
              <a:rPr b="1">
                <a:solidFill>
                  <a:srgbClr val="000000"/>
                </a:solidFill>
              </a:rPr>
              <a:t>this.getClass)) </a:t>
            </a:r>
            <a:r>
              <a:rPr>
                <a:solidFill>
                  <a:srgbClr val="000000"/>
                </a:solidFill>
              </a:rPr>
              <a:t>第一个参数是运行模式，可选有</a:t>
            </a:r>
            <a:r>
              <a:rPr>
                <a:solidFill>
                  <a:srgbClr val="000000"/>
                </a:solidFill>
              </a:rPr>
              <a:t>local[n](</a:t>
            </a:r>
            <a:r>
              <a:rPr sz="1152">
                <a:solidFill>
                  <a:srgbClr val="000000"/>
                </a:solidFill>
              </a:rPr>
              <a:t>n</a:t>
            </a:r>
            <a:r>
              <a:rPr sz="1152">
                <a:solidFill>
                  <a:srgbClr val="000000"/>
                </a:solidFill>
              </a:rPr>
              <a:t>表示核心数，也可以不配</a:t>
            </a:r>
            <a:r>
              <a:rPr>
                <a:solidFill>
                  <a:srgbClr val="000000"/>
                </a:solidFill>
              </a:rPr>
              <a:t>)</a:t>
            </a:r>
            <a:r>
              <a:rPr>
                <a:solidFill>
                  <a:srgbClr val="000000"/>
                </a:solidFill>
              </a:rPr>
              <a:t>，</a:t>
            </a:r>
            <a:r>
              <a:rPr>
                <a:solidFill>
                  <a:srgbClr val="000000"/>
                </a:solidFill>
                <a:latin typeface="+mj-lt"/>
                <a:ea typeface="+mj-ea"/>
                <a:cs typeface="+mj-cs"/>
                <a:sym typeface="Calibri"/>
              </a:rPr>
              <a:t>yarn-standalone(</a:t>
            </a:r>
            <a:r>
              <a:rPr sz="1152">
                <a:solidFill>
                  <a:srgbClr val="000000"/>
                </a:solidFill>
                <a:latin typeface="+mj-lt"/>
                <a:ea typeface="+mj-ea"/>
                <a:cs typeface="+mj-cs"/>
                <a:sym typeface="Calibri"/>
              </a:rPr>
              <a:t>yarn</a:t>
            </a:r>
            <a:r>
              <a:rPr sz="1152">
                <a:solidFill>
                  <a:srgbClr val="000000"/>
                </a:solidFill>
              </a:rPr>
              <a:t>模式</a:t>
            </a:r>
            <a:r>
              <a:rPr>
                <a:solidFill>
                  <a:srgbClr val="000000"/>
                </a:solidFill>
                <a:latin typeface="+mj-lt"/>
                <a:ea typeface="+mj-ea"/>
                <a:cs typeface="+mj-cs"/>
                <a:sym typeface="Calibri"/>
              </a:rPr>
              <a:t>) </a:t>
            </a:r>
            <a:r>
              <a:rPr>
                <a:solidFill>
                  <a:srgbClr val="000000"/>
                </a:solidFill>
              </a:rPr>
              <a:t>等。</a:t>
            </a:r>
          </a:p>
          <a:p>
            <a:pPr marL="329184" indent="-329184" defTabSz="877823">
              <a:spcBef>
                <a:spcPts val="400"/>
              </a:spcBef>
              <a:buChar char="➢"/>
              <a:defRPr sz="1727">
                <a:solidFill>
                  <a:srgbClr val="7030A0"/>
                </a:solidFill>
                <a:latin typeface="微软雅黑"/>
                <a:ea typeface="微软雅黑"/>
                <a:cs typeface="微软雅黑"/>
                <a:sym typeface="微软雅黑"/>
              </a:defRPr>
            </a:pPr>
            <a:r>
              <a:t>第六步</a:t>
            </a:r>
            <a:r>
              <a:rPr>
                <a:solidFill>
                  <a:srgbClr val="000000"/>
                </a:solidFill>
              </a:rPr>
              <a:t>：接下来就可以用入口</a:t>
            </a:r>
            <a:r>
              <a:rPr>
                <a:solidFill>
                  <a:srgbClr val="000000"/>
                </a:solidFill>
              </a:rPr>
              <a:t>sc</a:t>
            </a:r>
            <a:r>
              <a:rPr>
                <a:solidFill>
                  <a:srgbClr val="000000"/>
                </a:solidFill>
              </a:rPr>
              <a:t>做各种操作，比如说读取文件</a:t>
            </a:r>
            <a:r>
              <a:rPr>
                <a:solidFill>
                  <a:srgbClr val="000000"/>
                </a:solidFill>
                <a:latin typeface="+mj-lt"/>
                <a:ea typeface="+mj-ea"/>
                <a:cs typeface="+mj-cs"/>
                <a:sym typeface="Calibri"/>
              </a:rPr>
              <a:t>sc.textFile(“hdfs://...”)</a:t>
            </a:r>
            <a:r>
              <a:rPr>
                <a:solidFill>
                  <a:srgbClr val="000000"/>
                </a:solidFill>
              </a:rPr>
              <a:t>等等</a:t>
            </a:r>
          </a:p>
          <a:p>
            <a:pPr marL="329184" indent="-329184" defTabSz="877823">
              <a:spcBef>
                <a:spcPts val="400"/>
              </a:spcBef>
              <a:buChar char="➢"/>
              <a:defRPr sz="1727">
                <a:solidFill>
                  <a:srgbClr val="7030A0"/>
                </a:solidFill>
                <a:latin typeface="微软雅黑"/>
                <a:ea typeface="微软雅黑"/>
                <a:cs typeface="微软雅黑"/>
                <a:sym typeface="微软雅黑"/>
              </a:defRPr>
            </a:pPr>
            <a:r>
              <a:t>第七步</a:t>
            </a:r>
            <a:r>
              <a:rPr>
                <a:solidFill>
                  <a:srgbClr val="000000"/>
                </a:solidFill>
              </a:rPr>
              <a:t>：打</a:t>
            </a:r>
            <a:r>
              <a:rPr>
                <a:solidFill>
                  <a:srgbClr val="000000"/>
                </a:solidFill>
              </a:rPr>
              <a:t>jar</a:t>
            </a:r>
            <a:r>
              <a:rPr>
                <a:solidFill>
                  <a:srgbClr val="000000"/>
                </a:solidFill>
              </a:rPr>
              <a:t>包提交到服务器执行。详细见部署手册或开发手册。</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1" name="Shape 751"/>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pic>
        <p:nvPicPr>
          <p:cNvPr id="752" name="image8.png"/>
          <p:cNvPicPr>
            <a:picLocks noChangeAspect="1"/>
          </p:cNvPicPr>
          <p:nvPr/>
        </p:nvPicPr>
        <p:blipFill>
          <a:blip r:embed="rId2">
            <a:extLst/>
          </a:blip>
          <a:stretch>
            <a:fillRect/>
          </a:stretch>
        </p:blipFill>
        <p:spPr>
          <a:xfrm>
            <a:off x="642909" y="2285992"/>
            <a:ext cx="7500992" cy="3214711"/>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Shape 754"/>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pic>
        <p:nvPicPr>
          <p:cNvPr id="755" name="image9.png"/>
          <p:cNvPicPr>
            <a:picLocks noChangeAspect="1"/>
          </p:cNvPicPr>
          <p:nvPr/>
        </p:nvPicPr>
        <p:blipFill>
          <a:blip r:embed="rId2">
            <a:extLst/>
          </a:blip>
          <a:stretch>
            <a:fillRect/>
          </a:stretch>
        </p:blipFill>
        <p:spPr>
          <a:xfrm>
            <a:off x="1495425" y="2115343"/>
            <a:ext cx="6153150" cy="3495676"/>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7" name="Shape 757"/>
          <p:cNvSpPr/>
          <p:nvPr>
            <p:ph type="sldNum" sz="quarter" idx="2"/>
          </p:nvPr>
        </p:nvSpPr>
        <p:spPr>
          <a:xfrm>
            <a:off x="7893789" y="6510338"/>
            <a:ext cx="29062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pic>
        <p:nvPicPr>
          <p:cNvPr id="758" name="image10.png"/>
          <p:cNvPicPr>
            <a:picLocks noChangeAspect="1"/>
          </p:cNvPicPr>
          <p:nvPr/>
        </p:nvPicPr>
        <p:blipFill>
          <a:blip r:embed="rId2">
            <a:extLst/>
          </a:blip>
          <a:stretch>
            <a:fillRect/>
          </a:stretch>
        </p:blipFill>
        <p:spPr>
          <a:xfrm>
            <a:off x="1376362" y="2357429"/>
            <a:ext cx="6391276" cy="252969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Num" sz="quarter" idx="2"/>
          </p:nvPr>
        </p:nvSpPr>
        <p:spPr>
          <a:xfrm>
            <a:off x="761655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206" name="Shape 206"/>
          <p:cNvSpPr/>
          <p:nvPr>
            <p:ph type="body" idx="1"/>
          </p:nvPr>
        </p:nvSpPr>
        <p:spPr>
          <a:prstGeom prst="rect">
            <a:avLst/>
          </a:prstGeom>
        </p:spPr>
        <p:txBody>
          <a:bodyPr/>
          <a:lstStyle/>
          <a:p>
            <a:pPr/>
          </a:p>
        </p:txBody>
      </p:sp>
      <p:sp>
        <p:nvSpPr>
          <p:cNvPr id="207" name="Shape 207"/>
          <p:cNvSpPr/>
          <p:nvPr/>
        </p:nvSpPr>
        <p:spPr>
          <a:xfrm>
            <a:off x="179511" y="1772816"/>
            <a:ext cx="8568954" cy="364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atin typeface="微软雅黑"/>
                <a:ea typeface="微软雅黑"/>
                <a:cs typeface="微软雅黑"/>
                <a:sym typeface="微软雅黑"/>
              </a:defRPr>
            </a:pPr>
            <a:r>
              <a:t>Spark</a:t>
            </a:r>
            <a:r>
              <a:t>是</a:t>
            </a:r>
            <a:r>
              <a:rPr>
                <a:solidFill>
                  <a:srgbClr val="FF0000"/>
                </a:solidFill>
              </a:rPr>
              <a:t>scala</a:t>
            </a:r>
            <a:r>
              <a:rPr>
                <a:solidFill>
                  <a:srgbClr val="FF0000"/>
                </a:solidFill>
              </a:rPr>
              <a:t>语言</a:t>
            </a:r>
            <a:r>
              <a:t>编写的类</a:t>
            </a:r>
            <a:r>
              <a:t>Hadoop MapReduce</a:t>
            </a:r>
            <a:r>
              <a:t>的通用的并行计算框架，</a:t>
            </a:r>
            <a:r>
              <a:t>Spark</a:t>
            </a:r>
            <a:r>
              <a:t>基于</a:t>
            </a:r>
            <a:r>
              <a:t>map reduce</a:t>
            </a:r>
            <a:r>
              <a:t>算法实现的分布式计算，拥有</a:t>
            </a:r>
            <a:r>
              <a:t>Hadoop MapReduce</a:t>
            </a:r>
            <a:r>
              <a:t>所具有的优点；但不同于</a:t>
            </a:r>
            <a:r>
              <a:t>MapReduce</a:t>
            </a:r>
            <a:r>
              <a:t>的是</a:t>
            </a:r>
            <a:r>
              <a:t>Job</a:t>
            </a:r>
            <a:r>
              <a:t>中间输出和结果可以保存在</a:t>
            </a:r>
            <a:r>
              <a:rPr>
                <a:solidFill>
                  <a:srgbClr val="FF0000"/>
                </a:solidFill>
              </a:rPr>
              <a:t>内存</a:t>
            </a:r>
            <a:r>
              <a:t>中，从而不再需要读写</a:t>
            </a:r>
            <a:r>
              <a:t>HDFS，</a:t>
            </a:r>
            <a:r>
              <a:t>因此</a:t>
            </a:r>
            <a:r>
              <a:t>Spark</a:t>
            </a:r>
            <a:r>
              <a:t>能更好地适用于</a:t>
            </a:r>
            <a:r>
              <a:rPr>
                <a:solidFill>
                  <a:srgbClr val="FF0000"/>
                </a:solidFill>
              </a:rPr>
              <a:t>数据挖掘</a:t>
            </a:r>
            <a:r>
              <a:t>与</a:t>
            </a:r>
            <a:r>
              <a:rPr>
                <a:solidFill>
                  <a:srgbClr val="FF0000"/>
                </a:solidFill>
              </a:rPr>
              <a:t>机器学习</a:t>
            </a:r>
            <a:r>
              <a:t>等需要迭代的</a:t>
            </a:r>
            <a:r>
              <a:t>map reduce</a:t>
            </a:r>
            <a:r>
              <a:t>的算法。</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Num" sz="quarter" idx="2"/>
          </p:nvPr>
        </p:nvSpPr>
        <p:spPr>
          <a:xfrm>
            <a:off x="794040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210" name="Shape 210"/>
          <p:cNvSpPr/>
          <p:nvPr/>
        </p:nvSpPr>
        <p:spPr>
          <a:xfrm>
            <a:off x="179511" y="1340767"/>
            <a:ext cx="8568954" cy="360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Wingdings"/>
              <a:buChar char="➢"/>
              <a:defRPr sz="2400">
                <a:solidFill>
                  <a:srgbClr val="92D050"/>
                </a:solidFill>
                <a:latin typeface="微软雅黑"/>
                <a:ea typeface="微软雅黑"/>
                <a:cs typeface="微软雅黑"/>
                <a:sym typeface="微软雅黑"/>
              </a:defRPr>
            </a:pPr>
            <a:r>
              <a:t> Speed</a:t>
            </a:r>
            <a:r>
              <a:rPr>
                <a:solidFill>
                  <a:srgbClr val="000000"/>
                </a:solidFill>
              </a:rPr>
              <a:t>：</a:t>
            </a:r>
            <a:r>
              <a:rPr>
                <a:solidFill>
                  <a:srgbClr val="000000"/>
                </a:solidFill>
              </a:rPr>
              <a:t>Run programs up to 100x faster than Hadoop MapReduce in memory, or 10x faster on disk.</a:t>
            </a:r>
            <a:endParaRPr>
              <a:latin typeface="Arial"/>
              <a:ea typeface="Arial"/>
              <a:cs typeface="Arial"/>
              <a:sym typeface="Arial"/>
            </a:endParaRPr>
          </a:p>
          <a:p>
            <a:pPr>
              <a:buSzPct val="100000"/>
              <a:buFont typeface="Wingdings"/>
              <a:buChar char="➢"/>
              <a:defRPr sz="2400">
                <a:solidFill>
                  <a:srgbClr val="92D050"/>
                </a:solidFill>
                <a:latin typeface="微软雅黑"/>
                <a:ea typeface="微软雅黑"/>
                <a:cs typeface="微软雅黑"/>
                <a:sym typeface="微软雅黑"/>
              </a:defRPr>
            </a:pPr>
            <a:r>
              <a:t>Ease of Use</a:t>
            </a:r>
            <a:r>
              <a:rPr>
                <a:solidFill>
                  <a:srgbClr val="000000"/>
                </a:solidFill>
              </a:rPr>
              <a:t>：</a:t>
            </a:r>
            <a:r>
              <a:rPr>
                <a:solidFill>
                  <a:srgbClr val="000000"/>
                </a:solidFill>
              </a:rPr>
              <a:t>Write applications quickly in Java, Scala or Python.</a:t>
            </a:r>
            <a:endParaRPr>
              <a:latin typeface="Arial"/>
              <a:ea typeface="Arial"/>
              <a:cs typeface="Arial"/>
              <a:sym typeface="Arial"/>
            </a:endParaRPr>
          </a:p>
          <a:p>
            <a:pPr>
              <a:buSzPct val="100000"/>
              <a:buFont typeface="Wingdings"/>
              <a:buChar char="➢"/>
              <a:defRPr sz="2400">
                <a:solidFill>
                  <a:srgbClr val="92D050"/>
                </a:solidFill>
                <a:latin typeface="微软雅黑"/>
                <a:ea typeface="微软雅黑"/>
                <a:cs typeface="微软雅黑"/>
                <a:sym typeface="微软雅黑"/>
              </a:defRPr>
            </a:pPr>
            <a:r>
              <a:t>Generality</a:t>
            </a:r>
            <a:r>
              <a:rPr>
                <a:solidFill>
                  <a:srgbClr val="000000"/>
                </a:solidFill>
              </a:rPr>
              <a:t>：</a:t>
            </a:r>
            <a:r>
              <a:rPr>
                <a:solidFill>
                  <a:srgbClr val="000000"/>
                </a:solidFill>
              </a:rPr>
              <a:t>Combine SQL, streaming, and complex analytics.</a:t>
            </a:r>
            <a:endParaRPr>
              <a:latin typeface="Arial"/>
              <a:ea typeface="Arial"/>
              <a:cs typeface="Arial"/>
              <a:sym typeface="Arial"/>
            </a:endParaRPr>
          </a:p>
          <a:p>
            <a:pPr>
              <a:buSzPct val="100000"/>
              <a:buFont typeface="Wingdings"/>
              <a:buChar char="➢"/>
              <a:defRPr sz="2400">
                <a:solidFill>
                  <a:srgbClr val="92D050"/>
                </a:solidFill>
                <a:latin typeface="微软雅黑"/>
                <a:ea typeface="微软雅黑"/>
                <a:cs typeface="微软雅黑"/>
                <a:sym typeface="微软雅黑"/>
              </a:defRPr>
            </a:pPr>
            <a:r>
              <a:t>Integrated with Hadoop</a:t>
            </a:r>
            <a:r>
              <a:rPr>
                <a:solidFill>
                  <a:srgbClr val="000000"/>
                </a:solidFill>
              </a:rPr>
              <a:t>：</a:t>
            </a:r>
            <a:r>
              <a:rPr>
                <a:solidFill>
                  <a:srgbClr val="000000"/>
                </a:solidFill>
              </a:rPr>
              <a:t>Spark can run on Hadoop 2's YARN cluster manager, and can read any existing Hadoop data.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Num" sz="quarter" idx="2"/>
          </p:nvPr>
        </p:nvSpPr>
        <p:spPr>
          <a:xfrm>
            <a:off x="794040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
        <p:nvSpPr>
          <p:cNvPr id="213" name="Shape 213"/>
          <p:cNvSpPr/>
          <p:nvPr>
            <p:ph type="body" idx="1"/>
          </p:nvPr>
        </p:nvSpPr>
        <p:spPr>
          <a:prstGeom prst="rect">
            <a:avLst/>
          </a:prstGeom>
        </p:spPr>
        <p:txBody>
          <a:bodyPr/>
          <a:lstStyle/>
          <a:p>
            <a:pPr>
              <a:spcBef>
                <a:spcPts val="300"/>
              </a:spcBef>
              <a:buSzTx/>
              <a:buNone/>
              <a:defRPr sz="1600">
                <a:latin typeface="微软雅黑"/>
                <a:ea typeface="微软雅黑"/>
                <a:cs typeface="微软雅黑"/>
                <a:sym typeface="微软雅黑"/>
              </a:defRPr>
            </a:pPr>
            <a:r>
              <a:t>定义变量 </a:t>
            </a:r>
          </a:p>
          <a:p>
            <a:pPr>
              <a:spcBef>
                <a:spcPts val="300"/>
              </a:spcBef>
              <a:defRPr sz="1600">
                <a:latin typeface="微软雅黑"/>
                <a:ea typeface="微软雅黑"/>
                <a:cs typeface="微软雅黑"/>
                <a:sym typeface="微软雅黑"/>
              </a:defRPr>
            </a:pPr>
            <a:r>
              <a:t>val  i = 1  </a:t>
            </a:r>
            <a:r>
              <a:rPr i="1"/>
              <a:t>--</a:t>
            </a:r>
            <a:r>
              <a:rPr i="1" sz="1200"/>
              <a:t>常量定义</a:t>
            </a:r>
            <a:endParaRPr sz="1200"/>
          </a:p>
          <a:p>
            <a:pPr>
              <a:spcBef>
                <a:spcPts val="300"/>
              </a:spcBef>
              <a:defRPr sz="1600">
                <a:latin typeface="微软雅黑"/>
                <a:ea typeface="微软雅黑"/>
                <a:cs typeface="微软雅黑"/>
                <a:sym typeface="微软雅黑"/>
              </a:defRPr>
            </a:pPr>
            <a:r>
              <a:t>var str =“abc”  </a:t>
            </a:r>
            <a:r>
              <a:rPr i="1"/>
              <a:t>–-</a:t>
            </a:r>
            <a:r>
              <a:rPr i="1" sz="1200"/>
              <a:t>可变变量定义</a:t>
            </a:r>
            <a:endParaRPr sz="1200"/>
          </a:p>
          <a:p>
            <a:pPr>
              <a:spcBef>
                <a:spcPts val="300"/>
              </a:spcBef>
              <a:buSzTx/>
              <a:buNone/>
              <a:defRPr sz="1600">
                <a:latin typeface="微软雅黑"/>
                <a:ea typeface="微软雅黑"/>
                <a:cs typeface="微软雅黑"/>
                <a:sym typeface="微软雅黑"/>
              </a:defRPr>
            </a:pPr>
            <a:r>
              <a:t>一个函数可以作为另外一个函数的参数： </a:t>
            </a:r>
          </a:p>
          <a:p>
            <a:pPr>
              <a:spcBef>
                <a:spcPts val="300"/>
              </a:spcBef>
              <a:buSzTx/>
              <a:buNone/>
              <a:defRPr sz="1600">
                <a:latin typeface="微软雅黑"/>
                <a:ea typeface="微软雅黑"/>
                <a:cs typeface="微软雅黑"/>
                <a:sym typeface="微软雅黑"/>
              </a:defRPr>
            </a:pPr>
            <a:r>
              <a:t>例子：</a:t>
            </a:r>
            <a:r>
              <a:t> f</a:t>
            </a:r>
            <a:r>
              <a:t>（</a:t>
            </a:r>
            <a:r>
              <a:t>x</a:t>
            </a:r>
            <a:r>
              <a:t>）</a:t>
            </a:r>
            <a:r>
              <a:t>= 2x + 3       g</a:t>
            </a:r>
            <a:r>
              <a:t>（</a:t>
            </a:r>
            <a:r>
              <a:t>x</a:t>
            </a:r>
            <a:r>
              <a:t>）</a:t>
            </a:r>
            <a:r>
              <a:t>=3x +2</a:t>
            </a:r>
          </a:p>
          <a:p>
            <a:pPr>
              <a:spcBef>
                <a:spcPts val="300"/>
              </a:spcBef>
              <a:defRPr sz="1600">
                <a:latin typeface="微软雅黑"/>
                <a:ea typeface="微软雅黑"/>
                <a:cs typeface="微软雅黑"/>
                <a:sym typeface="微软雅黑"/>
              </a:defRPr>
            </a:pPr>
            <a:r>
              <a:t>g (f(x)) =  ?  </a:t>
            </a:r>
          </a:p>
          <a:p>
            <a:pPr>
              <a:spcBef>
                <a:spcPts val="300"/>
              </a:spcBef>
              <a:defRPr sz="1600">
                <a:latin typeface="微软雅黑"/>
                <a:ea typeface="微软雅黑"/>
                <a:cs typeface="微软雅黑"/>
                <a:sym typeface="微软雅黑"/>
              </a:defRPr>
            </a:pPr>
            <a:r>
              <a:t>def  </a:t>
            </a:r>
            <a:r>
              <a:rPr>
                <a:solidFill>
                  <a:srgbClr val="FF0000"/>
                </a:solidFill>
              </a:rPr>
              <a:t>f</a:t>
            </a:r>
            <a:r>
              <a:t> (x:Int) = 2*x +3 </a:t>
            </a:r>
          </a:p>
          <a:p>
            <a:pPr>
              <a:spcBef>
                <a:spcPts val="300"/>
              </a:spcBef>
              <a:defRPr sz="1600">
                <a:latin typeface="微软雅黑"/>
                <a:ea typeface="微软雅黑"/>
                <a:cs typeface="微软雅黑"/>
                <a:sym typeface="微软雅黑"/>
              </a:defRPr>
            </a:pPr>
            <a:r>
              <a:t>def  g (f:Int =&gt;Int) =3*</a:t>
            </a:r>
            <a:r>
              <a:rPr>
                <a:solidFill>
                  <a:srgbClr val="FF0000"/>
                </a:solidFill>
              </a:rPr>
              <a:t>f</a:t>
            </a:r>
            <a:r>
              <a:t> + 2</a:t>
            </a:r>
          </a:p>
          <a:p>
            <a:pPr>
              <a:spcBef>
                <a:spcPts val="300"/>
              </a:spcBef>
              <a:buSzTx/>
              <a:buNone/>
              <a:defRPr sz="1600">
                <a:latin typeface="微软雅黑"/>
                <a:ea typeface="微软雅黑"/>
                <a:cs typeface="微软雅黑"/>
                <a:sym typeface="微软雅黑"/>
              </a:defRPr>
            </a:pPr>
            <a:r>
              <a:t>闭包</a:t>
            </a:r>
          </a:p>
          <a:p>
            <a:pPr>
              <a:spcBef>
                <a:spcPts val="300"/>
              </a:spcBef>
              <a:buSzTx/>
              <a:buNone/>
              <a:defRPr sz="1600">
                <a:latin typeface="微软雅黑"/>
                <a:ea typeface="微软雅黑"/>
                <a:cs typeface="微软雅黑"/>
                <a:sym typeface="微软雅黑"/>
              </a:defRPr>
            </a:pPr>
            <a:r>
              <a:t>函数文本在运行时创建的函数值（对象）被称为闭包。每次函数被调用时都会创建一个新闭包。每个闭包都会访问闭包创建时活跃的自由变量。</a:t>
            </a:r>
          </a:p>
          <a:p>
            <a:pPr>
              <a:buSzTx/>
              <a:buNone/>
              <a:defRPr sz="1600">
                <a:latin typeface="微软雅黑"/>
                <a:ea typeface="微软雅黑"/>
                <a:cs typeface="微软雅黑"/>
                <a:sym typeface="微软雅黑"/>
              </a:defRPr>
            </a:pPr>
          </a:p>
          <a:p>
            <a:pPr>
              <a:spcBef>
                <a:spcPts val="300"/>
              </a:spcBef>
              <a:defRPr sz="1600">
                <a:latin typeface="微软雅黑"/>
                <a:ea typeface="微软雅黑"/>
                <a:cs typeface="微软雅黑"/>
                <a:sym typeface="微软雅黑"/>
              </a:defRPr>
            </a:pPr>
            <a:r>
              <a:t>def   outer(……) {</a:t>
            </a:r>
            <a:br/>
            <a:r>
              <a:t>     var a = …</a:t>
            </a:r>
          </a:p>
          <a:p>
            <a:pPr>
              <a:spcBef>
                <a:spcPts val="300"/>
              </a:spcBef>
              <a:defRPr sz="1600">
                <a:latin typeface="微软雅黑"/>
                <a:ea typeface="微软雅黑"/>
                <a:cs typeface="微软雅黑"/>
                <a:sym typeface="微软雅黑"/>
              </a:defRPr>
            </a:pPr>
            <a:r>
              <a:t>     def inner(…..){</a:t>
            </a:r>
          </a:p>
          <a:p>
            <a:pPr>
              <a:spcBef>
                <a:spcPts val="300"/>
              </a:spcBef>
              <a:defRPr sz="1600">
                <a:latin typeface="微软雅黑"/>
                <a:ea typeface="微软雅黑"/>
                <a:cs typeface="微软雅黑"/>
                <a:sym typeface="微软雅黑"/>
              </a:defRPr>
            </a:pPr>
            <a:r>
              <a:t>          a = ……</a:t>
            </a:r>
          </a:p>
          <a:p>
            <a:pPr>
              <a:spcBef>
                <a:spcPts val="300"/>
              </a:spcBef>
              <a:defRPr sz="1600">
                <a:latin typeface="微软雅黑"/>
                <a:ea typeface="微软雅黑"/>
                <a:cs typeface="微软雅黑"/>
                <a:sym typeface="微软雅黑"/>
              </a:defRPr>
            </a:pPr>
            <a:r>
              <a:t>     } </a:t>
            </a:r>
          </a:p>
          <a:p>
            <a:pPr>
              <a:spcBef>
                <a:spcPts val="300"/>
              </a:spcBef>
              <a:defRPr sz="1600">
                <a:latin typeface="微软雅黑"/>
                <a:ea typeface="微软雅黑"/>
                <a:cs typeface="微软雅黑"/>
                <a:sym typeface="微软雅黑"/>
              </a:defRPr>
            </a:pPr>
            <a:r>
              <a: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Num" sz="quarter" idx="2"/>
          </p:nvPr>
        </p:nvSpPr>
        <p:spPr>
          <a:xfrm>
            <a:off x="761655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Num" sz="quarter" idx="2"/>
          </p:nvPr>
        </p:nvSpPr>
        <p:spPr>
          <a:xfrm>
            <a:off x="794040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grpSp>
        <p:nvGrpSpPr>
          <p:cNvPr id="220" name="Group 220"/>
          <p:cNvGrpSpPr/>
          <p:nvPr/>
        </p:nvGrpSpPr>
        <p:grpSpPr>
          <a:xfrm>
            <a:off x="928662" y="2214553"/>
            <a:ext cx="7500991" cy="1857389"/>
            <a:chOff x="0" y="0"/>
            <a:chExt cx="7500990" cy="1857387"/>
          </a:xfrm>
        </p:grpSpPr>
        <p:sp>
          <p:nvSpPr>
            <p:cNvPr id="218" name="Shape 218"/>
            <p:cNvSpPr/>
            <p:nvPr/>
          </p:nvSpPr>
          <p:spPr>
            <a:xfrm>
              <a:off x="0" y="0"/>
              <a:ext cx="7500991" cy="1857388"/>
            </a:xfrm>
            <a:prstGeom prst="roundRect">
              <a:avLst>
                <a:gd name="adj" fmla="val 16667"/>
              </a:avLst>
            </a:prstGeom>
            <a:solidFill>
              <a:schemeClr val="accent1"/>
            </a:solidFill>
            <a:ln w="25400" cap="flat">
              <a:solidFill>
                <a:srgbClr val="88A3A6"/>
              </a:solidFill>
              <a:prstDash val="solid"/>
              <a:round/>
            </a:ln>
            <a:effectLst/>
          </p:spPr>
          <p:txBody>
            <a:bodyPr wrap="square" lIns="45719" tIns="45719" rIns="45719" bIns="45719" numCol="1" anchor="ctr">
              <a:noAutofit/>
            </a:bodyPr>
            <a:lstStyle/>
            <a:p>
              <a:pPr algn="ctr">
                <a:defRPr sz="3600">
                  <a:solidFill>
                    <a:schemeClr val="accent3">
                      <a:lumOff val="44000"/>
                    </a:schemeClr>
                  </a:solidFill>
                </a:defRPr>
              </a:pPr>
            </a:p>
          </p:txBody>
        </p:sp>
        <p:sp>
          <p:nvSpPr>
            <p:cNvPr id="219" name="Shape 219"/>
            <p:cNvSpPr/>
            <p:nvPr/>
          </p:nvSpPr>
          <p:spPr>
            <a:xfrm>
              <a:off x="90669" y="616273"/>
              <a:ext cx="7319652"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600">
                  <a:solidFill>
                    <a:schemeClr val="accent3">
                      <a:lumOff val="44000"/>
                    </a:schemeClr>
                  </a:solidFill>
                </a:defRPr>
              </a:lvl1pPr>
            </a:lstStyle>
            <a:p>
              <a:pPr/>
              <a:r>
                <a:t>spark</a:t>
              </a:r>
            </a:p>
          </p:txBody>
        </p:sp>
      </p:grpSp>
      <p:grpSp>
        <p:nvGrpSpPr>
          <p:cNvPr id="223" name="Group 223"/>
          <p:cNvGrpSpPr/>
          <p:nvPr/>
        </p:nvGrpSpPr>
        <p:grpSpPr>
          <a:xfrm>
            <a:off x="642910" y="4286255"/>
            <a:ext cx="8001056" cy="642943"/>
            <a:chOff x="0" y="0"/>
            <a:chExt cx="8001055" cy="642942"/>
          </a:xfrm>
        </p:grpSpPr>
        <p:sp>
          <p:nvSpPr>
            <p:cNvPr id="221" name="Shape 221"/>
            <p:cNvSpPr/>
            <p:nvPr/>
          </p:nvSpPr>
          <p:spPr>
            <a:xfrm>
              <a:off x="0" y="-1"/>
              <a:ext cx="8001056" cy="642944"/>
            </a:xfrm>
            <a:prstGeom prst="rect">
              <a:avLst/>
            </a:prstGeom>
            <a:solidFill>
              <a:srgbClr val="00B05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22" name="Shape 222"/>
            <p:cNvSpPr/>
            <p:nvPr/>
          </p:nvSpPr>
          <p:spPr>
            <a:xfrm>
              <a:off x="0" y="142401"/>
              <a:ext cx="800105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Hadoop2  YARN</a:t>
              </a:r>
            </a:p>
          </p:txBody>
        </p:sp>
      </p:grpSp>
      <p:grpSp>
        <p:nvGrpSpPr>
          <p:cNvPr id="226" name="Group 226"/>
          <p:cNvGrpSpPr/>
          <p:nvPr/>
        </p:nvGrpSpPr>
        <p:grpSpPr>
          <a:xfrm>
            <a:off x="928662" y="1357297"/>
            <a:ext cx="1714513" cy="785819"/>
            <a:chOff x="0" y="0"/>
            <a:chExt cx="1714512" cy="785818"/>
          </a:xfrm>
        </p:grpSpPr>
        <p:sp>
          <p:nvSpPr>
            <p:cNvPr id="224" name="Shape 224"/>
            <p:cNvSpPr/>
            <p:nvPr/>
          </p:nvSpPr>
          <p:spPr>
            <a:xfrm>
              <a:off x="0" y="0"/>
              <a:ext cx="1714513" cy="785819"/>
            </a:xfrm>
            <a:prstGeom prst="roundRect">
              <a:avLst>
                <a:gd name="adj" fmla="val 16667"/>
              </a:avLst>
            </a:prstGeom>
            <a:solidFill>
              <a:srgbClr val="F93F31"/>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25" name="Shape 225"/>
            <p:cNvSpPr/>
            <p:nvPr/>
          </p:nvSpPr>
          <p:spPr>
            <a:xfrm>
              <a:off x="38359" y="55089"/>
              <a:ext cx="1637794"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Mllib</a:t>
              </a:r>
            </a:p>
            <a:p>
              <a:pPr algn="ctr">
                <a:defRPr>
                  <a:solidFill>
                    <a:schemeClr val="accent3">
                      <a:lumOff val="44000"/>
                    </a:schemeClr>
                  </a:solidFill>
                </a:defRPr>
              </a:pPr>
              <a:r>
                <a:t>(</a:t>
              </a:r>
              <a:r>
                <a:t>机器学习</a:t>
              </a:r>
              <a:r>
                <a:t>)</a:t>
              </a:r>
            </a:p>
          </p:txBody>
        </p:sp>
      </p:grpSp>
      <p:grpSp>
        <p:nvGrpSpPr>
          <p:cNvPr id="229" name="Group 229"/>
          <p:cNvGrpSpPr/>
          <p:nvPr/>
        </p:nvGrpSpPr>
        <p:grpSpPr>
          <a:xfrm>
            <a:off x="2714612" y="1357297"/>
            <a:ext cx="1785951" cy="785819"/>
            <a:chOff x="0" y="0"/>
            <a:chExt cx="1785950" cy="785818"/>
          </a:xfrm>
        </p:grpSpPr>
        <p:sp>
          <p:nvSpPr>
            <p:cNvPr id="227" name="Shape 227"/>
            <p:cNvSpPr/>
            <p:nvPr/>
          </p:nvSpPr>
          <p:spPr>
            <a:xfrm>
              <a:off x="0" y="0"/>
              <a:ext cx="1785951" cy="785819"/>
            </a:xfrm>
            <a:prstGeom prst="roundRect">
              <a:avLst>
                <a:gd name="adj" fmla="val 16667"/>
              </a:avLst>
            </a:prstGeom>
            <a:solidFill>
              <a:schemeClr val="accent1"/>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28" name="Shape 228"/>
            <p:cNvSpPr/>
            <p:nvPr/>
          </p:nvSpPr>
          <p:spPr>
            <a:xfrm>
              <a:off x="38360" y="80489"/>
              <a:ext cx="170923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Shark</a:t>
              </a:r>
            </a:p>
            <a:p>
              <a:pPr algn="ctr">
                <a:defRPr>
                  <a:solidFill>
                    <a:schemeClr val="accent3">
                      <a:lumOff val="44000"/>
                    </a:schemeClr>
                  </a:solidFill>
                </a:defRPr>
              </a:pPr>
              <a:r>
                <a:t>(hive on spark)</a:t>
              </a:r>
            </a:p>
          </p:txBody>
        </p:sp>
      </p:grpSp>
      <p:grpSp>
        <p:nvGrpSpPr>
          <p:cNvPr id="232" name="Group 232"/>
          <p:cNvGrpSpPr/>
          <p:nvPr/>
        </p:nvGrpSpPr>
        <p:grpSpPr>
          <a:xfrm>
            <a:off x="4572000" y="1357297"/>
            <a:ext cx="1857388" cy="785819"/>
            <a:chOff x="0" y="0"/>
            <a:chExt cx="1857387" cy="785818"/>
          </a:xfrm>
        </p:grpSpPr>
        <p:sp>
          <p:nvSpPr>
            <p:cNvPr id="230" name="Shape 230"/>
            <p:cNvSpPr/>
            <p:nvPr/>
          </p:nvSpPr>
          <p:spPr>
            <a:xfrm>
              <a:off x="0" y="0"/>
              <a:ext cx="1857388" cy="785819"/>
            </a:xfrm>
            <a:prstGeom prst="roundRect">
              <a:avLst>
                <a:gd name="adj" fmla="val 16667"/>
              </a:avLst>
            </a:prstGeom>
            <a:solidFill>
              <a:schemeClr val="accent1"/>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31" name="Shape 231"/>
            <p:cNvSpPr/>
            <p:nvPr/>
          </p:nvSpPr>
          <p:spPr>
            <a:xfrm>
              <a:off x="38359" y="213839"/>
              <a:ext cx="178067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Spark streaming</a:t>
              </a:r>
            </a:p>
          </p:txBody>
        </p:sp>
      </p:grpSp>
      <p:grpSp>
        <p:nvGrpSpPr>
          <p:cNvPr id="235" name="Group 235"/>
          <p:cNvGrpSpPr/>
          <p:nvPr/>
        </p:nvGrpSpPr>
        <p:grpSpPr>
          <a:xfrm>
            <a:off x="6500826" y="1304436"/>
            <a:ext cx="1857389" cy="891541"/>
            <a:chOff x="0" y="0"/>
            <a:chExt cx="1857387" cy="891539"/>
          </a:xfrm>
        </p:grpSpPr>
        <p:sp>
          <p:nvSpPr>
            <p:cNvPr id="233" name="Shape 233"/>
            <p:cNvSpPr/>
            <p:nvPr/>
          </p:nvSpPr>
          <p:spPr>
            <a:xfrm>
              <a:off x="0" y="52860"/>
              <a:ext cx="1857388" cy="785820"/>
            </a:xfrm>
            <a:prstGeom prst="roundRect">
              <a:avLst>
                <a:gd name="adj" fmla="val 16667"/>
              </a:avLst>
            </a:prstGeom>
            <a:solidFill>
              <a:schemeClr val="accent1"/>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34" name="Shape 234"/>
            <p:cNvSpPr/>
            <p:nvPr/>
          </p:nvSpPr>
          <p:spPr>
            <a:xfrm>
              <a:off x="38359" y="-1"/>
              <a:ext cx="1780670"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Bagel</a:t>
              </a:r>
            </a:p>
            <a:p>
              <a:pPr algn="ctr">
                <a:defRPr>
                  <a:solidFill>
                    <a:schemeClr val="accent3">
                      <a:lumOff val="44000"/>
                    </a:schemeClr>
                  </a:solidFill>
                </a:defRPr>
              </a:pPr>
              <a:r>
                <a:t>(pregel on spark)</a:t>
              </a:r>
            </a:p>
          </p:txBody>
        </p:sp>
      </p:grpSp>
      <p:grpSp>
        <p:nvGrpSpPr>
          <p:cNvPr id="238" name="Group 238"/>
          <p:cNvGrpSpPr/>
          <p:nvPr/>
        </p:nvGrpSpPr>
        <p:grpSpPr>
          <a:xfrm>
            <a:off x="1285852" y="3071809"/>
            <a:ext cx="1714513" cy="500067"/>
            <a:chOff x="0" y="0"/>
            <a:chExt cx="1714512" cy="500065"/>
          </a:xfrm>
        </p:grpSpPr>
        <p:sp>
          <p:nvSpPr>
            <p:cNvPr id="236" name="Shape 236"/>
            <p:cNvSpPr/>
            <p:nvPr/>
          </p:nvSpPr>
          <p:spPr>
            <a:xfrm>
              <a:off x="-1" y="0"/>
              <a:ext cx="1714514" cy="500066"/>
            </a:xfrm>
            <a:prstGeom prst="ellipse">
              <a:avLst/>
            </a:prstGeom>
            <a:solidFill>
              <a:srgbClr val="2CC4D4"/>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37" name="Shape 237"/>
            <p:cNvSpPr/>
            <p:nvPr/>
          </p:nvSpPr>
          <p:spPr>
            <a:xfrm>
              <a:off x="251083" y="70963"/>
              <a:ext cx="1212346"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RDD</a:t>
              </a:r>
            </a:p>
          </p:txBody>
        </p:sp>
      </p:grpSp>
      <p:grpSp>
        <p:nvGrpSpPr>
          <p:cNvPr id="241" name="Group 241"/>
          <p:cNvGrpSpPr/>
          <p:nvPr/>
        </p:nvGrpSpPr>
        <p:grpSpPr>
          <a:xfrm>
            <a:off x="6000760" y="3071809"/>
            <a:ext cx="1714513" cy="500067"/>
            <a:chOff x="0" y="0"/>
            <a:chExt cx="1714512" cy="500065"/>
          </a:xfrm>
        </p:grpSpPr>
        <p:sp>
          <p:nvSpPr>
            <p:cNvPr id="239" name="Shape 239"/>
            <p:cNvSpPr/>
            <p:nvPr/>
          </p:nvSpPr>
          <p:spPr>
            <a:xfrm>
              <a:off x="-1" y="0"/>
              <a:ext cx="1714514" cy="500066"/>
            </a:xfrm>
            <a:prstGeom prst="ellipse">
              <a:avLst/>
            </a:prstGeom>
            <a:solidFill>
              <a:srgbClr val="2CC4D4"/>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40" name="Shape 240"/>
            <p:cNvSpPr/>
            <p:nvPr/>
          </p:nvSpPr>
          <p:spPr>
            <a:xfrm>
              <a:off x="251083" y="70963"/>
              <a:ext cx="1212346"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FP</a:t>
              </a:r>
            </a:p>
          </p:txBody>
        </p:sp>
      </p:grpSp>
      <p:grpSp>
        <p:nvGrpSpPr>
          <p:cNvPr id="244" name="Group 244"/>
          <p:cNvGrpSpPr/>
          <p:nvPr/>
        </p:nvGrpSpPr>
        <p:grpSpPr>
          <a:xfrm>
            <a:off x="1071537" y="5143512"/>
            <a:ext cx="1643075" cy="785819"/>
            <a:chOff x="0" y="0"/>
            <a:chExt cx="1643073" cy="785818"/>
          </a:xfrm>
        </p:grpSpPr>
        <p:sp>
          <p:nvSpPr>
            <p:cNvPr id="242" name="Shape 242"/>
            <p:cNvSpPr/>
            <p:nvPr/>
          </p:nvSpPr>
          <p:spPr>
            <a:xfrm>
              <a:off x="0" y="0"/>
              <a:ext cx="1643074" cy="785819"/>
            </a:xfrm>
            <a:prstGeom prst="roundRect">
              <a:avLst>
                <a:gd name="adj" fmla="val 16667"/>
              </a:avLst>
            </a:prstGeom>
            <a:solidFill>
              <a:srgbClr val="40404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43" name="Shape 243"/>
            <p:cNvSpPr/>
            <p:nvPr/>
          </p:nvSpPr>
          <p:spPr>
            <a:xfrm>
              <a:off x="38359" y="213839"/>
              <a:ext cx="156635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hdfs</a:t>
              </a:r>
            </a:p>
          </p:txBody>
        </p:sp>
      </p:grpSp>
      <p:grpSp>
        <p:nvGrpSpPr>
          <p:cNvPr id="247" name="Group 247"/>
          <p:cNvGrpSpPr/>
          <p:nvPr/>
        </p:nvGrpSpPr>
        <p:grpSpPr>
          <a:xfrm>
            <a:off x="6643702" y="5143512"/>
            <a:ext cx="1643075" cy="785819"/>
            <a:chOff x="0" y="0"/>
            <a:chExt cx="1643073" cy="785818"/>
          </a:xfrm>
        </p:grpSpPr>
        <p:sp>
          <p:nvSpPr>
            <p:cNvPr id="245" name="Shape 245"/>
            <p:cNvSpPr/>
            <p:nvPr/>
          </p:nvSpPr>
          <p:spPr>
            <a:xfrm>
              <a:off x="0" y="0"/>
              <a:ext cx="1643074" cy="785819"/>
            </a:xfrm>
            <a:prstGeom prst="roundRect">
              <a:avLst>
                <a:gd name="adj" fmla="val 16667"/>
              </a:avLst>
            </a:prstGeom>
            <a:solidFill>
              <a:srgbClr val="40404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46" name="Shape 246"/>
            <p:cNvSpPr/>
            <p:nvPr/>
          </p:nvSpPr>
          <p:spPr>
            <a:xfrm>
              <a:off x="38359" y="213839"/>
              <a:ext cx="156635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a:t>
              </a:r>
            </a:p>
          </p:txBody>
        </p:sp>
      </p:grpSp>
      <p:grpSp>
        <p:nvGrpSpPr>
          <p:cNvPr id="250" name="Group 250"/>
          <p:cNvGrpSpPr/>
          <p:nvPr/>
        </p:nvGrpSpPr>
        <p:grpSpPr>
          <a:xfrm>
            <a:off x="4786314" y="5143512"/>
            <a:ext cx="1643074" cy="785819"/>
            <a:chOff x="0" y="0"/>
            <a:chExt cx="1643073" cy="785818"/>
          </a:xfrm>
        </p:grpSpPr>
        <p:sp>
          <p:nvSpPr>
            <p:cNvPr id="248" name="Shape 248"/>
            <p:cNvSpPr/>
            <p:nvPr/>
          </p:nvSpPr>
          <p:spPr>
            <a:xfrm>
              <a:off x="0" y="0"/>
              <a:ext cx="1643074" cy="785819"/>
            </a:xfrm>
            <a:prstGeom prst="roundRect">
              <a:avLst>
                <a:gd name="adj" fmla="val 16667"/>
              </a:avLst>
            </a:prstGeom>
            <a:solidFill>
              <a:srgbClr val="40404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49" name="Shape 249"/>
            <p:cNvSpPr/>
            <p:nvPr/>
          </p:nvSpPr>
          <p:spPr>
            <a:xfrm>
              <a:off x="38359" y="213839"/>
              <a:ext cx="156635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hbase</a:t>
              </a:r>
            </a:p>
          </p:txBody>
        </p:sp>
      </p:grpSp>
      <p:grpSp>
        <p:nvGrpSpPr>
          <p:cNvPr id="253" name="Group 253"/>
          <p:cNvGrpSpPr/>
          <p:nvPr/>
        </p:nvGrpSpPr>
        <p:grpSpPr>
          <a:xfrm>
            <a:off x="2928926" y="5143512"/>
            <a:ext cx="1643074" cy="785819"/>
            <a:chOff x="0" y="0"/>
            <a:chExt cx="1643073" cy="785818"/>
          </a:xfrm>
        </p:grpSpPr>
        <p:sp>
          <p:nvSpPr>
            <p:cNvPr id="251" name="Shape 251"/>
            <p:cNvSpPr/>
            <p:nvPr/>
          </p:nvSpPr>
          <p:spPr>
            <a:xfrm>
              <a:off x="0" y="0"/>
              <a:ext cx="1643074" cy="785819"/>
            </a:xfrm>
            <a:prstGeom prst="roundRect">
              <a:avLst>
                <a:gd name="adj" fmla="val 16667"/>
              </a:avLst>
            </a:prstGeom>
            <a:solidFill>
              <a:srgbClr val="F93F31"/>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52" name="Shape 252"/>
            <p:cNvSpPr/>
            <p:nvPr/>
          </p:nvSpPr>
          <p:spPr>
            <a:xfrm>
              <a:off x="38359" y="213839"/>
              <a:ext cx="156635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cassandra</a:t>
              </a:r>
            </a:p>
          </p:txBody>
        </p:sp>
      </p:grpSp>
      <p:sp>
        <p:nvSpPr>
          <p:cNvPr id="254" name="Shape 254"/>
          <p:cNvSpPr/>
          <p:nvPr>
            <p:ph type="title"/>
          </p:nvPr>
        </p:nvSpPr>
        <p:spPr>
          <a:prstGeom prst="rect">
            <a:avLst/>
          </a:prstGeom>
        </p:spPr>
        <p:txBody>
          <a:bodyPr/>
          <a:lstStyle/>
          <a:p>
            <a:pPr defTabSz="731520">
              <a:defRPr sz="2240"/>
            </a:pPr>
            <a:r>
              <a:t>Spark</a:t>
            </a:r>
            <a:r>
              <a:t>生态圈</a:t>
            </a:r>
          </a:p>
        </p:txBody>
      </p:sp>
      <p:sp>
        <p:nvSpPr>
          <p:cNvPr id="255" name="Shape 255"/>
          <p:cNvSpPr/>
          <p:nvPr>
            <p:ph type="body" idx="1"/>
          </p:nvPr>
        </p:nvSpPr>
        <p:spPr>
          <a:xfrm>
            <a:off x="900112" y="1125537"/>
            <a:ext cx="7416801" cy="5040313"/>
          </a:xfrm>
          <a:prstGeom prst="rect">
            <a:avLst/>
          </a:prstGeom>
        </p:spPr>
        <p:txBody>
          <a:bodyPr/>
          <a:lstStyle/>
          <a:p>
            <a:pPr>
              <a:buSzTx/>
              <a:buNone/>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Num" sz="quarter" idx="2"/>
          </p:nvPr>
        </p:nvSpPr>
        <p:spPr>
          <a:xfrm>
            <a:off x="794040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grpSp>
        <p:nvGrpSpPr>
          <p:cNvPr id="260" name="Group 260"/>
          <p:cNvGrpSpPr/>
          <p:nvPr/>
        </p:nvGrpSpPr>
        <p:grpSpPr>
          <a:xfrm>
            <a:off x="571471" y="4286255"/>
            <a:ext cx="1643075" cy="2143141"/>
            <a:chOff x="0" y="0"/>
            <a:chExt cx="1643073" cy="2143139"/>
          </a:xfrm>
        </p:grpSpPr>
        <p:sp>
          <p:nvSpPr>
            <p:cNvPr id="258" name="Shape 258"/>
            <p:cNvSpPr/>
            <p:nvPr/>
          </p:nvSpPr>
          <p:spPr>
            <a:xfrm>
              <a:off x="0" y="0"/>
              <a:ext cx="1643074" cy="2143140"/>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b">
              <a:noAutofit/>
            </a:bodyPr>
            <a:lstStyle/>
            <a:p>
              <a:pPr algn="ctr">
                <a:defRPr b="1">
                  <a:latin typeface="Arial"/>
                  <a:ea typeface="Arial"/>
                  <a:cs typeface="Arial"/>
                  <a:sym typeface="Arial"/>
                </a:defRPr>
              </a:pPr>
            </a:p>
          </p:txBody>
        </p:sp>
        <p:sp>
          <p:nvSpPr>
            <p:cNvPr id="259" name="Shape 259"/>
            <p:cNvSpPr/>
            <p:nvPr/>
          </p:nvSpPr>
          <p:spPr>
            <a:xfrm>
              <a:off x="80208" y="1712270"/>
              <a:ext cx="1482657"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lgn="ctr">
                <a:defRPr b="1">
                  <a:latin typeface="Arial"/>
                  <a:ea typeface="Arial"/>
                  <a:cs typeface="Arial"/>
                  <a:sym typeface="Arial"/>
                </a:defRPr>
              </a:lvl1pPr>
            </a:lstStyle>
            <a:p>
              <a:pPr/>
              <a:r>
                <a:t>woker</a:t>
              </a:r>
            </a:p>
          </p:txBody>
        </p:sp>
      </p:grpSp>
      <p:grpSp>
        <p:nvGrpSpPr>
          <p:cNvPr id="263" name="Group 263"/>
          <p:cNvGrpSpPr/>
          <p:nvPr/>
        </p:nvGrpSpPr>
        <p:grpSpPr>
          <a:xfrm>
            <a:off x="642909" y="928669"/>
            <a:ext cx="1643075" cy="2143141"/>
            <a:chOff x="0" y="0"/>
            <a:chExt cx="1643073" cy="2143139"/>
          </a:xfrm>
        </p:grpSpPr>
        <p:sp>
          <p:nvSpPr>
            <p:cNvPr id="261" name="Shape 261"/>
            <p:cNvSpPr/>
            <p:nvPr/>
          </p:nvSpPr>
          <p:spPr>
            <a:xfrm>
              <a:off x="0" y="0"/>
              <a:ext cx="1643074" cy="2143140"/>
            </a:xfrm>
            <a:prstGeom prst="roundRect">
              <a:avLst>
                <a:gd name="adj" fmla="val 16667"/>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62" name="Shape 262"/>
            <p:cNvSpPr/>
            <p:nvPr/>
          </p:nvSpPr>
          <p:spPr>
            <a:xfrm>
              <a:off x="80208" y="939442"/>
              <a:ext cx="1482657"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resourceManager</a:t>
              </a:r>
            </a:p>
          </p:txBody>
        </p:sp>
      </p:grpSp>
      <p:grpSp>
        <p:nvGrpSpPr>
          <p:cNvPr id="266" name="Group 266"/>
          <p:cNvGrpSpPr/>
          <p:nvPr/>
        </p:nvGrpSpPr>
        <p:grpSpPr>
          <a:xfrm>
            <a:off x="714348" y="4357694"/>
            <a:ext cx="1357323" cy="500067"/>
            <a:chOff x="0" y="0"/>
            <a:chExt cx="1357321" cy="500065"/>
          </a:xfrm>
        </p:grpSpPr>
        <p:sp>
          <p:nvSpPr>
            <p:cNvPr id="264" name="Shape 264"/>
            <p:cNvSpPr/>
            <p:nvPr/>
          </p:nvSpPr>
          <p:spPr>
            <a:xfrm>
              <a:off x="0" y="0"/>
              <a:ext cx="1357322" cy="500066"/>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65" name="Shape 265"/>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latin typeface="Arial"/>
                  <a:ea typeface="Arial"/>
                  <a:cs typeface="Arial"/>
                  <a:sym typeface="Arial"/>
                </a:defRPr>
              </a:pPr>
              <a:r>
                <a:t>    </a:t>
              </a:r>
              <a:r>
                <a:rPr sz="1200"/>
                <a:t>nodeManager</a:t>
              </a:r>
            </a:p>
          </p:txBody>
        </p:sp>
      </p:grpSp>
      <p:grpSp>
        <p:nvGrpSpPr>
          <p:cNvPr id="269" name="Group 269"/>
          <p:cNvGrpSpPr/>
          <p:nvPr/>
        </p:nvGrpSpPr>
        <p:grpSpPr>
          <a:xfrm>
            <a:off x="3714744" y="928669"/>
            <a:ext cx="1643075" cy="2143141"/>
            <a:chOff x="0" y="0"/>
            <a:chExt cx="1643073" cy="2143139"/>
          </a:xfrm>
        </p:grpSpPr>
        <p:sp>
          <p:nvSpPr>
            <p:cNvPr id="267" name="Shape 267"/>
            <p:cNvSpPr/>
            <p:nvPr/>
          </p:nvSpPr>
          <p:spPr>
            <a:xfrm>
              <a:off x="0" y="0"/>
              <a:ext cx="1643074" cy="2143140"/>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b">
              <a:noAutofit/>
            </a:bodyPr>
            <a:lstStyle/>
            <a:p>
              <a:pPr algn="ctr">
                <a:defRPr b="1">
                  <a:latin typeface="Arial"/>
                  <a:ea typeface="Arial"/>
                  <a:cs typeface="Arial"/>
                  <a:sym typeface="Arial"/>
                </a:defRPr>
              </a:pPr>
            </a:p>
          </p:txBody>
        </p:sp>
        <p:sp>
          <p:nvSpPr>
            <p:cNvPr id="268" name="Shape 268"/>
            <p:cNvSpPr/>
            <p:nvPr/>
          </p:nvSpPr>
          <p:spPr>
            <a:xfrm>
              <a:off x="80208" y="1712270"/>
              <a:ext cx="1482657"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lgn="ctr">
                <a:defRPr b="1">
                  <a:latin typeface="Arial"/>
                  <a:ea typeface="Arial"/>
                  <a:cs typeface="Arial"/>
                  <a:sym typeface="Arial"/>
                </a:defRPr>
              </a:lvl1pPr>
            </a:lstStyle>
            <a:p>
              <a:pPr/>
              <a:r>
                <a:t>Master</a:t>
              </a:r>
            </a:p>
          </p:txBody>
        </p:sp>
      </p:grpSp>
      <p:grpSp>
        <p:nvGrpSpPr>
          <p:cNvPr id="272" name="Group 272"/>
          <p:cNvGrpSpPr/>
          <p:nvPr/>
        </p:nvGrpSpPr>
        <p:grpSpPr>
          <a:xfrm>
            <a:off x="3857619" y="1071546"/>
            <a:ext cx="1357323" cy="714381"/>
            <a:chOff x="0" y="0"/>
            <a:chExt cx="1357321" cy="714379"/>
          </a:xfrm>
        </p:grpSpPr>
        <p:sp>
          <p:nvSpPr>
            <p:cNvPr id="270" name="Shape 270"/>
            <p:cNvSpPr/>
            <p:nvPr/>
          </p:nvSpPr>
          <p:spPr>
            <a:xfrm>
              <a:off x="0" y="0"/>
              <a:ext cx="1357322" cy="714380"/>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71" name="Shape 271"/>
            <p:cNvSpPr/>
            <p:nvPr/>
          </p:nvSpPr>
          <p:spPr>
            <a:xfrm>
              <a:off x="0" y="212778"/>
              <a:ext cx="135732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400">
                  <a:latin typeface="Arial"/>
                  <a:ea typeface="Arial"/>
                  <a:cs typeface="Arial"/>
                  <a:sym typeface="Arial"/>
                </a:defRPr>
              </a:pPr>
              <a:r>
                <a:t>    </a:t>
              </a:r>
              <a:r>
                <a:rPr sz="1200"/>
                <a:t>nodeManager</a:t>
              </a:r>
            </a:p>
          </p:txBody>
        </p:sp>
      </p:grpSp>
      <p:grpSp>
        <p:nvGrpSpPr>
          <p:cNvPr id="275" name="Group 275"/>
          <p:cNvGrpSpPr/>
          <p:nvPr/>
        </p:nvGrpSpPr>
        <p:grpSpPr>
          <a:xfrm>
            <a:off x="3857619" y="1928802"/>
            <a:ext cx="1357323" cy="642943"/>
            <a:chOff x="0" y="0"/>
            <a:chExt cx="1357321" cy="642942"/>
          </a:xfrm>
        </p:grpSpPr>
        <p:sp>
          <p:nvSpPr>
            <p:cNvPr id="273" name="Shape 273"/>
            <p:cNvSpPr/>
            <p:nvPr/>
          </p:nvSpPr>
          <p:spPr>
            <a:xfrm>
              <a:off x="0" y="-1"/>
              <a:ext cx="1357322" cy="642944"/>
            </a:xfrm>
            <a:prstGeom prst="rect">
              <a:avLst/>
            </a:prstGeom>
            <a:solidFill>
              <a:srgbClr val="00B05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274" name="Shape 274"/>
            <p:cNvSpPr/>
            <p:nvPr/>
          </p:nvSpPr>
          <p:spPr>
            <a:xfrm>
              <a:off x="0" y="9051"/>
              <a:ext cx="1357322"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sparkApplicationMaster</a:t>
              </a:r>
            </a:p>
          </p:txBody>
        </p:sp>
      </p:grpSp>
      <p:sp>
        <p:nvSpPr>
          <p:cNvPr id="311" name="Shape 311"/>
          <p:cNvSpPr/>
          <p:nvPr/>
        </p:nvSpPr>
        <p:spPr>
          <a:xfrm>
            <a:off x="2290734" y="2000239"/>
            <a:ext cx="1419248"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21600"/>
                  <a:pt x="14400" y="21600"/>
                  <a:pt x="21600" y="0"/>
                </a:cubicBezTo>
              </a:path>
            </a:pathLst>
          </a:custGeom>
          <a:ln>
            <a:solidFill>
              <a:srgbClr val="000000"/>
            </a:solidFill>
            <a:tailEnd type="triangle"/>
          </a:ln>
        </p:spPr>
        <p:txBody>
          <a:bodyPr/>
          <a:lstStyle/>
          <a:p>
            <a:pPr/>
          </a:p>
        </p:txBody>
      </p:sp>
      <p:sp>
        <p:nvSpPr>
          <p:cNvPr id="312" name="Shape 312"/>
          <p:cNvSpPr/>
          <p:nvPr/>
        </p:nvSpPr>
        <p:spPr>
          <a:xfrm>
            <a:off x="2209322" y="2872217"/>
            <a:ext cx="1510640" cy="1613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ln>
            <a:solidFill>
              <a:srgbClr val="000000"/>
            </a:solidFill>
            <a:tailEnd type="triangle"/>
          </a:ln>
        </p:spPr>
        <p:txBody>
          <a:bodyPr/>
          <a:lstStyle/>
          <a:p>
            <a:pPr/>
          </a:p>
        </p:txBody>
      </p:sp>
      <p:sp>
        <p:nvSpPr>
          <p:cNvPr id="278" name="Shape 278"/>
          <p:cNvSpPr/>
          <p:nvPr/>
        </p:nvSpPr>
        <p:spPr>
          <a:xfrm flipH="1">
            <a:off x="4535486" y="3072604"/>
            <a:ext cx="1590" cy="1214447"/>
          </a:xfrm>
          <a:prstGeom prst="line">
            <a:avLst/>
          </a:prstGeom>
          <a:ln>
            <a:solidFill>
              <a:srgbClr val="000000"/>
            </a:solidFill>
            <a:tailEnd type="triangle"/>
          </a:ln>
        </p:spPr>
        <p:txBody>
          <a:bodyPr lIns="45719" rIns="45719"/>
          <a:lstStyle/>
          <a:p>
            <a:pPr/>
          </a:p>
        </p:txBody>
      </p:sp>
      <p:sp>
        <p:nvSpPr>
          <p:cNvPr id="279" name="Shape 279"/>
          <p:cNvSpPr/>
          <p:nvPr/>
        </p:nvSpPr>
        <p:spPr>
          <a:xfrm>
            <a:off x="4536280" y="3071809"/>
            <a:ext cx="2786083" cy="1143010"/>
          </a:xfrm>
          <a:prstGeom prst="line">
            <a:avLst/>
          </a:prstGeom>
          <a:ln>
            <a:solidFill>
              <a:srgbClr val="000000"/>
            </a:solidFill>
            <a:tailEnd type="triangle"/>
          </a:ln>
        </p:spPr>
        <p:txBody>
          <a:bodyPr lIns="45719" rIns="45719"/>
          <a:lstStyle/>
          <a:p>
            <a:pPr/>
          </a:p>
        </p:txBody>
      </p:sp>
      <p:grpSp>
        <p:nvGrpSpPr>
          <p:cNvPr id="282" name="Group 282"/>
          <p:cNvGrpSpPr/>
          <p:nvPr/>
        </p:nvGrpSpPr>
        <p:grpSpPr>
          <a:xfrm>
            <a:off x="714348" y="4929197"/>
            <a:ext cx="1357323" cy="500067"/>
            <a:chOff x="0" y="0"/>
            <a:chExt cx="1357321" cy="500065"/>
          </a:xfrm>
        </p:grpSpPr>
        <p:sp>
          <p:nvSpPr>
            <p:cNvPr id="280" name="Shape 280"/>
            <p:cNvSpPr/>
            <p:nvPr/>
          </p:nvSpPr>
          <p:spPr>
            <a:xfrm>
              <a:off x="0" y="0"/>
              <a:ext cx="1357322" cy="500066"/>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81" name="Shape 281"/>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container</a:t>
              </a:r>
            </a:p>
          </p:txBody>
        </p:sp>
      </p:grpSp>
      <p:sp>
        <p:nvSpPr>
          <p:cNvPr id="283" name="Shape 283"/>
          <p:cNvSpPr/>
          <p:nvPr>
            <p:ph type="title" idx="4294967295"/>
          </p:nvPr>
        </p:nvSpPr>
        <p:spPr>
          <a:xfrm>
            <a:off x="0" y="476250"/>
            <a:ext cx="8207375" cy="417513"/>
          </a:xfrm>
          <a:prstGeom prst="rect">
            <a:avLst/>
          </a:prstGeom>
        </p:spPr>
        <p:txBody>
          <a:bodyPr/>
          <a:lstStyle/>
          <a:p>
            <a:pPr defTabSz="621791">
              <a:defRPr b="1" sz="1904">
                <a:latin typeface="+mj-lt"/>
                <a:ea typeface="+mj-ea"/>
                <a:cs typeface="+mj-cs"/>
                <a:sym typeface="Calibri"/>
              </a:defRPr>
            </a:pPr>
            <a:r>
              <a:t>Spark on yarn</a:t>
            </a:r>
            <a:r>
              <a:t>物理部署图</a:t>
            </a:r>
          </a:p>
        </p:txBody>
      </p:sp>
      <p:grpSp>
        <p:nvGrpSpPr>
          <p:cNvPr id="286" name="Group 286"/>
          <p:cNvGrpSpPr/>
          <p:nvPr/>
        </p:nvGrpSpPr>
        <p:grpSpPr>
          <a:xfrm>
            <a:off x="714348" y="5500701"/>
            <a:ext cx="1357323" cy="500067"/>
            <a:chOff x="0" y="0"/>
            <a:chExt cx="1357321" cy="500065"/>
          </a:xfrm>
        </p:grpSpPr>
        <p:sp>
          <p:nvSpPr>
            <p:cNvPr id="284" name="Shape 284"/>
            <p:cNvSpPr/>
            <p:nvPr/>
          </p:nvSpPr>
          <p:spPr>
            <a:xfrm>
              <a:off x="0" y="0"/>
              <a:ext cx="1357322" cy="500066"/>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85" name="Shape 285"/>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executor</a:t>
              </a:r>
            </a:p>
          </p:txBody>
        </p:sp>
      </p:grpSp>
      <p:grpSp>
        <p:nvGrpSpPr>
          <p:cNvPr id="289" name="Group 289"/>
          <p:cNvGrpSpPr/>
          <p:nvPr/>
        </p:nvGrpSpPr>
        <p:grpSpPr>
          <a:xfrm>
            <a:off x="3786182" y="4286255"/>
            <a:ext cx="1643075" cy="2143141"/>
            <a:chOff x="0" y="0"/>
            <a:chExt cx="1643073" cy="2143139"/>
          </a:xfrm>
        </p:grpSpPr>
        <p:sp>
          <p:nvSpPr>
            <p:cNvPr id="287" name="Shape 287"/>
            <p:cNvSpPr/>
            <p:nvPr/>
          </p:nvSpPr>
          <p:spPr>
            <a:xfrm>
              <a:off x="0" y="0"/>
              <a:ext cx="1643074" cy="2143140"/>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b">
              <a:noAutofit/>
            </a:bodyPr>
            <a:lstStyle/>
            <a:p>
              <a:pPr algn="ctr">
                <a:defRPr b="1">
                  <a:latin typeface="Arial"/>
                  <a:ea typeface="Arial"/>
                  <a:cs typeface="Arial"/>
                  <a:sym typeface="Arial"/>
                </a:defRPr>
              </a:pPr>
            </a:p>
          </p:txBody>
        </p:sp>
        <p:sp>
          <p:nvSpPr>
            <p:cNvPr id="288" name="Shape 288"/>
            <p:cNvSpPr/>
            <p:nvPr/>
          </p:nvSpPr>
          <p:spPr>
            <a:xfrm>
              <a:off x="80208" y="1712270"/>
              <a:ext cx="1482657"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lgn="ctr">
                <a:defRPr b="1">
                  <a:latin typeface="Arial"/>
                  <a:ea typeface="Arial"/>
                  <a:cs typeface="Arial"/>
                  <a:sym typeface="Arial"/>
                </a:defRPr>
              </a:lvl1pPr>
            </a:lstStyle>
            <a:p>
              <a:pPr/>
              <a:r>
                <a:t>woker</a:t>
              </a:r>
            </a:p>
          </p:txBody>
        </p:sp>
      </p:grpSp>
      <p:grpSp>
        <p:nvGrpSpPr>
          <p:cNvPr id="292" name="Group 292"/>
          <p:cNvGrpSpPr/>
          <p:nvPr/>
        </p:nvGrpSpPr>
        <p:grpSpPr>
          <a:xfrm>
            <a:off x="3929057" y="4357694"/>
            <a:ext cx="1357323" cy="500067"/>
            <a:chOff x="0" y="0"/>
            <a:chExt cx="1357321" cy="500065"/>
          </a:xfrm>
        </p:grpSpPr>
        <p:sp>
          <p:nvSpPr>
            <p:cNvPr id="290" name="Shape 290"/>
            <p:cNvSpPr/>
            <p:nvPr/>
          </p:nvSpPr>
          <p:spPr>
            <a:xfrm>
              <a:off x="0" y="0"/>
              <a:ext cx="1357322" cy="500066"/>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91" name="Shape 291"/>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latin typeface="Arial"/>
                  <a:ea typeface="Arial"/>
                  <a:cs typeface="Arial"/>
                  <a:sym typeface="Arial"/>
                </a:defRPr>
              </a:pPr>
              <a:r>
                <a:t>    </a:t>
              </a:r>
              <a:r>
                <a:rPr sz="1200"/>
                <a:t>nodeManager</a:t>
              </a:r>
            </a:p>
          </p:txBody>
        </p:sp>
      </p:grpSp>
      <p:grpSp>
        <p:nvGrpSpPr>
          <p:cNvPr id="295" name="Group 295"/>
          <p:cNvGrpSpPr/>
          <p:nvPr/>
        </p:nvGrpSpPr>
        <p:grpSpPr>
          <a:xfrm>
            <a:off x="3929057" y="4929197"/>
            <a:ext cx="1357323" cy="500067"/>
            <a:chOff x="0" y="0"/>
            <a:chExt cx="1357321" cy="500065"/>
          </a:xfrm>
        </p:grpSpPr>
        <p:sp>
          <p:nvSpPr>
            <p:cNvPr id="293" name="Shape 293"/>
            <p:cNvSpPr/>
            <p:nvPr/>
          </p:nvSpPr>
          <p:spPr>
            <a:xfrm>
              <a:off x="0" y="0"/>
              <a:ext cx="1357322" cy="500066"/>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94" name="Shape 294"/>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container</a:t>
              </a:r>
            </a:p>
          </p:txBody>
        </p:sp>
      </p:grpSp>
      <p:grpSp>
        <p:nvGrpSpPr>
          <p:cNvPr id="298" name="Group 298"/>
          <p:cNvGrpSpPr/>
          <p:nvPr/>
        </p:nvGrpSpPr>
        <p:grpSpPr>
          <a:xfrm>
            <a:off x="3929057" y="5500701"/>
            <a:ext cx="1357323" cy="500067"/>
            <a:chOff x="0" y="0"/>
            <a:chExt cx="1357321" cy="500065"/>
          </a:xfrm>
        </p:grpSpPr>
        <p:sp>
          <p:nvSpPr>
            <p:cNvPr id="296" name="Shape 296"/>
            <p:cNvSpPr/>
            <p:nvPr/>
          </p:nvSpPr>
          <p:spPr>
            <a:xfrm>
              <a:off x="0" y="0"/>
              <a:ext cx="1357322" cy="500066"/>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297" name="Shape 297"/>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executor</a:t>
              </a:r>
            </a:p>
          </p:txBody>
        </p:sp>
      </p:grpSp>
      <p:grpSp>
        <p:nvGrpSpPr>
          <p:cNvPr id="301" name="Group 301"/>
          <p:cNvGrpSpPr/>
          <p:nvPr/>
        </p:nvGrpSpPr>
        <p:grpSpPr>
          <a:xfrm>
            <a:off x="6500826" y="4286255"/>
            <a:ext cx="1643074" cy="2143141"/>
            <a:chOff x="0" y="0"/>
            <a:chExt cx="1643073" cy="2143139"/>
          </a:xfrm>
        </p:grpSpPr>
        <p:sp>
          <p:nvSpPr>
            <p:cNvPr id="299" name="Shape 299"/>
            <p:cNvSpPr/>
            <p:nvPr/>
          </p:nvSpPr>
          <p:spPr>
            <a:xfrm>
              <a:off x="0" y="0"/>
              <a:ext cx="1643074" cy="2143140"/>
            </a:xfrm>
            <a:prstGeom prst="roundRect">
              <a:avLst>
                <a:gd name="adj" fmla="val 16667"/>
              </a:avLst>
            </a:prstGeom>
            <a:solidFill>
              <a:schemeClr val="accent1"/>
            </a:solidFill>
            <a:ln w="9525" cap="flat">
              <a:solidFill>
                <a:srgbClr val="000000"/>
              </a:solidFill>
              <a:prstDash val="solid"/>
              <a:round/>
            </a:ln>
            <a:effectLst/>
          </p:spPr>
          <p:txBody>
            <a:bodyPr wrap="square" lIns="45719" tIns="45719" rIns="45719" bIns="45719" numCol="1" anchor="b">
              <a:noAutofit/>
            </a:bodyPr>
            <a:lstStyle/>
            <a:p>
              <a:pPr algn="ctr">
                <a:defRPr b="1">
                  <a:latin typeface="Arial"/>
                  <a:ea typeface="Arial"/>
                  <a:cs typeface="Arial"/>
                  <a:sym typeface="Arial"/>
                </a:defRPr>
              </a:pPr>
            </a:p>
          </p:txBody>
        </p:sp>
        <p:sp>
          <p:nvSpPr>
            <p:cNvPr id="300" name="Shape 300"/>
            <p:cNvSpPr/>
            <p:nvPr/>
          </p:nvSpPr>
          <p:spPr>
            <a:xfrm>
              <a:off x="80208" y="1712270"/>
              <a:ext cx="1482657"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lgn="ctr">
                <a:defRPr b="1">
                  <a:latin typeface="Arial"/>
                  <a:ea typeface="Arial"/>
                  <a:cs typeface="Arial"/>
                  <a:sym typeface="Arial"/>
                </a:defRPr>
              </a:lvl1pPr>
            </a:lstStyle>
            <a:p>
              <a:pPr/>
              <a:r>
                <a:t>woker</a:t>
              </a:r>
            </a:p>
          </p:txBody>
        </p:sp>
      </p:grpSp>
      <p:grpSp>
        <p:nvGrpSpPr>
          <p:cNvPr id="304" name="Group 304"/>
          <p:cNvGrpSpPr/>
          <p:nvPr/>
        </p:nvGrpSpPr>
        <p:grpSpPr>
          <a:xfrm>
            <a:off x="6643702" y="4357694"/>
            <a:ext cx="1357323" cy="500067"/>
            <a:chOff x="0" y="0"/>
            <a:chExt cx="1357321" cy="500065"/>
          </a:xfrm>
        </p:grpSpPr>
        <p:sp>
          <p:nvSpPr>
            <p:cNvPr id="302" name="Shape 302"/>
            <p:cNvSpPr/>
            <p:nvPr/>
          </p:nvSpPr>
          <p:spPr>
            <a:xfrm>
              <a:off x="0" y="0"/>
              <a:ext cx="1357322" cy="500066"/>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303" name="Shape 303"/>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000">
                  <a:latin typeface="Arial"/>
                  <a:ea typeface="Arial"/>
                  <a:cs typeface="Arial"/>
                  <a:sym typeface="Arial"/>
                </a:defRPr>
              </a:pPr>
              <a:r>
                <a:t>    </a:t>
              </a:r>
              <a:r>
                <a:rPr sz="1200"/>
                <a:t>nodeManager</a:t>
              </a:r>
            </a:p>
          </p:txBody>
        </p:sp>
      </p:grpSp>
      <p:grpSp>
        <p:nvGrpSpPr>
          <p:cNvPr id="307" name="Group 307"/>
          <p:cNvGrpSpPr/>
          <p:nvPr/>
        </p:nvGrpSpPr>
        <p:grpSpPr>
          <a:xfrm>
            <a:off x="6643702" y="4929197"/>
            <a:ext cx="1357323" cy="500067"/>
            <a:chOff x="0" y="0"/>
            <a:chExt cx="1357321" cy="500065"/>
          </a:xfrm>
        </p:grpSpPr>
        <p:sp>
          <p:nvSpPr>
            <p:cNvPr id="305" name="Shape 305"/>
            <p:cNvSpPr/>
            <p:nvPr/>
          </p:nvSpPr>
          <p:spPr>
            <a:xfrm>
              <a:off x="0" y="0"/>
              <a:ext cx="1357322" cy="500066"/>
            </a:xfrm>
            <a:prstGeom prst="rect">
              <a:avLst/>
            </a:prstGeom>
            <a:solidFill>
              <a:srgbClr val="FF660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306" name="Shape 306"/>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container</a:t>
              </a:r>
            </a:p>
          </p:txBody>
        </p:sp>
      </p:grpSp>
      <p:grpSp>
        <p:nvGrpSpPr>
          <p:cNvPr id="310" name="Group 310"/>
          <p:cNvGrpSpPr/>
          <p:nvPr/>
        </p:nvGrpSpPr>
        <p:grpSpPr>
          <a:xfrm>
            <a:off x="6643702" y="5500701"/>
            <a:ext cx="1357323" cy="500067"/>
            <a:chOff x="0" y="0"/>
            <a:chExt cx="1357321" cy="500065"/>
          </a:xfrm>
        </p:grpSpPr>
        <p:sp>
          <p:nvSpPr>
            <p:cNvPr id="308" name="Shape 308"/>
            <p:cNvSpPr/>
            <p:nvPr/>
          </p:nvSpPr>
          <p:spPr>
            <a:xfrm>
              <a:off x="0" y="0"/>
              <a:ext cx="1357322" cy="500066"/>
            </a:xfrm>
            <a:prstGeom prst="rect">
              <a:avLst/>
            </a:prstGeom>
            <a:solidFill>
              <a:srgbClr val="92D050"/>
            </a:solidFill>
            <a:ln w="9525" cap="flat">
              <a:solidFill>
                <a:srgbClr val="000000"/>
              </a:solidFill>
              <a:prstDash val="solid"/>
              <a:round/>
            </a:ln>
            <a:effectLst/>
          </p:spPr>
          <p:txBody>
            <a:bodyPr wrap="square" lIns="45719" tIns="45719" rIns="45719" bIns="45719" numCol="1" anchor="ctr">
              <a:noAutofit/>
            </a:bodyPr>
            <a:lstStyle/>
            <a:p>
              <a:pPr algn="ctr">
                <a:defRPr b="1" sz="1200">
                  <a:latin typeface="Arial"/>
                  <a:ea typeface="Arial"/>
                  <a:cs typeface="Arial"/>
                  <a:sym typeface="Arial"/>
                </a:defRPr>
              </a:pPr>
            </a:p>
          </p:txBody>
        </p:sp>
        <p:sp>
          <p:nvSpPr>
            <p:cNvPr id="309" name="Shape 309"/>
            <p:cNvSpPr/>
            <p:nvPr/>
          </p:nvSpPr>
          <p:spPr>
            <a:xfrm>
              <a:off x="0" y="117905"/>
              <a:ext cx="1357322"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latin typeface="Arial"/>
                  <a:ea typeface="Arial"/>
                  <a:cs typeface="Arial"/>
                  <a:sym typeface="Arial"/>
                </a:defRPr>
              </a:lvl1pPr>
            </a:lstStyle>
            <a:p>
              <a:pPr/>
              <a:r>
                <a:t>executor</a:t>
              </a:r>
            </a:p>
          </p:txBody>
        </p:sp>
      </p:gr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Num" sz="quarter" idx="2"/>
          </p:nvPr>
        </p:nvSpPr>
        <p:spPr>
          <a:xfrm>
            <a:off x="7940409" y="6510338"/>
            <a:ext cx="197382" cy="294641"/>
          </a:xfrm>
          <a:prstGeom prst="rect">
            <a:avLst/>
          </a:prstGeom>
          <a:extLst>
            <a:ext uri="{C572A759-6A51-4108-AA02-DFA0A04FC94B}">
              <ma14:wrappingTextBoxFlag xmlns:ma14="http://schemas.microsoft.com/office/mac/drawingml/2011/main" val="1"/>
            </a:ext>
          </a:extLst>
        </p:spPr>
        <p:txBody>
          <a:bodyPr/>
          <a:lstStyle>
            <a:lvl1pPr algn="ctr">
              <a:defRPr sz="1400">
                <a:solidFill>
                  <a:srgbClr val="00275E"/>
                </a:solidFill>
                <a:latin typeface="+mj-lt"/>
                <a:ea typeface="+mj-ea"/>
                <a:cs typeface="+mj-cs"/>
                <a:sym typeface="Calibri"/>
              </a:defRPr>
            </a:lvl1pPr>
          </a:lstStyle>
          <a:p>
            <a:pPr/>
            <a:fld id="{86CB4B4D-7CA3-9044-876B-883B54F8677D}" type="slidenum"/>
          </a:p>
        </p:txBody>
      </p:sp>
      <p:grpSp>
        <p:nvGrpSpPr>
          <p:cNvPr id="317" name="Group 317"/>
          <p:cNvGrpSpPr/>
          <p:nvPr/>
        </p:nvGrpSpPr>
        <p:grpSpPr>
          <a:xfrm>
            <a:off x="214282" y="2000239"/>
            <a:ext cx="1214447" cy="914401"/>
            <a:chOff x="0" y="0"/>
            <a:chExt cx="1214446" cy="914400"/>
          </a:xfrm>
        </p:grpSpPr>
        <p:sp>
          <p:nvSpPr>
            <p:cNvPr id="315" name="Shape 315"/>
            <p:cNvSpPr/>
            <p:nvPr/>
          </p:nvSpPr>
          <p:spPr>
            <a:xfrm>
              <a:off x="0" y="0"/>
              <a:ext cx="1214447" cy="914400"/>
            </a:xfrm>
            <a:prstGeom prst="roundRect">
              <a:avLst>
                <a:gd name="adj" fmla="val 16667"/>
              </a:avLst>
            </a:prstGeom>
            <a:solidFill>
              <a:srgbClr val="FA6512"/>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16" name="Shape 316"/>
            <p:cNvSpPr/>
            <p:nvPr/>
          </p:nvSpPr>
          <p:spPr>
            <a:xfrm>
              <a:off x="44636" y="144780"/>
              <a:ext cx="112517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Resource</a:t>
              </a:r>
            </a:p>
            <a:p>
              <a:pPr algn="ctr">
                <a:defRPr>
                  <a:solidFill>
                    <a:schemeClr val="accent3">
                      <a:lumOff val="44000"/>
                    </a:schemeClr>
                  </a:solidFill>
                </a:defRPr>
              </a:pPr>
              <a:r>
                <a:t>manager</a:t>
              </a:r>
            </a:p>
          </p:txBody>
        </p:sp>
      </p:grpSp>
      <p:grpSp>
        <p:nvGrpSpPr>
          <p:cNvPr id="320" name="Group 320"/>
          <p:cNvGrpSpPr/>
          <p:nvPr/>
        </p:nvGrpSpPr>
        <p:grpSpPr>
          <a:xfrm>
            <a:off x="214282" y="285728"/>
            <a:ext cx="1214447" cy="914401"/>
            <a:chOff x="0" y="0"/>
            <a:chExt cx="1214446" cy="914400"/>
          </a:xfrm>
        </p:grpSpPr>
        <p:sp>
          <p:nvSpPr>
            <p:cNvPr id="318" name="Shape 318"/>
            <p:cNvSpPr/>
            <p:nvPr/>
          </p:nvSpPr>
          <p:spPr>
            <a:xfrm>
              <a:off x="0" y="0"/>
              <a:ext cx="1214447" cy="914400"/>
            </a:xfrm>
            <a:prstGeom prst="roundRect">
              <a:avLst>
                <a:gd name="adj" fmla="val 16667"/>
              </a:avLst>
            </a:prstGeom>
            <a:solidFill>
              <a:srgbClr val="72BFC5"/>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19" name="Shape 319"/>
            <p:cNvSpPr/>
            <p:nvPr/>
          </p:nvSpPr>
          <p:spPr>
            <a:xfrm>
              <a:off x="44636" y="144780"/>
              <a:ext cx="112517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Spark </a:t>
              </a:r>
            </a:p>
            <a:p>
              <a:pPr algn="ctr">
                <a:defRPr>
                  <a:solidFill>
                    <a:schemeClr val="accent3">
                      <a:lumOff val="44000"/>
                    </a:schemeClr>
                  </a:solidFill>
                </a:defRPr>
              </a:pPr>
              <a:r>
                <a:t>client</a:t>
              </a:r>
            </a:p>
          </p:txBody>
        </p:sp>
      </p:grpSp>
      <p:sp>
        <p:nvSpPr>
          <p:cNvPr id="378" name="Shape 378"/>
          <p:cNvSpPr/>
          <p:nvPr/>
        </p:nvSpPr>
        <p:spPr>
          <a:xfrm>
            <a:off x="821505" y="1212828"/>
            <a:ext cx="1" cy="774712"/>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a:solidFill>
              <a:srgbClr val="B6DCDF"/>
            </a:solidFill>
            <a:tailEnd type="triangle"/>
          </a:ln>
        </p:spPr>
        <p:txBody>
          <a:bodyPr/>
          <a:lstStyle/>
          <a:p>
            <a:pPr/>
          </a:p>
        </p:txBody>
      </p:sp>
      <p:sp>
        <p:nvSpPr>
          <p:cNvPr id="322" name="Shape 322"/>
          <p:cNvSpPr/>
          <p:nvPr/>
        </p:nvSpPr>
        <p:spPr>
          <a:xfrm>
            <a:off x="-1" y="1500174"/>
            <a:ext cx="114301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1.</a:t>
            </a:r>
            <a:r>
              <a:rPr>
                <a:latin typeface="宋体"/>
                <a:ea typeface="宋体"/>
                <a:cs typeface="宋体"/>
                <a:sym typeface="宋体"/>
              </a:rPr>
              <a:t>提交请求</a:t>
            </a:r>
          </a:p>
        </p:txBody>
      </p:sp>
      <p:grpSp>
        <p:nvGrpSpPr>
          <p:cNvPr id="325" name="Group 325"/>
          <p:cNvGrpSpPr/>
          <p:nvPr/>
        </p:nvGrpSpPr>
        <p:grpSpPr>
          <a:xfrm>
            <a:off x="3428991" y="285728"/>
            <a:ext cx="2571769" cy="914401"/>
            <a:chOff x="0" y="0"/>
            <a:chExt cx="2571768" cy="914400"/>
          </a:xfrm>
        </p:grpSpPr>
        <p:sp>
          <p:nvSpPr>
            <p:cNvPr id="323" name="Shape 323"/>
            <p:cNvSpPr/>
            <p:nvPr/>
          </p:nvSpPr>
          <p:spPr>
            <a:xfrm>
              <a:off x="0" y="0"/>
              <a:ext cx="2571769" cy="914400"/>
            </a:xfrm>
            <a:prstGeom prst="roundRect">
              <a:avLst>
                <a:gd name="adj" fmla="val 16667"/>
              </a:avLst>
            </a:prstGeom>
            <a:solidFill>
              <a:srgbClr val="FA6512"/>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24" name="Shape 324"/>
            <p:cNvSpPr/>
            <p:nvPr/>
          </p:nvSpPr>
          <p:spPr>
            <a:xfrm>
              <a:off x="44636" y="144780"/>
              <a:ext cx="248249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Node manager</a:t>
              </a:r>
            </a:p>
            <a:p>
              <a:pPr algn="ctr">
                <a:defRPr>
                  <a:solidFill>
                    <a:schemeClr val="accent3">
                      <a:lumOff val="44000"/>
                    </a:schemeClr>
                  </a:solidFill>
                </a:defRPr>
              </a:pPr>
              <a:r>
                <a:t>(Master)</a:t>
              </a:r>
            </a:p>
          </p:txBody>
        </p:sp>
      </p:grpSp>
      <p:grpSp>
        <p:nvGrpSpPr>
          <p:cNvPr id="328" name="Group 328"/>
          <p:cNvGrpSpPr/>
          <p:nvPr/>
        </p:nvGrpSpPr>
        <p:grpSpPr>
          <a:xfrm>
            <a:off x="1714480" y="3500437"/>
            <a:ext cx="1485905" cy="628649"/>
            <a:chOff x="0" y="0"/>
            <a:chExt cx="1485903" cy="628648"/>
          </a:xfrm>
        </p:grpSpPr>
        <p:sp>
          <p:nvSpPr>
            <p:cNvPr id="326" name="Shape 326"/>
            <p:cNvSpPr/>
            <p:nvPr/>
          </p:nvSpPr>
          <p:spPr>
            <a:xfrm>
              <a:off x="0" y="0"/>
              <a:ext cx="1485904" cy="628649"/>
            </a:xfrm>
            <a:prstGeom prst="roundRect">
              <a:avLst>
                <a:gd name="adj" fmla="val 16667"/>
              </a:avLst>
            </a:prstGeom>
            <a:solidFill>
              <a:srgbClr val="00B05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27" name="Shape 327"/>
            <p:cNvSpPr/>
            <p:nvPr/>
          </p:nvSpPr>
          <p:spPr>
            <a:xfrm>
              <a:off x="30687" y="135254"/>
              <a:ext cx="1424530"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RDD Objects</a:t>
              </a:r>
            </a:p>
          </p:txBody>
        </p:sp>
      </p:grpSp>
      <p:grpSp>
        <p:nvGrpSpPr>
          <p:cNvPr id="331" name="Group 331"/>
          <p:cNvGrpSpPr/>
          <p:nvPr/>
        </p:nvGrpSpPr>
        <p:grpSpPr>
          <a:xfrm>
            <a:off x="4286248" y="3500437"/>
            <a:ext cx="1643074" cy="628649"/>
            <a:chOff x="0" y="0"/>
            <a:chExt cx="1643073" cy="628648"/>
          </a:xfrm>
        </p:grpSpPr>
        <p:sp>
          <p:nvSpPr>
            <p:cNvPr id="329" name="Shape 329"/>
            <p:cNvSpPr/>
            <p:nvPr/>
          </p:nvSpPr>
          <p:spPr>
            <a:xfrm>
              <a:off x="0" y="0"/>
              <a:ext cx="1643074" cy="628649"/>
            </a:xfrm>
            <a:prstGeom prst="roundRect">
              <a:avLst>
                <a:gd name="adj" fmla="val 16667"/>
              </a:avLst>
            </a:prstGeom>
            <a:solidFill>
              <a:srgbClr val="00B05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30" name="Shape 330"/>
            <p:cNvSpPr/>
            <p:nvPr/>
          </p:nvSpPr>
          <p:spPr>
            <a:xfrm>
              <a:off x="30687" y="135254"/>
              <a:ext cx="1581699"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DAGScheduler</a:t>
              </a:r>
            </a:p>
          </p:txBody>
        </p:sp>
      </p:grpSp>
      <p:grpSp>
        <p:nvGrpSpPr>
          <p:cNvPr id="334" name="Group 334"/>
          <p:cNvGrpSpPr/>
          <p:nvPr/>
        </p:nvGrpSpPr>
        <p:grpSpPr>
          <a:xfrm>
            <a:off x="6786578" y="3500437"/>
            <a:ext cx="2357422" cy="628649"/>
            <a:chOff x="0" y="0"/>
            <a:chExt cx="2357421" cy="628648"/>
          </a:xfrm>
        </p:grpSpPr>
        <p:sp>
          <p:nvSpPr>
            <p:cNvPr id="332" name="Shape 332"/>
            <p:cNvSpPr/>
            <p:nvPr/>
          </p:nvSpPr>
          <p:spPr>
            <a:xfrm>
              <a:off x="0" y="0"/>
              <a:ext cx="2357422" cy="628649"/>
            </a:xfrm>
            <a:prstGeom prst="roundRect">
              <a:avLst>
                <a:gd name="adj" fmla="val 16667"/>
              </a:avLst>
            </a:prstGeom>
            <a:solidFill>
              <a:srgbClr val="00B05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33" name="Shape 333"/>
            <p:cNvSpPr/>
            <p:nvPr/>
          </p:nvSpPr>
          <p:spPr>
            <a:xfrm>
              <a:off x="30687" y="135254"/>
              <a:ext cx="2296048"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YarnClusterScheduler</a:t>
              </a:r>
            </a:p>
          </p:txBody>
        </p:sp>
      </p:grpSp>
      <p:sp>
        <p:nvSpPr>
          <p:cNvPr id="379" name="Shape 379"/>
          <p:cNvSpPr/>
          <p:nvPr/>
        </p:nvSpPr>
        <p:spPr>
          <a:xfrm>
            <a:off x="1441419" y="1212828"/>
            <a:ext cx="2206393" cy="9716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B6DCDF"/>
            </a:solidFill>
            <a:tailEnd type="triangle"/>
          </a:ln>
        </p:spPr>
        <p:txBody>
          <a:bodyPr/>
          <a:lstStyle/>
          <a:p>
            <a:pPr/>
          </a:p>
        </p:txBody>
      </p:sp>
      <p:sp>
        <p:nvSpPr>
          <p:cNvPr id="336" name="Shape 336"/>
          <p:cNvSpPr/>
          <p:nvPr/>
        </p:nvSpPr>
        <p:spPr>
          <a:xfrm rot="19028970">
            <a:off x="1579787" y="1240965"/>
            <a:ext cx="181338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2.</a:t>
            </a:r>
            <a:r>
              <a:rPr>
                <a:latin typeface="宋体"/>
                <a:ea typeface="宋体"/>
                <a:cs typeface="宋体"/>
                <a:sym typeface="宋体"/>
              </a:rPr>
              <a:t>申请</a:t>
            </a:r>
            <a:r>
              <a:t>appMaster</a:t>
            </a:r>
          </a:p>
        </p:txBody>
      </p:sp>
      <p:sp>
        <p:nvSpPr>
          <p:cNvPr id="380" name="Shape 380"/>
          <p:cNvSpPr/>
          <p:nvPr/>
        </p:nvSpPr>
        <p:spPr>
          <a:xfrm>
            <a:off x="4714875" y="1212828"/>
            <a:ext cx="1" cy="774712"/>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a:solidFill>
              <a:srgbClr val="B6DCDF"/>
            </a:solidFill>
            <a:tailEnd type="triangle"/>
          </a:ln>
        </p:spPr>
        <p:txBody>
          <a:bodyPr/>
          <a:lstStyle/>
          <a:p>
            <a:pPr/>
          </a:p>
        </p:txBody>
      </p:sp>
      <p:sp>
        <p:nvSpPr>
          <p:cNvPr id="338" name="Shape 338"/>
          <p:cNvSpPr/>
          <p:nvPr/>
        </p:nvSpPr>
        <p:spPr>
          <a:xfrm>
            <a:off x="4143371" y="1500174"/>
            <a:ext cx="171451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3.</a:t>
            </a:r>
            <a:r>
              <a:rPr>
                <a:latin typeface="宋体"/>
                <a:ea typeface="宋体"/>
                <a:cs typeface="宋体"/>
                <a:sym typeface="宋体"/>
              </a:rPr>
              <a:t>启动</a:t>
            </a:r>
            <a:r>
              <a:t>appMaster</a:t>
            </a:r>
          </a:p>
        </p:txBody>
      </p:sp>
      <p:grpSp>
        <p:nvGrpSpPr>
          <p:cNvPr id="341" name="Group 341"/>
          <p:cNvGrpSpPr/>
          <p:nvPr/>
        </p:nvGrpSpPr>
        <p:grpSpPr>
          <a:xfrm>
            <a:off x="3428991" y="2000239"/>
            <a:ext cx="2571769" cy="914401"/>
            <a:chOff x="0" y="0"/>
            <a:chExt cx="2571768" cy="914400"/>
          </a:xfrm>
        </p:grpSpPr>
        <p:sp>
          <p:nvSpPr>
            <p:cNvPr id="339" name="Shape 339"/>
            <p:cNvSpPr/>
            <p:nvPr/>
          </p:nvSpPr>
          <p:spPr>
            <a:xfrm>
              <a:off x="0" y="0"/>
              <a:ext cx="2571769" cy="914400"/>
            </a:xfrm>
            <a:prstGeom prst="roundRect">
              <a:avLst>
                <a:gd name="adj" fmla="val 16667"/>
              </a:avLst>
            </a:prstGeom>
            <a:solidFill>
              <a:srgbClr val="00B050"/>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40" name="Shape 340"/>
            <p:cNvSpPr/>
            <p:nvPr/>
          </p:nvSpPr>
          <p:spPr>
            <a:xfrm>
              <a:off x="44636" y="144780"/>
              <a:ext cx="248249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Spark application master</a:t>
              </a:r>
            </a:p>
          </p:txBody>
        </p:sp>
      </p:grpSp>
      <p:sp>
        <p:nvSpPr>
          <p:cNvPr id="342" name="Shape 342"/>
          <p:cNvSpPr/>
          <p:nvPr/>
        </p:nvSpPr>
        <p:spPr>
          <a:xfrm flipH="1">
            <a:off x="2500298" y="2914639"/>
            <a:ext cx="2214579" cy="514360"/>
          </a:xfrm>
          <a:prstGeom prst="line">
            <a:avLst/>
          </a:prstGeom>
          <a:ln>
            <a:solidFill>
              <a:srgbClr val="B6DCDF"/>
            </a:solidFill>
            <a:tailEnd type="triangle"/>
          </a:ln>
        </p:spPr>
        <p:txBody>
          <a:bodyPr lIns="45719" rIns="45719"/>
          <a:lstStyle/>
          <a:p>
            <a:pPr/>
          </a:p>
        </p:txBody>
      </p:sp>
      <p:sp>
        <p:nvSpPr>
          <p:cNvPr id="343" name="Shape 343"/>
          <p:cNvSpPr/>
          <p:nvPr/>
        </p:nvSpPr>
        <p:spPr>
          <a:xfrm rot="20934263">
            <a:off x="2705460" y="2975474"/>
            <a:ext cx="1428831"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4.</a:t>
            </a:r>
            <a:r>
              <a:rPr>
                <a:latin typeface="宋体"/>
                <a:ea typeface="宋体"/>
                <a:cs typeface="宋体"/>
                <a:sym typeface="宋体"/>
              </a:rPr>
              <a:t>启动调度器</a:t>
            </a:r>
          </a:p>
        </p:txBody>
      </p:sp>
      <p:sp>
        <p:nvSpPr>
          <p:cNvPr id="381" name="Shape 381"/>
          <p:cNvSpPr/>
          <p:nvPr/>
        </p:nvSpPr>
        <p:spPr>
          <a:xfrm>
            <a:off x="3213080" y="3814761"/>
            <a:ext cx="106046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a:solidFill>
              <a:srgbClr val="B6DCDF"/>
            </a:solidFill>
            <a:tailEnd type="triangle"/>
          </a:ln>
        </p:spPr>
        <p:txBody>
          <a:bodyPr/>
          <a:lstStyle/>
          <a:p>
            <a:pPr/>
          </a:p>
        </p:txBody>
      </p:sp>
      <p:sp>
        <p:nvSpPr>
          <p:cNvPr id="345" name="Shape 345"/>
          <p:cNvSpPr/>
          <p:nvPr/>
        </p:nvSpPr>
        <p:spPr>
          <a:xfrm>
            <a:off x="3286116" y="3571876"/>
            <a:ext cx="1143009"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8.</a:t>
            </a:r>
            <a:r>
              <a:rPr>
                <a:latin typeface="宋体"/>
                <a:ea typeface="宋体"/>
                <a:cs typeface="宋体"/>
                <a:sym typeface="宋体"/>
              </a:rPr>
              <a:t>生成</a:t>
            </a:r>
            <a:r>
              <a:t>DAG</a:t>
            </a:r>
          </a:p>
        </p:txBody>
      </p:sp>
      <p:sp>
        <p:nvSpPr>
          <p:cNvPr id="346" name="Shape 346"/>
          <p:cNvSpPr/>
          <p:nvPr/>
        </p:nvSpPr>
        <p:spPr>
          <a:xfrm>
            <a:off x="5915028" y="3856040"/>
            <a:ext cx="800113" cy="1588"/>
          </a:xfrm>
          <a:prstGeom prst="line">
            <a:avLst/>
          </a:prstGeom>
          <a:ln>
            <a:solidFill>
              <a:srgbClr val="B6DCDF"/>
            </a:solidFill>
            <a:tailEnd type="triangle"/>
          </a:ln>
        </p:spPr>
        <p:txBody>
          <a:bodyPr lIns="45719" rIns="45719"/>
          <a:lstStyle/>
          <a:p>
            <a:pPr/>
          </a:p>
        </p:txBody>
      </p:sp>
      <p:sp>
        <p:nvSpPr>
          <p:cNvPr id="382" name="Shape 382"/>
          <p:cNvSpPr/>
          <p:nvPr/>
        </p:nvSpPr>
        <p:spPr>
          <a:xfrm>
            <a:off x="1441419" y="2457439"/>
            <a:ext cx="1974873" cy="1"/>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200"/>
                </a:moveTo>
                <a:cubicBezTo>
                  <a:pt x="14400" y="-5400"/>
                  <a:pt x="7200" y="-5400"/>
                  <a:pt x="0" y="16200"/>
                </a:cubicBezTo>
              </a:path>
            </a:pathLst>
          </a:custGeom>
          <a:ln>
            <a:solidFill>
              <a:srgbClr val="B6DCDF"/>
            </a:solidFill>
            <a:tailEnd type="triangle"/>
          </a:ln>
        </p:spPr>
        <p:txBody>
          <a:bodyPr/>
          <a:lstStyle/>
          <a:p>
            <a:pPr/>
          </a:p>
        </p:txBody>
      </p:sp>
      <p:sp>
        <p:nvSpPr>
          <p:cNvPr id="348" name="Shape 348"/>
          <p:cNvSpPr/>
          <p:nvPr/>
        </p:nvSpPr>
        <p:spPr>
          <a:xfrm>
            <a:off x="1857356" y="2214553"/>
            <a:ext cx="135732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5.</a:t>
            </a:r>
            <a:r>
              <a:rPr>
                <a:latin typeface="宋体"/>
                <a:ea typeface="宋体"/>
                <a:cs typeface="宋体"/>
                <a:sym typeface="宋体"/>
              </a:rPr>
              <a:t>申请</a:t>
            </a:r>
            <a:r>
              <a:t>container</a:t>
            </a:r>
          </a:p>
        </p:txBody>
      </p:sp>
      <p:grpSp>
        <p:nvGrpSpPr>
          <p:cNvPr id="351" name="Group 351"/>
          <p:cNvGrpSpPr/>
          <p:nvPr/>
        </p:nvGrpSpPr>
        <p:grpSpPr>
          <a:xfrm>
            <a:off x="214282" y="5872186"/>
            <a:ext cx="2571769" cy="914401"/>
            <a:chOff x="0" y="0"/>
            <a:chExt cx="2571768" cy="914400"/>
          </a:xfrm>
        </p:grpSpPr>
        <p:sp>
          <p:nvSpPr>
            <p:cNvPr id="349" name="Shape 349"/>
            <p:cNvSpPr/>
            <p:nvPr/>
          </p:nvSpPr>
          <p:spPr>
            <a:xfrm>
              <a:off x="0" y="0"/>
              <a:ext cx="2571769" cy="914400"/>
            </a:xfrm>
            <a:prstGeom prst="roundRect">
              <a:avLst>
                <a:gd name="adj" fmla="val 16667"/>
              </a:avLst>
            </a:prstGeom>
            <a:solidFill>
              <a:srgbClr val="FA6512"/>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50" name="Shape 350"/>
            <p:cNvSpPr/>
            <p:nvPr/>
          </p:nvSpPr>
          <p:spPr>
            <a:xfrm>
              <a:off x="44636" y="144780"/>
              <a:ext cx="248249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Node manager</a:t>
              </a:r>
            </a:p>
            <a:p>
              <a:pPr algn="ctr">
                <a:defRPr>
                  <a:solidFill>
                    <a:schemeClr val="accent3">
                      <a:lumOff val="44000"/>
                    </a:schemeClr>
                  </a:solidFill>
                </a:defRPr>
              </a:pPr>
              <a:r>
                <a:t>(worker)</a:t>
              </a:r>
            </a:p>
          </p:txBody>
        </p:sp>
      </p:grpSp>
      <p:sp>
        <p:nvSpPr>
          <p:cNvPr id="383" name="Shape 383"/>
          <p:cNvSpPr/>
          <p:nvPr/>
        </p:nvSpPr>
        <p:spPr>
          <a:xfrm>
            <a:off x="903867" y="2927339"/>
            <a:ext cx="513937" cy="29321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B6DCDF"/>
            </a:solidFill>
            <a:tailEnd type="triangle"/>
          </a:ln>
        </p:spPr>
        <p:txBody>
          <a:bodyPr/>
          <a:lstStyle/>
          <a:p>
            <a:pPr/>
          </a:p>
        </p:txBody>
      </p:sp>
      <p:sp>
        <p:nvSpPr>
          <p:cNvPr id="353" name="Shape 353"/>
          <p:cNvSpPr/>
          <p:nvPr/>
        </p:nvSpPr>
        <p:spPr>
          <a:xfrm rot="4604756">
            <a:off x="175985" y="4190707"/>
            <a:ext cx="1813380"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6.</a:t>
            </a:r>
            <a:r>
              <a:rPr>
                <a:latin typeface="宋体"/>
                <a:ea typeface="宋体"/>
                <a:cs typeface="宋体"/>
                <a:sym typeface="宋体"/>
              </a:rPr>
              <a:t>分配</a:t>
            </a:r>
            <a:r>
              <a:t>container</a:t>
            </a:r>
          </a:p>
        </p:txBody>
      </p:sp>
      <p:grpSp>
        <p:nvGrpSpPr>
          <p:cNvPr id="356" name="Group 356"/>
          <p:cNvGrpSpPr/>
          <p:nvPr/>
        </p:nvGrpSpPr>
        <p:grpSpPr>
          <a:xfrm>
            <a:off x="4000496" y="5943624"/>
            <a:ext cx="2000265" cy="785819"/>
            <a:chOff x="0" y="0"/>
            <a:chExt cx="2000263" cy="785818"/>
          </a:xfrm>
        </p:grpSpPr>
        <p:sp>
          <p:nvSpPr>
            <p:cNvPr id="354" name="Shape 354"/>
            <p:cNvSpPr/>
            <p:nvPr/>
          </p:nvSpPr>
          <p:spPr>
            <a:xfrm>
              <a:off x="0" y="0"/>
              <a:ext cx="2000264" cy="785819"/>
            </a:xfrm>
            <a:prstGeom prst="roundRect">
              <a:avLst>
                <a:gd name="adj" fmla="val 16667"/>
              </a:avLst>
            </a:prstGeom>
            <a:solidFill>
              <a:srgbClr val="FA6512"/>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55" name="Shape 355"/>
            <p:cNvSpPr/>
            <p:nvPr/>
          </p:nvSpPr>
          <p:spPr>
            <a:xfrm>
              <a:off x="38359" y="80489"/>
              <a:ext cx="192354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Container</a:t>
              </a:r>
            </a:p>
            <a:p>
              <a:pPr algn="ctr">
                <a:defRPr>
                  <a:solidFill>
                    <a:schemeClr val="accent3">
                      <a:lumOff val="44000"/>
                    </a:schemeClr>
                  </a:solidFill>
                </a:defRPr>
              </a:pPr>
              <a:r>
                <a:t>(executor)</a:t>
              </a:r>
            </a:p>
          </p:txBody>
        </p:sp>
      </p:grpSp>
      <p:sp>
        <p:nvSpPr>
          <p:cNvPr id="384" name="Shape 384"/>
          <p:cNvSpPr/>
          <p:nvPr/>
        </p:nvSpPr>
        <p:spPr>
          <a:xfrm>
            <a:off x="2798732" y="6332037"/>
            <a:ext cx="1189065" cy="2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B6DCDF"/>
            </a:solidFill>
            <a:tailEnd type="triangle"/>
          </a:ln>
        </p:spPr>
        <p:txBody>
          <a:bodyPr/>
          <a:lstStyle/>
          <a:p>
            <a:pPr/>
          </a:p>
        </p:txBody>
      </p:sp>
      <p:sp>
        <p:nvSpPr>
          <p:cNvPr id="358" name="Shape 358"/>
          <p:cNvSpPr/>
          <p:nvPr/>
        </p:nvSpPr>
        <p:spPr>
          <a:xfrm>
            <a:off x="2786049" y="6015061"/>
            <a:ext cx="135732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7.</a:t>
            </a:r>
            <a:r>
              <a:rPr>
                <a:latin typeface="宋体"/>
                <a:ea typeface="宋体"/>
                <a:cs typeface="宋体"/>
                <a:sym typeface="宋体"/>
              </a:rPr>
              <a:t>启动</a:t>
            </a:r>
            <a:r>
              <a:t>container</a:t>
            </a:r>
          </a:p>
        </p:txBody>
      </p:sp>
      <p:grpSp>
        <p:nvGrpSpPr>
          <p:cNvPr id="361" name="Group 361"/>
          <p:cNvGrpSpPr/>
          <p:nvPr/>
        </p:nvGrpSpPr>
        <p:grpSpPr>
          <a:xfrm>
            <a:off x="6286512" y="5943624"/>
            <a:ext cx="2000264" cy="785819"/>
            <a:chOff x="0" y="0"/>
            <a:chExt cx="2000263" cy="785818"/>
          </a:xfrm>
        </p:grpSpPr>
        <p:sp>
          <p:nvSpPr>
            <p:cNvPr id="359" name="Shape 359"/>
            <p:cNvSpPr/>
            <p:nvPr/>
          </p:nvSpPr>
          <p:spPr>
            <a:xfrm>
              <a:off x="0" y="0"/>
              <a:ext cx="2000264" cy="785819"/>
            </a:xfrm>
            <a:prstGeom prst="roundRect">
              <a:avLst>
                <a:gd name="adj" fmla="val 16667"/>
              </a:avLst>
            </a:prstGeom>
            <a:solidFill>
              <a:srgbClr val="FA6512"/>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60" name="Shape 360"/>
            <p:cNvSpPr/>
            <p:nvPr/>
          </p:nvSpPr>
          <p:spPr>
            <a:xfrm>
              <a:off x="38359" y="80489"/>
              <a:ext cx="192354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chemeClr val="accent3">
                      <a:lumOff val="44000"/>
                    </a:schemeClr>
                  </a:solidFill>
                </a:defRPr>
              </a:pPr>
              <a:r>
                <a:t>Container</a:t>
              </a:r>
            </a:p>
            <a:p>
              <a:pPr algn="ctr">
                <a:defRPr>
                  <a:solidFill>
                    <a:schemeClr val="accent3">
                      <a:lumOff val="44000"/>
                    </a:schemeClr>
                  </a:solidFill>
                </a:defRPr>
              </a:pPr>
              <a:r>
                <a:t>(executor)</a:t>
              </a:r>
            </a:p>
          </p:txBody>
        </p:sp>
      </p:grpSp>
      <p:grpSp>
        <p:nvGrpSpPr>
          <p:cNvPr id="364" name="Group 364"/>
          <p:cNvGrpSpPr/>
          <p:nvPr/>
        </p:nvGrpSpPr>
        <p:grpSpPr>
          <a:xfrm>
            <a:off x="1785917" y="4500569"/>
            <a:ext cx="6858049" cy="500067"/>
            <a:chOff x="0" y="0"/>
            <a:chExt cx="6858048" cy="500065"/>
          </a:xfrm>
        </p:grpSpPr>
        <p:sp>
          <p:nvSpPr>
            <p:cNvPr id="362" name="Shape 362"/>
            <p:cNvSpPr/>
            <p:nvPr/>
          </p:nvSpPr>
          <p:spPr>
            <a:xfrm>
              <a:off x="-1" y="0"/>
              <a:ext cx="6858050" cy="500066"/>
            </a:xfrm>
            <a:prstGeom prst="rect">
              <a:avLst/>
            </a:prstGeom>
            <a:solidFill>
              <a:srgbClr val="2CC4D4"/>
            </a:solidFill>
            <a:ln w="25400" cap="flat">
              <a:solidFill>
                <a:srgbClr val="88A3A6"/>
              </a:solidFill>
              <a:prstDash val="solid"/>
              <a:round/>
            </a:ln>
            <a:effectLst/>
          </p:spPr>
          <p:txBody>
            <a:bodyPr wrap="square" lIns="45719" tIns="45719" rIns="45719" bIns="45719" numCol="1" anchor="ctr">
              <a:noAutofit/>
            </a:bodyPr>
            <a:lstStyle/>
            <a:p>
              <a:pPr algn="ctr">
                <a:defRPr>
                  <a:solidFill>
                    <a:schemeClr val="accent3">
                      <a:lumOff val="44000"/>
                    </a:schemeClr>
                  </a:solidFill>
                </a:defRPr>
              </a:pPr>
            </a:p>
          </p:txBody>
        </p:sp>
        <p:sp>
          <p:nvSpPr>
            <p:cNvPr id="363" name="Shape 363"/>
            <p:cNvSpPr/>
            <p:nvPr/>
          </p:nvSpPr>
          <p:spPr>
            <a:xfrm>
              <a:off x="-1" y="70963"/>
              <a:ext cx="6858050"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pPr/>
              <a:r>
                <a:t>hdfs</a:t>
              </a:r>
            </a:p>
          </p:txBody>
        </p:sp>
      </p:grpSp>
      <p:sp>
        <p:nvSpPr>
          <p:cNvPr id="385" name="Shape 385"/>
          <p:cNvSpPr/>
          <p:nvPr/>
        </p:nvSpPr>
        <p:spPr>
          <a:xfrm>
            <a:off x="5477472" y="4141787"/>
            <a:ext cx="2103357" cy="1789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4400" y="7200"/>
                  <a:pt x="7200" y="14400"/>
                  <a:pt x="0" y="21600"/>
                </a:cubicBezTo>
              </a:path>
            </a:pathLst>
          </a:custGeom>
          <a:ln>
            <a:solidFill>
              <a:srgbClr val="B6DCDF"/>
            </a:solidFill>
            <a:tailEnd type="triangle"/>
          </a:ln>
        </p:spPr>
        <p:txBody>
          <a:bodyPr/>
          <a:lstStyle/>
          <a:p>
            <a:pPr/>
          </a:p>
        </p:txBody>
      </p:sp>
      <p:sp>
        <p:nvSpPr>
          <p:cNvPr id="366" name="Shape 366"/>
          <p:cNvSpPr/>
          <p:nvPr/>
        </p:nvSpPr>
        <p:spPr>
          <a:xfrm flipH="1">
            <a:off x="4429124" y="5001429"/>
            <a:ext cx="795" cy="927901"/>
          </a:xfrm>
          <a:prstGeom prst="line">
            <a:avLst/>
          </a:prstGeom>
          <a:ln>
            <a:solidFill>
              <a:srgbClr val="B6DCDF"/>
            </a:solidFill>
            <a:tailEnd type="triangle"/>
          </a:ln>
        </p:spPr>
        <p:txBody>
          <a:bodyPr lIns="45719" rIns="45719"/>
          <a:lstStyle/>
          <a:p>
            <a:pPr/>
          </a:p>
        </p:txBody>
      </p:sp>
      <p:sp>
        <p:nvSpPr>
          <p:cNvPr id="367" name="Shape 367"/>
          <p:cNvSpPr/>
          <p:nvPr/>
        </p:nvSpPr>
        <p:spPr>
          <a:xfrm rot="5400000">
            <a:off x="3338006" y="5632784"/>
            <a:ext cx="171451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宋体"/>
                <a:ea typeface="宋体"/>
                <a:cs typeface="宋体"/>
                <a:sym typeface="宋体"/>
              </a:defRPr>
            </a:lvl1pPr>
          </a:lstStyle>
          <a:p>
            <a:pPr>
              <a:defRPr>
                <a:latin typeface="Arial"/>
                <a:ea typeface="Arial"/>
                <a:cs typeface="Arial"/>
                <a:sym typeface="Arial"/>
              </a:defRPr>
            </a:pPr>
            <a:r>
              <a:rPr>
                <a:latin typeface="宋体"/>
                <a:ea typeface="宋体"/>
                <a:cs typeface="宋体"/>
                <a:sym typeface="宋体"/>
              </a:rPr>
              <a:t>读取数据分片</a:t>
            </a:r>
          </a:p>
        </p:txBody>
      </p:sp>
      <p:sp>
        <p:nvSpPr>
          <p:cNvPr id="368" name="Shape 368"/>
          <p:cNvSpPr/>
          <p:nvPr/>
        </p:nvSpPr>
        <p:spPr>
          <a:xfrm flipH="1">
            <a:off x="6929454" y="5000635"/>
            <a:ext cx="795" cy="927901"/>
          </a:xfrm>
          <a:prstGeom prst="line">
            <a:avLst/>
          </a:prstGeom>
          <a:ln>
            <a:solidFill>
              <a:srgbClr val="B6DCDF"/>
            </a:solidFill>
            <a:tailEnd type="triangle"/>
          </a:ln>
        </p:spPr>
        <p:txBody>
          <a:bodyPr lIns="45719" rIns="45719"/>
          <a:lstStyle/>
          <a:p>
            <a:pPr/>
          </a:p>
        </p:txBody>
      </p:sp>
      <p:sp>
        <p:nvSpPr>
          <p:cNvPr id="369" name="Shape 369"/>
          <p:cNvSpPr/>
          <p:nvPr/>
        </p:nvSpPr>
        <p:spPr>
          <a:xfrm rot="5400000">
            <a:off x="5909774" y="5632784"/>
            <a:ext cx="1714513"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宋体"/>
                <a:ea typeface="宋体"/>
                <a:cs typeface="宋体"/>
                <a:sym typeface="宋体"/>
              </a:defRPr>
            </a:lvl1pPr>
          </a:lstStyle>
          <a:p>
            <a:pPr>
              <a:defRPr>
                <a:latin typeface="Arial"/>
                <a:ea typeface="Arial"/>
                <a:cs typeface="Arial"/>
                <a:sym typeface="Arial"/>
              </a:defRPr>
            </a:pPr>
            <a:r>
              <a:rPr>
                <a:latin typeface="宋体"/>
                <a:ea typeface="宋体"/>
                <a:cs typeface="宋体"/>
                <a:sym typeface="宋体"/>
              </a:rPr>
              <a:t>读取数据分片</a:t>
            </a:r>
          </a:p>
        </p:txBody>
      </p:sp>
      <p:sp>
        <p:nvSpPr>
          <p:cNvPr id="370" name="Shape 370"/>
          <p:cNvSpPr/>
          <p:nvPr/>
        </p:nvSpPr>
        <p:spPr>
          <a:xfrm rot="19711005">
            <a:off x="4629176" y="5223682"/>
            <a:ext cx="1909824"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10.</a:t>
            </a:r>
            <a:r>
              <a:rPr>
                <a:latin typeface="宋体"/>
                <a:ea typeface="宋体"/>
                <a:cs typeface="宋体"/>
                <a:sym typeface="宋体"/>
              </a:rPr>
              <a:t>分配工作给</a:t>
            </a:r>
            <a:r>
              <a:t>worker</a:t>
            </a:r>
          </a:p>
        </p:txBody>
      </p:sp>
      <p:sp>
        <p:nvSpPr>
          <p:cNvPr id="386" name="Shape 386"/>
          <p:cNvSpPr/>
          <p:nvPr/>
        </p:nvSpPr>
        <p:spPr>
          <a:xfrm>
            <a:off x="7395799" y="4141787"/>
            <a:ext cx="481483" cy="1789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B6DCDF"/>
            </a:solidFill>
            <a:tailEnd type="triangle"/>
          </a:ln>
        </p:spPr>
        <p:txBody>
          <a:bodyPr/>
          <a:lstStyle/>
          <a:p>
            <a:pPr/>
          </a:p>
        </p:txBody>
      </p:sp>
      <p:sp>
        <p:nvSpPr>
          <p:cNvPr id="372" name="Shape 372"/>
          <p:cNvSpPr/>
          <p:nvPr/>
        </p:nvSpPr>
        <p:spPr>
          <a:xfrm rot="17414161">
            <a:off x="6877648" y="4867395"/>
            <a:ext cx="1909824"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11.</a:t>
            </a:r>
            <a:r>
              <a:rPr>
                <a:latin typeface="宋体"/>
                <a:ea typeface="宋体"/>
                <a:cs typeface="宋体"/>
                <a:sym typeface="宋体"/>
              </a:rPr>
              <a:t>失败重试</a:t>
            </a:r>
          </a:p>
        </p:txBody>
      </p:sp>
      <p:sp>
        <p:nvSpPr>
          <p:cNvPr id="373" name="Shape 373"/>
          <p:cNvSpPr/>
          <p:nvPr/>
        </p:nvSpPr>
        <p:spPr>
          <a:xfrm>
            <a:off x="5786446" y="3571876"/>
            <a:ext cx="1143009"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t>9.</a:t>
            </a:r>
            <a:r>
              <a:rPr>
                <a:latin typeface="宋体"/>
                <a:ea typeface="宋体"/>
                <a:cs typeface="宋体"/>
                <a:sym typeface="宋体"/>
              </a:rPr>
              <a:t>生成</a:t>
            </a:r>
            <a:r>
              <a:t>taskSet</a:t>
            </a:r>
          </a:p>
        </p:txBody>
      </p:sp>
      <p:sp>
        <p:nvSpPr>
          <p:cNvPr id="374" name="Shape 374"/>
          <p:cNvSpPr/>
          <p:nvPr/>
        </p:nvSpPr>
        <p:spPr>
          <a:xfrm>
            <a:off x="6858016" y="1214421"/>
            <a:ext cx="2000265" cy="960027"/>
          </a:xfrm>
          <a:prstGeom prst="rect">
            <a:avLst/>
          </a:prstGeom>
          <a:solidFill>
            <a:srgbClr val="F93F31"/>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Arial"/>
                <a:ea typeface="Arial"/>
                <a:cs typeface="Arial"/>
                <a:sym typeface="Arial"/>
              </a:defRPr>
            </a:pPr>
            <a:r>
              <a:rPr>
                <a:latin typeface="宋体"/>
                <a:ea typeface="宋体"/>
                <a:cs typeface="宋体"/>
                <a:sym typeface="宋体"/>
              </a:rPr>
              <a:t>这里</a:t>
            </a:r>
            <a:r>
              <a:t>rdd</a:t>
            </a:r>
            <a:r>
              <a:rPr>
                <a:latin typeface="宋体"/>
                <a:ea typeface="宋体"/>
                <a:cs typeface="宋体"/>
                <a:sym typeface="宋体"/>
              </a:rPr>
              <a:t>被指定，但是它在内存中并不包含具体数据。只有在数据被引用的时候才会真正执行。</a:t>
            </a:r>
          </a:p>
        </p:txBody>
      </p:sp>
      <p:sp>
        <p:nvSpPr>
          <p:cNvPr id="375" name="Shape 375"/>
          <p:cNvSpPr/>
          <p:nvPr/>
        </p:nvSpPr>
        <p:spPr>
          <a:xfrm flipH="1">
            <a:off x="3286116" y="2045418"/>
            <a:ext cx="4572033" cy="1526460"/>
          </a:xfrm>
          <a:prstGeom prst="line">
            <a:avLst/>
          </a:prstGeom>
          <a:ln w="12700">
            <a:solidFill>
              <a:srgbClr val="FF0000">
                <a:alpha val="15000"/>
              </a:srgbClr>
            </a:solidFill>
            <a:tailEnd type="triangle"/>
          </a:ln>
        </p:spPr>
        <p:txBody>
          <a:bodyPr lIns="45719" rIns="45719"/>
          <a:lstStyle/>
          <a:p>
            <a:pPr/>
          </a:p>
        </p:txBody>
      </p:sp>
      <p:sp>
        <p:nvSpPr>
          <p:cNvPr id="376" name="Shape 376"/>
          <p:cNvSpPr/>
          <p:nvPr/>
        </p:nvSpPr>
        <p:spPr>
          <a:xfrm>
            <a:off x="142843" y="3286123"/>
            <a:ext cx="8929720" cy="3500439"/>
          </a:xfrm>
          <a:prstGeom prst="rect">
            <a:avLst/>
          </a:prstGeom>
          <a:ln w="22225">
            <a:solidFill>
              <a:srgbClr val="00B050"/>
            </a:solidFill>
            <a:prstDash val="dashDot"/>
          </a:ln>
        </p:spPr>
        <p:txBody>
          <a:bodyPr lIns="45719" rIns="45719"/>
          <a:lstStyle/>
          <a:p>
            <a:pPr>
              <a:defRPr b="1">
                <a:latin typeface="Arial"/>
                <a:ea typeface="Arial"/>
                <a:cs typeface="Arial"/>
                <a:sym typeface="Arial"/>
              </a:defRPr>
            </a:pPr>
          </a:p>
        </p:txBody>
      </p:sp>
      <p:sp>
        <p:nvSpPr>
          <p:cNvPr id="377" name="Shape 377"/>
          <p:cNvSpPr/>
          <p:nvPr/>
        </p:nvSpPr>
        <p:spPr>
          <a:xfrm>
            <a:off x="2285983" y="71437"/>
            <a:ext cx="4357720" cy="3000374"/>
          </a:xfrm>
          <a:prstGeom prst="rect">
            <a:avLst/>
          </a:prstGeom>
          <a:ln w="22225">
            <a:solidFill>
              <a:srgbClr val="FF0000"/>
            </a:solidFill>
            <a:prstDash val="dashDot"/>
          </a:ln>
        </p:spPr>
        <p:txBody>
          <a:bodyPr lIns="45719" rIns="45719"/>
          <a:lstStyle/>
          <a:p>
            <a:pPr>
              <a:defRPr b="1">
                <a:latin typeface="Arial"/>
                <a:ea typeface="Arial"/>
                <a:cs typeface="Arial"/>
                <a:sym typeface="Arial"/>
              </a:defRPr>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AIC IS PPT Template(v1.1)">
  <a:themeElements>
    <a:clrScheme name="SAIC IS PPT Template(v1.1)">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SAIC IS PPT Template(v1.1)">
      <a:majorFont>
        <a:latin typeface="Calibri"/>
        <a:ea typeface="Calibri"/>
        <a:cs typeface="Calibri"/>
      </a:majorFont>
      <a:minorFont>
        <a:latin typeface="Helvetica"/>
        <a:ea typeface="Helvetica"/>
        <a:cs typeface="Helvetica"/>
      </a:minorFont>
    </a:fontScheme>
    <a:fmtScheme name="SAIC IS PPT Template(v1.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AIC IS PPT Template(v1.1)">
  <a:themeElements>
    <a:clrScheme name="SAIC IS PPT Template(v1.1)">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SAIC IS PPT Template(v1.1)">
      <a:majorFont>
        <a:latin typeface="Calibri"/>
        <a:ea typeface="Calibri"/>
        <a:cs typeface="Calibri"/>
      </a:majorFont>
      <a:minorFont>
        <a:latin typeface="Helvetica"/>
        <a:ea typeface="Helvetica"/>
        <a:cs typeface="Helvetica"/>
      </a:minorFont>
    </a:fontScheme>
    <a:fmtScheme name="SAIC IS PPT Template(v1.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