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12"/>
  </p:notesMasterIdLst>
  <p:handoutMasterIdLst>
    <p:handoutMasterId r:id="rId13"/>
  </p:handoutMasterIdLst>
  <p:sldIdLst>
    <p:sldId id="412" r:id="rId4"/>
    <p:sldId id="259" r:id="rId5"/>
    <p:sldId id="260" r:id="rId6"/>
    <p:sldId id="425" r:id="rId7"/>
    <p:sldId id="424" r:id="rId8"/>
    <p:sldId id="411" r:id="rId9"/>
    <p:sldId id="426" r:id="rId10"/>
    <p:sldId id="257" r:id="rId11"/>
  </p:sldIdLst>
  <p:sldSz cx="12192000" cy="6858000"/>
  <p:notesSz cx="6858000" cy="9144000"/>
  <p:embeddedFontLst>
    <p:embeddedFont>
      <p:font typeface="微软雅黑" panose="020B0503020204020204" charset="-122"/>
      <p:regular r:id="rId17"/>
    </p:embeddedFont>
    <p:embeddedFont>
      <p:font typeface="方正悠黑体" panose="02010600010101010101" charset="-122"/>
      <p:regular r:id="rId18"/>
    </p:embeddedFont>
    <p:embeddedFont>
      <p:font typeface="方正悠黑体加粗" panose="02010600010101010101" charset="-122"/>
      <p:regular r:id="rId19"/>
    </p:embeddedFont>
    <p:embeddedFont>
      <p:font typeface="庞门正道标题体" panose="02010600030101010101" pitchFamily="2" charset="-122"/>
      <p:regular r:id="rId20"/>
    </p:embeddedFont>
    <p:embeddedFont>
      <p:font typeface="华文楷体" panose="02010600040101010101" charset="-122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FF"/>
    <a:srgbClr val="00E29B"/>
    <a:srgbClr val="00175F"/>
    <a:srgbClr val="00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3.xml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2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rgbClr val="00175F">
                    <a:alpha val="86000"/>
                  </a:srgbClr>
                </a:gs>
                <a:gs pos="100000">
                  <a:srgbClr val="000001">
                    <a:alpha val="8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DB82E3-BF5D-40DA-B078-FCEA24C9534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B1B76ED-8ED0-448F-8540-A02F6F70EE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rgbClr val="00175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B82E3-BF5D-40DA-B078-FCEA24C953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B76ED-8ED0-448F-8540-A02F6F70EE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9" name="组合 36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2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rgbClr val="00175F">
                    <a:alpha val="86000"/>
                  </a:srgbClr>
                </a:gs>
                <a:gs pos="100000">
                  <a:srgbClr val="000001">
                    <a:alpha val="8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18262" y="713111"/>
            <a:ext cx="9046192" cy="3140432"/>
            <a:chOff x="1661805" y="98068"/>
            <a:chExt cx="9046192" cy="3140432"/>
          </a:xfrm>
          <a:gradFill>
            <a:gsLst>
              <a:gs pos="0">
                <a:srgbClr val="002BFF">
                  <a:alpha val="43000"/>
                </a:srgbClr>
              </a:gs>
              <a:gs pos="100000">
                <a:srgbClr val="00E29B">
                  <a:alpha val="0"/>
                </a:srgbClr>
              </a:gs>
            </a:gsLst>
            <a:lin ang="5400000" scaled="1"/>
          </a:gradFill>
        </p:grpSpPr>
        <p:sp>
          <p:nvSpPr>
            <p:cNvPr id="32" name="tiles-detail-of-construction_28468"/>
            <p:cNvSpPr>
              <a:spLocks noChangeAspect="1"/>
            </p:cNvSpPr>
            <p:nvPr/>
          </p:nvSpPr>
          <p:spPr bwMode="auto">
            <a:xfrm>
              <a:off x="4279901" y="98068"/>
              <a:ext cx="3810000" cy="3140432"/>
            </a:xfrm>
            <a:custGeom>
              <a:avLst/>
              <a:gdLst>
                <a:gd name="connsiteX0" fmla="*/ 420429 w 602699"/>
                <a:gd name="connsiteY0" fmla="*/ 349934 h 496781"/>
                <a:gd name="connsiteX1" fmla="*/ 602699 w 602699"/>
                <a:gd name="connsiteY1" fmla="*/ 349934 h 496781"/>
                <a:gd name="connsiteX2" fmla="*/ 602699 w 602699"/>
                <a:gd name="connsiteY2" fmla="*/ 496781 h 496781"/>
                <a:gd name="connsiteX3" fmla="*/ 420429 w 602699"/>
                <a:gd name="connsiteY3" fmla="*/ 496781 h 496781"/>
                <a:gd name="connsiteX4" fmla="*/ 210214 w 602699"/>
                <a:gd name="connsiteY4" fmla="*/ 349934 h 496781"/>
                <a:gd name="connsiteX5" fmla="*/ 392484 w 602699"/>
                <a:gd name="connsiteY5" fmla="*/ 349934 h 496781"/>
                <a:gd name="connsiteX6" fmla="*/ 392484 w 602699"/>
                <a:gd name="connsiteY6" fmla="*/ 496781 h 496781"/>
                <a:gd name="connsiteX7" fmla="*/ 210214 w 602699"/>
                <a:gd name="connsiteY7" fmla="*/ 496781 h 496781"/>
                <a:gd name="connsiteX8" fmla="*/ 0 w 602699"/>
                <a:gd name="connsiteY8" fmla="*/ 349934 h 496781"/>
                <a:gd name="connsiteX9" fmla="*/ 182270 w 602699"/>
                <a:gd name="connsiteY9" fmla="*/ 349934 h 496781"/>
                <a:gd name="connsiteX10" fmla="*/ 182270 w 602699"/>
                <a:gd name="connsiteY10" fmla="*/ 496781 h 496781"/>
                <a:gd name="connsiteX11" fmla="*/ 0 w 602699"/>
                <a:gd name="connsiteY11" fmla="*/ 496781 h 496781"/>
                <a:gd name="connsiteX12" fmla="*/ 420429 w 602699"/>
                <a:gd name="connsiteY12" fmla="*/ 175002 h 496781"/>
                <a:gd name="connsiteX13" fmla="*/ 602699 w 602699"/>
                <a:gd name="connsiteY13" fmla="*/ 175002 h 496781"/>
                <a:gd name="connsiteX14" fmla="*/ 602699 w 602699"/>
                <a:gd name="connsiteY14" fmla="*/ 321849 h 496781"/>
                <a:gd name="connsiteX15" fmla="*/ 420429 w 602699"/>
                <a:gd name="connsiteY15" fmla="*/ 321849 h 496781"/>
                <a:gd name="connsiteX16" fmla="*/ 210214 w 602699"/>
                <a:gd name="connsiteY16" fmla="*/ 175002 h 496781"/>
                <a:gd name="connsiteX17" fmla="*/ 392484 w 602699"/>
                <a:gd name="connsiteY17" fmla="*/ 175002 h 496781"/>
                <a:gd name="connsiteX18" fmla="*/ 392484 w 602699"/>
                <a:gd name="connsiteY18" fmla="*/ 321849 h 496781"/>
                <a:gd name="connsiteX19" fmla="*/ 210214 w 602699"/>
                <a:gd name="connsiteY19" fmla="*/ 321849 h 496781"/>
                <a:gd name="connsiteX20" fmla="*/ 0 w 602699"/>
                <a:gd name="connsiteY20" fmla="*/ 175002 h 496781"/>
                <a:gd name="connsiteX21" fmla="*/ 182270 w 602699"/>
                <a:gd name="connsiteY21" fmla="*/ 175002 h 496781"/>
                <a:gd name="connsiteX22" fmla="*/ 182270 w 602699"/>
                <a:gd name="connsiteY22" fmla="*/ 321849 h 496781"/>
                <a:gd name="connsiteX23" fmla="*/ 0 w 602699"/>
                <a:gd name="connsiteY23" fmla="*/ 321849 h 496781"/>
                <a:gd name="connsiteX24" fmla="*/ 388533 w 602699"/>
                <a:gd name="connsiteY24" fmla="*/ 0 h 496781"/>
                <a:gd name="connsiteX25" fmla="*/ 503555 w 602699"/>
                <a:gd name="connsiteY25" fmla="*/ 0 h 496781"/>
                <a:gd name="connsiteX26" fmla="*/ 591973 w 602699"/>
                <a:gd name="connsiteY26" fmla="*/ 146847 h 496781"/>
                <a:gd name="connsiteX27" fmla="*/ 417875 w 602699"/>
                <a:gd name="connsiteY27" fmla="*/ 146847 h 496781"/>
                <a:gd name="connsiteX28" fmla="*/ 255997 w 602699"/>
                <a:gd name="connsiteY28" fmla="*/ 0 h 496781"/>
                <a:gd name="connsiteX29" fmla="*/ 360043 w 602699"/>
                <a:gd name="connsiteY29" fmla="*/ 0 h 496781"/>
                <a:gd name="connsiteX30" fmla="*/ 389379 w 602699"/>
                <a:gd name="connsiteY30" fmla="*/ 146847 h 496781"/>
                <a:gd name="connsiteX31" fmla="*/ 214730 w 602699"/>
                <a:gd name="connsiteY31" fmla="*/ 146847 h 496781"/>
                <a:gd name="connsiteX32" fmla="*/ 98943 w 602699"/>
                <a:gd name="connsiteY32" fmla="*/ 0 h 496781"/>
                <a:gd name="connsiteX33" fmla="*/ 226868 w 602699"/>
                <a:gd name="connsiteY33" fmla="*/ 0 h 496781"/>
                <a:gd name="connsiteX34" fmla="*/ 185596 w 602699"/>
                <a:gd name="connsiteY34" fmla="*/ 146847 h 496781"/>
                <a:gd name="connsiteX35" fmla="*/ 10726 w 602699"/>
                <a:gd name="connsiteY35" fmla="*/ 146847 h 49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2699" h="496781">
                  <a:moveTo>
                    <a:pt x="420429" y="349934"/>
                  </a:moveTo>
                  <a:lnTo>
                    <a:pt x="602699" y="349934"/>
                  </a:lnTo>
                  <a:lnTo>
                    <a:pt x="602699" y="496781"/>
                  </a:lnTo>
                  <a:lnTo>
                    <a:pt x="420429" y="496781"/>
                  </a:lnTo>
                  <a:close/>
                  <a:moveTo>
                    <a:pt x="210214" y="349934"/>
                  </a:moveTo>
                  <a:lnTo>
                    <a:pt x="392484" y="349934"/>
                  </a:lnTo>
                  <a:lnTo>
                    <a:pt x="392484" y="496781"/>
                  </a:lnTo>
                  <a:lnTo>
                    <a:pt x="210214" y="496781"/>
                  </a:lnTo>
                  <a:close/>
                  <a:moveTo>
                    <a:pt x="0" y="349934"/>
                  </a:moveTo>
                  <a:lnTo>
                    <a:pt x="182270" y="349934"/>
                  </a:lnTo>
                  <a:lnTo>
                    <a:pt x="182270" y="496781"/>
                  </a:lnTo>
                  <a:lnTo>
                    <a:pt x="0" y="496781"/>
                  </a:lnTo>
                  <a:close/>
                  <a:moveTo>
                    <a:pt x="420429" y="175002"/>
                  </a:moveTo>
                  <a:lnTo>
                    <a:pt x="602699" y="175002"/>
                  </a:lnTo>
                  <a:lnTo>
                    <a:pt x="602699" y="321849"/>
                  </a:lnTo>
                  <a:lnTo>
                    <a:pt x="420429" y="321849"/>
                  </a:lnTo>
                  <a:close/>
                  <a:moveTo>
                    <a:pt x="210214" y="175002"/>
                  </a:moveTo>
                  <a:lnTo>
                    <a:pt x="392484" y="175002"/>
                  </a:lnTo>
                  <a:lnTo>
                    <a:pt x="392484" y="321849"/>
                  </a:lnTo>
                  <a:lnTo>
                    <a:pt x="210214" y="321849"/>
                  </a:lnTo>
                  <a:close/>
                  <a:moveTo>
                    <a:pt x="0" y="175002"/>
                  </a:moveTo>
                  <a:lnTo>
                    <a:pt x="182270" y="175002"/>
                  </a:lnTo>
                  <a:lnTo>
                    <a:pt x="182270" y="321849"/>
                  </a:lnTo>
                  <a:lnTo>
                    <a:pt x="0" y="321849"/>
                  </a:lnTo>
                  <a:close/>
                  <a:moveTo>
                    <a:pt x="388533" y="0"/>
                  </a:moveTo>
                  <a:lnTo>
                    <a:pt x="503555" y="0"/>
                  </a:lnTo>
                  <a:lnTo>
                    <a:pt x="591973" y="146847"/>
                  </a:lnTo>
                  <a:lnTo>
                    <a:pt x="417875" y="146847"/>
                  </a:lnTo>
                  <a:close/>
                  <a:moveTo>
                    <a:pt x="255997" y="0"/>
                  </a:moveTo>
                  <a:lnTo>
                    <a:pt x="360043" y="0"/>
                  </a:lnTo>
                  <a:lnTo>
                    <a:pt x="389379" y="146847"/>
                  </a:lnTo>
                  <a:lnTo>
                    <a:pt x="214730" y="146847"/>
                  </a:lnTo>
                  <a:close/>
                  <a:moveTo>
                    <a:pt x="98943" y="0"/>
                  </a:moveTo>
                  <a:lnTo>
                    <a:pt x="226868" y="0"/>
                  </a:lnTo>
                  <a:lnTo>
                    <a:pt x="185596" y="146847"/>
                  </a:lnTo>
                  <a:lnTo>
                    <a:pt x="10726" y="146847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tiles-detail-of-construction_28468"/>
            <p:cNvSpPr>
              <a:spLocks noChangeAspect="1"/>
            </p:cNvSpPr>
            <p:nvPr/>
          </p:nvSpPr>
          <p:spPr bwMode="auto">
            <a:xfrm>
              <a:off x="8570605" y="1476732"/>
              <a:ext cx="2137392" cy="1761768"/>
            </a:xfrm>
            <a:custGeom>
              <a:avLst/>
              <a:gdLst>
                <a:gd name="connsiteX0" fmla="*/ 420429 w 602699"/>
                <a:gd name="connsiteY0" fmla="*/ 349934 h 496781"/>
                <a:gd name="connsiteX1" fmla="*/ 602699 w 602699"/>
                <a:gd name="connsiteY1" fmla="*/ 349934 h 496781"/>
                <a:gd name="connsiteX2" fmla="*/ 602699 w 602699"/>
                <a:gd name="connsiteY2" fmla="*/ 496781 h 496781"/>
                <a:gd name="connsiteX3" fmla="*/ 420429 w 602699"/>
                <a:gd name="connsiteY3" fmla="*/ 496781 h 496781"/>
                <a:gd name="connsiteX4" fmla="*/ 210214 w 602699"/>
                <a:gd name="connsiteY4" fmla="*/ 349934 h 496781"/>
                <a:gd name="connsiteX5" fmla="*/ 392484 w 602699"/>
                <a:gd name="connsiteY5" fmla="*/ 349934 h 496781"/>
                <a:gd name="connsiteX6" fmla="*/ 392484 w 602699"/>
                <a:gd name="connsiteY6" fmla="*/ 496781 h 496781"/>
                <a:gd name="connsiteX7" fmla="*/ 210214 w 602699"/>
                <a:gd name="connsiteY7" fmla="*/ 496781 h 496781"/>
                <a:gd name="connsiteX8" fmla="*/ 0 w 602699"/>
                <a:gd name="connsiteY8" fmla="*/ 349934 h 496781"/>
                <a:gd name="connsiteX9" fmla="*/ 182270 w 602699"/>
                <a:gd name="connsiteY9" fmla="*/ 349934 h 496781"/>
                <a:gd name="connsiteX10" fmla="*/ 182270 w 602699"/>
                <a:gd name="connsiteY10" fmla="*/ 496781 h 496781"/>
                <a:gd name="connsiteX11" fmla="*/ 0 w 602699"/>
                <a:gd name="connsiteY11" fmla="*/ 496781 h 496781"/>
                <a:gd name="connsiteX12" fmla="*/ 420429 w 602699"/>
                <a:gd name="connsiteY12" fmla="*/ 175002 h 496781"/>
                <a:gd name="connsiteX13" fmla="*/ 602699 w 602699"/>
                <a:gd name="connsiteY13" fmla="*/ 175002 h 496781"/>
                <a:gd name="connsiteX14" fmla="*/ 602699 w 602699"/>
                <a:gd name="connsiteY14" fmla="*/ 321849 h 496781"/>
                <a:gd name="connsiteX15" fmla="*/ 420429 w 602699"/>
                <a:gd name="connsiteY15" fmla="*/ 321849 h 496781"/>
                <a:gd name="connsiteX16" fmla="*/ 210214 w 602699"/>
                <a:gd name="connsiteY16" fmla="*/ 175002 h 496781"/>
                <a:gd name="connsiteX17" fmla="*/ 392484 w 602699"/>
                <a:gd name="connsiteY17" fmla="*/ 175002 h 496781"/>
                <a:gd name="connsiteX18" fmla="*/ 392484 w 602699"/>
                <a:gd name="connsiteY18" fmla="*/ 321849 h 496781"/>
                <a:gd name="connsiteX19" fmla="*/ 210214 w 602699"/>
                <a:gd name="connsiteY19" fmla="*/ 321849 h 496781"/>
                <a:gd name="connsiteX20" fmla="*/ 0 w 602699"/>
                <a:gd name="connsiteY20" fmla="*/ 175002 h 496781"/>
                <a:gd name="connsiteX21" fmla="*/ 182270 w 602699"/>
                <a:gd name="connsiteY21" fmla="*/ 175002 h 496781"/>
                <a:gd name="connsiteX22" fmla="*/ 182270 w 602699"/>
                <a:gd name="connsiteY22" fmla="*/ 321849 h 496781"/>
                <a:gd name="connsiteX23" fmla="*/ 0 w 602699"/>
                <a:gd name="connsiteY23" fmla="*/ 321849 h 496781"/>
                <a:gd name="connsiteX24" fmla="*/ 388533 w 602699"/>
                <a:gd name="connsiteY24" fmla="*/ 0 h 496781"/>
                <a:gd name="connsiteX25" fmla="*/ 503555 w 602699"/>
                <a:gd name="connsiteY25" fmla="*/ 0 h 496781"/>
                <a:gd name="connsiteX26" fmla="*/ 591973 w 602699"/>
                <a:gd name="connsiteY26" fmla="*/ 146847 h 496781"/>
                <a:gd name="connsiteX27" fmla="*/ 417875 w 602699"/>
                <a:gd name="connsiteY27" fmla="*/ 146847 h 496781"/>
                <a:gd name="connsiteX28" fmla="*/ 255997 w 602699"/>
                <a:gd name="connsiteY28" fmla="*/ 0 h 496781"/>
                <a:gd name="connsiteX29" fmla="*/ 360043 w 602699"/>
                <a:gd name="connsiteY29" fmla="*/ 0 h 496781"/>
                <a:gd name="connsiteX30" fmla="*/ 389379 w 602699"/>
                <a:gd name="connsiteY30" fmla="*/ 146847 h 496781"/>
                <a:gd name="connsiteX31" fmla="*/ 214730 w 602699"/>
                <a:gd name="connsiteY31" fmla="*/ 146847 h 496781"/>
                <a:gd name="connsiteX32" fmla="*/ 98943 w 602699"/>
                <a:gd name="connsiteY32" fmla="*/ 0 h 496781"/>
                <a:gd name="connsiteX33" fmla="*/ 226868 w 602699"/>
                <a:gd name="connsiteY33" fmla="*/ 0 h 496781"/>
                <a:gd name="connsiteX34" fmla="*/ 185596 w 602699"/>
                <a:gd name="connsiteY34" fmla="*/ 146847 h 496781"/>
                <a:gd name="connsiteX35" fmla="*/ 10726 w 602699"/>
                <a:gd name="connsiteY35" fmla="*/ 146847 h 49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2699" h="496781">
                  <a:moveTo>
                    <a:pt x="420429" y="349934"/>
                  </a:moveTo>
                  <a:lnTo>
                    <a:pt x="602699" y="349934"/>
                  </a:lnTo>
                  <a:lnTo>
                    <a:pt x="602699" y="496781"/>
                  </a:lnTo>
                  <a:lnTo>
                    <a:pt x="420429" y="496781"/>
                  </a:lnTo>
                  <a:close/>
                  <a:moveTo>
                    <a:pt x="210214" y="349934"/>
                  </a:moveTo>
                  <a:lnTo>
                    <a:pt x="392484" y="349934"/>
                  </a:lnTo>
                  <a:lnTo>
                    <a:pt x="392484" y="496781"/>
                  </a:lnTo>
                  <a:lnTo>
                    <a:pt x="210214" y="496781"/>
                  </a:lnTo>
                  <a:close/>
                  <a:moveTo>
                    <a:pt x="0" y="349934"/>
                  </a:moveTo>
                  <a:lnTo>
                    <a:pt x="182270" y="349934"/>
                  </a:lnTo>
                  <a:lnTo>
                    <a:pt x="182270" y="496781"/>
                  </a:lnTo>
                  <a:lnTo>
                    <a:pt x="0" y="496781"/>
                  </a:lnTo>
                  <a:close/>
                  <a:moveTo>
                    <a:pt x="420429" y="175002"/>
                  </a:moveTo>
                  <a:lnTo>
                    <a:pt x="602699" y="175002"/>
                  </a:lnTo>
                  <a:lnTo>
                    <a:pt x="602699" y="321849"/>
                  </a:lnTo>
                  <a:lnTo>
                    <a:pt x="420429" y="321849"/>
                  </a:lnTo>
                  <a:close/>
                  <a:moveTo>
                    <a:pt x="210214" y="175002"/>
                  </a:moveTo>
                  <a:lnTo>
                    <a:pt x="392484" y="175002"/>
                  </a:lnTo>
                  <a:lnTo>
                    <a:pt x="392484" y="321849"/>
                  </a:lnTo>
                  <a:lnTo>
                    <a:pt x="210214" y="321849"/>
                  </a:lnTo>
                  <a:close/>
                  <a:moveTo>
                    <a:pt x="0" y="175002"/>
                  </a:moveTo>
                  <a:lnTo>
                    <a:pt x="182270" y="175002"/>
                  </a:lnTo>
                  <a:lnTo>
                    <a:pt x="182270" y="321849"/>
                  </a:lnTo>
                  <a:lnTo>
                    <a:pt x="0" y="321849"/>
                  </a:lnTo>
                  <a:close/>
                  <a:moveTo>
                    <a:pt x="388533" y="0"/>
                  </a:moveTo>
                  <a:lnTo>
                    <a:pt x="503555" y="0"/>
                  </a:lnTo>
                  <a:lnTo>
                    <a:pt x="591973" y="146847"/>
                  </a:lnTo>
                  <a:lnTo>
                    <a:pt x="417875" y="146847"/>
                  </a:lnTo>
                  <a:close/>
                  <a:moveTo>
                    <a:pt x="255997" y="0"/>
                  </a:moveTo>
                  <a:lnTo>
                    <a:pt x="360043" y="0"/>
                  </a:lnTo>
                  <a:lnTo>
                    <a:pt x="389379" y="146847"/>
                  </a:lnTo>
                  <a:lnTo>
                    <a:pt x="214730" y="146847"/>
                  </a:lnTo>
                  <a:close/>
                  <a:moveTo>
                    <a:pt x="98943" y="0"/>
                  </a:moveTo>
                  <a:lnTo>
                    <a:pt x="226868" y="0"/>
                  </a:lnTo>
                  <a:lnTo>
                    <a:pt x="185596" y="146847"/>
                  </a:lnTo>
                  <a:lnTo>
                    <a:pt x="10726" y="146847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tiles-detail-of-construction_28468"/>
            <p:cNvSpPr>
              <a:spLocks noChangeAspect="1"/>
            </p:cNvSpPr>
            <p:nvPr/>
          </p:nvSpPr>
          <p:spPr bwMode="auto">
            <a:xfrm>
              <a:off x="1661805" y="1476732"/>
              <a:ext cx="2137392" cy="1761768"/>
            </a:xfrm>
            <a:custGeom>
              <a:avLst/>
              <a:gdLst>
                <a:gd name="connsiteX0" fmla="*/ 420429 w 602699"/>
                <a:gd name="connsiteY0" fmla="*/ 349934 h 496781"/>
                <a:gd name="connsiteX1" fmla="*/ 602699 w 602699"/>
                <a:gd name="connsiteY1" fmla="*/ 349934 h 496781"/>
                <a:gd name="connsiteX2" fmla="*/ 602699 w 602699"/>
                <a:gd name="connsiteY2" fmla="*/ 496781 h 496781"/>
                <a:gd name="connsiteX3" fmla="*/ 420429 w 602699"/>
                <a:gd name="connsiteY3" fmla="*/ 496781 h 496781"/>
                <a:gd name="connsiteX4" fmla="*/ 210214 w 602699"/>
                <a:gd name="connsiteY4" fmla="*/ 349934 h 496781"/>
                <a:gd name="connsiteX5" fmla="*/ 392484 w 602699"/>
                <a:gd name="connsiteY5" fmla="*/ 349934 h 496781"/>
                <a:gd name="connsiteX6" fmla="*/ 392484 w 602699"/>
                <a:gd name="connsiteY6" fmla="*/ 496781 h 496781"/>
                <a:gd name="connsiteX7" fmla="*/ 210214 w 602699"/>
                <a:gd name="connsiteY7" fmla="*/ 496781 h 496781"/>
                <a:gd name="connsiteX8" fmla="*/ 0 w 602699"/>
                <a:gd name="connsiteY8" fmla="*/ 349934 h 496781"/>
                <a:gd name="connsiteX9" fmla="*/ 182270 w 602699"/>
                <a:gd name="connsiteY9" fmla="*/ 349934 h 496781"/>
                <a:gd name="connsiteX10" fmla="*/ 182270 w 602699"/>
                <a:gd name="connsiteY10" fmla="*/ 496781 h 496781"/>
                <a:gd name="connsiteX11" fmla="*/ 0 w 602699"/>
                <a:gd name="connsiteY11" fmla="*/ 496781 h 496781"/>
                <a:gd name="connsiteX12" fmla="*/ 420429 w 602699"/>
                <a:gd name="connsiteY12" fmla="*/ 175002 h 496781"/>
                <a:gd name="connsiteX13" fmla="*/ 602699 w 602699"/>
                <a:gd name="connsiteY13" fmla="*/ 175002 h 496781"/>
                <a:gd name="connsiteX14" fmla="*/ 602699 w 602699"/>
                <a:gd name="connsiteY14" fmla="*/ 321849 h 496781"/>
                <a:gd name="connsiteX15" fmla="*/ 420429 w 602699"/>
                <a:gd name="connsiteY15" fmla="*/ 321849 h 496781"/>
                <a:gd name="connsiteX16" fmla="*/ 210214 w 602699"/>
                <a:gd name="connsiteY16" fmla="*/ 175002 h 496781"/>
                <a:gd name="connsiteX17" fmla="*/ 392484 w 602699"/>
                <a:gd name="connsiteY17" fmla="*/ 175002 h 496781"/>
                <a:gd name="connsiteX18" fmla="*/ 392484 w 602699"/>
                <a:gd name="connsiteY18" fmla="*/ 321849 h 496781"/>
                <a:gd name="connsiteX19" fmla="*/ 210214 w 602699"/>
                <a:gd name="connsiteY19" fmla="*/ 321849 h 496781"/>
                <a:gd name="connsiteX20" fmla="*/ 0 w 602699"/>
                <a:gd name="connsiteY20" fmla="*/ 175002 h 496781"/>
                <a:gd name="connsiteX21" fmla="*/ 182270 w 602699"/>
                <a:gd name="connsiteY21" fmla="*/ 175002 h 496781"/>
                <a:gd name="connsiteX22" fmla="*/ 182270 w 602699"/>
                <a:gd name="connsiteY22" fmla="*/ 321849 h 496781"/>
                <a:gd name="connsiteX23" fmla="*/ 0 w 602699"/>
                <a:gd name="connsiteY23" fmla="*/ 321849 h 496781"/>
                <a:gd name="connsiteX24" fmla="*/ 388533 w 602699"/>
                <a:gd name="connsiteY24" fmla="*/ 0 h 496781"/>
                <a:gd name="connsiteX25" fmla="*/ 503555 w 602699"/>
                <a:gd name="connsiteY25" fmla="*/ 0 h 496781"/>
                <a:gd name="connsiteX26" fmla="*/ 591973 w 602699"/>
                <a:gd name="connsiteY26" fmla="*/ 146847 h 496781"/>
                <a:gd name="connsiteX27" fmla="*/ 417875 w 602699"/>
                <a:gd name="connsiteY27" fmla="*/ 146847 h 496781"/>
                <a:gd name="connsiteX28" fmla="*/ 255997 w 602699"/>
                <a:gd name="connsiteY28" fmla="*/ 0 h 496781"/>
                <a:gd name="connsiteX29" fmla="*/ 360043 w 602699"/>
                <a:gd name="connsiteY29" fmla="*/ 0 h 496781"/>
                <a:gd name="connsiteX30" fmla="*/ 389379 w 602699"/>
                <a:gd name="connsiteY30" fmla="*/ 146847 h 496781"/>
                <a:gd name="connsiteX31" fmla="*/ 214730 w 602699"/>
                <a:gd name="connsiteY31" fmla="*/ 146847 h 496781"/>
                <a:gd name="connsiteX32" fmla="*/ 98943 w 602699"/>
                <a:gd name="connsiteY32" fmla="*/ 0 h 496781"/>
                <a:gd name="connsiteX33" fmla="*/ 226868 w 602699"/>
                <a:gd name="connsiteY33" fmla="*/ 0 h 496781"/>
                <a:gd name="connsiteX34" fmla="*/ 185596 w 602699"/>
                <a:gd name="connsiteY34" fmla="*/ 146847 h 496781"/>
                <a:gd name="connsiteX35" fmla="*/ 10726 w 602699"/>
                <a:gd name="connsiteY35" fmla="*/ 146847 h 49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2699" h="496781">
                  <a:moveTo>
                    <a:pt x="420429" y="349934"/>
                  </a:moveTo>
                  <a:lnTo>
                    <a:pt x="602699" y="349934"/>
                  </a:lnTo>
                  <a:lnTo>
                    <a:pt x="602699" y="496781"/>
                  </a:lnTo>
                  <a:lnTo>
                    <a:pt x="420429" y="496781"/>
                  </a:lnTo>
                  <a:close/>
                  <a:moveTo>
                    <a:pt x="210214" y="349934"/>
                  </a:moveTo>
                  <a:lnTo>
                    <a:pt x="392484" y="349934"/>
                  </a:lnTo>
                  <a:lnTo>
                    <a:pt x="392484" y="496781"/>
                  </a:lnTo>
                  <a:lnTo>
                    <a:pt x="210214" y="496781"/>
                  </a:lnTo>
                  <a:close/>
                  <a:moveTo>
                    <a:pt x="0" y="349934"/>
                  </a:moveTo>
                  <a:lnTo>
                    <a:pt x="182270" y="349934"/>
                  </a:lnTo>
                  <a:lnTo>
                    <a:pt x="182270" y="496781"/>
                  </a:lnTo>
                  <a:lnTo>
                    <a:pt x="0" y="496781"/>
                  </a:lnTo>
                  <a:close/>
                  <a:moveTo>
                    <a:pt x="420429" y="175002"/>
                  </a:moveTo>
                  <a:lnTo>
                    <a:pt x="602699" y="175002"/>
                  </a:lnTo>
                  <a:lnTo>
                    <a:pt x="602699" y="321849"/>
                  </a:lnTo>
                  <a:lnTo>
                    <a:pt x="420429" y="321849"/>
                  </a:lnTo>
                  <a:close/>
                  <a:moveTo>
                    <a:pt x="210214" y="175002"/>
                  </a:moveTo>
                  <a:lnTo>
                    <a:pt x="392484" y="175002"/>
                  </a:lnTo>
                  <a:lnTo>
                    <a:pt x="392484" y="321849"/>
                  </a:lnTo>
                  <a:lnTo>
                    <a:pt x="210214" y="321849"/>
                  </a:lnTo>
                  <a:close/>
                  <a:moveTo>
                    <a:pt x="0" y="175002"/>
                  </a:moveTo>
                  <a:lnTo>
                    <a:pt x="182270" y="175002"/>
                  </a:lnTo>
                  <a:lnTo>
                    <a:pt x="182270" y="321849"/>
                  </a:lnTo>
                  <a:lnTo>
                    <a:pt x="0" y="321849"/>
                  </a:lnTo>
                  <a:close/>
                  <a:moveTo>
                    <a:pt x="388533" y="0"/>
                  </a:moveTo>
                  <a:lnTo>
                    <a:pt x="503555" y="0"/>
                  </a:lnTo>
                  <a:lnTo>
                    <a:pt x="591973" y="146847"/>
                  </a:lnTo>
                  <a:lnTo>
                    <a:pt x="417875" y="146847"/>
                  </a:lnTo>
                  <a:close/>
                  <a:moveTo>
                    <a:pt x="255997" y="0"/>
                  </a:moveTo>
                  <a:lnTo>
                    <a:pt x="360043" y="0"/>
                  </a:lnTo>
                  <a:lnTo>
                    <a:pt x="389379" y="146847"/>
                  </a:lnTo>
                  <a:lnTo>
                    <a:pt x="214730" y="146847"/>
                  </a:lnTo>
                  <a:close/>
                  <a:moveTo>
                    <a:pt x="98943" y="0"/>
                  </a:moveTo>
                  <a:lnTo>
                    <a:pt x="226868" y="0"/>
                  </a:lnTo>
                  <a:lnTo>
                    <a:pt x="185596" y="146847"/>
                  </a:lnTo>
                  <a:lnTo>
                    <a:pt x="10726" y="146847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0" name="矩形 29"/>
          <p:cNvSpPr/>
          <p:nvPr/>
        </p:nvSpPr>
        <p:spPr>
          <a:xfrm>
            <a:off x="1905010" y="2255593"/>
            <a:ext cx="848359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8000" i="1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悠黑体" panose="02010600010101010101" charset="-122"/>
                <a:ea typeface="方正悠黑体" panose="02010600010101010101" charset="-122"/>
                <a:cs typeface="Times New Roman" panose="02020603050405020304" pitchFamily="18" charset="0"/>
              </a:rPr>
              <a:t>年终总结</a:t>
            </a:r>
            <a:endParaRPr lang="zh-CN" altLang="en-US" sz="8000" i="1" kern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悠黑体" panose="02010600010101010101" charset="-122"/>
              <a:ea typeface="方正悠黑体" panose="02010600010101010101" charset="-122"/>
              <a:cs typeface="Times New Roman" panose="02020603050405020304" pitchFamily="18" charset="0"/>
            </a:endParaRPr>
          </a:p>
        </p:txBody>
      </p:sp>
      <p:sp>
        <p:nvSpPr>
          <p:cNvPr id="3616" name="矩形: 圆角 3615"/>
          <p:cNvSpPr/>
          <p:nvPr/>
        </p:nvSpPr>
        <p:spPr>
          <a:xfrm>
            <a:off x="4737105" y="4420935"/>
            <a:ext cx="2819400" cy="65410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2BFF"/>
              </a:gs>
              <a:gs pos="100000">
                <a:srgbClr val="00E29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7" name="文本框 3616"/>
          <p:cNvSpPr txBox="1"/>
          <p:nvPr/>
        </p:nvSpPr>
        <p:spPr>
          <a:xfrm>
            <a:off x="5166366" y="4547931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悠黑体" panose="02010600010101010101" charset="-122"/>
                <a:ea typeface="方正悠黑体" panose="02010600010101010101" charset="-122"/>
              </a:rPr>
              <a:t>汇报人：刘永华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悠黑体" panose="02010600010101010101" charset="-122"/>
              <a:ea typeface="方正悠黑体" panose="02010600010101010101" charset="-122"/>
            </a:endParaRPr>
          </a:p>
        </p:txBody>
      </p:sp>
      <p:sp>
        <p:nvSpPr>
          <p:cNvPr id="3618" name="矩形 3617"/>
          <p:cNvSpPr/>
          <p:nvPr/>
        </p:nvSpPr>
        <p:spPr>
          <a:xfrm>
            <a:off x="0" y="5181600"/>
            <a:ext cx="12192000" cy="1676400"/>
          </a:xfrm>
          <a:prstGeom prst="rect">
            <a:avLst/>
          </a:prstGeom>
          <a:gradFill>
            <a:gsLst>
              <a:gs pos="63000">
                <a:srgbClr val="00E29B">
                  <a:alpha val="27000"/>
                </a:srgbClr>
              </a:gs>
              <a:gs pos="0">
                <a:srgbClr val="00E29B">
                  <a:alpha val="0"/>
                </a:srgbClr>
              </a:gs>
              <a:gs pos="100000">
                <a:srgbClr val="002BFF">
                  <a:alpha val="1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2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rgbClr val="00175F">
                    <a:alpha val="86000"/>
                  </a:srgbClr>
                </a:gs>
                <a:gs pos="100000">
                  <a:srgbClr val="000001">
                    <a:alpha val="8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PA-文本框 9"/>
          <p:cNvSpPr txBox="1"/>
          <p:nvPr>
            <p:custDataLst>
              <p:tags r:id="rId2"/>
            </p:custDataLst>
          </p:nvPr>
        </p:nvSpPr>
        <p:spPr>
          <a:xfrm>
            <a:off x="781485" y="2749333"/>
            <a:ext cx="4218437" cy="829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>
              <a:lnSpc>
                <a:spcPct val="150000"/>
              </a:lnSpc>
            </a:pPr>
            <a:r>
              <a:rPr lang="zh-CN" sz="1600" dirty="0">
                <a:solidFill>
                  <a:schemeClr val="bg1"/>
                </a:solidFill>
                <a:latin typeface="方正悠黑体加粗" panose="02010600010101010101" charset="-122"/>
                <a:ea typeface="方正悠黑体加粗" panose="02010600010101010101" charset="-122"/>
                <a:sym typeface="方正悠黑体加粗" panose="02010600010101010101" charset="-122"/>
              </a:rPr>
              <a:t>紧张</a:t>
            </a:r>
            <a:r>
              <a:rPr lang="zh-CN" sz="1600" dirty="0">
                <a:solidFill>
                  <a:schemeClr val="bg1"/>
                </a:solidFill>
                <a:latin typeface="方正悠黑体加粗" panose="02010600010101010101" charset="-122"/>
                <a:ea typeface="方正悠黑体加粗" panose="02010600010101010101" charset="-122"/>
                <a:sym typeface="方正悠黑体加粗" panose="02010600010101010101" charset="-122"/>
              </a:rPr>
              <a:t>忙碌</a:t>
            </a:r>
            <a:r>
              <a:rPr lang="zh-CN" sz="1600" dirty="0">
                <a:solidFill>
                  <a:schemeClr val="bg1"/>
                </a:solidFill>
                <a:latin typeface="方正悠黑体加粗" panose="02010600010101010101" charset="-122"/>
                <a:ea typeface="方正悠黑体加粗" panose="02010600010101010101" charset="-122"/>
                <a:sym typeface="方正悠黑体加粗" panose="02010600010101010101" charset="-122"/>
              </a:rPr>
              <a:t>的一年又要过去了，又成长了一年，下面将这一年的工作做一个简单的总结</a:t>
            </a:r>
            <a:r>
              <a:rPr lang="zh-CN" altLang="en-US" sz="1600" dirty="0">
                <a:solidFill>
                  <a:schemeClr val="bg1"/>
                </a:solidFill>
                <a:latin typeface="方正悠黑体加粗" panose="02010600010101010101" charset="-122"/>
                <a:ea typeface="方正悠黑体加粗" panose="02010600010101010101" charset="-122"/>
                <a:sym typeface="方正悠黑体加粗" panose="02010600010101010101" charset="-122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方正悠黑体加粗" panose="02010600010101010101" charset="-122"/>
              <a:ea typeface="方正悠黑体加粗" panose="02010600010101010101" charset="-122"/>
              <a:sym typeface="方正悠黑体加粗" panose="02010600010101010101" charset="-122"/>
            </a:endParaRPr>
          </a:p>
        </p:txBody>
      </p:sp>
      <p:grpSp>
        <p:nvGrpSpPr>
          <p:cNvPr id="5" name="Group 9"/>
          <p:cNvGrpSpPr/>
          <p:nvPr/>
        </p:nvGrpSpPr>
        <p:grpSpPr>
          <a:xfrm>
            <a:off x="1111697" y="2112529"/>
            <a:ext cx="341147" cy="490299"/>
            <a:chOff x="-3175" y="-3175"/>
            <a:chExt cx="341313" cy="490538"/>
          </a:xfrm>
          <a:solidFill>
            <a:schemeClr val="bg1"/>
          </a:solidFill>
        </p:grpSpPr>
        <p:sp>
          <p:nvSpPr>
            <p:cNvPr id="6" name="Freeform 16"/>
            <p:cNvSpPr>
              <a:spLocks noEditPoints="1"/>
            </p:cNvSpPr>
            <p:nvPr/>
          </p:nvSpPr>
          <p:spPr bwMode="auto">
            <a:xfrm>
              <a:off x="-3175" y="-3175"/>
              <a:ext cx="341313" cy="490538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方正悠黑体加粗" panose="02010600010101010101" charset="-122"/>
                <a:ea typeface="方正悠黑体加粗" panose="02010600010101010101" charset="-122"/>
                <a:cs typeface="+mn-ea"/>
                <a:sym typeface="方正悠黑体加粗" panose="02010600010101010101" charset="-122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73025" y="73025"/>
              <a:ext cx="101600" cy="100013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方正悠黑体加粗" panose="02010600010101010101" charset="-122"/>
                <a:ea typeface="方正悠黑体加粗" panose="02010600010101010101" charset="-122"/>
                <a:cs typeface="+mn-ea"/>
                <a:sym typeface="方正悠黑体加粗" panose="02010600010101010101" charset="-122"/>
              </a:endParaRPr>
            </a:p>
          </p:txBody>
        </p:sp>
      </p:grpSp>
      <p:grpSp>
        <p:nvGrpSpPr>
          <p:cNvPr id="8" name="Group 12"/>
          <p:cNvGrpSpPr/>
          <p:nvPr/>
        </p:nvGrpSpPr>
        <p:grpSpPr>
          <a:xfrm>
            <a:off x="2349997" y="2090303"/>
            <a:ext cx="461738" cy="490299"/>
            <a:chOff x="7938" y="4763"/>
            <a:chExt cx="461963" cy="490538"/>
          </a:xfrm>
          <a:solidFill>
            <a:schemeClr val="bg1"/>
          </a:solidFill>
        </p:grpSpPr>
        <p:sp>
          <p:nvSpPr>
            <p:cNvPr id="9" name="Freeform 27"/>
            <p:cNvSpPr>
              <a:spLocks noEditPoints="1"/>
            </p:cNvSpPr>
            <p:nvPr/>
          </p:nvSpPr>
          <p:spPr bwMode="auto">
            <a:xfrm>
              <a:off x="7938" y="4763"/>
              <a:ext cx="461963" cy="490538"/>
            </a:xfrm>
            <a:custGeom>
              <a:avLst/>
              <a:gdLst>
                <a:gd name="T0" fmla="*/ 104 w 120"/>
                <a:gd name="T1" fmla="*/ 0 h 128"/>
                <a:gd name="T2" fmla="*/ 16 w 120"/>
                <a:gd name="T3" fmla="*/ 0 h 128"/>
                <a:gd name="T4" fmla="*/ 0 w 120"/>
                <a:gd name="T5" fmla="*/ 16 h 128"/>
                <a:gd name="T6" fmla="*/ 0 w 120"/>
                <a:gd name="T7" fmla="*/ 112 h 128"/>
                <a:gd name="T8" fmla="*/ 16 w 120"/>
                <a:gd name="T9" fmla="*/ 128 h 128"/>
                <a:gd name="T10" fmla="*/ 104 w 120"/>
                <a:gd name="T11" fmla="*/ 128 h 128"/>
                <a:gd name="T12" fmla="*/ 120 w 120"/>
                <a:gd name="T13" fmla="*/ 112 h 128"/>
                <a:gd name="T14" fmla="*/ 120 w 120"/>
                <a:gd name="T15" fmla="*/ 16 h 128"/>
                <a:gd name="T16" fmla="*/ 104 w 120"/>
                <a:gd name="T17" fmla="*/ 0 h 128"/>
                <a:gd name="T18" fmla="*/ 112 w 120"/>
                <a:gd name="T19" fmla="*/ 112 h 128"/>
                <a:gd name="T20" fmla="*/ 104 w 120"/>
                <a:gd name="T21" fmla="*/ 120 h 128"/>
                <a:gd name="T22" fmla="*/ 16 w 120"/>
                <a:gd name="T23" fmla="*/ 120 h 128"/>
                <a:gd name="T24" fmla="*/ 8 w 120"/>
                <a:gd name="T25" fmla="*/ 112 h 128"/>
                <a:gd name="T26" fmla="*/ 8 w 120"/>
                <a:gd name="T27" fmla="*/ 16 h 128"/>
                <a:gd name="T28" fmla="*/ 16 w 120"/>
                <a:gd name="T29" fmla="*/ 8 h 128"/>
                <a:gd name="T30" fmla="*/ 104 w 120"/>
                <a:gd name="T31" fmla="*/ 8 h 128"/>
                <a:gd name="T32" fmla="*/ 112 w 120"/>
                <a:gd name="T33" fmla="*/ 16 h 128"/>
                <a:gd name="T34" fmla="*/ 112 w 120"/>
                <a:gd name="T3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8">
                  <a:moveTo>
                    <a:pt x="1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3" y="128"/>
                    <a:pt x="120" y="121"/>
                    <a:pt x="120" y="112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7"/>
                    <a:pt x="113" y="0"/>
                    <a:pt x="104" y="0"/>
                  </a:cubicBezTo>
                  <a:close/>
                  <a:moveTo>
                    <a:pt x="112" y="112"/>
                  </a:moveTo>
                  <a:cubicBezTo>
                    <a:pt x="112" y="116"/>
                    <a:pt x="108" y="120"/>
                    <a:pt x="10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8" y="8"/>
                    <a:pt x="112" y="12"/>
                    <a:pt x="112" y="16"/>
                  </a:cubicBezTo>
                  <a:lnTo>
                    <a:pt x="1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方正悠黑体加粗" panose="02010600010101010101" charset="-122"/>
                <a:ea typeface="方正悠黑体加粗" panose="02010600010101010101" charset="-122"/>
                <a:cs typeface="+mn-ea"/>
                <a:sym typeface="方正悠黑体加粗" panose="02010600010101010101" charset="-122"/>
              </a:endParaRPr>
            </a:p>
          </p:txBody>
        </p:sp>
        <p:sp>
          <p:nvSpPr>
            <p:cNvPr id="10" name="Freeform 28"/>
            <p:cNvSpPr>
              <a:spLocks noEditPoints="1"/>
            </p:cNvSpPr>
            <p:nvPr/>
          </p:nvSpPr>
          <p:spPr bwMode="auto">
            <a:xfrm>
              <a:off x="68263" y="65088"/>
              <a:ext cx="339725" cy="307975"/>
            </a:xfrm>
            <a:custGeom>
              <a:avLst/>
              <a:gdLst>
                <a:gd name="T0" fmla="*/ 84 w 88"/>
                <a:gd name="T1" fmla="*/ 0 h 80"/>
                <a:gd name="T2" fmla="*/ 4 w 88"/>
                <a:gd name="T3" fmla="*/ 0 h 80"/>
                <a:gd name="T4" fmla="*/ 0 w 88"/>
                <a:gd name="T5" fmla="*/ 4 h 80"/>
                <a:gd name="T6" fmla="*/ 0 w 88"/>
                <a:gd name="T7" fmla="*/ 76 h 80"/>
                <a:gd name="T8" fmla="*/ 4 w 88"/>
                <a:gd name="T9" fmla="*/ 80 h 80"/>
                <a:gd name="T10" fmla="*/ 84 w 88"/>
                <a:gd name="T11" fmla="*/ 80 h 80"/>
                <a:gd name="T12" fmla="*/ 88 w 88"/>
                <a:gd name="T13" fmla="*/ 76 h 80"/>
                <a:gd name="T14" fmla="*/ 88 w 88"/>
                <a:gd name="T15" fmla="*/ 4 h 80"/>
                <a:gd name="T16" fmla="*/ 84 w 88"/>
                <a:gd name="T17" fmla="*/ 0 h 80"/>
                <a:gd name="T18" fmla="*/ 84 w 88"/>
                <a:gd name="T19" fmla="*/ 4 h 80"/>
                <a:gd name="T20" fmla="*/ 84 w 88"/>
                <a:gd name="T21" fmla="*/ 59 h 80"/>
                <a:gd name="T22" fmla="*/ 71 w 88"/>
                <a:gd name="T23" fmla="*/ 45 h 80"/>
                <a:gd name="T24" fmla="*/ 68 w 88"/>
                <a:gd name="T25" fmla="*/ 44 h 80"/>
                <a:gd name="T26" fmla="*/ 65 w 88"/>
                <a:gd name="T27" fmla="*/ 45 h 80"/>
                <a:gd name="T28" fmla="*/ 55 w 88"/>
                <a:gd name="T29" fmla="*/ 57 h 80"/>
                <a:gd name="T30" fmla="*/ 23 w 88"/>
                <a:gd name="T31" fmla="*/ 21 h 80"/>
                <a:gd name="T32" fmla="*/ 20 w 88"/>
                <a:gd name="T33" fmla="*/ 20 h 80"/>
                <a:gd name="T34" fmla="*/ 17 w 88"/>
                <a:gd name="T35" fmla="*/ 21 h 80"/>
                <a:gd name="T36" fmla="*/ 4 w 88"/>
                <a:gd name="T37" fmla="*/ 36 h 80"/>
                <a:gd name="T38" fmla="*/ 4 w 88"/>
                <a:gd name="T39" fmla="*/ 4 h 80"/>
                <a:gd name="T40" fmla="*/ 84 w 88"/>
                <a:gd name="T41" fmla="*/ 4 h 80"/>
                <a:gd name="T42" fmla="*/ 4 w 88"/>
                <a:gd name="T43" fmla="*/ 42 h 80"/>
                <a:gd name="T44" fmla="*/ 20 w 88"/>
                <a:gd name="T45" fmla="*/ 24 h 80"/>
                <a:gd name="T46" fmla="*/ 52 w 88"/>
                <a:gd name="T47" fmla="*/ 61 h 80"/>
                <a:gd name="T48" fmla="*/ 55 w 88"/>
                <a:gd name="T49" fmla="*/ 63 h 80"/>
                <a:gd name="T50" fmla="*/ 66 w 88"/>
                <a:gd name="T51" fmla="*/ 76 h 80"/>
                <a:gd name="T52" fmla="*/ 4 w 88"/>
                <a:gd name="T53" fmla="*/ 76 h 80"/>
                <a:gd name="T54" fmla="*/ 4 w 88"/>
                <a:gd name="T55" fmla="*/ 42 h 80"/>
                <a:gd name="T56" fmla="*/ 71 w 88"/>
                <a:gd name="T57" fmla="*/ 76 h 80"/>
                <a:gd name="T58" fmla="*/ 57 w 88"/>
                <a:gd name="T59" fmla="*/ 60 h 80"/>
                <a:gd name="T60" fmla="*/ 68 w 88"/>
                <a:gd name="T61" fmla="*/ 48 h 80"/>
                <a:gd name="T62" fmla="*/ 84 w 88"/>
                <a:gd name="T63" fmla="*/ 66 h 80"/>
                <a:gd name="T64" fmla="*/ 84 w 88"/>
                <a:gd name="T65" fmla="*/ 76 h 80"/>
                <a:gd name="T66" fmla="*/ 71 w 88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0">
                  <a:moveTo>
                    <a:pt x="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6" y="80"/>
                    <a:pt x="88" y="78"/>
                    <a:pt x="88" y="7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6" y="0"/>
                    <a:pt x="84" y="0"/>
                  </a:cubicBezTo>
                  <a:close/>
                  <a:moveTo>
                    <a:pt x="84" y="4"/>
                  </a:moveTo>
                  <a:cubicBezTo>
                    <a:pt x="84" y="59"/>
                    <a:pt x="84" y="59"/>
                    <a:pt x="84" y="59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69" y="44"/>
                    <a:pt x="68" y="44"/>
                  </a:cubicBezTo>
                  <a:cubicBezTo>
                    <a:pt x="67" y="44"/>
                    <a:pt x="66" y="44"/>
                    <a:pt x="65" y="4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1" y="20"/>
                    <a:pt x="20" y="20"/>
                  </a:cubicBezTo>
                  <a:cubicBezTo>
                    <a:pt x="19" y="20"/>
                    <a:pt x="18" y="20"/>
                    <a:pt x="17" y="2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4" y="4"/>
                  </a:lnTo>
                  <a:close/>
                  <a:moveTo>
                    <a:pt x="4" y="4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4" y="76"/>
                    <a:pt x="4" y="76"/>
                    <a:pt x="4" y="76"/>
                  </a:cubicBezTo>
                  <a:lnTo>
                    <a:pt x="4" y="42"/>
                  </a:lnTo>
                  <a:close/>
                  <a:moveTo>
                    <a:pt x="71" y="76"/>
                  </a:moveTo>
                  <a:cubicBezTo>
                    <a:pt x="57" y="60"/>
                    <a:pt x="57" y="60"/>
                    <a:pt x="57" y="6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71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方正悠黑体加粗" panose="02010600010101010101" charset="-122"/>
                <a:ea typeface="方正悠黑体加粗" panose="02010600010101010101" charset="-122"/>
                <a:cs typeface="+mn-ea"/>
                <a:sym typeface="方正悠黑体加粗" panose="02010600010101010101" charset="-122"/>
              </a:endParaRPr>
            </a:p>
          </p:txBody>
        </p:sp>
        <p:sp>
          <p:nvSpPr>
            <p:cNvPr id="11" name="Freeform 29"/>
            <p:cNvSpPr>
              <a:spLocks noEditPoints="1"/>
            </p:cNvSpPr>
            <p:nvPr/>
          </p:nvSpPr>
          <p:spPr bwMode="auto">
            <a:xfrm>
              <a:off x="254000" y="111125"/>
              <a:ext cx="92075" cy="92075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方正悠黑体加粗" panose="02010600010101010101" charset="-122"/>
                <a:ea typeface="方正悠黑体加粗" panose="02010600010101010101" charset="-122"/>
                <a:cs typeface="+mn-ea"/>
                <a:sym typeface="方正悠黑体加粗" panose="02010600010101010101" charset="-122"/>
              </a:endParaRPr>
            </a:p>
          </p:txBody>
        </p:sp>
      </p:grpSp>
      <p:sp>
        <p:nvSpPr>
          <p:cNvPr id="12" name="Freeform 33"/>
          <p:cNvSpPr>
            <a:spLocks noEditPoints="1"/>
          </p:cNvSpPr>
          <p:nvPr/>
        </p:nvSpPr>
        <p:spPr bwMode="auto">
          <a:xfrm>
            <a:off x="3570305" y="2140032"/>
            <a:ext cx="490299" cy="446920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  <a:latin typeface="方正悠黑体加粗" panose="02010600010101010101" charset="-122"/>
              <a:ea typeface="方正悠黑体加粗" panose="02010600010101010101" charset="-122"/>
              <a:cs typeface="+mn-ea"/>
              <a:sym typeface="方正悠黑体加粗" panose="02010600010101010101" charset="-122"/>
            </a:endParaRPr>
          </a:p>
        </p:txBody>
      </p:sp>
      <p:sp>
        <p:nvSpPr>
          <p:cNvPr id="14" name="Google Shape;86;p19"/>
          <p:cNvSpPr txBox="1"/>
          <p:nvPr/>
        </p:nvSpPr>
        <p:spPr>
          <a:xfrm>
            <a:off x="781814" y="1210760"/>
            <a:ext cx="4145786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方正悠黑体加粗" panose="02010600010101010101" charset="-122"/>
                <a:ea typeface="方正悠黑体加粗" panose="02010600010101010101" charset="-122"/>
                <a:cs typeface="Lato"/>
                <a:sym typeface="方正悠黑体加粗" panose="02010600010101010101" charset="-122"/>
              </a:rPr>
              <a:t>TECHNICAL DEPARTMENT</a:t>
            </a:r>
            <a:endParaRPr lang="en-US" sz="2400" b="0" i="0" u="none" strike="noStrike" cap="none" dirty="0">
              <a:solidFill>
                <a:schemeClr val="bg1"/>
              </a:solidFill>
              <a:latin typeface="方正悠黑体加粗" panose="02010600010101010101" charset="-122"/>
              <a:ea typeface="方正悠黑体加粗" panose="02010600010101010101" charset="-122"/>
              <a:cs typeface="Lato"/>
              <a:sym typeface="方正悠黑体加粗" panose="02010600010101010101" charset="-122"/>
            </a:endParaRPr>
          </a:p>
        </p:txBody>
      </p:sp>
      <p:sp>
        <p:nvSpPr>
          <p:cNvPr id="15" name="Rectangle: Rounded Corners 4"/>
          <p:cNvSpPr/>
          <p:nvPr/>
        </p:nvSpPr>
        <p:spPr>
          <a:xfrm flipV="1">
            <a:off x="5432072" y="1143000"/>
            <a:ext cx="6366228" cy="4577340"/>
          </a:xfrm>
          <a:prstGeom prst="roundRect">
            <a:avLst>
              <a:gd name="adj" fmla="val 3585"/>
            </a:avLst>
          </a:prstGeom>
          <a:gradFill flip="none" rotWithShape="1">
            <a:gsLst>
              <a:gs pos="0">
                <a:srgbClr val="002BFF"/>
              </a:gs>
              <a:gs pos="100000">
                <a:srgbClr val="00E29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ym typeface="方正悠黑体加粗" panose="02010600010101010101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80" y="1498600"/>
            <a:ext cx="5799212" cy="386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bldLvl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0768" y="323109"/>
            <a:ext cx="2632710" cy="5835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dist">
              <a:defRPr sz="8000" b="1">
                <a:ln>
                  <a:noFill/>
                </a:ln>
                <a:gradFill>
                  <a:gsLst>
                    <a:gs pos="92000">
                      <a:srgbClr val="00E29B"/>
                    </a:gs>
                    <a:gs pos="16000">
                      <a:srgbClr val="002BFF"/>
                    </a:gs>
                  </a:gsLst>
                  <a:lin ang="108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sz="3200" dirty="0">
                <a:gradFill flip="none" rotWithShape="1">
                  <a:gsLst>
                    <a:gs pos="79000">
                      <a:srgbClr val="00E29B"/>
                    </a:gs>
                    <a:gs pos="0">
                      <a:srgbClr val="002BFF"/>
                    </a:gs>
                  </a:gsLst>
                  <a:lin ang="5400000" scaled="1"/>
                  <a:tileRect/>
                </a:gradFill>
                <a:latin typeface="方正悠黑体加粗" panose="02010600010101010101" charset="-122"/>
                <a:ea typeface="方正悠黑体加粗" panose="02010600010101010101" charset="-122"/>
                <a:sym typeface="+mn-ea"/>
              </a:rPr>
              <a:t>一、工作回顾</a:t>
            </a:r>
            <a:endParaRPr lang="zh-CN" altLang="en-US" sz="3200" dirty="0">
              <a:gradFill flip="none" rotWithShape="1">
                <a:gsLst>
                  <a:gs pos="79000">
                    <a:srgbClr val="00E29B"/>
                  </a:gs>
                  <a:gs pos="0">
                    <a:srgbClr val="002BFF"/>
                  </a:gs>
                </a:gsLst>
                <a:lin ang="5400000" scaled="1"/>
                <a:tileRect/>
              </a:gradFill>
              <a:latin typeface="方正悠黑体加粗" panose="02010600010101010101" charset="-122"/>
              <a:ea typeface="方正悠黑体加粗" panose="02010600010101010101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9550" y="114300"/>
            <a:ext cx="769257" cy="1002392"/>
            <a:chOff x="0" y="57150"/>
            <a:chExt cx="769257" cy="1002392"/>
          </a:xfrm>
        </p:grpSpPr>
        <p:sp>
          <p:nvSpPr>
            <p:cNvPr id="2" name="平行四边形 1"/>
            <p:cNvSpPr/>
            <p:nvPr/>
          </p:nvSpPr>
          <p:spPr>
            <a:xfrm>
              <a:off x="101600" y="130628"/>
              <a:ext cx="667657" cy="928914"/>
            </a:xfrm>
            <a:prstGeom prst="parallelogram">
              <a:avLst>
                <a:gd name="adj" fmla="val 42391"/>
              </a:avLst>
            </a:prstGeom>
            <a:gradFill flip="none" rotWithShape="1">
              <a:gsLst>
                <a:gs pos="0">
                  <a:srgbClr val="002BFF">
                    <a:alpha val="0"/>
                  </a:srgbClr>
                </a:gs>
                <a:gs pos="100000">
                  <a:srgbClr val="00E2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 flipH="1" flipV="1">
              <a:off x="0" y="57150"/>
              <a:ext cx="667657" cy="928914"/>
            </a:xfrm>
            <a:prstGeom prst="parallelogram">
              <a:avLst>
                <a:gd name="adj" fmla="val 42391"/>
              </a:avLst>
            </a:prstGeom>
            <a:gradFill flip="none" rotWithShape="1">
              <a:gsLst>
                <a:gs pos="100000">
                  <a:srgbClr val="002BFF"/>
                </a:gs>
                <a:gs pos="0">
                  <a:srgbClr val="00E29B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椭圆 13"/>
          <p:cNvSpPr/>
          <p:nvPr/>
        </p:nvSpPr>
        <p:spPr>
          <a:xfrm>
            <a:off x="1609090" y="1425575"/>
            <a:ext cx="2539365" cy="2099310"/>
          </a:xfrm>
          <a:prstGeom prst="ellipse">
            <a:avLst/>
          </a:prstGeom>
          <a:gradFill flip="none" rotWithShape="1">
            <a:gsLst>
              <a:gs pos="0">
                <a:srgbClr val="002BFF"/>
              </a:gs>
              <a:gs pos="100000">
                <a:srgbClr val="00E29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项目</a:t>
            </a:r>
            <a:endParaRPr lang="zh-CN" sz="2800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>
                <a:latin typeface="华文楷体" panose="02010600040101010101" charset="-122"/>
                <a:ea typeface="华文楷体" panose="02010600040101010101" charset="-122"/>
                <a:sym typeface="+mn-ea"/>
              </a:rPr>
              <a:t>中集、王力、欣旺达、邳州、中间三局</a:t>
            </a:r>
            <a:endParaRPr lang="zh-CN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782310" y="1986280"/>
            <a:ext cx="4120515" cy="2884805"/>
          </a:xfrm>
          <a:prstGeom prst="ellipse">
            <a:avLst/>
          </a:prstGeom>
          <a:gradFill flip="none" rotWithShape="1">
            <a:gsLst>
              <a:gs pos="0">
                <a:srgbClr val="002BFF"/>
              </a:gs>
              <a:gs pos="100000">
                <a:srgbClr val="00E29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web</a:t>
            </a:r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可视化</a:t>
            </a:r>
            <a:endParaRPr lang="zh-CN" altLang="en-US"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609090" y="3824605"/>
            <a:ext cx="2625725" cy="2099310"/>
          </a:xfrm>
          <a:prstGeom prst="ellipse">
            <a:avLst/>
          </a:prstGeom>
          <a:gradFill flip="none" rotWithShape="1">
            <a:gsLst>
              <a:gs pos="0">
                <a:srgbClr val="002BFF"/>
              </a:gs>
              <a:gs pos="100000">
                <a:srgbClr val="00E29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视频模块</a:t>
            </a:r>
            <a:endParaRPr lang="zh-CN" sz="2800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>
                <a:latin typeface="华文楷体" panose="02010600040101010101" charset="-122"/>
                <a:ea typeface="华文楷体" panose="02010600040101010101" charset="-122"/>
                <a:sym typeface="+mn-ea"/>
              </a:rPr>
              <a:t>视频系统、视频平台</a:t>
            </a:r>
            <a:endParaRPr lang="zh-CN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平行四边形 7"/>
          <p:cNvSpPr/>
          <p:nvPr/>
        </p:nvSpPr>
        <p:spPr>
          <a:xfrm>
            <a:off x="517433" y="333486"/>
            <a:ext cx="4615544" cy="711200"/>
          </a:xfrm>
          <a:prstGeom prst="parallelogram">
            <a:avLst/>
          </a:prstGeom>
          <a:gradFill flip="none" rotWithShape="1">
            <a:gsLst>
              <a:gs pos="0">
                <a:srgbClr val="002BFF"/>
              </a:gs>
              <a:gs pos="100000">
                <a:srgbClr val="00E29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sz="2800">
                <a:sym typeface="+mn-ea"/>
              </a:rPr>
              <a:t>项目</a:t>
            </a:r>
            <a:endParaRPr lang="zh-CN" sz="28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250" y="1136650"/>
            <a:ext cx="11021695" cy="5553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</a:rPr>
              <a:t>中集</a:t>
            </a:r>
            <a:endParaRPr lang="zh-CN" altLang="en-US" sz="2400" b="1">
              <a:solidFill>
                <a:schemeClr val="bg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地图飞线图控件；下拉多选框控件；第三方数据表格的控件；轮播条形图控件、轮播饼图控件；产品弹窗自动轮播控件、可通过语音控制；</a:t>
            </a:r>
            <a:r>
              <a:rPr lang="zh-CN" altLang="en-US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自动执行控件点击事件跳转到对应的页面</a:t>
            </a:r>
            <a:endParaRPr lang="zh-CN" altLang="en-US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</a:rPr>
              <a:t>王力</a:t>
            </a:r>
            <a:endParaRPr lang="zh-CN" altLang="en-US">
              <a:solidFill>
                <a:schemeClr val="bg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开发了一张定制页面以及相关功能、控件</a:t>
            </a:r>
            <a:endParaRPr lang="zh-CN" altLang="en-US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</a:rPr>
              <a:t>欣旺达、邳州</a:t>
            </a:r>
            <a:endParaRPr lang="zh-CN" altLang="en-US">
              <a:solidFill>
                <a:schemeClr val="bg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控件功能需求的开发</a:t>
            </a:r>
            <a:endParaRPr lang="zh-CN" altLang="en-US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</a:rPr>
              <a:t>中建三局</a:t>
            </a:r>
            <a:endParaRPr lang="zh-CN" altLang="en-US">
              <a:solidFill>
                <a:schemeClr val="bg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全局视频控件、视频报警轮播弹框控件、</a:t>
            </a:r>
            <a:r>
              <a:rPr lang="en-US" altLang="zh-CN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sharedWorker</a:t>
            </a:r>
            <a:r>
              <a:rPr lang="zh-CN" altLang="en-US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单独线程进行</a:t>
            </a:r>
            <a:r>
              <a:rPr lang="en-US" altLang="zh-CN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singlar</a:t>
            </a:r>
            <a:r>
              <a:rPr lang="zh-CN" altLang="en-US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的订阅、视频播放相关问题的修复</a:t>
            </a:r>
            <a:endParaRPr lang="zh-CN" altLang="en-US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平行四边形 7"/>
          <p:cNvSpPr/>
          <p:nvPr/>
        </p:nvSpPr>
        <p:spPr>
          <a:xfrm>
            <a:off x="507908" y="323961"/>
            <a:ext cx="4615544" cy="711200"/>
          </a:xfrm>
          <a:prstGeom prst="parallelogram">
            <a:avLst/>
          </a:prstGeom>
          <a:gradFill flip="none" rotWithShape="1">
            <a:gsLst>
              <a:gs pos="0">
                <a:srgbClr val="002BFF"/>
              </a:gs>
              <a:gs pos="100000">
                <a:srgbClr val="00E29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800"/>
              <a:t>视频模块</a:t>
            </a:r>
            <a:endParaRPr 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508000" y="3553460"/>
            <a:ext cx="478155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sym typeface="+mn-ea"/>
              </a:rPr>
              <a:t>视频平台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功能的修改、问题的跟进修复；</a:t>
            </a:r>
            <a:endParaRPr lang="zh-CN" altLang="en-US" sz="20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8000" y="1221740"/>
            <a:ext cx="51562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sym typeface="+mn-ea"/>
              </a:rPr>
              <a:t>视频系统</a:t>
            </a:r>
            <a:endParaRPr lang="zh-CN" altLang="en-US" sz="2400" b="1">
              <a:solidFill>
                <a:schemeClr val="bg1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新增第三方录像功能；</a:t>
            </a:r>
            <a:endParaRPr lang="zh-CN" altLang="en-US" sz="20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录像回放功能的修改；</a:t>
            </a:r>
            <a:endParaRPr lang="zh-CN" altLang="en-US" sz="20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视频播放、回放新增多种播放器之间的切换；</a:t>
            </a:r>
            <a:endParaRPr lang="zh-CN" altLang="en-US" sz="20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其他问题的跟进修复；</a:t>
            </a:r>
            <a:endParaRPr lang="zh-CN" altLang="en-US" sz="20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525688" y="429371"/>
            <a:ext cx="4615544" cy="711200"/>
          </a:xfrm>
          <a:prstGeom prst="parallelogram">
            <a:avLst/>
          </a:prstGeom>
          <a:gradFill flip="none" rotWithShape="1">
            <a:gsLst>
              <a:gs pos="0">
                <a:srgbClr val="002BFF"/>
              </a:gs>
              <a:gs pos="100000">
                <a:srgbClr val="00E29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WEB</a:t>
            </a:r>
            <a:r>
              <a:rPr lang="zh-CN" altLang="en-US" sz="2800"/>
              <a:t>可视化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525780" y="1236980"/>
            <a:ext cx="4890770" cy="5515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控件全部改为</a:t>
            </a:r>
            <a:r>
              <a:rPr lang="en-US" altLang="zh-CN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dom</a:t>
            </a:r>
            <a:r>
              <a:rPr lang="zh-CN" altLang="en-US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渲染；</a:t>
            </a:r>
            <a:endParaRPr lang="zh-CN" altLang="en-US" sz="1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新增页面自适应功能；</a:t>
            </a:r>
            <a:endParaRPr lang="zh-CN" altLang="en-US" sz="1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基础控件、图表控件绑点支持弹框选择；</a:t>
            </a:r>
            <a:endParaRPr lang="zh-CN" altLang="en-US" sz="1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Angular</a:t>
            </a:r>
            <a:r>
              <a:rPr lang="zh-CN" altLang="en-US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版本的升级；</a:t>
            </a:r>
            <a:endParaRPr lang="zh-CN" altLang="en-US" sz="1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可视化项目、态势管理功能的开发；</a:t>
            </a:r>
            <a:endParaRPr lang="zh-CN" altLang="en-US" sz="1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项目的导出、导入功能；</a:t>
            </a:r>
            <a:endParaRPr lang="zh-CN" altLang="en-US" sz="1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重新对接可视化</a:t>
            </a:r>
            <a:r>
              <a:rPr lang="en-US" altLang="zh-CN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3.0</a:t>
            </a:r>
            <a:r>
              <a:rPr lang="zh-CN" altLang="en-US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的接口；</a:t>
            </a:r>
            <a:endParaRPr lang="zh-CN" altLang="en-US" sz="1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新增可视化态势模板；</a:t>
            </a:r>
            <a:endParaRPr lang="zh-CN" altLang="en-US" sz="1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手机端页面的编辑预览；</a:t>
            </a:r>
            <a:endParaRPr lang="zh-CN" altLang="en-US" sz="1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编辑页面顶部、两侧操作配置栏的重构；</a:t>
            </a:r>
            <a:endParaRPr lang="zh-CN" altLang="en-US" sz="1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编辑页画布缩放、截图功能；</a:t>
            </a:r>
            <a:endParaRPr lang="zh-CN" altLang="en-US" sz="1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控件组合功能；</a:t>
            </a:r>
            <a:endParaRPr lang="zh-CN" altLang="en-US" sz="1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可视化全局滤镜；</a:t>
            </a:r>
            <a:endParaRPr lang="zh-CN" altLang="en-US" sz="1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去掉</a:t>
            </a:r>
            <a:r>
              <a:rPr lang="en-US" altLang="zh-CN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iframe</a:t>
            </a:r>
            <a:r>
              <a:rPr lang="zh-CN" altLang="en-US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引入子态势的机制，通过一个页面整合到一起进行渲染；</a:t>
            </a:r>
            <a:endParaRPr lang="zh-CN" altLang="en-US" sz="16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4635" y="1236980"/>
            <a:ext cx="4890770" cy="541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控件图层控件面板的重构；</a:t>
            </a:r>
            <a:endParaRPr lang="zh-CN" altLang="en-US" sz="1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控件的开发、控件配置的丰富；</a:t>
            </a:r>
            <a:endParaRPr lang="zh-CN" altLang="en-US" sz="1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修复可视化页面动画卡顿；</a:t>
            </a:r>
            <a:endParaRPr lang="zh-CN" altLang="en-US" sz="1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优化可视化页面的加载速度；</a:t>
            </a:r>
            <a:endParaRPr lang="zh-CN" altLang="en-US" sz="1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修复其他相关</a:t>
            </a:r>
            <a:r>
              <a:rPr lang="en-US" altLang="zh-CN" sz="16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bug</a:t>
            </a:r>
            <a:r>
              <a:rPr lang="zh-CN" altLang="en-US" sz="16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；</a:t>
            </a:r>
            <a:endParaRPr lang="zh-CN" altLang="en-US" sz="16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插件化；</a:t>
            </a:r>
            <a:endParaRPr lang="zh-CN" altLang="en-US" sz="1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zh-CN" altLang="en-US" sz="16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indent="0" algn="l" fontAlgn="auto">
              <a:lnSpc>
                <a:spcPct val="150000"/>
              </a:lnSpc>
              <a:buNone/>
            </a:pPr>
            <a:endParaRPr lang="zh-CN" altLang="en-US" sz="16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7840" y="417195"/>
            <a:ext cx="1041336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3200" b="1" dirty="0">
                <a:ln>
                  <a:noFill/>
                </a:ln>
                <a:gradFill flip="none" rotWithShape="1">
                  <a:gsLst>
                    <a:gs pos="79000">
                      <a:srgbClr val="00E29B"/>
                    </a:gs>
                    <a:gs pos="0">
                      <a:srgbClr val="002BFF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悠黑体加粗" panose="02010600010101010101" charset="-122"/>
                <a:ea typeface="方正悠黑体加粗" panose="02010600010101010101" charset="-122"/>
                <a:sym typeface="+mn-ea"/>
              </a:rPr>
              <a:t>二、明年计划</a:t>
            </a:r>
            <a:endParaRPr lang="zh-CN" altLang="en-US" sz="3200" b="1" dirty="0">
              <a:ln>
                <a:noFill/>
              </a:ln>
              <a:gradFill flip="none" rotWithShape="1">
                <a:gsLst>
                  <a:gs pos="79000">
                    <a:srgbClr val="00E29B"/>
                  </a:gs>
                  <a:gs pos="0">
                    <a:srgbClr val="002BFF"/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悠黑体加粗" panose="02010600010101010101" charset="-122"/>
              <a:ea typeface="方正悠黑体加粗" panose="02010600010101010101" charset="-122"/>
              <a:sym typeface="+mn-ea"/>
            </a:endParaRPr>
          </a:p>
          <a:p>
            <a:pPr marL="800100" indent="-457200" algn="l" fontAlgn="auto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高效的完成开发任务；</a:t>
            </a:r>
            <a:endParaRPr lang="zh-CN" altLang="en-US" sz="20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marL="800100" indent="-457200" algn="l" fontAlgn="auto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加强自身的能力，提高自己专业知识技能；</a:t>
            </a:r>
            <a:endParaRPr lang="zh-CN" altLang="en-US" sz="20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marL="342900" indent="0" algn="l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25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rgbClr val="00175F">
                    <a:alpha val="86000"/>
                  </a:srgbClr>
                </a:gs>
                <a:gs pos="100000">
                  <a:srgbClr val="000001">
                    <a:alpha val="8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18262" y="713111"/>
            <a:ext cx="9046192" cy="3140432"/>
            <a:chOff x="1661805" y="98068"/>
            <a:chExt cx="9046192" cy="3140432"/>
          </a:xfrm>
          <a:gradFill>
            <a:gsLst>
              <a:gs pos="0">
                <a:srgbClr val="002BFF">
                  <a:alpha val="43000"/>
                </a:srgbClr>
              </a:gs>
              <a:gs pos="100000">
                <a:srgbClr val="00E29B">
                  <a:alpha val="0"/>
                </a:srgbClr>
              </a:gs>
            </a:gsLst>
            <a:lin ang="5400000" scaled="1"/>
          </a:gradFill>
        </p:grpSpPr>
        <p:sp>
          <p:nvSpPr>
            <p:cNvPr id="7" name="tiles-detail-of-construction_28468"/>
            <p:cNvSpPr>
              <a:spLocks noChangeAspect="1"/>
            </p:cNvSpPr>
            <p:nvPr/>
          </p:nvSpPr>
          <p:spPr bwMode="auto">
            <a:xfrm>
              <a:off x="4279901" y="98068"/>
              <a:ext cx="3810000" cy="3140432"/>
            </a:xfrm>
            <a:custGeom>
              <a:avLst/>
              <a:gdLst>
                <a:gd name="connsiteX0" fmla="*/ 420429 w 602699"/>
                <a:gd name="connsiteY0" fmla="*/ 349934 h 496781"/>
                <a:gd name="connsiteX1" fmla="*/ 602699 w 602699"/>
                <a:gd name="connsiteY1" fmla="*/ 349934 h 496781"/>
                <a:gd name="connsiteX2" fmla="*/ 602699 w 602699"/>
                <a:gd name="connsiteY2" fmla="*/ 496781 h 496781"/>
                <a:gd name="connsiteX3" fmla="*/ 420429 w 602699"/>
                <a:gd name="connsiteY3" fmla="*/ 496781 h 496781"/>
                <a:gd name="connsiteX4" fmla="*/ 210214 w 602699"/>
                <a:gd name="connsiteY4" fmla="*/ 349934 h 496781"/>
                <a:gd name="connsiteX5" fmla="*/ 392484 w 602699"/>
                <a:gd name="connsiteY5" fmla="*/ 349934 h 496781"/>
                <a:gd name="connsiteX6" fmla="*/ 392484 w 602699"/>
                <a:gd name="connsiteY6" fmla="*/ 496781 h 496781"/>
                <a:gd name="connsiteX7" fmla="*/ 210214 w 602699"/>
                <a:gd name="connsiteY7" fmla="*/ 496781 h 496781"/>
                <a:gd name="connsiteX8" fmla="*/ 0 w 602699"/>
                <a:gd name="connsiteY8" fmla="*/ 349934 h 496781"/>
                <a:gd name="connsiteX9" fmla="*/ 182270 w 602699"/>
                <a:gd name="connsiteY9" fmla="*/ 349934 h 496781"/>
                <a:gd name="connsiteX10" fmla="*/ 182270 w 602699"/>
                <a:gd name="connsiteY10" fmla="*/ 496781 h 496781"/>
                <a:gd name="connsiteX11" fmla="*/ 0 w 602699"/>
                <a:gd name="connsiteY11" fmla="*/ 496781 h 496781"/>
                <a:gd name="connsiteX12" fmla="*/ 420429 w 602699"/>
                <a:gd name="connsiteY12" fmla="*/ 175002 h 496781"/>
                <a:gd name="connsiteX13" fmla="*/ 602699 w 602699"/>
                <a:gd name="connsiteY13" fmla="*/ 175002 h 496781"/>
                <a:gd name="connsiteX14" fmla="*/ 602699 w 602699"/>
                <a:gd name="connsiteY14" fmla="*/ 321849 h 496781"/>
                <a:gd name="connsiteX15" fmla="*/ 420429 w 602699"/>
                <a:gd name="connsiteY15" fmla="*/ 321849 h 496781"/>
                <a:gd name="connsiteX16" fmla="*/ 210214 w 602699"/>
                <a:gd name="connsiteY16" fmla="*/ 175002 h 496781"/>
                <a:gd name="connsiteX17" fmla="*/ 392484 w 602699"/>
                <a:gd name="connsiteY17" fmla="*/ 175002 h 496781"/>
                <a:gd name="connsiteX18" fmla="*/ 392484 w 602699"/>
                <a:gd name="connsiteY18" fmla="*/ 321849 h 496781"/>
                <a:gd name="connsiteX19" fmla="*/ 210214 w 602699"/>
                <a:gd name="connsiteY19" fmla="*/ 321849 h 496781"/>
                <a:gd name="connsiteX20" fmla="*/ 0 w 602699"/>
                <a:gd name="connsiteY20" fmla="*/ 175002 h 496781"/>
                <a:gd name="connsiteX21" fmla="*/ 182270 w 602699"/>
                <a:gd name="connsiteY21" fmla="*/ 175002 h 496781"/>
                <a:gd name="connsiteX22" fmla="*/ 182270 w 602699"/>
                <a:gd name="connsiteY22" fmla="*/ 321849 h 496781"/>
                <a:gd name="connsiteX23" fmla="*/ 0 w 602699"/>
                <a:gd name="connsiteY23" fmla="*/ 321849 h 496781"/>
                <a:gd name="connsiteX24" fmla="*/ 388533 w 602699"/>
                <a:gd name="connsiteY24" fmla="*/ 0 h 496781"/>
                <a:gd name="connsiteX25" fmla="*/ 503555 w 602699"/>
                <a:gd name="connsiteY25" fmla="*/ 0 h 496781"/>
                <a:gd name="connsiteX26" fmla="*/ 591973 w 602699"/>
                <a:gd name="connsiteY26" fmla="*/ 146847 h 496781"/>
                <a:gd name="connsiteX27" fmla="*/ 417875 w 602699"/>
                <a:gd name="connsiteY27" fmla="*/ 146847 h 496781"/>
                <a:gd name="connsiteX28" fmla="*/ 255997 w 602699"/>
                <a:gd name="connsiteY28" fmla="*/ 0 h 496781"/>
                <a:gd name="connsiteX29" fmla="*/ 360043 w 602699"/>
                <a:gd name="connsiteY29" fmla="*/ 0 h 496781"/>
                <a:gd name="connsiteX30" fmla="*/ 389379 w 602699"/>
                <a:gd name="connsiteY30" fmla="*/ 146847 h 496781"/>
                <a:gd name="connsiteX31" fmla="*/ 214730 w 602699"/>
                <a:gd name="connsiteY31" fmla="*/ 146847 h 496781"/>
                <a:gd name="connsiteX32" fmla="*/ 98943 w 602699"/>
                <a:gd name="connsiteY32" fmla="*/ 0 h 496781"/>
                <a:gd name="connsiteX33" fmla="*/ 226868 w 602699"/>
                <a:gd name="connsiteY33" fmla="*/ 0 h 496781"/>
                <a:gd name="connsiteX34" fmla="*/ 185596 w 602699"/>
                <a:gd name="connsiteY34" fmla="*/ 146847 h 496781"/>
                <a:gd name="connsiteX35" fmla="*/ 10726 w 602699"/>
                <a:gd name="connsiteY35" fmla="*/ 146847 h 49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2699" h="496781">
                  <a:moveTo>
                    <a:pt x="420429" y="349934"/>
                  </a:moveTo>
                  <a:lnTo>
                    <a:pt x="602699" y="349934"/>
                  </a:lnTo>
                  <a:lnTo>
                    <a:pt x="602699" y="496781"/>
                  </a:lnTo>
                  <a:lnTo>
                    <a:pt x="420429" y="496781"/>
                  </a:lnTo>
                  <a:close/>
                  <a:moveTo>
                    <a:pt x="210214" y="349934"/>
                  </a:moveTo>
                  <a:lnTo>
                    <a:pt x="392484" y="349934"/>
                  </a:lnTo>
                  <a:lnTo>
                    <a:pt x="392484" y="496781"/>
                  </a:lnTo>
                  <a:lnTo>
                    <a:pt x="210214" y="496781"/>
                  </a:lnTo>
                  <a:close/>
                  <a:moveTo>
                    <a:pt x="0" y="349934"/>
                  </a:moveTo>
                  <a:lnTo>
                    <a:pt x="182270" y="349934"/>
                  </a:lnTo>
                  <a:lnTo>
                    <a:pt x="182270" y="496781"/>
                  </a:lnTo>
                  <a:lnTo>
                    <a:pt x="0" y="496781"/>
                  </a:lnTo>
                  <a:close/>
                  <a:moveTo>
                    <a:pt x="420429" y="175002"/>
                  </a:moveTo>
                  <a:lnTo>
                    <a:pt x="602699" y="175002"/>
                  </a:lnTo>
                  <a:lnTo>
                    <a:pt x="602699" y="321849"/>
                  </a:lnTo>
                  <a:lnTo>
                    <a:pt x="420429" y="321849"/>
                  </a:lnTo>
                  <a:close/>
                  <a:moveTo>
                    <a:pt x="210214" y="175002"/>
                  </a:moveTo>
                  <a:lnTo>
                    <a:pt x="392484" y="175002"/>
                  </a:lnTo>
                  <a:lnTo>
                    <a:pt x="392484" y="321849"/>
                  </a:lnTo>
                  <a:lnTo>
                    <a:pt x="210214" y="321849"/>
                  </a:lnTo>
                  <a:close/>
                  <a:moveTo>
                    <a:pt x="0" y="175002"/>
                  </a:moveTo>
                  <a:lnTo>
                    <a:pt x="182270" y="175002"/>
                  </a:lnTo>
                  <a:lnTo>
                    <a:pt x="182270" y="321849"/>
                  </a:lnTo>
                  <a:lnTo>
                    <a:pt x="0" y="321849"/>
                  </a:lnTo>
                  <a:close/>
                  <a:moveTo>
                    <a:pt x="388533" y="0"/>
                  </a:moveTo>
                  <a:lnTo>
                    <a:pt x="503555" y="0"/>
                  </a:lnTo>
                  <a:lnTo>
                    <a:pt x="591973" y="146847"/>
                  </a:lnTo>
                  <a:lnTo>
                    <a:pt x="417875" y="146847"/>
                  </a:lnTo>
                  <a:close/>
                  <a:moveTo>
                    <a:pt x="255997" y="0"/>
                  </a:moveTo>
                  <a:lnTo>
                    <a:pt x="360043" y="0"/>
                  </a:lnTo>
                  <a:lnTo>
                    <a:pt x="389379" y="146847"/>
                  </a:lnTo>
                  <a:lnTo>
                    <a:pt x="214730" y="146847"/>
                  </a:lnTo>
                  <a:close/>
                  <a:moveTo>
                    <a:pt x="98943" y="0"/>
                  </a:moveTo>
                  <a:lnTo>
                    <a:pt x="226868" y="0"/>
                  </a:lnTo>
                  <a:lnTo>
                    <a:pt x="185596" y="146847"/>
                  </a:lnTo>
                  <a:lnTo>
                    <a:pt x="10726" y="146847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" name="tiles-detail-of-construction_28468"/>
            <p:cNvSpPr>
              <a:spLocks noChangeAspect="1"/>
            </p:cNvSpPr>
            <p:nvPr/>
          </p:nvSpPr>
          <p:spPr bwMode="auto">
            <a:xfrm>
              <a:off x="8570605" y="1476732"/>
              <a:ext cx="2137392" cy="1761768"/>
            </a:xfrm>
            <a:custGeom>
              <a:avLst/>
              <a:gdLst>
                <a:gd name="connsiteX0" fmla="*/ 420429 w 602699"/>
                <a:gd name="connsiteY0" fmla="*/ 349934 h 496781"/>
                <a:gd name="connsiteX1" fmla="*/ 602699 w 602699"/>
                <a:gd name="connsiteY1" fmla="*/ 349934 h 496781"/>
                <a:gd name="connsiteX2" fmla="*/ 602699 w 602699"/>
                <a:gd name="connsiteY2" fmla="*/ 496781 h 496781"/>
                <a:gd name="connsiteX3" fmla="*/ 420429 w 602699"/>
                <a:gd name="connsiteY3" fmla="*/ 496781 h 496781"/>
                <a:gd name="connsiteX4" fmla="*/ 210214 w 602699"/>
                <a:gd name="connsiteY4" fmla="*/ 349934 h 496781"/>
                <a:gd name="connsiteX5" fmla="*/ 392484 w 602699"/>
                <a:gd name="connsiteY5" fmla="*/ 349934 h 496781"/>
                <a:gd name="connsiteX6" fmla="*/ 392484 w 602699"/>
                <a:gd name="connsiteY6" fmla="*/ 496781 h 496781"/>
                <a:gd name="connsiteX7" fmla="*/ 210214 w 602699"/>
                <a:gd name="connsiteY7" fmla="*/ 496781 h 496781"/>
                <a:gd name="connsiteX8" fmla="*/ 0 w 602699"/>
                <a:gd name="connsiteY8" fmla="*/ 349934 h 496781"/>
                <a:gd name="connsiteX9" fmla="*/ 182270 w 602699"/>
                <a:gd name="connsiteY9" fmla="*/ 349934 h 496781"/>
                <a:gd name="connsiteX10" fmla="*/ 182270 w 602699"/>
                <a:gd name="connsiteY10" fmla="*/ 496781 h 496781"/>
                <a:gd name="connsiteX11" fmla="*/ 0 w 602699"/>
                <a:gd name="connsiteY11" fmla="*/ 496781 h 496781"/>
                <a:gd name="connsiteX12" fmla="*/ 420429 w 602699"/>
                <a:gd name="connsiteY12" fmla="*/ 175002 h 496781"/>
                <a:gd name="connsiteX13" fmla="*/ 602699 w 602699"/>
                <a:gd name="connsiteY13" fmla="*/ 175002 h 496781"/>
                <a:gd name="connsiteX14" fmla="*/ 602699 w 602699"/>
                <a:gd name="connsiteY14" fmla="*/ 321849 h 496781"/>
                <a:gd name="connsiteX15" fmla="*/ 420429 w 602699"/>
                <a:gd name="connsiteY15" fmla="*/ 321849 h 496781"/>
                <a:gd name="connsiteX16" fmla="*/ 210214 w 602699"/>
                <a:gd name="connsiteY16" fmla="*/ 175002 h 496781"/>
                <a:gd name="connsiteX17" fmla="*/ 392484 w 602699"/>
                <a:gd name="connsiteY17" fmla="*/ 175002 h 496781"/>
                <a:gd name="connsiteX18" fmla="*/ 392484 w 602699"/>
                <a:gd name="connsiteY18" fmla="*/ 321849 h 496781"/>
                <a:gd name="connsiteX19" fmla="*/ 210214 w 602699"/>
                <a:gd name="connsiteY19" fmla="*/ 321849 h 496781"/>
                <a:gd name="connsiteX20" fmla="*/ 0 w 602699"/>
                <a:gd name="connsiteY20" fmla="*/ 175002 h 496781"/>
                <a:gd name="connsiteX21" fmla="*/ 182270 w 602699"/>
                <a:gd name="connsiteY21" fmla="*/ 175002 h 496781"/>
                <a:gd name="connsiteX22" fmla="*/ 182270 w 602699"/>
                <a:gd name="connsiteY22" fmla="*/ 321849 h 496781"/>
                <a:gd name="connsiteX23" fmla="*/ 0 w 602699"/>
                <a:gd name="connsiteY23" fmla="*/ 321849 h 496781"/>
                <a:gd name="connsiteX24" fmla="*/ 388533 w 602699"/>
                <a:gd name="connsiteY24" fmla="*/ 0 h 496781"/>
                <a:gd name="connsiteX25" fmla="*/ 503555 w 602699"/>
                <a:gd name="connsiteY25" fmla="*/ 0 h 496781"/>
                <a:gd name="connsiteX26" fmla="*/ 591973 w 602699"/>
                <a:gd name="connsiteY26" fmla="*/ 146847 h 496781"/>
                <a:gd name="connsiteX27" fmla="*/ 417875 w 602699"/>
                <a:gd name="connsiteY27" fmla="*/ 146847 h 496781"/>
                <a:gd name="connsiteX28" fmla="*/ 255997 w 602699"/>
                <a:gd name="connsiteY28" fmla="*/ 0 h 496781"/>
                <a:gd name="connsiteX29" fmla="*/ 360043 w 602699"/>
                <a:gd name="connsiteY29" fmla="*/ 0 h 496781"/>
                <a:gd name="connsiteX30" fmla="*/ 389379 w 602699"/>
                <a:gd name="connsiteY30" fmla="*/ 146847 h 496781"/>
                <a:gd name="connsiteX31" fmla="*/ 214730 w 602699"/>
                <a:gd name="connsiteY31" fmla="*/ 146847 h 496781"/>
                <a:gd name="connsiteX32" fmla="*/ 98943 w 602699"/>
                <a:gd name="connsiteY32" fmla="*/ 0 h 496781"/>
                <a:gd name="connsiteX33" fmla="*/ 226868 w 602699"/>
                <a:gd name="connsiteY33" fmla="*/ 0 h 496781"/>
                <a:gd name="connsiteX34" fmla="*/ 185596 w 602699"/>
                <a:gd name="connsiteY34" fmla="*/ 146847 h 496781"/>
                <a:gd name="connsiteX35" fmla="*/ 10726 w 602699"/>
                <a:gd name="connsiteY35" fmla="*/ 146847 h 49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2699" h="496781">
                  <a:moveTo>
                    <a:pt x="420429" y="349934"/>
                  </a:moveTo>
                  <a:lnTo>
                    <a:pt x="602699" y="349934"/>
                  </a:lnTo>
                  <a:lnTo>
                    <a:pt x="602699" y="496781"/>
                  </a:lnTo>
                  <a:lnTo>
                    <a:pt x="420429" y="496781"/>
                  </a:lnTo>
                  <a:close/>
                  <a:moveTo>
                    <a:pt x="210214" y="349934"/>
                  </a:moveTo>
                  <a:lnTo>
                    <a:pt x="392484" y="349934"/>
                  </a:lnTo>
                  <a:lnTo>
                    <a:pt x="392484" y="496781"/>
                  </a:lnTo>
                  <a:lnTo>
                    <a:pt x="210214" y="496781"/>
                  </a:lnTo>
                  <a:close/>
                  <a:moveTo>
                    <a:pt x="0" y="349934"/>
                  </a:moveTo>
                  <a:lnTo>
                    <a:pt x="182270" y="349934"/>
                  </a:lnTo>
                  <a:lnTo>
                    <a:pt x="182270" y="496781"/>
                  </a:lnTo>
                  <a:lnTo>
                    <a:pt x="0" y="496781"/>
                  </a:lnTo>
                  <a:close/>
                  <a:moveTo>
                    <a:pt x="420429" y="175002"/>
                  </a:moveTo>
                  <a:lnTo>
                    <a:pt x="602699" y="175002"/>
                  </a:lnTo>
                  <a:lnTo>
                    <a:pt x="602699" y="321849"/>
                  </a:lnTo>
                  <a:lnTo>
                    <a:pt x="420429" y="321849"/>
                  </a:lnTo>
                  <a:close/>
                  <a:moveTo>
                    <a:pt x="210214" y="175002"/>
                  </a:moveTo>
                  <a:lnTo>
                    <a:pt x="392484" y="175002"/>
                  </a:lnTo>
                  <a:lnTo>
                    <a:pt x="392484" y="321849"/>
                  </a:lnTo>
                  <a:lnTo>
                    <a:pt x="210214" y="321849"/>
                  </a:lnTo>
                  <a:close/>
                  <a:moveTo>
                    <a:pt x="0" y="175002"/>
                  </a:moveTo>
                  <a:lnTo>
                    <a:pt x="182270" y="175002"/>
                  </a:lnTo>
                  <a:lnTo>
                    <a:pt x="182270" y="321849"/>
                  </a:lnTo>
                  <a:lnTo>
                    <a:pt x="0" y="321849"/>
                  </a:lnTo>
                  <a:close/>
                  <a:moveTo>
                    <a:pt x="388533" y="0"/>
                  </a:moveTo>
                  <a:lnTo>
                    <a:pt x="503555" y="0"/>
                  </a:lnTo>
                  <a:lnTo>
                    <a:pt x="591973" y="146847"/>
                  </a:lnTo>
                  <a:lnTo>
                    <a:pt x="417875" y="146847"/>
                  </a:lnTo>
                  <a:close/>
                  <a:moveTo>
                    <a:pt x="255997" y="0"/>
                  </a:moveTo>
                  <a:lnTo>
                    <a:pt x="360043" y="0"/>
                  </a:lnTo>
                  <a:lnTo>
                    <a:pt x="389379" y="146847"/>
                  </a:lnTo>
                  <a:lnTo>
                    <a:pt x="214730" y="146847"/>
                  </a:lnTo>
                  <a:close/>
                  <a:moveTo>
                    <a:pt x="98943" y="0"/>
                  </a:moveTo>
                  <a:lnTo>
                    <a:pt x="226868" y="0"/>
                  </a:lnTo>
                  <a:lnTo>
                    <a:pt x="185596" y="146847"/>
                  </a:lnTo>
                  <a:lnTo>
                    <a:pt x="10726" y="146847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tiles-detail-of-construction_28468"/>
            <p:cNvSpPr>
              <a:spLocks noChangeAspect="1"/>
            </p:cNvSpPr>
            <p:nvPr/>
          </p:nvSpPr>
          <p:spPr bwMode="auto">
            <a:xfrm>
              <a:off x="1661805" y="1476732"/>
              <a:ext cx="2137392" cy="1761768"/>
            </a:xfrm>
            <a:custGeom>
              <a:avLst/>
              <a:gdLst>
                <a:gd name="connsiteX0" fmla="*/ 420429 w 602699"/>
                <a:gd name="connsiteY0" fmla="*/ 349934 h 496781"/>
                <a:gd name="connsiteX1" fmla="*/ 602699 w 602699"/>
                <a:gd name="connsiteY1" fmla="*/ 349934 h 496781"/>
                <a:gd name="connsiteX2" fmla="*/ 602699 w 602699"/>
                <a:gd name="connsiteY2" fmla="*/ 496781 h 496781"/>
                <a:gd name="connsiteX3" fmla="*/ 420429 w 602699"/>
                <a:gd name="connsiteY3" fmla="*/ 496781 h 496781"/>
                <a:gd name="connsiteX4" fmla="*/ 210214 w 602699"/>
                <a:gd name="connsiteY4" fmla="*/ 349934 h 496781"/>
                <a:gd name="connsiteX5" fmla="*/ 392484 w 602699"/>
                <a:gd name="connsiteY5" fmla="*/ 349934 h 496781"/>
                <a:gd name="connsiteX6" fmla="*/ 392484 w 602699"/>
                <a:gd name="connsiteY6" fmla="*/ 496781 h 496781"/>
                <a:gd name="connsiteX7" fmla="*/ 210214 w 602699"/>
                <a:gd name="connsiteY7" fmla="*/ 496781 h 496781"/>
                <a:gd name="connsiteX8" fmla="*/ 0 w 602699"/>
                <a:gd name="connsiteY8" fmla="*/ 349934 h 496781"/>
                <a:gd name="connsiteX9" fmla="*/ 182270 w 602699"/>
                <a:gd name="connsiteY9" fmla="*/ 349934 h 496781"/>
                <a:gd name="connsiteX10" fmla="*/ 182270 w 602699"/>
                <a:gd name="connsiteY10" fmla="*/ 496781 h 496781"/>
                <a:gd name="connsiteX11" fmla="*/ 0 w 602699"/>
                <a:gd name="connsiteY11" fmla="*/ 496781 h 496781"/>
                <a:gd name="connsiteX12" fmla="*/ 420429 w 602699"/>
                <a:gd name="connsiteY12" fmla="*/ 175002 h 496781"/>
                <a:gd name="connsiteX13" fmla="*/ 602699 w 602699"/>
                <a:gd name="connsiteY13" fmla="*/ 175002 h 496781"/>
                <a:gd name="connsiteX14" fmla="*/ 602699 w 602699"/>
                <a:gd name="connsiteY14" fmla="*/ 321849 h 496781"/>
                <a:gd name="connsiteX15" fmla="*/ 420429 w 602699"/>
                <a:gd name="connsiteY15" fmla="*/ 321849 h 496781"/>
                <a:gd name="connsiteX16" fmla="*/ 210214 w 602699"/>
                <a:gd name="connsiteY16" fmla="*/ 175002 h 496781"/>
                <a:gd name="connsiteX17" fmla="*/ 392484 w 602699"/>
                <a:gd name="connsiteY17" fmla="*/ 175002 h 496781"/>
                <a:gd name="connsiteX18" fmla="*/ 392484 w 602699"/>
                <a:gd name="connsiteY18" fmla="*/ 321849 h 496781"/>
                <a:gd name="connsiteX19" fmla="*/ 210214 w 602699"/>
                <a:gd name="connsiteY19" fmla="*/ 321849 h 496781"/>
                <a:gd name="connsiteX20" fmla="*/ 0 w 602699"/>
                <a:gd name="connsiteY20" fmla="*/ 175002 h 496781"/>
                <a:gd name="connsiteX21" fmla="*/ 182270 w 602699"/>
                <a:gd name="connsiteY21" fmla="*/ 175002 h 496781"/>
                <a:gd name="connsiteX22" fmla="*/ 182270 w 602699"/>
                <a:gd name="connsiteY22" fmla="*/ 321849 h 496781"/>
                <a:gd name="connsiteX23" fmla="*/ 0 w 602699"/>
                <a:gd name="connsiteY23" fmla="*/ 321849 h 496781"/>
                <a:gd name="connsiteX24" fmla="*/ 388533 w 602699"/>
                <a:gd name="connsiteY24" fmla="*/ 0 h 496781"/>
                <a:gd name="connsiteX25" fmla="*/ 503555 w 602699"/>
                <a:gd name="connsiteY25" fmla="*/ 0 h 496781"/>
                <a:gd name="connsiteX26" fmla="*/ 591973 w 602699"/>
                <a:gd name="connsiteY26" fmla="*/ 146847 h 496781"/>
                <a:gd name="connsiteX27" fmla="*/ 417875 w 602699"/>
                <a:gd name="connsiteY27" fmla="*/ 146847 h 496781"/>
                <a:gd name="connsiteX28" fmla="*/ 255997 w 602699"/>
                <a:gd name="connsiteY28" fmla="*/ 0 h 496781"/>
                <a:gd name="connsiteX29" fmla="*/ 360043 w 602699"/>
                <a:gd name="connsiteY29" fmla="*/ 0 h 496781"/>
                <a:gd name="connsiteX30" fmla="*/ 389379 w 602699"/>
                <a:gd name="connsiteY30" fmla="*/ 146847 h 496781"/>
                <a:gd name="connsiteX31" fmla="*/ 214730 w 602699"/>
                <a:gd name="connsiteY31" fmla="*/ 146847 h 496781"/>
                <a:gd name="connsiteX32" fmla="*/ 98943 w 602699"/>
                <a:gd name="connsiteY32" fmla="*/ 0 h 496781"/>
                <a:gd name="connsiteX33" fmla="*/ 226868 w 602699"/>
                <a:gd name="connsiteY33" fmla="*/ 0 h 496781"/>
                <a:gd name="connsiteX34" fmla="*/ 185596 w 602699"/>
                <a:gd name="connsiteY34" fmla="*/ 146847 h 496781"/>
                <a:gd name="connsiteX35" fmla="*/ 10726 w 602699"/>
                <a:gd name="connsiteY35" fmla="*/ 146847 h 49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2699" h="496781">
                  <a:moveTo>
                    <a:pt x="420429" y="349934"/>
                  </a:moveTo>
                  <a:lnTo>
                    <a:pt x="602699" y="349934"/>
                  </a:lnTo>
                  <a:lnTo>
                    <a:pt x="602699" y="496781"/>
                  </a:lnTo>
                  <a:lnTo>
                    <a:pt x="420429" y="496781"/>
                  </a:lnTo>
                  <a:close/>
                  <a:moveTo>
                    <a:pt x="210214" y="349934"/>
                  </a:moveTo>
                  <a:lnTo>
                    <a:pt x="392484" y="349934"/>
                  </a:lnTo>
                  <a:lnTo>
                    <a:pt x="392484" y="496781"/>
                  </a:lnTo>
                  <a:lnTo>
                    <a:pt x="210214" y="496781"/>
                  </a:lnTo>
                  <a:close/>
                  <a:moveTo>
                    <a:pt x="0" y="349934"/>
                  </a:moveTo>
                  <a:lnTo>
                    <a:pt x="182270" y="349934"/>
                  </a:lnTo>
                  <a:lnTo>
                    <a:pt x="182270" y="496781"/>
                  </a:lnTo>
                  <a:lnTo>
                    <a:pt x="0" y="496781"/>
                  </a:lnTo>
                  <a:close/>
                  <a:moveTo>
                    <a:pt x="420429" y="175002"/>
                  </a:moveTo>
                  <a:lnTo>
                    <a:pt x="602699" y="175002"/>
                  </a:lnTo>
                  <a:lnTo>
                    <a:pt x="602699" y="321849"/>
                  </a:lnTo>
                  <a:lnTo>
                    <a:pt x="420429" y="321849"/>
                  </a:lnTo>
                  <a:close/>
                  <a:moveTo>
                    <a:pt x="210214" y="175002"/>
                  </a:moveTo>
                  <a:lnTo>
                    <a:pt x="392484" y="175002"/>
                  </a:lnTo>
                  <a:lnTo>
                    <a:pt x="392484" y="321849"/>
                  </a:lnTo>
                  <a:lnTo>
                    <a:pt x="210214" y="321849"/>
                  </a:lnTo>
                  <a:close/>
                  <a:moveTo>
                    <a:pt x="0" y="175002"/>
                  </a:moveTo>
                  <a:lnTo>
                    <a:pt x="182270" y="175002"/>
                  </a:lnTo>
                  <a:lnTo>
                    <a:pt x="182270" y="321849"/>
                  </a:lnTo>
                  <a:lnTo>
                    <a:pt x="0" y="321849"/>
                  </a:lnTo>
                  <a:close/>
                  <a:moveTo>
                    <a:pt x="388533" y="0"/>
                  </a:moveTo>
                  <a:lnTo>
                    <a:pt x="503555" y="0"/>
                  </a:lnTo>
                  <a:lnTo>
                    <a:pt x="591973" y="146847"/>
                  </a:lnTo>
                  <a:lnTo>
                    <a:pt x="417875" y="146847"/>
                  </a:lnTo>
                  <a:close/>
                  <a:moveTo>
                    <a:pt x="255997" y="0"/>
                  </a:moveTo>
                  <a:lnTo>
                    <a:pt x="360043" y="0"/>
                  </a:lnTo>
                  <a:lnTo>
                    <a:pt x="389379" y="146847"/>
                  </a:lnTo>
                  <a:lnTo>
                    <a:pt x="214730" y="146847"/>
                  </a:lnTo>
                  <a:close/>
                  <a:moveTo>
                    <a:pt x="98943" y="0"/>
                  </a:moveTo>
                  <a:lnTo>
                    <a:pt x="226868" y="0"/>
                  </a:lnTo>
                  <a:lnTo>
                    <a:pt x="185596" y="146847"/>
                  </a:lnTo>
                  <a:lnTo>
                    <a:pt x="10726" y="146847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" name="矩形 9"/>
          <p:cNvSpPr/>
          <p:nvPr/>
        </p:nvSpPr>
        <p:spPr>
          <a:xfrm>
            <a:off x="1206500" y="1918970"/>
            <a:ext cx="977900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8000" i="1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  <a:cs typeface="Times New Roman" panose="02020603050405020304" pitchFamily="18" charset="0"/>
              </a:rPr>
              <a:t>追求卓越，永不停息</a:t>
            </a:r>
            <a:endParaRPr lang="zh-CN" altLang="en-US" sz="8000" i="1" kern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庞门正道标题体" panose="02010600030101010101" pitchFamily="2" charset="-122"/>
              <a:ea typeface="庞门正道标题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990860" y="3791832"/>
            <a:ext cx="6311890" cy="65410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2BFF"/>
              </a:gs>
              <a:gs pos="100000">
                <a:srgbClr val="00E29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38031" y="3857273"/>
            <a:ext cx="3217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悠黑体" panose="02010600010101010101" charset="-122"/>
                <a:ea typeface="方正悠黑体" panose="02010600010101010101" charset="-122"/>
              </a:rPr>
              <a:t>演示完毕  谢谢观看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悠黑体" panose="02010600010101010101" charset="-122"/>
              <a:ea typeface="方正悠黑体" panose="0201060001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5181600"/>
            <a:ext cx="12192000" cy="1676400"/>
          </a:xfrm>
          <a:prstGeom prst="rect">
            <a:avLst/>
          </a:prstGeom>
          <a:gradFill>
            <a:gsLst>
              <a:gs pos="63000">
                <a:srgbClr val="00E29B">
                  <a:alpha val="27000"/>
                </a:srgbClr>
              </a:gs>
              <a:gs pos="0">
                <a:srgbClr val="00E29B">
                  <a:alpha val="0"/>
                </a:srgbClr>
              </a:gs>
              <a:gs pos="100000">
                <a:srgbClr val="002BFF">
                  <a:alpha val="1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ICON" val="#166779;"/>
</p:tagLst>
</file>

<file path=ppt/tags/tag2.xml><?xml version="1.0" encoding="utf-8"?>
<p:tagLst xmlns:p="http://schemas.openxmlformats.org/presentationml/2006/main">
  <p:tag name="PA" val="v5.1.0"/>
</p:tagLst>
</file>

<file path=ppt/tags/tag3.xml><?xml version="1.0" encoding="utf-8"?>
<p:tagLst xmlns:p="http://schemas.openxmlformats.org/presentationml/2006/main">
  <p:tag name="KSO_WPP_MARK_KEY" val="99d2e510-eb76-48c9-aa9f-8f421d8462ce"/>
  <p:tag name="COMMONDATA" val="eyJoZGlkIjoiZmRiZjc3Y2FjMDMwY2Y1YjNhZGVkMWI1Nzg2NzE4Yj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浙大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WPS 演示</Application>
  <PresentationFormat>宽屏</PresentationFormat>
  <Paragraphs>79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34" baseType="lpstr">
      <vt:lpstr>Arial</vt:lpstr>
      <vt:lpstr>宋体</vt:lpstr>
      <vt:lpstr>Wingdings</vt:lpstr>
      <vt:lpstr>Arial</vt:lpstr>
      <vt:lpstr>微软雅黑</vt:lpstr>
      <vt:lpstr>方正悠黑体</vt:lpstr>
      <vt:lpstr>Times New Roman</vt:lpstr>
      <vt:lpstr>Source Han Sans CN Normal</vt:lpstr>
      <vt:lpstr>Yu Gothic UI Semilight</vt:lpstr>
      <vt:lpstr>方正悠黑体加粗</vt:lpstr>
      <vt:lpstr>Lato</vt:lpstr>
      <vt:lpstr>ESRI AMFM Electric</vt:lpstr>
      <vt:lpstr>Agency FB</vt:lpstr>
      <vt:lpstr>庞门正道标题体</vt:lpstr>
      <vt:lpstr>思源黑体 CN Medium</vt:lpstr>
      <vt:lpstr>黑体</vt:lpstr>
      <vt:lpstr>华文楷体</vt:lpstr>
      <vt:lpstr>思源黑体 CN Regular</vt:lpstr>
      <vt:lpstr>Arial Unicode MS</vt:lpstr>
      <vt:lpstr>Calibri</vt:lpstr>
      <vt:lpstr>仿宋</vt:lpstr>
      <vt:lpstr>华文仿宋</vt:lpstr>
      <vt:lpstr>华文中宋</vt:lpstr>
      <vt:lpstr>华文新魏</vt:lpstr>
      <vt:lpstr>Office 主题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poppy</cp:lastModifiedBy>
  <cp:revision>152</cp:revision>
  <dcterms:created xsi:type="dcterms:W3CDTF">2020-11-10T10:46:00Z</dcterms:created>
  <dcterms:modified xsi:type="dcterms:W3CDTF">2023-01-13T06:40:48Z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2052-11.1.0.13012</vt:lpwstr>
  </property>
  <property fmtid="{D5CDD505-2E9C-101B-9397-08002B2CF9AE}" pid="3" name="KSOSaveFontToCloudKey">
    <vt:lpwstr>246280442_cloud</vt:lpwstr>
  </property>
  <property fmtid="{D5CDD505-2E9C-101B-9397-08002B2CF9AE}" pid="4" name="ICV">
    <vt:lpwstr>FD4244096C6643FFBC3C11A60B0E346B</vt:lpwstr>
  </property>
</Properties>
</file>