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74" r:id="rId5"/>
    <p:sldId id="288" r:id="rId6"/>
    <p:sldId id="289" r:id="rId7"/>
    <p:sldId id="290" r:id="rId8"/>
    <p:sldId id="292" r:id="rId9"/>
    <p:sldId id="293" r:id="rId10"/>
    <p:sldId id="294" r:id="rId11"/>
    <p:sldId id="295" r:id="rId12"/>
    <p:sldId id="29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2A3B"/>
    <a:srgbClr val="F68B1E"/>
    <a:srgbClr val="FFFFFF"/>
    <a:srgbClr val="B50004"/>
    <a:srgbClr val="DA000F"/>
    <a:srgbClr val="357AAB"/>
    <a:srgbClr val="FF9999"/>
    <a:srgbClr val="FF7C80"/>
    <a:srgbClr val="62C3FE"/>
    <a:srgbClr val="BB9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20781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12192000" cy="41507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4150791"/>
            <a:ext cx="12192000" cy="20781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5223" y="1131240"/>
            <a:ext cx="9144000" cy="251238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实战</a:t>
            </a:r>
            <a:r>
              <a:rPr lang="en-US" altLang="zh-CN" sz="4800" dirty="0">
                <a:solidFill>
                  <a:schemeClr val="bg1"/>
                </a:solidFill>
              </a:rPr>
              <a:t>adadelta+weight noise</a:t>
            </a:r>
            <a:endParaRPr lang="en-US" altLang="zh-CN" sz="4800" dirty="0">
              <a:solidFill>
                <a:schemeClr val="bg1"/>
              </a:solidFill>
            </a:endParaRPr>
          </a:p>
          <a:p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主讲人：刘勇杰</a:t>
            </a:r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入职时间：</a:t>
            </a:r>
            <a:r>
              <a:rPr lang="en-US" altLang="zh-CN" sz="1800" dirty="0">
                <a:solidFill>
                  <a:schemeClr val="bg1"/>
                </a:solidFill>
              </a:rPr>
              <a:t>2020.02.28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463" y="4796901"/>
            <a:ext cx="3733521" cy="127098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-55725" y="754929"/>
            <a:ext cx="642541" cy="54000"/>
            <a:chOff x="1082513" y="1781175"/>
            <a:chExt cx="642541" cy="54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1082513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00221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317929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435637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553345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1671054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1800" y="552923"/>
            <a:ext cx="14062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算法实现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1800" y="1207770"/>
            <a:ext cx="3891280" cy="82169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■</a:t>
            </a:r>
            <a:r>
              <a:rPr lang="zh-CN" altLang="en-US">
                <a:sym typeface="+mn-ea"/>
              </a:rPr>
              <a:t>利用当前权重产生tparam_p_u与tparam_p_ls2，beta，prior_u，prior_s2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■</a:t>
            </a:r>
            <a:r>
              <a:rPr lang="zh-CN" altLang="en-US">
                <a:sym typeface="+mn-ea"/>
              </a:rPr>
              <a:t>回传损失得到梯度后，利用Beta，prior_u,prior_s2产生新的梯度new_grads_miu，new_grads_sigma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■</a:t>
            </a:r>
            <a:r>
              <a:rPr lang="zh-CN" altLang="en-US">
                <a:sym typeface="+mn-ea"/>
              </a:rPr>
              <a:t>adadelta算法利用</a:t>
            </a:r>
            <a:r>
              <a:rPr lang="zh-CN" altLang="en-US">
                <a:sym typeface="+mn-ea"/>
              </a:rPr>
              <a:t>new_grads_miu，new_grads_sigma</a:t>
            </a:r>
            <a:r>
              <a:rPr lang="zh-CN" altLang="en-US">
                <a:sym typeface="+mn-ea"/>
              </a:rPr>
              <a:t>对tparam_p_u,tparam_p_ls2更新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■</a:t>
            </a:r>
            <a:r>
              <a:rPr lang="zh-CN" altLang="en-US">
                <a:sym typeface="+mn-ea"/>
              </a:rPr>
              <a:t>将tparam_p_u回传当前权值</a:t>
            </a:r>
            <a:endParaRPr lang="zh-CN" altLang="en-US" sz="1400"/>
          </a:p>
          <a:p>
            <a:pPr>
              <a:lnSpc>
                <a:spcPct val="200000"/>
              </a:lnSpc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785" y="3230245"/>
            <a:ext cx="7200900" cy="179070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V="1">
            <a:off x="3721100" y="1265555"/>
            <a:ext cx="2882900" cy="312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48780" y="868045"/>
            <a:ext cx="4342765" cy="37846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zh-CN" altLang="en-US">
                <a:sym typeface="+mn-ea"/>
              </a:rPr>
              <a:t>tparam</a:t>
            </a:r>
            <a:r>
              <a:rPr lang="en-US" altLang="zh-CN">
                <a:sym typeface="+mn-ea"/>
              </a:rPr>
              <a:t>_p_u</a:t>
            </a:r>
            <a:r>
              <a:rPr lang="zh-CN" altLang="en-US">
                <a:sym typeface="+mn-ea"/>
              </a:rPr>
              <a:t>保存梯度对</a:t>
            </a:r>
            <a:r>
              <a:rPr lang="en-US" altLang="zh-CN">
                <a:sym typeface="+mn-ea"/>
              </a:rPr>
              <a:t>U</a:t>
            </a:r>
            <a:r>
              <a:rPr lang="zh-CN" altLang="en-US">
                <a:sym typeface="+mn-ea"/>
              </a:rPr>
              <a:t>的更新权值tparam_p_ls2</a:t>
            </a:r>
            <a:r>
              <a:rPr lang="zh-CN" altLang="en-US">
                <a:sym typeface="+mn-ea"/>
              </a:rPr>
              <a:t>保存梯度对</a:t>
            </a:r>
            <a:r>
              <a:rPr lang="en-US" altLang="zh-CN">
                <a:sym typeface="+mn-ea"/>
              </a:rPr>
              <a:t>σ2</a:t>
            </a:r>
            <a:r>
              <a:rPr lang="zh-CN" altLang="en-US">
                <a:sym typeface="+mn-ea"/>
              </a:rPr>
              <a:t>的更新权值</a:t>
            </a:r>
            <a:endParaRPr lang="zh-CN" altLang="en-US" sz="1400"/>
          </a:p>
          <a:p>
            <a:pPr>
              <a:lnSpc>
                <a:spcPct val="200000"/>
              </a:lnSpc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880235" y="1873250"/>
            <a:ext cx="4897755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77990" y="2861945"/>
            <a:ext cx="894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prior_u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275195" y="5003800"/>
            <a:ext cx="1008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prior_s2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377180" y="5884545"/>
            <a:ext cx="5960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代码地址  https://github.com/JianshuZhang/TAP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-55725" y="754929"/>
            <a:ext cx="642541" cy="54000"/>
            <a:chOff x="1082513" y="1781175"/>
            <a:chExt cx="642541" cy="54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1082513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00221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317929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435637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553345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1671054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1800" y="552923"/>
            <a:ext cx="14062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算法实现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0870" y="2109470"/>
            <a:ext cx="8429625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900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Q &amp; A</a:t>
            </a:r>
            <a:endParaRPr lang="zh-CN" altLang="en-US" sz="6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60" y="5475082"/>
            <a:ext cx="2274879" cy="7744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-55725" y="754929"/>
            <a:ext cx="642541" cy="54000"/>
            <a:chOff x="1082513" y="1781175"/>
            <a:chExt cx="642541" cy="54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1082513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00221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317929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435637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553345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1671054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1800" y="552923"/>
            <a:ext cx="14062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论文回顾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08848" y="2515024"/>
            <a:ext cx="219574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一般网络损失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4325517" y="3410079"/>
            <a:ext cx="6096000" cy="181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■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为损失函数；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■                                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交叉熵，在给定模型参数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与输入变量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，预测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的概率；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06721" y="3225413"/>
            <a:ext cx="109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参数解释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8565" y="2296160"/>
            <a:ext cx="5865495" cy="9112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680" y="3543300"/>
            <a:ext cx="933450" cy="3619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745" y="3905250"/>
            <a:ext cx="1585595" cy="549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-55725" y="754929"/>
            <a:ext cx="642541" cy="54000"/>
            <a:chOff x="1082513" y="1781175"/>
            <a:chExt cx="642541" cy="54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1082513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00221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317929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435637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553345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1671054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1800" y="552923"/>
            <a:ext cx="14062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论文回顾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096000" y="209550"/>
            <a:ext cx="0" cy="66484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29615" y="1595120"/>
            <a:ext cx="44564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在神经网络上进行贝叶斯推理</a:t>
            </a:r>
            <a:endParaRPr lang="zh-CN" altLang="en-US" sz="2000" dirty="0"/>
          </a:p>
          <a:p>
            <a:r>
              <a:rPr lang="zh-CN" altLang="en-US" sz="2000" dirty="0"/>
              <a:t>需要给定数据的网络权值的后验分布</a:t>
            </a:r>
            <a:endParaRPr lang="zh-CN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07010" y="412496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如果权重</a:t>
            </a:r>
            <a:r>
              <a:rPr lang="en-US" altLang="zh-CN"/>
              <a:t>w</a:t>
            </a:r>
            <a:r>
              <a:rPr lang="zh-CN" altLang="en-US"/>
              <a:t>具有依赖于某些参数α的先验概率</a:t>
            </a:r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" y="3486150"/>
            <a:ext cx="1161415" cy="424180"/>
          </a:xfrm>
          <a:prstGeom prst="rect">
            <a:avLst/>
          </a:prstGeom>
        </p:spPr>
      </p:pic>
      <p:cxnSp>
        <p:nvCxnSpPr>
          <p:cNvPr id="2" name="直接箭头连接符 1"/>
          <p:cNvCxnSpPr/>
          <p:nvPr/>
        </p:nvCxnSpPr>
        <p:spPr>
          <a:xfrm>
            <a:off x="2263775" y="3629660"/>
            <a:ext cx="1045210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330" y="3513455"/>
            <a:ext cx="1609725" cy="3524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68370" y="4124960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则后验概率可以写成</a:t>
            </a:r>
            <a:endParaRPr lang="zh-CN" altLang="en-US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65645" y="1400810"/>
            <a:ext cx="406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对于大多数神经网络，不能解析地计算</a:t>
            </a:r>
            <a:endParaRPr lang="zh-CN" altLang="en-US"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640" y="782320"/>
            <a:ext cx="1609725" cy="3524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454775" y="2301875"/>
            <a:ext cx="55346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通过用更易处理的分布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逼近                                 来解决这个问题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775" y="2301875"/>
            <a:ext cx="1179830" cy="4235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65" y="3133725"/>
            <a:ext cx="1609725" cy="3524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50" y="3865880"/>
            <a:ext cx="3648075" cy="6572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304915" y="4841875"/>
            <a:ext cx="5534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对于满足分布为           的随机变量x的某些函数g</a:t>
            </a:r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725" y="4859020"/>
            <a:ext cx="514350" cy="3429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060" y="5617845"/>
            <a:ext cx="1089025" cy="51752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677785" y="5692140"/>
            <a:ext cx="5534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代表了函数</a:t>
            </a:r>
            <a:r>
              <a:rPr lang="en-US" altLang="zh-CN"/>
              <a:t>g</a:t>
            </a:r>
            <a:r>
              <a:rPr lang="zh-CN" altLang="en-US"/>
              <a:t>的期望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-55725" y="754929"/>
            <a:ext cx="642541" cy="54000"/>
            <a:chOff x="1082513" y="1781175"/>
            <a:chExt cx="642541" cy="54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1082513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00221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317929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435637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553345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1671054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1800" y="552923"/>
            <a:ext cx="14062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论文回顾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096000" y="209550"/>
            <a:ext cx="0" cy="66484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560830" y="1359535"/>
            <a:ext cx="25927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将上述公式重新排列</a:t>
            </a:r>
            <a:endParaRPr lang="zh-CN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07010" y="2856230"/>
            <a:ext cx="588899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因</a:t>
            </a:r>
            <a:r>
              <a:rPr lang="en-US" altLang="zh-CN"/>
              <a:t>KL</a:t>
            </a:r>
            <a:r>
              <a:rPr lang="zh-CN" altLang="en-US"/>
              <a:t>散度的非负性，由</a:t>
            </a:r>
            <a:r>
              <a:rPr lang="zh-CN" altLang="en-US">
                <a:sym typeface="+mn-ea"/>
              </a:rPr>
              <a:t>Shannon 编码定理可知，等式右边第一项即为函数的下限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其意义为将D中的输入，经过神经网络的预测得到结果，神经网络权值符合分布Q（β）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由于该项随网络预测精度的提高而减小，我们将其定义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为误差损失</a:t>
            </a:r>
            <a:endParaRPr lang="zh-CN" altLang="en-US"/>
          </a:p>
          <a:p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39255" y="708025"/>
            <a:ext cx="49587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对于等式右边的</a:t>
            </a:r>
            <a:r>
              <a:rPr lang="en-US" altLang="zh-CN"/>
              <a:t>KL</a:t>
            </a:r>
            <a:r>
              <a:rPr lang="zh-CN" altLang="en-US"/>
              <a:t>散度，也定义一个复杂损失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739255" y="3244850"/>
            <a:ext cx="5534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然后在数据集D上训练网络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使关于α和β的函数                     最小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625" y="2104390"/>
            <a:ext cx="5153025" cy="46672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30" y="5288915"/>
            <a:ext cx="3181350" cy="48577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390" y="1325245"/>
            <a:ext cx="3038475" cy="3619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315" y="2494280"/>
            <a:ext cx="3476625" cy="36195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040" y="3816350"/>
            <a:ext cx="1047750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-55725" y="754929"/>
            <a:ext cx="642541" cy="54000"/>
            <a:chOff x="1082513" y="1781175"/>
            <a:chExt cx="642541" cy="54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1082513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00221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317929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435637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553345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1671054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1800" y="552923"/>
            <a:ext cx="14062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论文回顾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096000" y="209550"/>
            <a:ext cx="0" cy="66484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384300" y="1308100"/>
            <a:ext cx="3601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现在分别讨论</a:t>
            </a:r>
            <a:r>
              <a:rPr lang="en-US" altLang="zh-CN" sz="2000" dirty="0"/>
              <a:t>α</a:t>
            </a:r>
            <a:r>
              <a:rPr lang="zh-CN" altLang="en-US" sz="2000" dirty="0"/>
              <a:t>与</a:t>
            </a:r>
            <a:r>
              <a:rPr lang="en-US" altLang="zh-CN" sz="2000" dirty="0"/>
              <a:t>β</a:t>
            </a:r>
            <a:r>
              <a:rPr lang="zh-CN" altLang="en-US" sz="2000" dirty="0"/>
              <a:t>的可能分布</a:t>
            </a:r>
            <a:endParaRPr lang="zh-CN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07010" y="2187575"/>
            <a:ext cx="588899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先规定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即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先看</a:t>
            </a:r>
            <a:r>
              <a:rPr lang="en-US" altLang="zh-CN">
                <a:sym typeface="+mn-ea"/>
              </a:rPr>
              <a:t>β</a:t>
            </a:r>
            <a:r>
              <a:rPr lang="zh-CN" altLang="en-US">
                <a:sym typeface="+mn-ea"/>
              </a:rPr>
              <a:t>的分布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假设             满足</a:t>
            </a:r>
            <a:r>
              <a:rPr lang="en-US" altLang="zh-CN">
                <a:sym typeface="+mn-ea"/>
              </a:rPr>
              <a:t>(Dirac)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delta distribution</a:t>
            </a:r>
            <a:r>
              <a:rPr lang="zh-CN" altLang="en-US">
                <a:sym typeface="+mn-ea"/>
              </a:rPr>
              <a:t>，即对将概率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赋值给一个特殊的权值</a:t>
            </a:r>
            <a:r>
              <a:rPr lang="en-US" altLang="zh-CN">
                <a:sym typeface="+mn-ea"/>
              </a:rPr>
              <a:t>w</a:t>
            </a:r>
            <a:r>
              <a:rPr lang="zh-CN" altLang="en-US">
                <a:sym typeface="+mn-ea"/>
              </a:rPr>
              <a:t>，而其他的权值赋予概率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在该情况下，</a:t>
            </a:r>
            <a:r>
              <a:rPr lang="en-US" altLang="zh-CN">
                <a:sym typeface="+mn-ea"/>
              </a:rPr>
              <a:t>α=β</a:t>
            </a:r>
            <a:r>
              <a:rPr lang="zh-CN" altLang="en-US">
                <a:sym typeface="+mn-ea"/>
              </a:rPr>
              <a:t>，则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且</a:t>
            </a:r>
            <a:endParaRPr lang="zh-CN" altLang="en-US"/>
          </a:p>
          <a:p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2118995"/>
            <a:ext cx="1962150" cy="295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2660015"/>
            <a:ext cx="3629025" cy="3524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4123055"/>
            <a:ext cx="514350" cy="2952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445" y="4972685"/>
            <a:ext cx="1381125" cy="3333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905" y="4946015"/>
            <a:ext cx="1123950" cy="3429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30" y="5485130"/>
            <a:ext cx="4733925" cy="3524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550025" y="539115"/>
            <a:ext cx="19646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再看</a:t>
            </a:r>
            <a:r>
              <a:rPr lang="zh-CN" altLang="en-US">
                <a:sym typeface="+mn-ea"/>
              </a:rPr>
              <a:t>α的分布</a:t>
            </a:r>
            <a:endParaRPr lang="zh-CN" altLang="en-US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50025" y="1102995"/>
            <a:ext cx="391477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假设α满足Laplace distribution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则</a:t>
            </a:r>
            <a:r>
              <a:rPr lang="en-US" altLang="zh-CN">
                <a:sym typeface="+mn-ea"/>
              </a:rPr>
              <a:t>α</a:t>
            </a:r>
            <a:r>
              <a:rPr lang="zh-CN" altLang="en-US">
                <a:sym typeface="+mn-ea"/>
              </a:rPr>
              <a:t>取决于两个参数</a:t>
            </a:r>
            <a:r>
              <a:rPr lang="en-US" altLang="zh-CN">
                <a:sym typeface="+mn-ea"/>
              </a:rPr>
              <a:t>{b,u}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那么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最优解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2920" y="2118995"/>
            <a:ext cx="3781425" cy="4953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0025" y="3133725"/>
            <a:ext cx="4610100" cy="8001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4320" y="4277360"/>
            <a:ext cx="3629025" cy="69532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4320" y="5656580"/>
            <a:ext cx="1457325" cy="35242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24320" y="6257925"/>
            <a:ext cx="2314575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-55725" y="754929"/>
            <a:ext cx="642541" cy="54000"/>
            <a:chOff x="1082513" y="1781175"/>
            <a:chExt cx="642541" cy="54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1082513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00221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317929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435637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553345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1671054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1800" y="552923"/>
            <a:ext cx="14062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论文回顾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096000" y="209550"/>
            <a:ext cx="0" cy="66484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82930" y="1342390"/>
            <a:ext cx="4943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β</a:t>
            </a:r>
            <a:r>
              <a:rPr lang="zh-CN" altLang="en-US" sz="2000" dirty="0"/>
              <a:t>仍是</a:t>
            </a:r>
            <a:r>
              <a:rPr lang="en-US" altLang="zh-CN" sz="2000">
                <a:sym typeface="+mn-ea"/>
              </a:rPr>
              <a:t>delta distribution</a:t>
            </a:r>
            <a:r>
              <a:rPr lang="zh-CN" altLang="en-US" sz="2000">
                <a:sym typeface="+mn-ea"/>
              </a:rPr>
              <a:t>，继续讨论</a:t>
            </a:r>
            <a:r>
              <a:rPr lang="en-US" altLang="zh-CN" sz="2000">
                <a:sym typeface="+mn-ea"/>
              </a:rPr>
              <a:t>α</a:t>
            </a:r>
            <a:r>
              <a:rPr lang="zh-CN" altLang="en-US" sz="2000">
                <a:sym typeface="+mn-ea"/>
              </a:rPr>
              <a:t>的分布</a:t>
            </a:r>
            <a:endParaRPr lang="zh-CN" altLang="en-US" sz="2000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07010" y="2187575"/>
            <a:ext cx="588899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先规定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即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先看</a:t>
            </a:r>
            <a:r>
              <a:rPr lang="en-US" altLang="zh-CN">
                <a:sym typeface="+mn-ea"/>
              </a:rPr>
              <a:t>β</a:t>
            </a:r>
            <a:r>
              <a:rPr lang="zh-CN" altLang="en-US">
                <a:sym typeface="+mn-ea"/>
              </a:rPr>
              <a:t>的分布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假设             满足</a:t>
            </a:r>
            <a:r>
              <a:rPr lang="en-US" altLang="zh-CN">
                <a:sym typeface="+mn-ea"/>
              </a:rPr>
              <a:t>(Dirac)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delta distribution</a:t>
            </a:r>
            <a:r>
              <a:rPr lang="zh-CN" altLang="en-US">
                <a:sym typeface="+mn-ea"/>
              </a:rPr>
              <a:t>，即对将概率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赋值给一个特殊的权值</a:t>
            </a:r>
            <a:r>
              <a:rPr lang="en-US" altLang="zh-CN">
                <a:sym typeface="+mn-ea"/>
              </a:rPr>
              <a:t>w</a:t>
            </a:r>
            <a:r>
              <a:rPr lang="zh-CN" altLang="en-US">
                <a:sym typeface="+mn-ea"/>
              </a:rPr>
              <a:t>，而其他的权值赋予概率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在该情况下，</a:t>
            </a:r>
            <a:r>
              <a:rPr lang="en-US" altLang="zh-CN">
                <a:sym typeface="+mn-ea"/>
              </a:rPr>
              <a:t>α=β</a:t>
            </a:r>
            <a:r>
              <a:rPr lang="zh-CN" altLang="en-US">
                <a:sym typeface="+mn-ea"/>
              </a:rPr>
              <a:t>，则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且</a:t>
            </a:r>
            <a:endParaRPr lang="zh-CN" altLang="en-US"/>
          </a:p>
          <a:p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2118995"/>
            <a:ext cx="1962150" cy="295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2660015"/>
            <a:ext cx="3629025" cy="3524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4123055"/>
            <a:ext cx="514350" cy="2952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445" y="4972685"/>
            <a:ext cx="1381125" cy="3333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905" y="4946015"/>
            <a:ext cx="1123950" cy="3429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30" y="5485130"/>
            <a:ext cx="4733925" cy="3524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550025" y="828675"/>
            <a:ext cx="391477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假设α满足Gaussian distribution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则</a:t>
            </a:r>
            <a:r>
              <a:rPr lang="en-US" altLang="zh-CN">
                <a:sym typeface="+mn-ea"/>
              </a:rPr>
              <a:t>α</a:t>
            </a:r>
            <a:r>
              <a:rPr lang="zh-CN" altLang="en-US">
                <a:sym typeface="+mn-ea"/>
              </a:rPr>
              <a:t>取决于两个参数</a:t>
            </a:r>
            <a:r>
              <a:rPr lang="en-US" altLang="zh-CN">
                <a:sym typeface="+mn-ea"/>
              </a:rPr>
              <a:t>{μ,σ2}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那么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最优解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9785" y="2139950"/>
            <a:ext cx="4295775" cy="5619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5410" y="2865120"/>
            <a:ext cx="5724525" cy="8477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9735" y="3796030"/>
            <a:ext cx="3076575" cy="7524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8925" y="5288915"/>
            <a:ext cx="1752600" cy="4572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38925" y="5837555"/>
            <a:ext cx="265747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-55725" y="754929"/>
            <a:ext cx="642541" cy="54000"/>
            <a:chOff x="1082513" y="1781175"/>
            <a:chExt cx="642541" cy="54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1082513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00221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317929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435637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553345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1671054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1800" y="552923"/>
            <a:ext cx="14062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论文回顾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7325" y="1342390"/>
            <a:ext cx="4943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假设</a:t>
            </a:r>
            <a:r>
              <a:rPr lang="en-US" altLang="zh-CN" sz="2000" dirty="0"/>
              <a:t>β</a:t>
            </a:r>
            <a:r>
              <a:rPr lang="zh-CN" altLang="en-US" sz="2000" dirty="0"/>
              <a:t>是</a:t>
            </a:r>
            <a:r>
              <a:rPr lang="zh-CN" altLang="en-US" sz="2000">
                <a:sym typeface="+mn-ea"/>
              </a:rPr>
              <a:t>Gaussian </a:t>
            </a:r>
            <a:r>
              <a:rPr lang="en-US" altLang="zh-CN" sz="2000">
                <a:sym typeface="+mn-ea"/>
              </a:rPr>
              <a:t> distribution</a:t>
            </a:r>
            <a:endParaRPr lang="zh-CN" altLang="en-US" sz="200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81405" y="2187575"/>
            <a:ext cx="1061275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那么对于一般的神经网络，不管是                       还是其导数，都不能准确地计算，因此只能</a:t>
            </a:r>
            <a:r>
              <a:rPr lang="en-US" altLang="zh-CN">
                <a:sym typeface="+mn-ea"/>
              </a:rPr>
              <a:t>sample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5460" y="2801620"/>
            <a:ext cx="3295650" cy="8382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925" y="3968750"/>
            <a:ext cx="5709920" cy="8032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10" y="5249545"/>
            <a:ext cx="10191750" cy="9334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635" y="2170430"/>
            <a:ext cx="1057275" cy="4095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595" y="1369695"/>
            <a:ext cx="1476375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-55725" y="754929"/>
            <a:ext cx="642541" cy="54000"/>
            <a:chOff x="1082513" y="1781175"/>
            <a:chExt cx="642541" cy="54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1082513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00221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317929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435637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553345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1671054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1800" y="552923"/>
            <a:ext cx="14062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论文回顾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7325" y="1342390"/>
            <a:ext cx="7739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假设</a:t>
            </a:r>
            <a:r>
              <a:rPr lang="en-US" altLang="zh-CN" sz="2000" dirty="0"/>
              <a:t>β</a:t>
            </a:r>
            <a:r>
              <a:rPr lang="zh-CN" altLang="en-US" sz="2000" dirty="0"/>
              <a:t>是</a:t>
            </a:r>
            <a:r>
              <a:rPr lang="zh-CN" altLang="en-US" sz="2000">
                <a:sym typeface="+mn-ea"/>
              </a:rPr>
              <a:t>Gaussian </a:t>
            </a:r>
            <a:r>
              <a:rPr lang="en-US" altLang="zh-CN" sz="2000">
                <a:sym typeface="+mn-ea"/>
              </a:rPr>
              <a:t> distribution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α</a:t>
            </a:r>
            <a:r>
              <a:rPr lang="zh-CN" altLang="en-US" sz="2000">
                <a:sym typeface="+mn-ea"/>
              </a:rPr>
              <a:t>也为</a:t>
            </a:r>
            <a:r>
              <a:rPr lang="zh-CN" altLang="en-US" sz="2000">
                <a:sym typeface="+mn-ea"/>
              </a:rPr>
              <a:t>Gaussian </a:t>
            </a:r>
            <a:r>
              <a:rPr lang="en-US" altLang="zh-CN" sz="2000">
                <a:sym typeface="+mn-ea"/>
              </a:rPr>
              <a:t> distribution</a:t>
            </a:r>
            <a:endParaRPr lang="zh-CN" altLang="en-US" sz="200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95095" y="2549525"/>
            <a:ext cx="588899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那么</a:t>
            </a:r>
            <a:r>
              <a:rPr lang="en-US" altLang="zh-CN">
                <a:sym typeface="+mn-ea"/>
              </a:rPr>
              <a:t>KL(a∥β)</a:t>
            </a:r>
            <a:r>
              <a:rPr lang="zh-CN" altLang="en-US">
                <a:sym typeface="+mn-ea"/>
              </a:rPr>
              <a:t>就为化为如下公式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最优解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0" y="1816100"/>
            <a:ext cx="1476375" cy="3714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585" y="1816100"/>
            <a:ext cx="1333500" cy="381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505" y="3032125"/>
            <a:ext cx="6905625" cy="16192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385" y="5706745"/>
            <a:ext cx="54959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-55725" y="754929"/>
            <a:ext cx="642541" cy="54000"/>
            <a:chOff x="1082513" y="1781175"/>
            <a:chExt cx="642541" cy="54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1082513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00221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317929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435637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553345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1671054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1800" y="552923"/>
            <a:ext cx="14062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论文回顾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7370" y="1342390"/>
            <a:ext cx="7739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优化函数     以</a:t>
            </a:r>
            <a:r>
              <a:rPr lang="en-US" altLang="zh-CN" sz="2000" dirty="0"/>
              <a:t>α</a:t>
            </a:r>
            <a:r>
              <a:rPr lang="zh-CN" altLang="en-US" sz="2000" dirty="0"/>
              <a:t>和</a:t>
            </a:r>
            <a:r>
              <a:rPr lang="en-US" altLang="zh-CN" sz="2000" dirty="0"/>
              <a:t>β</a:t>
            </a:r>
            <a:r>
              <a:rPr lang="zh-CN" altLang="en-US" sz="2000" dirty="0"/>
              <a:t>都为</a:t>
            </a:r>
            <a:r>
              <a:rPr lang="zh-CN" altLang="en-US" sz="2000">
                <a:sym typeface="+mn-ea"/>
              </a:rPr>
              <a:t>Gaussian </a:t>
            </a:r>
            <a:r>
              <a:rPr lang="en-US" altLang="zh-CN" sz="2000">
                <a:sym typeface="+mn-ea"/>
              </a:rPr>
              <a:t> distribution</a:t>
            </a:r>
            <a:r>
              <a:rPr lang="zh-CN" altLang="en-US" sz="2000">
                <a:sym typeface="+mn-ea"/>
              </a:rPr>
              <a:t>为例</a:t>
            </a:r>
            <a:endParaRPr lang="zh-CN" altLang="en-US" sz="200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5585" y="2308225"/>
            <a:ext cx="7200900" cy="1790700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1">
            <a:off x="2511425" y="3038475"/>
            <a:ext cx="989965" cy="2066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039870" y="3994150"/>
            <a:ext cx="69215" cy="111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05585" y="5380355"/>
            <a:ext cx="618236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需要加入到网络训练中的</a:t>
            </a:r>
            <a:r>
              <a:rPr lang="en-US" altLang="zh-CN">
                <a:sym typeface="+mn-ea"/>
              </a:rPr>
              <a:t>weight noise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1401</Words>
  <Application>WPS 演示</Application>
  <PresentationFormat>宽屏</PresentationFormat>
  <Paragraphs>216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方正书宋_GBK</vt:lpstr>
      <vt:lpstr>Wingdings</vt:lpstr>
      <vt:lpstr>黑体</vt:lpstr>
      <vt:lpstr>汉仪中黑KW</vt:lpstr>
      <vt:lpstr>微软雅黑 Light</vt:lpstr>
      <vt:lpstr>微软雅黑</vt:lpstr>
      <vt:lpstr>汉仪旗黑KW</vt:lpstr>
      <vt:lpstr>宋体</vt:lpstr>
      <vt:lpstr>Arial Unicode MS</vt:lpstr>
      <vt:lpstr>汉仪书宋二KW</vt:lpstr>
      <vt:lpstr>苹方-简</vt:lpstr>
      <vt:lpstr>Calibri</vt:lpstr>
      <vt:lpstr>Helvetica Neue</vt:lpstr>
      <vt:lpstr>黑体</vt:lpstr>
      <vt:lpstr>宋体-简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张思佳</dc:creator>
  <cp:lastModifiedBy>liuyongjie</cp:lastModifiedBy>
  <cp:revision>56</cp:revision>
  <dcterms:created xsi:type="dcterms:W3CDTF">2020-03-02T09:02:07Z</dcterms:created>
  <dcterms:modified xsi:type="dcterms:W3CDTF">2020-03-02T09:02:07Z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2052-2.0.0.3163</vt:lpwstr>
  </property>
</Properties>
</file>