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02" r:id="rId2"/>
  </p:sldMasterIdLst>
  <p:notesMasterIdLst>
    <p:notesMasterId r:id="rId40"/>
  </p:notesMasterIdLst>
  <p:sldIdLst>
    <p:sldId id="657" r:id="rId3"/>
    <p:sldId id="319" r:id="rId4"/>
    <p:sldId id="614" r:id="rId5"/>
    <p:sldId id="646" r:id="rId6"/>
    <p:sldId id="647" r:id="rId7"/>
    <p:sldId id="615" r:id="rId8"/>
    <p:sldId id="616" r:id="rId9"/>
    <p:sldId id="618" r:id="rId10"/>
    <p:sldId id="619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48" r:id="rId20"/>
    <p:sldId id="609" r:id="rId21"/>
    <p:sldId id="631" r:id="rId22"/>
    <p:sldId id="650" r:id="rId23"/>
    <p:sldId id="632" r:id="rId24"/>
    <p:sldId id="633" r:id="rId25"/>
    <p:sldId id="635" r:id="rId26"/>
    <p:sldId id="659" r:id="rId27"/>
    <p:sldId id="636" r:id="rId28"/>
    <p:sldId id="637" r:id="rId29"/>
    <p:sldId id="638" r:id="rId30"/>
    <p:sldId id="642" r:id="rId31"/>
    <p:sldId id="643" r:id="rId32"/>
    <p:sldId id="640" r:id="rId33"/>
    <p:sldId id="653" r:id="rId34"/>
    <p:sldId id="654" r:id="rId35"/>
    <p:sldId id="656" r:id="rId36"/>
    <p:sldId id="655" r:id="rId37"/>
    <p:sldId id="641" r:id="rId38"/>
    <p:sldId id="320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1C1C1C"/>
    <a:srgbClr val="080808"/>
    <a:srgbClr val="C02500"/>
    <a:srgbClr val="FF6743"/>
    <a:srgbClr val="9900FF"/>
    <a:srgbClr val="3975B1"/>
    <a:srgbClr val="31A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2449" autoAdjust="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523"/>
        <p:guide orient="horz" pos="1391"/>
        <p:guide orient="horz" pos="3961"/>
        <p:guide orient="horz" pos="199"/>
        <p:guide pos="5367"/>
        <p:guide pos="2880"/>
        <p:guide pos="249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AB0B39-F6B6-40AE-817A-B53BF7ED0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3829050"/>
            <a:chOff x="0" y="0"/>
            <a:chExt cx="5760" cy="2412"/>
          </a:xfrm>
        </p:grpSpPr>
        <p:pic>
          <p:nvPicPr>
            <p:cNvPr id="5" name="Picture 3" descr="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79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" name="Picture 5" descr="投影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3" y="3238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de-DE" altLang="en-US" sz="1400" b="1"/>
              <a:t>LOGO</a:t>
            </a:r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871663" y="4149725"/>
            <a:ext cx="5399087" cy="10795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6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871663" y="5229225"/>
            <a:ext cx="5400675" cy="60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pPr lvl="0"/>
            <a:r>
              <a:rPr lang="zh-CN" altLang="en-US" noProof="0" smtClean="0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67047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976A366-CC56-4DB5-BAE6-49BFB3C403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F220DFD-E64F-4584-9A86-6AE84C095F6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6624637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E3808A6-E4AC-4EAF-A457-7A3AC8ACFE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6624637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27488" cy="2505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83013"/>
            <a:ext cx="4027488" cy="2505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71516C6-1BE0-4AC1-A4C3-866A659098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0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D6D9D-CEFD-4C45-89C1-5D88E4685478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C71CD-0102-4E4A-8F1B-6DFC9A51E3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0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86E8A-0F5C-488A-8275-BC5F8CD143F9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9682C-DA15-4CD7-8CF9-351A7A124F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9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D3A0A-ED06-4BA0-B99F-29369A1827E1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ACA0B-D05B-485F-B6D9-35A9F7D130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285F4-B98B-4DC7-BDE0-CFE08CC074AB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87B98-74F1-4042-906A-4D5DFD0E06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95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BB7878-198B-4E84-94B6-40FA1FC71637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786A-3021-47EB-A7B0-2DD9B2E677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A8AEE-1B3B-41A6-BF52-1D3C92D167C1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315EF-B470-4167-8139-8B727F70D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D870125-9518-456D-829F-83DAB2F66B4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8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9B84D-00EA-4C3D-B708-B836CB950A5E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D7186-1AD9-4F46-9CC1-AD1DC52324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99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B72551-DA3C-4E21-9DC5-D447EA474217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2CC41-05C3-48C7-82E0-91440937A2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0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EE153-2E21-4C61-B42B-1F8087B2FCFF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3AC00-86CF-470A-9F19-9837F6E5FE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53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0B693-C8B3-419E-BA33-72850C288131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3C4E-1485-408C-9D57-626725991B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46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B09DD-B568-4BD6-B427-BB7927D7D27C}" type="datetime1">
              <a:rPr lang="zh-CN" altLang="en-US"/>
              <a:pPr/>
              <a:t>2014/6/1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756FB-68D5-4D1A-B315-F6966AAF58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AB97ECD-31A3-4B6C-9057-2F7355E77BE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44D8AD4-4C22-477B-8C5B-3FB4544DCA4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C96A6AB9-2CDD-443D-9738-DDDF571857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50262B8A-DC7C-43B7-9396-564D0860996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B8411183-0D54-4059-A740-4F83CD3CC17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AE4D077-C3F9-44F6-BFA8-61F4D9CDC36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829FA1D-83F0-4597-897A-4DB59E31F2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1123950"/>
            <a:chOff x="0" y="0"/>
            <a:chExt cx="5760" cy="708"/>
          </a:xfrm>
        </p:grpSpPr>
        <p:pic>
          <p:nvPicPr>
            <p:cNvPr id="1031" name="Picture 3" descr="2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25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33" name="Picture 5" descr="投影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6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de-DE" altLang="en-US" sz="1400" b="1"/>
              <a:t>LOGO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 i="1"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C604196-A87F-4350-80C5-0F4566E858F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15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algn="l">
              <a:buFont typeface="Arial" pitchFamily="34" charset="0"/>
              <a:buNone/>
            </a:pPr>
            <a:fld id="{B2C868B0-E64B-491B-A6D7-96ECCCB5B2D8}" type="datetime1">
              <a:rPr lang="zh-CN" altLang="en-US">
                <a:ea typeface="宋体" pitchFamily="2" charset="-122"/>
              </a:rPr>
              <a:pPr algn="l">
                <a:buFont typeface="Arial" pitchFamily="34" charset="0"/>
                <a:buNone/>
              </a:pPr>
              <a:t>2014/6/1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buFont typeface="Arial" pitchFamily="34" charset="0"/>
              <a:buNone/>
            </a:pPr>
            <a:fld id="{2357174F-9B04-4567-8B76-C905378821DE}" type="slidenum">
              <a:rPr lang="zh-CN" altLang="en-US">
                <a:ea typeface="宋体" pitchFamily="2" charset="-122"/>
              </a:rPr>
              <a:pPr>
                <a:buFont typeface="Arial" pitchFamily="34" charset="0"/>
                <a:buNone/>
              </a:pPr>
              <a:t>‹#›</a:t>
            </a:fld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71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等腰三角形 13"/>
          <p:cNvSpPr>
            <a:spLocks noChangeArrowheads="1"/>
          </p:cNvSpPr>
          <p:nvPr/>
        </p:nvSpPr>
        <p:spPr bwMode="auto">
          <a:xfrm rot="5400000">
            <a:off x="1782763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099" name="等腰三角形 14"/>
          <p:cNvSpPr>
            <a:spLocks noChangeArrowheads="1"/>
          </p:cNvSpPr>
          <p:nvPr/>
        </p:nvSpPr>
        <p:spPr bwMode="auto">
          <a:xfrm rot="16200000">
            <a:off x="5513388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0" name="等腰三角形 16"/>
          <p:cNvSpPr>
            <a:spLocks noChangeArrowheads="1"/>
          </p:cNvSpPr>
          <p:nvPr/>
        </p:nvSpPr>
        <p:spPr bwMode="auto">
          <a:xfrm rot="5400000">
            <a:off x="1782763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1" name="等腰三角形 17"/>
          <p:cNvSpPr>
            <a:spLocks noChangeArrowheads="1"/>
          </p:cNvSpPr>
          <p:nvPr/>
        </p:nvSpPr>
        <p:spPr bwMode="auto">
          <a:xfrm rot="5400000">
            <a:off x="1782763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2" name="等腰三角形 18"/>
          <p:cNvSpPr>
            <a:spLocks noChangeArrowheads="1"/>
          </p:cNvSpPr>
          <p:nvPr/>
        </p:nvSpPr>
        <p:spPr bwMode="auto">
          <a:xfrm rot="5400000">
            <a:off x="1782763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3" name="等腰三角形 23"/>
          <p:cNvSpPr>
            <a:spLocks noChangeArrowheads="1"/>
          </p:cNvSpPr>
          <p:nvPr/>
        </p:nvSpPr>
        <p:spPr bwMode="auto">
          <a:xfrm rot="16200000">
            <a:off x="5513388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4" name="等腰三角形 24"/>
          <p:cNvSpPr>
            <a:spLocks noChangeArrowheads="1"/>
          </p:cNvSpPr>
          <p:nvPr/>
        </p:nvSpPr>
        <p:spPr bwMode="auto">
          <a:xfrm rot="16200000">
            <a:off x="5513388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4105" name="等腰三角形 26"/>
          <p:cNvSpPr>
            <a:spLocks noChangeArrowheads="1"/>
          </p:cNvSpPr>
          <p:nvPr/>
        </p:nvSpPr>
        <p:spPr bwMode="auto">
          <a:xfrm rot="16200000">
            <a:off x="5513388" y="3040063"/>
            <a:ext cx="1847850" cy="1968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00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0" t="34035" r="30814" b="12674"/>
          <a:stretch>
            <a:fillRect/>
          </a:stretch>
        </p:blipFill>
        <p:spPr bwMode="auto">
          <a:xfrm>
            <a:off x="3635375" y="1917700"/>
            <a:ext cx="208915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t="35393" r="33913" b="12851"/>
          <a:stretch>
            <a:fillRect/>
          </a:stretch>
        </p:blipFill>
        <p:spPr bwMode="auto">
          <a:xfrm>
            <a:off x="3635375" y="2060575"/>
            <a:ext cx="18430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7" t="31360" r="31937" b="10001"/>
          <a:stretch>
            <a:fillRect/>
          </a:stretch>
        </p:blipFill>
        <p:spPr bwMode="auto">
          <a:xfrm>
            <a:off x="3708400" y="1844675"/>
            <a:ext cx="19335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7" t="32500" r="33257" b="9824"/>
          <a:stretch>
            <a:fillRect/>
          </a:stretch>
        </p:blipFill>
        <p:spPr bwMode="auto">
          <a:xfrm>
            <a:off x="3635375" y="1844675"/>
            <a:ext cx="1965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2" t="32104" r="39264" b="12894"/>
          <a:stretch>
            <a:fillRect/>
          </a:stretch>
        </p:blipFill>
        <p:spPr bwMode="auto">
          <a:xfrm>
            <a:off x="3924300" y="1844675"/>
            <a:ext cx="147637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508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xit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xit" presetSubtype="0" ac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xit" presetSubtype="0" ac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xit" presetSubtype="0" ac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xit" presetSubtype="0" ac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C653A5E1-9F49-45E2-9E23-9CB2D1E9773F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pic>
        <p:nvPicPr>
          <p:cNvPr id="11267" name="Picture 2" descr="字典压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96975"/>
            <a:ext cx="360045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位图压缩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71550" y="3644900"/>
            <a:ext cx="396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Z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为压缩比，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为原数据宽度，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dirty="0">
                <a:latin typeface="宋体" pitchFamily="2" charset="-122"/>
                <a:ea typeface="楷体_GB2312"/>
                <a:cs typeface="楷体_GB2312"/>
              </a:rPr>
              <a:t>’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为数据取值个数，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总元素个数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8838" y="6157913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比较：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71550" y="17732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压缩前：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71550" y="227647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压缩后：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971550" y="28606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压缩比：</a:t>
            </a:r>
          </a:p>
        </p:txBody>
      </p:sp>
      <p:pic>
        <p:nvPicPr>
          <p:cNvPr id="11274" name="Picture 10" descr="位图压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25625"/>
            <a:ext cx="7921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1" descr="位图压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08225"/>
            <a:ext cx="2233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 descr="位图压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2663825"/>
            <a:ext cx="3582987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9200" y="4508500"/>
          <a:ext cx="40274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Visio" r:id="rId7" imgW="4333827" imgH="1300448" progId="Visio.Drawing.11">
                  <p:embed/>
                </p:oleObj>
              </mc:Choice>
              <mc:Fallback>
                <p:oleObj name="Visio" r:id="rId7" imgW="4333827" imgH="130044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508500"/>
                        <a:ext cx="40274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8" name="Picture 14" descr="存取效率_字典压缩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080125"/>
            <a:ext cx="23749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备用算法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72E599A0-2563-4E26-B1B6-2878DD90EA1B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pic>
        <p:nvPicPr>
          <p:cNvPr id="12291" name="Picture 2" descr="runlength_1000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5750"/>
            <a:ext cx="86423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行程压缩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124075" y="6375400"/>
            <a:ext cx="482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3  A=1000</a:t>
            </a:r>
            <a:r>
              <a:rPr lang="zh-CN" altLang="en-US"/>
              <a:t>，压缩比</a:t>
            </a:r>
            <a:r>
              <a:rPr lang="en-US" altLang="zh-CN"/>
              <a:t>Z</a:t>
            </a:r>
            <a:r>
              <a:rPr lang="zh-CN" altLang="en-US"/>
              <a:t>小于</a:t>
            </a:r>
            <a:r>
              <a:rPr lang="en-US" altLang="zh-CN"/>
              <a:t>0.1</a:t>
            </a:r>
            <a:r>
              <a:rPr lang="zh-CN" altLang="en-US"/>
              <a:t>时的约束条件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11413" y="1263650"/>
            <a:ext cx="612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dirty="0">
                <a:ea typeface="楷体_GB2312"/>
                <a:cs typeface="楷体_GB2312"/>
              </a:rPr>
              <a:t>当样本总元素达到</a:t>
            </a:r>
            <a:r>
              <a:rPr lang="en-US" altLang="zh-CN" sz="1600" dirty="0">
                <a:ea typeface="楷体_GB2312"/>
                <a:cs typeface="楷体_GB2312"/>
              </a:rPr>
              <a:t>1000</a:t>
            </a:r>
            <a:r>
              <a:rPr lang="zh-CN" altLang="en-US" sz="1600" dirty="0">
                <a:ea typeface="楷体_GB2312"/>
                <a:cs typeface="楷体_GB2312"/>
              </a:rPr>
              <a:t>个，若想保持</a:t>
            </a:r>
            <a:r>
              <a:rPr lang="en-US" altLang="zh-CN" sz="1600" dirty="0">
                <a:ea typeface="楷体_GB2312"/>
                <a:cs typeface="楷体_GB2312"/>
              </a:rPr>
              <a:t>0.1</a:t>
            </a:r>
            <a:r>
              <a:rPr lang="zh-CN" altLang="en-US" sz="1600" dirty="0">
                <a:ea typeface="楷体_GB2312"/>
                <a:cs typeface="楷体_GB2312"/>
              </a:rPr>
              <a:t>以内的压缩比，数据必须符合：连续总长度在</a:t>
            </a:r>
            <a:r>
              <a:rPr lang="en-US" altLang="zh-CN" sz="1600" dirty="0">
                <a:ea typeface="楷体_GB2312"/>
                <a:cs typeface="楷体_GB2312"/>
              </a:rPr>
              <a:t>960</a:t>
            </a:r>
            <a:r>
              <a:rPr lang="zh-CN" altLang="en-US" sz="1600" dirty="0">
                <a:ea typeface="楷体_GB2312"/>
                <a:cs typeface="楷体_GB2312"/>
              </a:rPr>
              <a:t>以上，分段数在</a:t>
            </a:r>
            <a:r>
              <a:rPr lang="en-US" altLang="zh-CN" sz="1600" dirty="0">
                <a:ea typeface="楷体_GB2312"/>
                <a:cs typeface="楷体_GB2312"/>
              </a:rPr>
              <a:t>30</a:t>
            </a:r>
            <a:r>
              <a:rPr lang="zh-CN" altLang="en-US" sz="1600" dirty="0">
                <a:ea typeface="楷体_GB2312"/>
                <a:cs typeface="楷体_GB2312"/>
              </a:rPr>
              <a:t>以内；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特性分析与</a:t>
            </a:r>
            <a:r>
              <a:rPr lang="zh-CN" altLang="en-US" sz="2800" kern="0" dirty="0" smtClean="0"/>
              <a:t>仿真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B9A94951-2028-4277-A3E3-19A078EC1417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  <p:pic>
        <p:nvPicPr>
          <p:cNvPr id="13315" name="Picture 2" descr="Dict_1000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773238"/>
            <a:ext cx="87137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字典压缩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124075" y="1484313"/>
            <a:ext cx="5976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>
                <a:latin typeface="楷体_GB2312"/>
                <a:ea typeface="楷体_GB2312"/>
                <a:cs typeface="楷体_GB2312"/>
              </a:rPr>
              <a:t>当样本总元素达到</a:t>
            </a:r>
            <a:r>
              <a:rPr lang="en-US" altLang="zh-CN" sz="1600">
                <a:ea typeface="楷体_GB2312"/>
                <a:cs typeface="楷体_GB2312"/>
              </a:rPr>
              <a:t>1000</a:t>
            </a:r>
            <a:r>
              <a:rPr lang="zh-CN" altLang="en-US" sz="1600">
                <a:latin typeface="楷体_GB2312"/>
                <a:ea typeface="楷体_GB2312"/>
                <a:cs typeface="楷体_GB2312"/>
              </a:rPr>
              <a:t>个，若想保持</a:t>
            </a:r>
            <a:r>
              <a:rPr lang="en-US" altLang="zh-CN" sz="1600">
                <a:ea typeface="楷体_GB2312"/>
                <a:cs typeface="楷体_GB2312"/>
              </a:rPr>
              <a:t>0.1</a:t>
            </a:r>
            <a:r>
              <a:rPr lang="zh-CN" altLang="en-US" sz="1600">
                <a:latin typeface="楷体_GB2312"/>
                <a:ea typeface="楷体_GB2312"/>
                <a:cs typeface="楷体_GB2312"/>
              </a:rPr>
              <a:t>以内的压缩比，数据必须符合：样本取值数目在</a:t>
            </a:r>
            <a:r>
              <a:rPr lang="en-US" altLang="zh-CN" sz="1600">
                <a:ea typeface="楷体_GB2312"/>
                <a:cs typeface="楷体_GB2312"/>
              </a:rPr>
              <a:t>20</a:t>
            </a:r>
            <a:r>
              <a:rPr lang="zh-CN" altLang="en-US" sz="1600">
                <a:latin typeface="楷体_GB2312"/>
                <a:ea typeface="楷体_GB2312"/>
                <a:cs typeface="楷体_GB2312"/>
              </a:rPr>
              <a:t>以内，原数据元素宽度至少大于</a:t>
            </a:r>
            <a:r>
              <a:rPr lang="en-US" altLang="zh-CN" sz="1600">
                <a:ea typeface="楷体_GB2312"/>
                <a:cs typeface="楷体_GB2312"/>
              </a:rPr>
              <a:t>20</a:t>
            </a:r>
            <a:r>
              <a:rPr lang="zh-CN" altLang="en-US" sz="1600">
                <a:ea typeface="楷体_GB2312"/>
                <a:cs typeface="楷体_GB2312"/>
              </a:rPr>
              <a:t>；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124075" y="6237288"/>
            <a:ext cx="4824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5  A=1000</a:t>
            </a:r>
            <a:r>
              <a:rPr lang="zh-CN" altLang="en-US"/>
              <a:t>，压缩比</a:t>
            </a:r>
            <a:r>
              <a:rPr lang="en-US" altLang="zh-CN"/>
              <a:t>Z</a:t>
            </a:r>
            <a:r>
              <a:rPr lang="zh-CN" altLang="en-US"/>
              <a:t>小于</a:t>
            </a:r>
            <a:r>
              <a:rPr lang="en-US" altLang="zh-CN"/>
              <a:t>0.1</a:t>
            </a:r>
            <a:r>
              <a:rPr lang="zh-CN" altLang="en-US"/>
              <a:t>时的约束条件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特性分析与仿真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842608D8-1ECC-4942-A45C-B2971860812B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pic>
        <p:nvPicPr>
          <p:cNvPr id="14339" name="Picture 2" descr="Bitmap_1000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849438"/>
            <a:ext cx="838835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位图压缩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052638" y="1484313"/>
            <a:ext cx="61198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当样本总元素达到</a:t>
            </a:r>
            <a:r>
              <a:rPr lang="en-US" altLang="zh-CN" sz="1600" dirty="0">
                <a:ea typeface="楷体_GB2312"/>
                <a:cs typeface="楷体_GB2312"/>
              </a:rPr>
              <a:t>1000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个，若想保持</a:t>
            </a:r>
            <a:r>
              <a:rPr lang="en-US" altLang="zh-CN" sz="1600" dirty="0">
                <a:ea typeface="楷体_GB2312"/>
                <a:cs typeface="楷体_GB2312"/>
              </a:rPr>
              <a:t>0.1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以内的压缩比，数据必须符合：原数据元素宽度在</a:t>
            </a:r>
            <a:r>
              <a:rPr lang="en-US" altLang="zh-CN" sz="1600" dirty="0">
                <a:ea typeface="楷体_GB2312"/>
                <a:cs typeface="楷体_GB2312"/>
              </a:rPr>
              <a:t>50bit</a:t>
            </a: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以上；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339975" y="6235700"/>
            <a:ext cx="4824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7  A=1000</a:t>
            </a:r>
            <a:r>
              <a:rPr lang="zh-CN" altLang="en-US"/>
              <a:t>，压缩比</a:t>
            </a:r>
            <a:r>
              <a:rPr lang="en-US" altLang="zh-CN"/>
              <a:t>Z</a:t>
            </a:r>
            <a:r>
              <a:rPr lang="zh-CN" altLang="en-US"/>
              <a:t>小于</a:t>
            </a:r>
            <a:r>
              <a:rPr lang="en-US" altLang="zh-CN"/>
              <a:t>0.1</a:t>
            </a:r>
            <a:r>
              <a:rPr lang="zh-CN" altLang="en-US"/>
              <a:t>时的约束条件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特性分析与仿真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37EA365C-A1A9-48B1-90EC-774FF345592A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按值查找（时间效率，单位：访存周期）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71550" y="17732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压缩前：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71550" y="25622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压缩后：</a:t>
            </a:r>
          </a:p>
        </p:txBody>
      </p:sp>
      <p:pic>
        <p:nvPicPr>
          <p:cNvPr id="15366" name="Picture 6" descr="位图压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700213"/>
            <a:ext cx="363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979613" y="2619375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1</a:t>
            </a:r>
            <a:r>
              <a:rPr lang="zh-CN" altLang="en-US" sz="1600">
                <a:latin typeface="华文细黑" pitchFamily="2" charset="-122"/>
              </a:rPr>
              <a:t>、行程压缩：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979613" y="3738563"/>
            <a:ext cx="165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2</a:t>
            </a:r>
            <a:r>
              <a:rPr lang="zh-CN" altLang="en-US" sz="1600">
                <a:latin typeface="华文细黑" pitchFamily="2" charset="-122"/>
              </a:rPr>
              <a:t>、字典压缩：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79613" y="47498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3</a:t>
            </a:r>
            <a:r>
              <a:rPr lang="zh-CN" altLang="en-US" sz="1600">
                <a:latin typeface="华文细黑" pitchFamily="2" charset="-122"/>
              </a:rPr>
              <a:t>、位图压缩：</a:t>
            </a:r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>
            <a:off x="5219700" y="2420938"/>
            <a:ext cx="287338" cy="792162"/>
          </a:xfrm>
          <a:prstGeom prst="leftBrace">
            <a:avLst>
              <a:gd name="adj1" fmla="val 229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371" name="Picture 11" descr="存取效率_字典压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94100"/>
            <a:ext cx="2159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651500" y="2205038"/>
            <a:ext cx="122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/>
              <a:t>最优情况：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651500" y="3068638"/>
            <a:ext cx="1223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/>
              <a:t>最差情况：</a:t>
            </a:r>
          </a:p>
        </p:txBody>
      </p:sp>
      <p:pic>
        <p:nvPicPr>
          <p:cNvPr id="15374" name="Picture 14" descr="存取效率_字典压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179638"/>
            <a:ext cx="360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Picture 15" descr="存取效率_字典压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2997200"/>
            <a:ext cx="333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042988" y="5438775"/>
            <a:ext cx="698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为总元素个数，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>
                <a:latin typeface="宋体" pitchFamily="2" charset="-122"/>
                <a:ea typeface="楷体_GB2312"/>
                <a:cs typeface="楷体_GB2312"/>
              </a:rPr>
              <a:t>’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为样本取值个数，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Y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为分段数，此分段数包括单独元素的段；</a:t>
            </a:r>
          </a:p>
        </p:txBody>
      </p:sp>
      <p:pic>
        <p:nvPicPr>
          <p:cNvPr id="15377" name="Picture 17" descr="存取效率_字典压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81525"/>
            <a:ext cx="18002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8" descr="存取效率_字典压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2636838"/>
            <a:ext cx="16573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特性分析与仿真</a:t>
            </a:r>
            <a:endParaRPr lang="zh-CN" altLang="en-US" sz="2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755CB65-66FC-4886-B5C5-4411A715C8B3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按值查找（时间效率）</a:t>
            </a:r>
          </a:p>
        </p:txBody>
      </p:sp>
      <p:pic>
        <p:nvPicPr>
          <p:cNvPr id="16388" name="Picture 4" descr="time_value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424862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76375" y="6165850"/>
            <a:ext cx="669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19  A=1000</a:t>
            </a:r>
            <a:r>
              <a:rPr lang="zh-CN" altLang="en-US"/>
              <a:t>，各压缩数据以及原数据按值查找的时间性能比较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特性分析与</a:t>
            </a:r>
            <a:r>
              <a:rPr lang="zh-CN" altLang="en-US" sz="2800" kern="0" dirty="0" smtClean="0"/>
              <a:t>仿真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8C98A8C3-E66E-451A-9D33-5BC15E508CC8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按地址查找（时间效率，单位：访存周期）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71550" y="17732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压缩前：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71550" y="25622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压缩后：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79613" y="2619375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1</a:t>
            </a:r>
            <a:r>
              <a:rPr lang="zh-CN" altLang="en-US" sz="1600">
                <a:latin typeface="华文细黑" pitchFamily="2" charset="-122"/>
              </a:rPr>
              <a:t>、行程压缩：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79613" y="3716338"/>
            <a:ext cx="165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2</a:t>
            </a:r>
            <a:r>
              <a:rPr lang="zh-CN" altLang="en-US" sz="1600">
                <a:latin typeface="华文细黑" pitchFamily="2" charset="-122"/>
              </a:rPr>
              <a:t>、字典压缩：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979613" y="47244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latin typeface="华文细黑" pitchFamily="2" charset="-122"/>
              </a:rPr>
              <a:t>3</a:t>
            </a:r>
            <a:r>
              <a:rPr lang="zh-CN" altLang="en-US" sz="1600">
                <a:latin typeface="华文细黑" pitchFamily="2" charset="-122"/>
              </a:rPr>
              <a:t>、位图压缩：</a:t>
            </a:r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5148263" y="2420938"/>
            <a:ext cx="287337" cy="792162"/>
          </a:xfrm>
          <a:prstGeom prst="leftBrace">
            <a:avLst>
              <a:gd name="adj1" fmla="val 229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580063" y="2205038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/>
              <a:t>最优情况：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580063" y="3068638"/>
            <a:ext cx="1223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/>
              <a:t>最差情况：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042988" y="5438775"/>
            <a:ext cx="64087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为总元素个数，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>
                <a:latin typeface="宋体" pitchFamily="2" charset="-122"/>
                <a:ea typeface="楷体_GB2312"/>
                <a:cs typeface="楷体_GB2312"/>
              </a:rPr>
              <a:t>’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为样本取值个数，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Y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为分段数，此分段数包括单独元素的段；</a:t>
            </a:r>
          </a:p>
        </p:txBody>
      </p:sp>
      <p:pic>
        <p:nvPicPr>
          <p:cNvPr id="17421" name="Picture 13" descr="存取效率_字典压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1773238"/>
            <a:ext cx="195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 descr="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581525"/>
            <a:ext cx="23764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1" descr="te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16338"/>
            <a:ext cx="14398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27" descr="存取效率_字典压缩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71738"/>
            <a:ext cx="17287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8" descr="存取效率_字典压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852738"/>
            <a:ext cx="3254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29" descr="存取效率_字典压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9138"/>
            <a:ext cx="3952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特性分析与</a:t>
            </a:r>
            <a:r>
              <a:rPr lang="zh-CN" altLang="en-US" sz="2800" kern="0" dirty="0" smtClean="0"/>
              <a:t>仿真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DCAA67A-556D-49FE-A87D-CF9AE3DFD8ED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pic>
        <p:nvPicPr>
          <p:cNvPr id="18435" name="Picture 2" descr="time_pos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84313"/>
            <a:ext cx="8459787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按地址查找（时间效率）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58888" y="6165850"/>
            <a:ext cx="6913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图 </a:t>
            </a:r>
            <a:r>
              <a:rPr lang="en-US" altLang="zh-CN"/>
              <a:t>20  A=1000</a:t>
            </a:r>
            <a:r>
              <a:rPr lang="zh-CN" altLang="en-US"/>
              <a:t>，各压缩数据以及原数据按地址查找的时间性能比较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存取性能分析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验证系统设计</a:t>
            </a:r>
            <a:r>
              <a:rPr lang="zh-CN" altLang="en-US" kern="0" dirty="0" smtClean="0"/>
              <a:t/>
            </a:r>
            <a:br>
              <a:rPr lang="zh-CN" altLang="en-US" kern="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D870125-9518-456D-829F-83DAB2F66B4B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5868144" y="1124744"/>
            <a:ext cx="720080" cy="43204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开始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555095" y="1700243"/>
            <a:ext cx="1390126" cy="437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硬盘数据读入且按列进行压缩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567603" y="2408380"/>
            <a:ext cx="1415143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逐列进行属性统计</a:t>
            </a:r>
          </a:p>
        </p:txBody>
      </p:sp>
      <p:sp>
        <p:nvSpPr>
          <p:cNvPr id="11" name="流程图: 可选过程 10"/>
          <p:cNvSpPr/>
          <p:nvPr/>
        </p:nvSpPr>
        <p:spPr bwMode="auto">
          <a:xfrm>
            <a:off x="5643554" y="3140968"/>
            <a:ext cx="1287764" cy="3600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最优方案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5512927" y="3918266"/>
            <a:ext cx="432048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字典压缩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62151" y="3918266"/>
            <a:ext cx="432048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游程压缩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222123" y="3918266"/>
            <a:ext cx="432048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位向量法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6931318" y="3904027"/>
            <a:ext cx="432048" cy="949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/>
              <a:t>空值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悬挂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7585703" y="3918266"/>
            <a:ext cx="432048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</a:t>
            </a:r>
            <a:r>
              <a:rPr lang="en-US" altLang="zh-CN" sz="1200" dirty="0"/>
              <a:t>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压缩</a:t>
            </a:r>
          </a:p>
        </p:txBody>
      </p:sp>
      <p:sp>
        <p:nvSpPr>
          <p:cNvPr id="18" name="流程图: 库存数据 17"/>
          <p:cNvSpPr/>
          <p:nvPr/>
        </p:nvSpPr>
        <p:spPr bwMode="auto">
          <a:xfrm>
            <a:off x="5567603" y="5233800"/>
            <a:ext cx="1691864" cy="576064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/>
              <a:t>列式存储压缩态数据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流程图: 可选过程 18"/>
          <p:cNvSpPr/>
          <p:nvPr/>
        </p:nvSpPr>
        <p:spPr bwMode="auto">
          <a:xfrm>
            <a:off x="5944975" y="6093296"/>
            <a:ext cx="986344" cy="50405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结束</a:t>
            </a:r>
          </a:p>
        </p:txBody>
      </p:sp>
      <p:cxnSp>
        <p:nvCxnSpPr>
          <p:cNvPr id="48" name="直接箭头连接符 47"/>
          <p:cNvCxnSpPr>
            <a:stCxn id="9" idx="2"/>
            <a:endCxn id="10" idx="0"/>
          </p:cNvCxnSpPr>
          <p:nvPr/>
        </p:nvCxnSpPr>
        <p:spPr bwMode="auto">
          <a:xfrm>
            <a:off x="6250158" y="2137723"/>
            <a:ext cx="0" cy="27065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2"/>
            <a:endCxn id="9" idx="0"/>
          </p:cNvCxnSpPr>
          <p:nvPr/>
        </p:nvCxnSpPr>
        <p:spPr bwMode="auto">
          <a:xfrm>
            <a:off x="6228184" y="1556792"/>
            <a:ext cx="0" cy="1434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/>
          <p:nvPr/>
        </p:nvCxnSpPr>
        <p:spPr bwMode="auto">
          <a:xfrm>
            <a:off x="6291244" y="2840428"/>
            <a:ext cx="0" cy="27065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>
            <a:off x="6402558" y="5822639"/>
            <a:ext cx="0" cy="27065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 bwMode="auto">
          <a:xfrm>
            <a:off x="6273485" y="3501008"/>
            <a:ext cx="0" cy="1434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>
            <a:off x="5078175" y="3644459"/>
            <a:ext cx="27423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>
            <a:off x="5108023" y="3644459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 bwMode="auto">
          <a:xfrm>
            <a:off x="7820566" y="3670627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 bwMode="auto">
          <a:xfrm>
            <a:off x="7131822" y="3664128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 bwMode="auto">
          <a:xfrm>
            <a:off x="6499164" y="3664128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>
            <a:off x="5756974" y="3667328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 bwMode="auto">
          <a:xfrm>
            <a:off x="5078175" y="5085184"/>
            <a:ext cx="27235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/>
          <p:nvPr/>
        </p:nvCxnSpPr>
        <p:spPr bwMode="auto">
          <a:xfrm>
            <a:off x="5064518" y="4854370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 bwMode="auto">
          <a:xfrm>
            <a:off x="7826855" y="4846454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 bwMode="auto">
          <a:xfrm>
            <a:off x="7147342" y="4853405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 bwMode="auto">
          <a:xfrm>
            <a:off x="6434339" y="4831046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 bwMode="auto">
          <a:xfrm>
            <a:off x="5756974" y="4831046"/>
            <a:ext cx="0" cy="2541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 bwMode="auto">
          <a:xfrm>
            <a:off x="6413535" y="5118011"/>
            <a:ext cx="0" cy="1434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内容占位符 77"/>
          <p:cNvSpPr>
            <a:spLocks noGrp="1"/>
          </p:cNvSpPr>
          <p:nvPr>
            <p:ph idx="1"/>
          </p:nvPr>
        </p:nvSpPr>
        <p:spPr>
          <a:xfrm>
            <a:off x="468313" y="1125538"/>
            <a:ext cx="8208143" cy="5471814"/>
          </a:xfrm>
        </p:spPr>
        <p:txBody>
          <a:bodyPr/>
          <a:lstStyle/>
          <a:p>
            <a:pPr marL="342900" lvl="1" indent="-342900"/>
            <a:r>
              <a:rPr lang="zh-CN" altLang="en-US" b="1" dirty="0" smtClean="0"/>
              <a:t>开发环境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Ubuntu 12.04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                                     </a:t>
            </a:r>
            <a:endParaRPr lang="en-US" altLang="zh-CN" b="1" kern="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lvl="1" indent="-342900"/>
            <a:r>
              <a:rPr lang="zh-CN" altLang="en-US" b="1" dirty="0" smtClean="0"/>
              <a:t>开发工具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VIM, GDB</a:t>
            </a:r>
          </a:p>
          <a:p>
            <a:pPr marL="342900" lvl="1" indent="-342900"/>
            <a:r>
              <a:rPr lang="zh-CN" altLang="en-US" b="1" dirty="0" smtClean="0"/>
              <a:t>对比数据库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marL="342900" lvl="1" indent="-342900"/>
            <a:r>
              <a:rPr lang="zh-CN" altLang="en-US" b="1" dirty="0" smtClean="0"/>
              <a:t>编程语言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C/C++</a:t>
            </a:r>
            <a:endParaRPr lang="en-US" altLang="zh-CN" sz="2400" b="1" kern="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24405"/>
            <a:ext cx="3672408" cy="359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 bwMode="auto">
          <a:xfrm>
            <a:off x="3923928" y="1124744"/>
            <a:ext cx="1588999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rPr>
              <a:t>系统业务逻辑</a:t>
            </a:r>
          </a:p>
        </p:txBody>
      </p:sp>
      <p:sp>
        <p:nvSpPr>
          <p:cNvPr id="82" name="矩形 81"/>
          <p:cNvSpPr/>
          <p:nvPr/>
        </p:nvSpPr>
        <p:spPr bwMode="auto">
          <a:xfrm>
            <a:off x="1547664" y="6218513"/>
            <a:ext cx="216024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系统整体架构设计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7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数据导入模块：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b="1" dirty="0" smtClean="0"/>
              <a:t>输入</a:t>
            </a:r>
            <a:r>
              <a:rPr lang="zh-CN" altLang="en-US" sz="2000" dirty="0" smtClean="0"/>
              <a:t>：硬盘</a:t>
            </a:r>
            <a:r>
              <a:rPr lang="zh-CN" altLang="en-US" sz="2000" dirty="0"/>
              <a:t>表格</a:t>
            </a:r>
            <a:r>
              <a:rPr lang="zh-CN" altLang="en-US" sz="2000" dirty="0" smtClean="0"/>
              <a:t>数据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csv  </a:t>
            </a:r>
            <a:r>
              <a:rPr lang="zh-CN" altLang="en-US" sz="2000" dirty="0" smtClean="0"/>
              <a:t>格式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2000" dirty="0" smtClean="0"/>
              <a:t>首行  ：        </a:t>
            </a:r>
            <a:r>
              <a:rPr lang="en-US" altLang="zh-CN" sz="2000" dirty="0" smtClean="0"/>
              <a:t>rows, cols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3">
              <a:defRPr/>
            </a:pPr>
            <a:r>
              <a:rPr lang="zh-CN" altLang="en-US" sz="2000" dirty="0" smtClean="0"/>
              <a:t>次行  ：        </a:t>
            </a:r>
            <a:r>
              <a:rPr lang="en-US" altLang="zh-CN" sz="2000" dirty="0" err="1" smtClean="0"/>
              <a:t>name:type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)</a:t>
            </a:r>
          </a:p>
          <a:p>
            <a:pPr lvl="3">
              <a:defRPr/>
            </a:pPr>
            <a:r>
              <a:rPr lang="zh-CN" altLang="en-US" sz="2000" dirty="0" smtClean="0"/>
              <a:t>剩下  ：        </a:t>
            </a:r>
            <a:r>
              <a:rPr lang="en-US" altLang="zh-CN" sz="2000" dirty="0" smtClean="0"/>
              <a:t>field_1, field_2 ,field_3</a:t>
            </a:r>
          </a:p>
          <a:p>
            <a:pPr lvl="3"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latin typeface="+mn-ea"/>
              </a:rPr>
              <a:t>输出</a:t>
            </a:r>
            <a:r>
              <a:rPr lang="zh-CN" altLang="en-US" sz="2000" dirty="0" smtClean="0">
                <a:latin typeface="+mn-ea"/>
              </a:rPr>
              <a:t>：内存表格数据</a:t>
            </a:r>
            <a:endParaRPr lang="en-US" altLang="zh-CN" sz="2000" dirty="0">
              <a:latin typeface="+mn-ea"/>
            </a:endParaRPr>
          </a:p>
          <a:p>
            <a:pPr lvl="2">
              <a:defRPr/>
            </a:pPr>
            <a:r>
              <a:rPr lang="zh-CN" altLang="en-US" sz="2000" dirty="0" smtClean="0"/>
              <a:t>列式存储模式</a:t>
            </a:r>
            <a:endParaRPr lang="en-US" altLang="zh-CN" sz="2000" dirty="0" smtClean="0"/>
          </a:p>
          <a:p>
            <a:pPr lvl="2">
              <a:defRPr/>
            </a:pPr>
            <a:r>
              <a:rPr lang="en-US" altLang="zh-CN" sz="2000" dirty="0"/>
              <a:t>Item </a:t>
            </a:r>
            <a:r>
              <a:rPr lang="zh-CN" altLang="en-US" sz="2000" dirty="0"/>
              <a:t>为单元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{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 , type ,</a:t>
            </a:r>
            <a:r>
              <a:rPr lang="en-US" altLang="zh-CN" sz="2000" dirty="0" err="1" smtClean="0"/>
              <a:t>pdata</a:t>
            </a:r>
            <a:r>
              <a:rPr lang="en-US" altLang="zh-CN" sz="2000" dirty="0" smtClean="0"/>
              <a:t>  }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单列为</a:t>
            </a:r>
            <a:r>
              <a:rPr lang="en-US" altLang="zh-CN" sz="2000" dirty="0" smtClean="0"/>
              <a:t>SEG           </a:t>
            </a:r>
            <a:r>
              <a:rPr lang="en-US" altLang="zh-CN" sz="2000" dirty="0" err="1" smtClean="0"/>
              <a:t>pItem</a:t>
            </a:r>
            <a:endParaRPr lang="en-US" altLang="zh-CN" sz="2000" dirty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8B95502-2E0C-4417-AF1A-F9E5ECFED7EA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模快设计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9213"/>
            <a:ext cx="30194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323850" y="3862388"/>
            <a:ext cx="8712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/>
            <a:r>
              <a:rPr lang="zh-CN" altLang="en-US" sz="3600" b="1"/>
              <a:t>压缩态内存数据库实时算法设计与实现</a:t>
            </a:r>
            <a:endParaRPr lang="zh-CN" altLang="en-US" sz="3600"/>
          </a:p>
        </p:txBody>
      </p:sp>
      <p:sp>
        <p:nvSpPr>
          <p:cNvPr id="3076" name="标题 6"/>
          <p:cNvSpPr>
            <a:spLocks noGrp="1"/>
          </p:cNvSpPr>
          <p:nvPr>
            <p:ph type="ctrTitle"/>
          </p:nvPr>
        </p:nvSpPr>
        <p:spPr>
          <a:xfrm>
            <a:off x="684213" y="4149725"/>
            <a:ext cx="7920037" cy="21590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                                   </a:t>
            </a:r>
            <a:r>
              <a:rPr lang="zh-CN" altLang="en-US" sz="2000" dirty="0" smtClean="0"/>
              <a:t>指导老师  ：  赵振刚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                  </a:t>
            </a:r>
            <a:r>
              <a:rPr lang="zh-CN" altLang="en-US" sz="2000" dirty="0" smtClean="0"/>
              <a:t>组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  长   ：  蓝鸿翔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      		</a:t>
            </a:r>
            <a:r>
              <a:rPr lang="zh-CN" altLang="en-US" sz="2000" dirty="0" smtClean="0"/>
              <a:t>组      员   ：  刘勇</a:t>
            </a:r>
          </a:p>
        </p:txBody>
      </p:sp>
    </p:spTree>
  </p:cSld>
  <p:clrMapOvr>
    <a:masterClrMapping/>
  </p:clrMapOvr>
  <p:transition advTm="1962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属性统计模块：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输入：</a:t>
            </a:r>
            <a:r>
              <a:rPr lang="zh-CN" altLang="en-US" sz="2000" dirty="0">
                <a:latin typeface="+mn-ea"/>
              </a:rPr>
              <a:t>内存表格</a:t>
            </a:r>
            <a:r>
              <a:rPr lang="zh-CN" altLang="en-US" sz="2000" dirty="0" smtClean="0">
                <a:latin typeface="+mn-ea"/>
              </a:rPr>
              <a:t>数据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功能：</a:t>
            </a:r>
            <a:r>
              <a:rPr lang="en-US" altLang="zh-CN" sz="2000" dirty="0">
                <a:latin typeface="+mn-ea"/>
              </a:rPr>
              <a:t>hash</a:t>
            </a:r>
            <a:r>
              <a:rPr lang="zh-CN" altLang="en-US" sz="2000" dirty="0">
                <a:latin typeface="+mn-ea"/>
              </a:rPr>
              <a:t>统计每列数据属性</a:t>
            </a:r>
            <a:endParaRPr lang="en-US" altLang="zh-CN" sz="2000" dirty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Wingdings" panose="05000000000000000000" pitchFamily="2" charset="2"/>
              </a:rPr>
              <a:t>输出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Wingdings" panose="05000000000000000000" pitchFamily="2" charset="2"/>
              </a:rPr>
              <a:t>：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C2ADA42C-86AF-4155-9DF5-E9939AEF6057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模快设计</a:t>
            </a:r>
            <a:endParaRPr lang="zh-CN" altLang="en-US" sz="2800" kern="0" dirty="0"/>
          </a:p>
        </p:txBody>
      </p:sp>
      <p:pic>
        <p:nvPicPr>
          <p:cNvPr id="22533" name="Picture 5" descr="C:\Users\liuyong\Desktop\工程实践\struct seg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48" y="2924944"/>
            <a:ext cx="6552009" cy="316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00808"/>
            <a:ext cx="6624637" cy="592137"/>
          </a:xfrm>
        </p:spPr>
        <p:txBody>
          <a:bodyPr/>
          <a:lstStyle/>
          <a:p>
            <a:pPr lvl="0" eaLnBrk="1" hangingPunct="1">
              <a:defRPr/>
            </a:pPr>
            <a:r>
              <a:rPr lang="zh-CN" altLang="en-US" sz="2800" dirty="0"/>
              <a:t>我们的工作</a:t>
            </a:r>
            <a:r>
              <a:rPr lang="en-US" altLang="zh-CN" sz="2800" dirty="0"/>
              <a:t>——</a:t>
            </a:r>
            <a:r>
              <a:rPr lang="zh-CN" altLang="en-US" sz="2800" dirty="0"/>
              <a:t>模快设计</a:t>
            </a:r>
            <a:br>
              <a:rPr lang="zh-CN" altLang="en-US" sz="2800" dirty="0"/>
            </a:b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49" charset="-122"/>
                  </a:rPr>
                  <a:t>策略选择模块</a:t>
                </a:r>
                <a:endPara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2000" b="1" dirty="0" smtClean="0"/>
                  <a:t>输入</a:t>
                </a:r>
                <a:r>
                  <a:rPr lang="zh-CN" altLang="en-US" sz="2000" dirty="0" smtClean="0"/>
                  <a:t>：列属性</a:t>
                </a:r>
                <a:endParaRPr lang="en-US" altLang="zh-CN" sz="2000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2000" b="1" dirty="0" smtClean="0"/>
                  <a:t>功能</a:t>
                </a:r>
                <a:r>
                  <a:rPr lang="zh-CN" altLang="en-US" sz="2000" dirty="0" smtClean="0"/>
                  <a:t>：以统计量为目标输入参数，得到每种算法的内存空间</a:t>
                </a:r>
                <a:endParaRPr lang="en-US" altLang="zh-CN" sz="2000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000" dirty="0"/>
                  <a:t>原始数据：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zh-CN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zh-CN" altLang="zh-CN" sz="2000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000" dirty="0"/>
                  <a:t>游程压缩：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4+</m:t>
                        </m:r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zh-CN" altLang="zh-CN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𝐾</m:t>
                        </m:r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r>
                          <a:rPr lang="en-US" altLang="zh-CN" sz="2000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zh-CN" altLang="zh-CN" sz="2000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000" dirty="0"/>
                  <a:t>字典压缩：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latin typeface="Cambria Math"/>
                      </a:rPr>
                      <m:t>×</m:t>
                    </m:r>
                    <m:r>
                      <a:rPr lang="en-US" altLang="zh-CN" sz="2000" i="1">
                        <a:latin typeface="Cambria Math"/>
                      </a:rPr>
                      <m:t>𝐿</m:t>
                    </m:r>
                    <m:r>
                      <a:rPr lang="en-US" altLang="zh-CN" sz="2000" i="1">
                        <a:latin typeface="Cambria Math"/>
                      </a:rPr>
                      <m:t>+2×</m:t>
                    </m:r>
                    <m:r>
                      <a:rPr lang="en-US" altLang="zh-CN" sz="2000" i="1">
                        <a:latin typeface="Cambria Math"/>
                      </a:rPr>
                      <m:t>𝑙</m:t>
                    </m:r>
                  </m:oMath>
                </a14:m>
                <a:endParaRPr lang="zh-CN" altLang="zh-CN" sz="2000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000" dirty="0"/>
                  <a:t>位向量：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𝐷</m:t>
                    </m:r>
                    <m:r>
                      <a:rPr lang="en-US" altLang="zh-CN" sz="2000" i="1">
                        <a:latin typeface="Cambria Math"/>
                      </a:rPr>
                      <m:t>×</m:t>
                    </m:r>
                    <m:r>
                      <a:rPr lang="en-US" altLang="zh-CN" sz="2000" i="1">
                        <a:latin typeface="Cambria Math"/>
                      </a:rPr>
                      <m:t>𝐿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zh-CN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latin typeface="Cambria Math"/>
                      </a:rPr>
                      <m:t>×</m:t>
                    </m:r>
                    <m:r>
                      <a:rPr lang="en-US" altLang="zh-CN" sz="2000" i="1">
                        <a:latin typeface="Cambria Math"/>
                      </a:rPr>
                      <m:t>𝐿</m:t>
                    </m:r>
                  </m:oMath>
                </a14:m>
                <a:endParaRPr lang="zh-CN" altLang="zh-CN" sz="2000" dirty="0"/>
              </a:p>
              <a:p>
                <a:pPr lvl="2">
                  <a:lnSpc>
                    <a:spcPct val="150000"/>
                  </a:lnSpc>
                </a:pPr>
                <a:r>
                  <a:rPr lang="zh-CN" altLang="zh-CN" sz="2000" dirty="0"/>
                  <a:t>空值悬挂：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=0</m:t>
                    </m:r>
                  </m:oMath>
                </a14:m>
                <a:endParaRPr lang="zh-CN" altLang="zh-CN" sz="2000" dirty="0"/>
              </a:p>
              <a:p>
                <a:pPr>
                  <a:buFont typeface="Wingdings" pitchFamily="2" charset="2"/>
                  <a:buChar char="Ø"/>
                </a:pPr>
                <a:endParaRPr lang="en-US" altLang="zh-CN" dirty="0" smtClean="0"/>
              </a:p>
              <a:p>
                <a:pPr lvl="1">
                  <a:buFont typeface="Wingdings" pitchFamily="2" charset="2"/>
                  <a:buChar char="Ø"/>
                </a:pPr>
                <a:r>
                  <a:rPr lang="zh-CN" altLang="en-US" sz="2000" b="1" dirty="0" smtClean="0"/>
                  <a:t>输出</a:t>
                </a:r>
                <a:r>
                  <a:rPr lang="zh-CN" altLang="en-US" sz="2000" dirty="0" smtClean="0"/>
                  <a:t>：使用同一种算法列，打包为</a:t>
                </a:r>
                <a:r>
                  <a:rPr lang="zh-CN" altLang="en-US" sz="2000" dirty="0"/>
                  <a:t>同</a:t>
                </a:r>
                <a:r>
                  <a:rPr lang="zh-CN" altLang="en-US" sz="2000" dirty="0" smtClean="0"/>
                  <a:t>一个</a:t>
                </a:r>
                <a:r>
                  <a:rPr lang="en-US" altLang="zh-CN" sz="2000" dirty="0" smtClean="0"/>
                  <a:t>TASK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4" t="-1417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D870125-9518-456D-829F-83DAB2F66B4B}" type="slidenum">
              <a:rPr lang="zh-CN" alt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133" y="2924944"/>
            <a:ext cx="2233295" cy="237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数据压缩模块：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lnSpc>
                <a:spcPct val="30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输入：</a:t>
            </a:r>
            <a:r>
              <a:rPr lang="en-US" altLang="zh-CN" sz="2000" dirty="0"/>
              <a:t>TASK</a:t>
            </a:r>
          </a:p>
          <a:p>
            <a:pPr lvl="1">
              <a:lnSpc>
                <a:spcPct val="30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功能：</a:t>
            </a:r>
            <a:r>
              <a:rPr lang="zh-CN" altLang="en-US" sz="2000" dirty="0"/>
              <a:t>调用对应压缩算法进行压缩</a:t>
            </a:r>
            <a:endParaRPr lang="en-US" altLang="zh-CN" sz="2000" dirty="0"/>
          </a:p>
          <a:p>
            <a:pPr lvl="1">
              <a:lnSpc>
                <a:spcPct val="30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输出：</a:t>
            </a:r>
            <a:r>
              <a:rPr lang="zh-CN" altLang="en-US" sz="2000" dirty="0"/>
              <a:t>压缩态数据</a:t>
            </a:r>
            <a:endParaRPr lang="en-US" altLang="zh-CN" sz="2000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F991F625-8742-47FE-8C51-0B388895FF3A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模快设计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数据操作模块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查询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输入：</a:t>
            </a:r>
            <a:r>
              <a:rPr lang="zh-CN" altLang="en-US" sz="2000" dirty="0"/>
              <a:t>主键值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功能：</a:t>
            </a:r>
            <a:r>
              <a:rPr lang="zh-CN" altLang="en-US" sz="2000" dirty="0"/>
              <a:t>对于游程压缩：采用二分查找实现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457200" lvl="1" indent="0">
              <a:buNone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输出：</a:t>
            </a:r>
            <a:r>
              <a:rPr lang="zh-CN" altLang="en-US" sz="2000" dirty="0"/>
              <a:t>整条记录</a:t>
            </a:r>
            <a:endParaRPr lang="en-US" altLang="zh-CN" sz="2000" dirty="0"/>
          </a:p>
          <a:p>
            <a:pPr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6C3290D7-707A-4B18-8A78-20223000280F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模快设计</a:t>
            </a:r>
            <a:endParaRPr lang="zh-CN" altLang="en-US" sz="2800" kern="0" dirty="0"/>
          </a:p>
        </p:txBody>
      </p:sp>
      <p:pic>
        <p:nvPicPr>
          <p:cNvPr id="25605" name="Picture 2" descr="行程压缩读取过程_段基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31" y="2708920"/>
            <a:ext cx="628061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数据操作模块：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字典 压缩 ：</a:t>
            </a:r>
            <a:r>
              <a:rPr lang="zh-CN" altLang="en-US" sz="2000" dirty="0"/>
              <a:t>由</a:t>
            </a:r>
            <a:r>
              <a:rPr lang="en-US" altLang="zh-CN" sz="2000" dirty="0"/>
              <a:t>ID</a:t>
            </a:r>
            <a:r>
              <a:rPr lang="zh-CN" altLang="en-US" sz="2000" dirty="0"/>
              <a:t>确定字典索引，由索引确定字典值</a:t>
            </a:r>
            <a:endParaRPr lang="en-US" altLang="zh-CN" sz="2000" dirty="0"/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位图向量：   </a:t>
            </a:r>
            <a:r>
              <a:rPr lang="zh-CN" altLang="en-US" sz="2000" dirty="0"/>
              <a:t>检索每个字典的向量值是否等于</a:t>
            </a:r>
            <a:r>
              <a:rPr lang="en-US" altLang="zh-CN" sz="2000" dirty="0"/>
              <a:t>ID</a:t>
            </a:r>
          </a:p>
          <a:p>
            <a:pPr lvl="1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空值悬挂：   </a:t>
            </a:r>
            <a:r>
              <a:rPr lang="zh-CN" altLang="en-US" sz="2000" dirty="0"/>
              <a:t>返回空值</a:t>
            </a:r>
            <a:endParaRPr lang="en-US" altLang="zh-CN" sz="20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原始数据：   </a:t>
            </a:r>
            <a:r>
              <a:rPr lang="zh-CN" altLang="en-US" sz="2000" dirty="0"/>
              <a:t>返回</a:t>
            </a:r>
            <a:r>
              <a:rPr lang="en-US" altLang="zh-CN" sz="2000" dirty="0"/>
              <a:t>ID</a:t>
            </a:r>
            <a:r>
              <a:rPr lang="zh-CN" altLang="en-US" sz="2000" dirty="0"/>
              <a:t>为下标的数据</a:t>
            </a:r>
            <a:endParaRPr lang="en-US" altLang="zh-CN" sz="2000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5405AC2C-F53B-4162-85EB-FD4236F414ED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模快设计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项目完成情况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系统功能及性能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615830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系统功能：</a:t>
            </a:r>
            <a:endParaRPr lang="en-US" altLang="zh-CN" sz="2400" b="1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dirty="0"/>
              <a:t>支持</a:t>
            </a:r>
            <a:r>
              <a:rPr lang="zh-CN" altLang="en-US" dirty="0" smtClean="0"/>
              <a:t>硬盘数据导入、导出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dirty="0" smtClean="0"/>
              <a:t>支持列属性统计、导出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dirty="0" smtClean="0"/>
              <a:t>支持五种列式压缩算法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dirty="0"/>
              <a:t>支持</a:t>
            </a:r>
            <a:r>
              <a:rPr lang="zh-CN" altLang="en-US" dirty="0" smtClean="0"/>
              <a:t>压缩态主键值索引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dirty="0" smtClean="0"/>
              <a:t>支持记录的追</a:t>
            </a:r>
            <a:r>
              <a:rPr lang="zh-CN" altLang="en-US" dirty="0"/>
              <a:t>加</a:t>
            </a:r>
            <a:endParaRPr lang="en-US" altLang="zh-CN" dirty="0"/>
          </a:p>
          <a:p>
            <a:pPr>
              <a:defRPr/>
            </a:pPr>
            <a:r>
              <a:rPr lang="zh-CN" altLang="en-US" sz="2400" b="1" dirty="0" smtClean="0"/>
              <a:t>性能：</a:t>
            </a:r>
            <a:endParaRPr lang="en-US" altLang="zh-CN" sz="2400" b="1" dirty="0" smtClean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b="1" dirty="0" smtClean="0"/>
              <a:t>压缩比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en-US" altLang="zh-CN" dirty="0" smtClean="0"/>
              <a:t>INT</a:t>
            </a:r>
            <a:r>
              <a:rPr lang="zh-CN" altLang="en-US" dirty="0" smtClean="0"/>
              <a:t>类型：                      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混合          </a:t>
            </a:r>
            <a:r>
              <a:rPr lang="en-US" altLang="zh-CN" dirty="0" smtClean="0"/>
              <a:t>30% /</a:t>
            </a:r>
            <a:r>
              <a:rPr lang="zh-CN" altLang="en-US" dirty="0" smtClean="0"/>
              <a:t>  </a:t>
            </a:r>
            <a:r>
              <a:rPr lang="en-US" altLang="zh-CN" dirty="0" smtClean="0"/>
              <a:t>13%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混合数据类型：               混合             </a:t>
            </a:r>
            <a:r>
              <a:rPr lang="en-US" altLang="zh-CN" dirty="0" smtClean="0"/>
              <a:t>47%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b="1" dirty="0" smtClean="0"/>
              <a:t>按主键值索引：</a:t>
            </a:r>
            <a:endParaRPr lang="en-US" altLang="zh-CN" b="1" dirty="0" smtClean="0"/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压缩态 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3          1 : 7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sz="1600" dirty="0" smtClean="0"/>
              <a:t>原始</a:t>
            </a:r>
            <a:r>
              <a:rPr lang="zh-CN" altLang="en-US" sz="1600" dirty="0"/>
              <a:t>态 </a:t>
            </a:r>
            <a:r>
              <a:rPr lang="zh-CN" altLang="en-US" sz="1600" dirty="0" smtClean="0"/>
              <a:t> </a:t>
            </a:r>
            <a:r>
              <a:rPr lang="en-US" altLang="zh-CN" sz="1600" i="1" dirty="0" smtClean="0"/>
              <a:t>vs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sqlite3           </a:t>
            </a:r>
            <a:r>
              <a:rPr lang="en-US" altLang="zh-CN" sz="1600" dirty="0" smtClean="0"/>
              <a:t>1 : 13</a:t>
            </a:r>
          </a:p>
          <a:p>
            <a:pPr lvl="2"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单线程 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多线程           </a:t>
            </a:r>
            <a:r>
              <a:rPr lang="en-US" altLang="zh-CN" dirty="0" smtClean="0"/>
              <a:t>1:1.7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b="1" dirty="0" smtClean="0"/>
              <a:t>数据追加</a:t>
            </a:r>
            <a:r>
              <a:rPr lang="en-US" altLang="zh-CN" b="1" dirty="0" smtClean="0"/>
              <a:t>:                   </a:t>
            </a:r>
          </a:p>
          <a:p>
            <a:pPr marL="1200150" lvl="2" indent="-342900">
              <a:buFont typeface="Wingdings" panose="05000000000000000000" pitchFamily="2" charset="2"/>
              <a:buChar char="ü"/>
              <a:defRPr/>
            </a:pPr>
            <a:r>
              <a:rPr lang="en-US" altLang="zh-CN" dirty="0" smtClean="0"/>
              <a:t>append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vs</a:t>
            </a:r>
            <a:r>
              <a:rPr lang="en-US" altLang="zh-CN" dirty="0" smtClean="0"/>
              <a:t> sqlite3         1:100</a:t>
            </a:r>
          </a:p>
          <a:p>
            <a:pPr marL="1200150" lvl="2" indent="-342900">
              <a:buFont typeface="Wingdings" panose="05000000000000000000" pitchFamily="2" charset="2"/>
              <a:buChar char="ü"/>
              <a:defRPr/>
            </a:pPr>
            <a:r>
              <a:rPr lang="en-US" altLang="zh-CN" dirty="0" err="1" smtClean="0"/>
              <a:t>Rbtree</a:t>
            </a:r>
            <a:r>
              <a:rPr lang="en-US" altLang="zh-CN" dirty="0" smtClean="0"/>
              <a:t>  vs sqlite3         3:1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de-DE" altLang="en-US" smtClean="0">
                <a:ea typeface="华文细黑" pitchFamily="2" charset="-122"/>
              </a:rPr>
              <a:t>Page </a:t>
            </a:r>
            <a:r>
              <a:rPr lang="de-DE" altLang="en-US" smtClean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en-US" smtClean="0">
                <a:ea typeface="华文细黑" pitchFamily="2" charset="-122"/>
              </a:rPr>
              <a:t> </a:t>
            </a:r>
            <a:fld id="{35EDF644-12AD-4349-8208-79AC1AE69277}" type="slidenum">
              <a:rPr lang="zh-CN" altLang="en-US" smtClean="0">
                <a:ea typeface="华文细黑" pitchFamily="2" charset="-122"/>
              </a:rPr>
              <a:pPr/>
              <a:t>25</a:t>
            </a:fld>
            <a:endParaRPr lang="en-US" altLang="zh-CN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0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现在所支持的数据类型：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B30B6889-FD73-43AF-AEA5-F253FB1152BA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项目完成情况</a:t>
            </a:r>
            <a:r>
              <a:rPr lang="en-US" altLang="zh-CN" sz="2800" kern="0" dirty="0" smtClean="0"/>
              <a:t>——</a:t>
            </a:r>
            <a:r>
              <a:rPr lang="zh-CN" altLang="en-US" sz="2800" dirty="0"/>
              <a:t>系统功能及性能</a:t>
            </a:r>
            <a:endParaRPr lang="zh-CN" altLang="en-US" sz="2800" kern="0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31400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628775"/>
            <a:ext cx="3209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为了加快压缩速度：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使用多线程进行加速压缩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对于游程压缩：改进数据结构，增加列间指针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对于位图压缩：使用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bit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数组，在更加节省空间和检索时间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对主键值，采用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bit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压缩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6515799-5571-457F-A0BD-AD4007D0679E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项目完成情况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技术</a:t>
            </a:r>
            <a:r>
              <a:rPr lang="zh-CN" altLang="en-US" sz="2800" kern="0" dirty="0" smtClean="0"/>
              <a:t>创新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游程压缩：间指向使列与列之间产生了关联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，提高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列间查找效率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B3E8B781-2777-4E2D-814A-43E5EB753FD5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项目完成情况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技术</a:t>
            </a:r>
            <a:r>
              <a:rPr lang="zh-CN" altLang="en-US" sz="2800" kern="0" dirty="0" smtClean="0"/>
              <a:t>创新</a:t>
            </a:r>
            <a:endParaRPr lang="zh-CN" altLang="en-US" sz="2800" kern="0" dirty="0"/>
          </a:p>
        </p:txBody>
      </p:sp>
      <p:pic>
        <p:nvPicPr>
          <p:cNvPr id="29701" name="Picture 2" descr="行程压缩读取过程段+列间指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092450"/>
            <a:ext cx="63373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插入操作：原来使用预留空间，使得空间消耗极大，现在由红黑树组织预留空间，节省了预留空间的大小，和检索的效率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451725" y="6661150"/>
            <a:ext cx="1439863" cy="1968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B026F799-406A-43B5-86A5-4B5BAA2AEC6C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项目完成情况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技术</a:t>
            </a:r>
            <a:r>
              <a:rPr lang="zh-CN" altLang="en-US" sz="2800" kern="0" dirty="0" smtClean="0"/>
              <a:t>创新</a:t>
            </a:r>
            <a:endParaRPr lang="zh-CN" altLang="en-US" sz="2800" kern="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72932"/>
              </p:ext>
            </p:extLst>
          </p:nvPr>
        </p:nvGraphicFramePr>
        <p:xfrm>
          <a:off x="1619672" y="2420888"/>
          <a:ext cx="5330504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Visio" r:id="rId3" imgW="11610967" imgH="9252783" progId="Visio.Drawing.11">
                  <p:embed/>
                </p:oleObj>
              </mc:Choice>
              <mc:Fallback>
                <p:oleObj name="Visio" r:id="rId3" imgW="11610967" imgH="92527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2420888"/>
                        <a:ext cx="5330504" cy="403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08912" cy="518457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项目意义及目标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我们</a:t>
            </a:r>
            <a:r>
              <a:rPr lang="zh-CN" altLang="en-US" dirty="0"/>
              <a:t>的工作</a:t>
            </a:r>
            <a:endParaRPr lang="en-US" altLang="zh-CN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特性分析与仿真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备用算法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特性分析与仿真（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验证系统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模块设计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项目完成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系统功能及性能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/>
              <a:t>类型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技术创新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项目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压缩比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/>
              <a:t>存取与插入性能对比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72458BD-538F-475F-A344-6B7E5D44BE4D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F70AE4CF-0B2D-46FF-AADC-CA3B65988DDF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351837" cy="5162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压缩比测试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Integer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类型数据：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文件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：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13072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行*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24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列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文件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：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17665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行*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43</a:t>
            </a: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列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混合数据类型（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string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类型为主）：</a:t>
            </a:r>
          </a:p>
        </p:txBody>
      </p:sp>
      <p:graphicFrame>
        <p:nvGraphicFramePr>
          <p:cNvPr id="165065" name="Group 201"/>
          <p:cNvGraphicFramePr>
            <a:graphicFrameLocks noGrp="1"/>
          </p:cNvGraphicFramePr>
          <p:nvPr>
            <p:ph sz="half" idx="2"/>
          </p:nvPr>
        </p:nvGraphicFramePr>
        <p:xfrm>
          <a:off x="1908175" y="2781300"/>
          <a:ext cx="5986463" cy="1276351"/>
        </p:xfrm>
        <a:graphic>
          <a:graphicData uri="http://schemas.openxmlformats.org/drawingml/2006/table">
            <a:tbl>
              <a:tblPr/>
              <a:tblGrid>
                <a:gridCol w="1006475"/>
                <a:gridCol w="1008063"/>
                <a:gridCol w="1006475"/>
                <a:gridCol w="1073150"/>
                <a:gridCol w="946150"/>
                <a:gridCol w="946150"/>
              </a:tblGrid>
              <a:tr h="4302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压缩前</a:t>
                      </a:r>
                      <a:endParaRPr kumimoji="0" lang="zh-CN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行程压缩</a:t>
                      </a: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混合压缩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行程压缩比</a:t>
                      </a:r>
                      <a:endParaRPr kumimoji="0" lang="zh-CN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混合压缩比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1307200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395284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171460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0.302390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0.131166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文件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3109040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473472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280647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0.152289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0.090268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项目效果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压缩比</a:t>
            </a:r>
            <a:endParaRPr lang="zh-CN" altLang="en-US" sz="2800" kern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59051"/>
              </p:ext>
            </p:extLst>
          </p:nvPr>
        </p:nvGraphicFramePr>
        <p:xfrm>
          <a:off x="1979713" y="5445224"/>
          <a:ext cx="5832648" cy="648072"/>
        </p:xfrm>
        <a:graphic>
          <a:graphicData uri="http://schemas.openxmlformats.org/drawingml/2006/table">
            <a:tbl>
              <a:tblPr/>
              <a:tblGrid>
                <a:gridCol w="2058286"/>
                <a:gridCol w="1896211"/>
                <a:gridCol w="1878151"/>
              </a:tblGrid>
              <a:tr h="36004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压缩前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压缩后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细黑"/>
                        </a:rPr>
                        <a:t>总压缩比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11360000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5384435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47.3982%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压缩态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Mysqlite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Sqlite3 :    7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倍关系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C8862844-2CFC-4207-8EB5-DB089C4AC364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项目效果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存取性能</a:t>
            </a:r>
            <a:endParaRPr lang="zh-CN" altLang="en-US" sz="2800" kern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46311"/>
              </p:ext>
            </p:extLst>
          </p:nvPr>
        </p:nvGraphicFramePr>
        <p:xfrm>
          <a:off x="1331640" y="2348880"/>
          <a:ext cx="5625727" cy="3096349"/>
        </p:xfrm>
        <a:graphic>
          <a:graphicData uri="http://schemas.openxmlformats.org/drawingml/2006/table">
            <a:tbl>
              <a:tblPr/>
              <a:tblGrid>
                <a:gridCol w="1447396"/>
                <a:gridCol w="1433741"/>
                <a:gridCol w="1420086"/>
                <a:gridCol w="1324504"/>
              </a:tblGrid>
              <a:tr h="38822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Mysqlite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12729842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1789833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7.112307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12675896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1811748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6.996501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1800467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7.932229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14230909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1807339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7.873957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14265546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1805134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7.902763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14261630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1808205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7.887175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14260681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1814655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7.858618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14300401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1809668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7.902224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14282146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1811857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7.882601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14259124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1810793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7.874519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1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139547892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18069699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7.722757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项目效果</a:t>
            </a:r>
            <a:r>
              <a:rPr lang="en-US" altLang="zh-CN" sz="2800" dirty="0"/>
              <a:t>——</a:t>
            </a:r>
            <a:r>
              <a:rPr lang="zh-CN" altLang="en-US" sz="2800" dirty="0"/>
              <a:t>存取性能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Append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记录查询 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Sqlite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 8000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D870125-9518-456D-829F-83DAB2F66B4B}" type="slidenum">
              <a:rPr lang="zh-CN" alt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0700" y="2149475"/>
          <a:ext cx="5562600" cy="3114675"/>
        </p:xfrm>
        <a:graphic>
          <a:graphicData uri="http://schemas.openxmlformats.org/drawingml/2006/table">
            <a:tbl>
              <a:tblPr/>
              <a:tblGrid>
                <a:gridCol w="1346200"/>
                <a:gridCol w="1562100"/>
                <a:gridCol w="1320800"/>
                <a:gridCol w="1333500"/>
              </a:tblGrid>
              <a:tr h="39052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Append 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记录查询时间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12729842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7814.513198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12675896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8089.276324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8931.655410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14230909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8828.107320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14265546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9109.544061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14261630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8980.875315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14260681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8473.369578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14300401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8811.091189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14282146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9120.144317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14259124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8694.587805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16073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139547892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8682.131027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现在所支持的数据类型：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红黑树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Sqlite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倍关系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>
                <a:solidFill>
                  <a:srgbClr val="000000"/>
                </a:solidFill>
              </a:rPr>
              <a:t>Page </a:t>
            </a:r>
            <a:r>
              <a:rPr lang="de-DE" altLang="en-US" smtClean="0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en-US" smtClean="0">
                <a:solidFill>
                  <a:srgbClr val="000000"/>
                </a:solidFill>
              </a:rPr>
              <a:t> </a:t>
            </a:r>
            <a:fld id="{0515CFCB-14E4-4792-94EB-23500DDF4732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solidFill>
                  <a:srgbClr val="FFFFFF"/>
                </a:solidFill>
              </a:rPr>
              <a:t>项目效果</a:t>
            </a:r>
            <a:r>
              <a:rPr lang="en-US" altLang="zh-CN" sz="2800" kern="0" dirty="0" smtClean="0">
                <a:solidFill>
                  <a:srgbClr val="FFFFFF"/>
                </a:solidFill>
              </a:rPr>
              <a:t>——</a:t>
            </a:r>
            <a:r>
              <a:rPr lang="zh-CN" altLang="en-US" sz="2800" kern="0" dirty="0" smtClean="0">
                <a:solidFill>
                  <a:srgbClr val="FFFFFF"/>
                </a:solidFill>
              </a:rPr>
              <a:t>查询性能</a:t>
            </a:r>
            <a:endParaRPr lang="zh-CN" altLang="en-US" sz="2800" kern="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43752"/>
              </p:ext>
            </p:extLst>
          </p:nvPr>
        </p:nvGraphicFramePr>
        <p:xfrm>
          <a:off x="1682750" y="2564904"/>
          <a:ext cx="5562600" cy="3114675"/>
        </p:xfrm>
        <a:graphic>
          <a:graphicData uri="http://schemas.openxmlformats.org/drawingml/2006/table">
            <a:tbl>
              <a:tblPr/>
              <a:tblGrid>
                <a:gridCol w="1346200"/>
                <a:gridCol w="1562100"/>
                <a:gridCol w="1320800"/>
                <a:gridCol w="1333500"/>
              </a:tblGrid>
              <a:tr h="39052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红黑树查询时间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查询时间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1025454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12729842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12.413860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1029989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12675896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12.306827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1020649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14281717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13.992780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1033286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14230909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13.772478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1031001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14265546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13.836598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1026685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14261630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13.890950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1026504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14260681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13.892475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1021554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14300401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13.998674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1020563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14282146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13.994380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1023198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14259124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13.935840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10258883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139547892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13.602640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项目效果</a:t>
            </a:r>
            <a:r>
              <a:rPr lang="en-US" altLang="zh-CN" sz="2800" dirty="0"/>
              <a:t>——</a:t>
            </a:r>
            <a:r>
              <a:rPr lang="zh-CN" altLang="en-US" sz="2800" dirty="0"/>
              <a:t>查询性能</a:t>
            </a:r>
            <a:br>
              <a:rPr lang="zh-CN" altLang="en-US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压缩态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线程查询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多线程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查询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1.7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D870125-9518-456D-829F-83DAB2F66B4B}" type="slidenum">
              <a:rPr lang="zh-CN" alt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20919"/>
              </p:ext>
            </p:extLst>
          </p:nvPr>
        </p:nvGraphicFramePr>
        <p:xfrm>
          <a:off x="1835696" y="2924944"/>
          <a:ext cx="5232400" cy="3114675"/>
        </p:xfrm>
        <a:graphic>
          <a:graphicData uri="http://schemas.openxmlformats.org/drawingml/2006/table">
            <a:tbl>
              <a:tblPr/>
              <a:tblGrid>
                <a:gridCol w="1346200"/>
                <a:gridCol w="1333500"/>
                <a:gridCol w="1320800"/>
                <a:gridCol w="1231900"/>
              </a:tblGrid>
              <a:tr h="39052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single thread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multi-thread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1.347241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1.254884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1.845204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2.360531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1.716588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1.907443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1.836114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1.569718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1.482602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1.720707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11638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19593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1.683537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Append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Sqlite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100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倍关系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>
                <a:solidFill>
                  <a:srgbClr val="000000"/>
                </a:solidFill>
              </a:rPr>
              <a:t>Page </a:t>
            </a:r>
            <a:r>
              <a:rPr lang="de-DE" altLang="en-US" smtClean="0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en-US" smtClean="0">
                <a:solidFill>
                  <a:srgbClr val="000000"/>
                </a:solidFill>
              </a:rPr>
              <a:t> </a:t>
            </a:r>
            <a:fld id="{0515CFCB-14E4-4792-94EB-23500DDF4732}" type="slidenum">
              <a:rPr lang="zh-CN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>
                <a:solidFill>
                  <a:srgbClr val="FFFFFF"/>
                </a:solidFill>
              </a:rPr>
              <a:t>项目效果</a:t>
            </a:r>
            <a:r>
              <a:rPr lang="en-US" altLang="zh-CN" sz="2800" kern="0" dirty="0" smtClean="0">
                <a:solidFill>
                  <a:srgbClr val="FFFFFF"/>
                </a:solidFill>
              </a:rPr>
              <a:t>——</a:t>
            </a:r>
            <a:r>
              <a:rPr lang="zh-CN" altLang="en-US" sz="2800" kern="0" dirty="0" smtClean="0">
                <a:solidFill>
                  <a:srgbClr val="FFFFFF"/>
                </a:solidFill>
              </a:rPr>
              <a:t>插入性能</a:t>
            </a:r>
            <a:endParaRPr lang="zh-CN" altLang="en-US" sz="2800" kern="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49574"/>
              </p:ext>
            </p:extLst>
          </p:nvPr>
        </p:nvGraphicFramePr>
        <p:xfrm>
          <a:off x="1475656" y="2492896"/>
          <a:ext cx="5562600" cy="3114675"/>
        </p:xfrm>
        <a:graphic>
          <a:graphicData uri="http://schemas.openxmlformats.org/drawingml/2006/table">
            <a:tbl>
              <a:tblPr/>
              <a:tblGrid>
                <a:gridCol w="1346200"/>
                <a:gridCol w="1562100"/>
                <a:gridCol w="1320800"/>
                <a:gridCol w="1333500"/>
              </a:tblGrid>
              <a:tr h="39052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Append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插入时间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49030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5229833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106.665980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56689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5221654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92.110533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59661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5227289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87.616517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49070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5214644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106.269493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5225326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106.580578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49042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5215511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106.347845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50236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5226886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104.046620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5217040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104.107599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106.421380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49104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5220785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106.320972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511017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52218511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102.185467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现在所支持的数据类型：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红黑树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vs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Sqlite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倍关系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0515CFCB-14E4-4792-94EB-23500DDF4732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项目效果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插入性能</a:t>
            </a:r>
            <a:endParaRPr lang="zh-CN" altLang="en-US" sz="2800" kern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39410"/>
              </p:ext>
            </p:extLst>
          </p:nvPr>
        </p:nvGraphicFramePr>
        <p:xfrm>
          <a:off x="1641864" y="2348880"/>
          <a:ext cx="5568529" cy="3824621"/>
        </p:xfrm>
        <a:graphic>
          <a:graphicData uri="http://schemas.openxmlformats.org/drawingml/2006/table">
            <a:tbl>
              <a:tblPr/>
              <a:tblGrid>
                <a:gridCol w="1432680"/>
                <a:gridCol w="1419164"/>
                <a:gridCol w="1405648"/>
                <a:gridCol w="1311037"/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 时间（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b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操作次数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  </a:t>
                      </a:r>
                      <a:r>
                        <a:rPr lang="zh-CN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红黑树插入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Sqlite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插入时间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性能对比</a:t>
                      </a:r>
                    </a:p>
                  </a:txBody>
                  <a:tcPr marL="25717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13482132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5229833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2.577928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14901687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5221654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2.853825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14899355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5227289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2.850303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14869565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5214644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2.851501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14873254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5225326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2.846378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14873677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5215511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2.851816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14901116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5226886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2.850859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14881561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5217040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2.852491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14887365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5219543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2.852235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No.10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14879023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5220785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2.849959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76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总次数（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万次）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147448735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52218511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2.823687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36513" y="3717925"/>
            <a:ext cx="900271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/>
              <a:t>感谢</a:t>
            </a:r>
            <a:endParaRPr lang="en-US" altLang="zh-CN" sz="2800" b="1"/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2800" b="1"/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1600"/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0" y="0"/>
            <a:ext cx="9144000" cy="3829050"/>
            <a:chOff x="0" y="0"/>
            <a:chExt cx="5760" cy="2412"/>
          </a:xfrm>
        </p:grpSpPr>
        <p:pic>
          <p:nvPicPr>
            <p:cNvPr id="34820" name="Picture 4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1795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34000"/>
                  </a:schemeClr>
                </a:gs>
                <a:gs pos="100000">
                  <a:schemeClr val="bg1">
                    <a:alpha val="4999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4822" name="Picture 6" descr="投影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advTm="623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207375" cy="51625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数据库的实时性需求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数据量和存储空间的矛盾</a:t>
            </a:r>
            <a:endParaRPr lang="en-US" altLang="zh-CN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由于数据爆炸性的增长、如何对数据进行管理，引出了两大分支：数据压缩技术、数据库管理技术。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硬件技术的发展，为内存数据库的实现提供了可能。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8724875-F751-4965-AF62-7DA50F47BAC2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pic>
        <p:nvPicPr>
          <p:cNvPr id="6" name="Picture 4" descr="对列式数据库的一点总结和展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3088"/>
            <a:ext cx="3044899" cy="220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对列式数据库的一点总结和展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2" y="4377066"/>
            <a:ext cx="2787465" cy="202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设计目标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3277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适用于海量数据的大型服务器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采用数据压缩，压缩比达到</a:t>
            </a:r>
            <a:r>
              <a:rPr lang="en-US" altLang="zh-CN" dirty="0" smtClean="0"/>
              <a:t>0.1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相对于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，存取时间能下降</a:t>
            </a:r>
            <a:r>
              <a:rPr lang="en-US" altLang="zh-CN" dirty="0" smtClean="0"/>
              <a:t>3%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支持增删改查等操作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适用于查询密集型用户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1FBCE456-AB6C-468E-868E-8F9B3A5487E6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defRPr/>
            </a:pPr>
            <a:r>
              <a:rPr lang="zh-CN" altLang="en-US" sz="2400" b="1" dirty="0"/>
              <a:t>源</a:t>
            </a:r>
            <a:r>
              <a:rPr lang="zh-CN" altLang="en-US" sz="2400" b="1" dirty="0" smtClean="0"/>
              <a:t>数据的特性：</a:t>
            </a:r>
            <a:endParaRPr lang="en-US" altLang="zh-CN" sz="2400" dirty="0" smtClean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zh-CN" altLang="en-US" sz="2000" dirty="0"/>
              <a:t>列</a:t>
            </a:r>
            <a:r>
              <a:rPr lang="zh-CN" altLang="en-US" sz="2000" dirty="0" smtClean="0"/>
              <a:t>值重复</a:t>
            </a:r>
            <a:endParaRPr lang="en-US" altLang="zh-CN" sz="2000" dirty="0" smtClean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列属性</a:t>
            </a:r>
            <a:r>
              <a:rPr lang="zh-CN" altLang="en-US" sz="2000" dirty="0"/>
              <a:t>一致</a:t>
            </a:r>
            <a:endParaRPr lang="en-US" altLang="zh-CN" sz="2000" dirty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zh-CN" altLang="en-US" sz="2000" dirty="0"/>
              <a:t>大量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非整</a:t>
            </a:r>
            <a:r>
              <a:rPr lang="zh-CN" altLang="en-US" sz="2000" dirty="0"/>
              <a:t>条</a:t>
            </a:r>
            <a:r>
              <a:rPr lang="zh-CN" altLang="en-US" sz="2000" dirty="0" smtClean="0"/>
              <a:t>记录查询</a:t>
            </a:r>
            <a:endParaRPr lang="en-US" altLang="zh-CN" sz="2000" dirty="0"/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数据有序</a:t>
            </a:r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1C7737D9-8A62-4BAA-AC00-735305B7CD4F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特性分析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B823CA95-52EA-4AFD-8536-0CB4D9ECA11A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 smtClean="0"/>
              <a:t>备用算法</a:t>
            </a:r>
            <a:endParaRPr lang="zh-CN" altLang="en-US" sz="2800" kern="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defRPr/>
            </a:pPr>
            <a:r>
              <a:rPr lang="zh-CN" altLang="en-US" sz="2400" b="1" dirty="0" smtClean="0"/>
              <a:t>数据处理方案：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游程压缩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字典压缩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位图压缩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000" dirty="0" smtClean="0"/>
              <a:t>Bit</a:t>
            </a:r>
            <a:r>
              <a:rPr lang="zh-CN" altLang="en-US" sz="2000" dirty="0" smtClean="0"/>
              <a:t>压缩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空值悬挂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2000" dirty="0" smtClean="0"/>
              <a:t>原始数据保留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E68B8050-5968-4C0E-87F4-40390ECB8246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行程压缩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00113" y="4384675"/>
            <a:ext cx="4895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Z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为压缩比，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Y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为分段数（至少两个元素连续才归为一段），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L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为连续元素总长度（所有段中的元素总和），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为总元素个数；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71550" y="17732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压缩前：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71550" y="25622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压缩后：</a:t>
            </a:r>
          </a:p>
        </p:txBody>
      </p:sp>
      <p:pic>
        <p:nvPicPr>
          <p:cNvPr id="9223" name="Picture 7" descr="位图压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49525"/>
            <a:ext cx="23034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位图压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700213"/>
            <a:ext cx="363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71550" y="341788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压缩比：</a:t>
            </a:r>
          </a:p>
        </p:txBody>
      </p:sp>
      <p:pic>
        <p:nvPicPr>
          <p:cNvPr id="9226" name="Picture 10" descr="位图压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170238"/>
            <a:ext cx="4033838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 descr="行程压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196975"/>
            <a:ext cx="25336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 descr="行程压缩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4508500"/>
            <a:ext cx="12017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7019925" y="4076700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655804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备用算法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1EA70C0-4A5F-4DB5-9BC7-02AF8AEA21C3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pic>
        <p:nvPicPr>
          <p:cNvPr id="10243" name="Picture 2" descr="字典压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341438"/>
            <a:ext cx="360045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字典压缩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27088" y="3716338"/>
            <a:ext cx="46815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1" dirty="0">
                <a:latin typeface="楷体_GB2312"/>
                <a:ea typeface="楷体_GB2312"/>
                <a:cs typeface="楷体_GB2312"/>
              </a:rPr>
              <a:t>注：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Z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为压缩比，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dirty="0">
                <a:latin typeface="宋体" pitchFamily="2" charset="-122"/>
                <a:ea typeface="楷体_GB2312"/>
                <a:cs typeface="楷体_GB2312"/>
              </a:rPr>
              <a:t>’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为样本取值个数，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为总元素个数，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为原数据宽度（即元素所占比特数），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log2A</a:t>
            </a:r>
            <a:r>
              <a:rPr lang="en-US" altLang="zh-CN" dirty="0">
                <a:latin typeface="宋体" pitchFamily="2" charset="-122"/>
                <a:ea typeface="楷体_GB2312"/>
                <a:cs typeface="楷体_GB2312"/>
              </a:rPr>
              <a:t>’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为索引元素的宽度；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1550" y="16938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压缩前：</a:t>
            </a:r>
            <a:endParaRPr lang="en-US" altLang="zh-CN" dirty="0">
              <a:ea typeface="黑体" pitchFamily="49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971550" y="23177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压缩后：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971550" y="301625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压缩比：</a:t>
            </a:r>
          </a:p>
        </p:txBody>
      </p:sp>
      <p:pic>
        <p:nvPicPr>
          <p:cNvPr id="10249" name="Picture 9" descr="位图压缩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33538"/>
            <a:ext cx="79216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9975" y="5084763"/>
          <a:ext cx="40274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Visio" r:id="rId5" imgW="5143500" imgH="1409748" progId="Visio.Drawing.11">
                  <p:embed/>
                </p:oleObj>
              </mc:Choice>
              <mc:Fallback>
                <p:oleObj name="Visio" r:id="rId5" imgW="5143500" imgH="140974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4027488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1" name="Picture 11" descr="存取效率_字典压缩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76475"/>
            <a:ext cx="24479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 descr="存取效率_字典压缩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2738"/>
            <a:ext cx="37433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 bwMode="auto">
          <a:xfrm>
            <a:off x="620713" y="188913"/>
            <a:ext cx="6624637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defRPr/>
            </a:pPr>
            <a:r>
              <a:rPr lang="zh-CN" altLang="en-US" sz="2800" kern="0" dirty="0" smtClean="0"/>
              <a:t>我们的工作</a:t>
            </a:r>
            <a:r>
              <a:rPr lang="en-US" altLang="zh-CN" sz="2800" kern="0" dirty="0" smtClean="0"/>
              <a:t>——</a:t>
            </a:r>
            <a:r>
              <a:rPr lang="zh-CN" altLang="en-US" sz="2800" kern="0" dirty="0"/>
              <a:t>备用算法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67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67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7429</TotalTime>
  <Pages>0</Pages>
  <Words>1987</Words>
  <Characters>0</Characters>
  <Application>Microsoft Office PowerPoint</Application>
  <DocSecurity>0</DocSecurity>
  <PresentationFormat>全屏显示(4:3)</PresentationFormat>
  <Lines>0</Lines>
  <Paragraphs>592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演示设计</vt:lpstr>
      <vt:lpstr>Office 主题</vt:lpstr>
      <vt:lpstr>Visio</vt:lpstr>
      <vt:lpstr>PowerPoint 演示文稿</vt:lpstr>
      <vt:lpstr>                                   指导老师  ：  赵振刚                                            组      长   ：  蓝鸿翔                            组      员   ：  刘勇</vt:lpstr>
      <vt:lpstr>报告内容</vt:lpstr>
      <vt:lpstr>项目背景</vt:lpstr>
      <vt:lpstr>设计目标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我们的工作——验证系统设计 </vt:lpstr>
      <vt:lpstr>PowerPoint 演示文稿</vt:lpstr>
      <vt:lpstr>PowerPoint 演示文稿</vt:lpstr>
      <vt:lpstr>我们的工作——模快设计 </vt:lpstr>
      <vt:lpstr>PowerPoint 演示文稿</vt:lpstr>
      <vt:lpstr>PowerPoint 演示文稿</vt:lpstr>
      <vt:lpstr>PowerPoint 演示文稿</vt:lpstr>
      <vt:lpstr>项目完成情况——系统功能及性能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项目效果——存取性能 </vt:lpstr>
      <vt:lpstr>PowerPoint 演示文稿</vt:lpstr>
      <vt:lpstr>项目效果——查询性能 </vt:lpstr>
      <vt:lpstr>PowerPoint 演示文稿</vt:lpstr>
      <vt:lpstr>PowerPoint 演示文稿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列存储压缩技术2013年6月第1周</dc:title>
  <dc:creator>liuyong</dc:creator>
  <cp:lastModifiedBy>lanhxg</cp:lastModifiedBy>
  <cp:revision>718</cp:revision>
  <cp:lastPrinted>1899-12-30T00:00:00Z</cp:lastPrinted>
  <dcterms:created xsi:type="dcterms:W3CDTF">2008-05-06T01:42:58Z</dcterms:created>
  <dcterms:modified xsi:type="dcterms:W3CDTF">2014-06-01T08:20:45Z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