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5" r:id="rId2"/>
    <p:sldId id="283" r:id="rId3"/>
    <p:sldId id="300" r:id="rId4"/>
    <p:sldId id="333" r:id="rId5"/>
    <p:sldId id="318" r:id="rId6"/>
    <p:sldId id="316" r:id="rId7"/>
    <p:sldId id="321" r:id="rId8"/>
    <p:sldId id="341" r:id="rId9"/>
    <p:sldId id="337" r:id="rId10"/>
    <p:sldId id="342" r:id="rId11"/>
    <p:sldId id="343" r:id="rId12"/>
    <p:sldId id="28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feng Li" initials="YL" lastIdx="1" clrIdx="0">
    <p:extLst>
      <p:ext uri="{19B8F6BF-5375-455C-9EA6-DF929625EA0E}">
        <p15:presenceInfo xmlns:p15="http://schemas.microsoft.com/office/powerpoint/2012/main" userId="Yunfeng Li" providerId="None"/>
      </p:ext>
    </p:extLst>
  </p:cmAuthor>
  <p:cmAuthor id="2" name="Liu Yuanyue" initials="LY" lastIdx="1" clrIdx="1">
    <p:extLst>
      <p:ext uri="{19B8F6BF-5375-455C-9EA6-DF929625EA0E}">
        <p15:presenceInfo xmlns:p15="http://schemas.microsoft.com/office/powerpoint/2012/main" userId="a5ca2a2c5b272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1521"/>
    <a:srgbClr val="DF4526"/>
    <a:srgbClr val="E85C31"/>
    <a:srgbClr val="DE462F"/>
    <a:srgbClr val="F38A00"/>
    <a:srgbClr val="000000"/>
    <a:srgbClr val="009D93"/>
    <a:srgbClr val="2F1A45"/>
    <a:srgbClr val="F5F5F5"/>
    <a:srgbClr val="3B3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0" autoAdjust="0"/>
    <p:restoredTop sz="95964" autoAdjust="0"/>
  </p:normalViewPr>
  <p:slideViewPr>
    <p:cSldViewPr>
      <p:cViewPr varScale="1">
        <p:scale>
          <a:sx n="91" d="100"/>
          <a:sy n="91" d="100"/>
        </p:scale>
        <p:origin x="4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74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7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92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b="1"/>
              <a:t>Click to edit Master title style</a:t>
            </a:r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636AA398-4A61-D346-8C8C-72BE831B3C63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2" cy="6872346"/>
            <a:chOff x="6642" y="0"/>
            <a:chExt cx="9144002" cy="6872346"/>
          </a:xfrm>
        </p:grpSpPr>
        <p:pic>
          <p:nvPicPr>
            <p:cNvPr id="13" name="Picture 12" descr="PPT_BKG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" y="202986"/>
              <a:ext cx="9144000" cy="6669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1763688" y="2852936"/>
              <a:ext cx="7380312" cy="1224136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63688" y="4149080"/>
              <a:ext cx="7380312" cy="321320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1872208" y="2852936"/>
              <a:ext cx="7164288" cy="792088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990000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9pPr>
            </a:lstStyle>
            <a:p>
              <a:endParaRPr lang="en-US" sz="2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 Placeholder 2"/>
            <p:cNvSpPr txBox="1">
              <a:spLocks/>
            </p:cNvSpPr>
            <p:nvPr/>
          </p:nvSpPr>
          <p:spPr bwMode="auto">
            <a:xfrm>
              <a:off x="1524113" y="2401151"/>
              <a:ext cx="7164288" cy="1315504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bg1"/>
                  </a:solidFill>
                  <a:latin typeface="Arial"/>
                  <a:cs typeface="Arial"/>
                </a:rPr>
                <a:t>Text Classification</a:t>
              </a:r>
            </a:p>
          </p:txBody>
        </p:sp>
        <p:sp>
          <p:nvSpPr>
            <p:cNvPr id="21" name="Text Placeholder 2"/>
            <p:cNvSpPr txBox="1">
              <a:spLocks/>
            </p:cNvSpPr>
            <p:nvPr/>
          </p:nvSpPr>
          <p:spPr bwMode="auto">
            <a:xfrm>
              <a:off x="1664987" y="3540886"/>
              <a:ext cx="4045734" cy="202575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800100" lvl="2" indent="0" algn="just">
                <a:buNone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	      </a:t>
              </a:r>
              <a:r>
                <a:rPr lang="en-US" sz="1400" dirty="0" err="1">
                  <a:solidFill>
                    <a:schemeClr val="bg1"/>
                  </a:solidFill>
                  <a:latin typeface="Arial"/>
                  <a:cs typeface="Arial"/>
                </a:rPr>
                <a:t>Yuanyue</a:t>
              </a: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 Liu </a:t>
              </a:r>
              <a:r>
                <a:rPr lang="en-US" altLang="zh-CN" sz="1400" dirty="0">
                  <a:solidFill>
                    <a:schemeClr val="bg1"/>
                  </a:solidFill>
                  <a:latin typeface="Arial"/>
                  <a:cs typeface="Arial"/>
                </a:rPr>
                <a:t>– 300150659</a:t>
              </a:r>
            </a:p>
            <a:p>
              <a:pPr marL="800100" lvl="2" indent="0" algn="just">
                <a:buNone/>
              </a:pPr>
              <a:r>
                <a:rPr lang="en-US" sz="14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</a:p>
          </p:txBody>
        </p:sp>
        <p:sp>
          <p:nvSpPr>
            <p:cNvPr id="28" name="Footer Placeholder 6"/>
            <p:cNvSpPr txBox="1">
              <a:spLocks noChangeArrowheads="1"/>
            </p:cNvSpPr>
            <p:nvPr/>
          </p:nvSpPr>
          <p:spPr bwMode="auto">
            <a:xfrm>
              <a:off x="179512" y="5753851"/>
              <a:ext cx="64087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sz="1450" dirty="0" err="1">
                  <a:solidFill>
                    <a:schemeClr val="bg1"/>
                  </a:solidFill>
                </a:rPr>
                <a:t>Faculté</a:t>
              </a:r>
              <a:r>
                <a:rPr lang="en-US" sz="1450" dirty="0">
                  <a:solidFill>
                    <a:schemeClr val="bg1"/>
                  </a:solidFill>
                </a:rPr>
                <a:t> de </a:t>
              </a:r>
              <a:r>
                <a:rPr lang="en-US" sz="1450" dirty="0" err="1">
                  <a:solidFill>
                    <a:schemeClr val="bg1"/>
                  </a:solidFill>
                </a:rPr>
                <a:t>génie</a:t>
              </a:r>
              <a:r>
                <a:rPr lang="en-US" sz="1450" dirty="0">
                  <a:solidFill>
                    <a:schemeClr val="bg1"/>
                  </a:solidFill>
                </a:rPr>
                <a:t>  |  Faculty of Engineering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346901" y="2416760"/>
              <a:ext cx="78511" cy="1224136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346902" y="3712904"/>
              <a:ext cx="78510" cy="321320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A69C95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18" name="Picture 17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597" y="5984331"/>
              <a:ext cx="1689401" cy="455590"/>
            </a:xfrm>
            <a:prstGeom prst="rect">
              <a:avLst/>
            </a:prstGeom>
          </p:spPr>
        </p:pic>
        <p:sp>
          <p:nvSpPr>
            <p:cNvPr id="36" name="Footer Placeholder 6"/>
            <p:cNvSpPr txBox="1">
              <a:spLocks noChangeArrowheads="1"/>
            </p:cNvSpPr>
            <p:nvPr/>
          </p:nvSpPr>
          <p:spPr bwMode="auto">
            <a:xfrm>
              <a:off x="179512" y="6147179"/>
              <a:ext cx="4525821" cy="362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7" name="Picture 3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" y="0"/>
              <a:ext cx="9144002" cy="384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92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3"/>
            <a:ext cx="7774632" cy="864096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CA" dirty="0" err="1"/>
              <a:t>rror</a:t>
            </a:r>
            <a:r>
              <a:rPr lang="zh-CN" altLang="en-US" dirty="0"/>
              <a:t> </a:t>
            </a:r>
            <a:r>
              <a:rPr lang="en-CA" altLang="zh-CN" dirty="0"/>
              <a:t>analysis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D1B6252-1B87-42A4-BDA9-599475BA8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2" b="-1"/>
          <a:stretch/>
        </p:blipFill>
        <p:spPr>
          <a:xfrm>
            <a:off x="683568" y="3356992"/>
            <a:ext cx="2063158" cy="28803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98C3FD0-E628-47CB-A56A-C14F7474D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"/>
          <a:stretch/>
        </p:blipFill>
        <p:spPr>
          <a:xfrm>
            <a:off x="2915816" y="3356992"/>
            <a:ext cx="2091085" cy="280564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87CFC91-F8E6-410A-8796-83D5F55BF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425" y="3356991"/>
            <a:ext cx="2119606" cy="28803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FD8EF9-101A-415E-844D-0DD1B86468B2}"/>
              </a:ext>
            </a:extLst>
          </p:cNvPr>
          <p:cNvSpPr txBox="1"/>
          <p:nvPr/>
        </p:nvSpPr>
        <p:spPr>
          <a:xfrm>
            <a:off x="5395591" y="1706336"/>
            <a:ext cx="2520280" cy="432048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en-CA" dirty="0">
                <a:latin typeface="+mn-lt"/>
              </a:rPr>
              <a:t>Use</a:t>
            </a:r>
            <a:r>
              <a:rPr lang="zh-CN" altLang="en-US" dirty="0">
                <a:latin typeface="+mn-lt"/>
              </a:rPr>
              <a:t> </a:t>
            </a:r>
            <a:r>
              <a:rPr lang="en-CA" altLang="zh-CN" dirty="0">
                <a:latin typeface="+mn-lt"/>
              </a:rPr>
              <a:t>the</a:t>
            </a:r>
            <a:r>
              <a:rPr lang="zh-CN" altLang="en-US" dirty="0">
                <a:latin typeface="+mn-lt"/>
              </a:rPr>
              <a:t> </a:t>
            </a:r>
            <a:r>
              <a:rPr lang="en-CA" altLang="zh-CN" dirty="0">
                <a:latin typeface="+mn-lt"/>
              </a:rPr>
              <a:t>original data</a:t>
            </a:r>
            <a:endParaRPr lang="en-CA" dirty="0"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587CB9-93BF-47EC-AB7A-5E708FBD4C27}"/>
              </a:ext>
            </a:extLst>
          </p:cNvPr>
          <p:cNvSpPr txBox="1"/>
          <p:nvPr/>
        </p:nvSpPr>
        <p:spPr>
          <a:xfrm>
            <a:off x="755576" y="6237311"/>
            <a:ext cx="7416824" cy="288033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en-CA" dirty="0">
                <a:latin typeface="+mn-lt"/>
              </a:rPr>
              <a:t>	1		5			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DFF76F-E7F7-4669-8603-BDD6E0BE2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23" y="1176774"/>
            <a:ext cx="3842465" cy="18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6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F8210D96-56AA-4902-8435-72C41E6BF4F9}"/>
              </a:ext>
            </a:extLst>
          </p:cNvPr>
          <p:cNvSpPr/>
          <p:nvPr/>
        </p:nvSpPr>
        <p:spPr bwMode="auto">
          <a:xfrm>
            <a:off x="467544" y="3212976"/>
            <a:ext cx="288032" cy="1440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3"/>
            <a:ext cx="7774632" cy="864096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CA" dirty="0" err="1"/>
              <a:t>rror</a:t>
            </a:r>
            <a:r>
              <a:rPr lang="zh-CN" altLang="en-US" dirty="0"/>
              <a:t> </a:t>
            </a:r>
            <a:r>
              <a:rPr lang="en-CA" altLang="zh-CN" dirty="0"/>
              <a:t>analysis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11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587CB9-93BF-47EC-AB7A-5E708FBD4C27}"/>
              </a:ext>
            </a:extLst>
          </p:cNvPr>
          <p:cNvSpPr txBox="1"/>
          <p:nvPr/>
        </p:nvSpPr>
        <p:spPr>
          <a:xfrm>
            <a:off x="755576" y="6237311"/>
            <a:ext cx="7416824" cy="288033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en-CA" dirty="0">
                <a:latin typeface="+mn-lt"/>
              </a:rPr>
              <a:t>	1		               5				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39ED75-33C4-407C-BBF7-6EC39E81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24944"/>
            <a:ext cx="2638425" cy="3162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63CCC9-D9A1-45E6-8FB9-6422EF43B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924944"/>
            <a:ext cx="2581275" cy="3190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83316B-6F84-41F8-965B-7D9F36674E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8"/>
          <a:stretch/>
        </p:blipFill>
        <p:spPr>
          <a:xfrm>
            <a:off x="5594970" y="2881643"/>
            <a:ext cx="2657475" cy="32415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DD320EB-92EE-418F-8E6F-4EAF8471C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0" y="1123806"/>
            <a:ext cx="3240360" cy="1616587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EA731F0F-02AF-4871-8D2F-F44314675877}"/>
              </a:ext>
            </a:extLst>
          </p:cNvPr>
          <p:cNvSpPr/>
          <p:nvPr/>
        </p:nvSpPr>
        <p:spPr bwMode="auto">
          <a:xfrm>
            <a:off x="539552" y="3212976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180FDA4-A9D5-4EAC-8A78-31B19EE58B5D}"/>
              </a:ext>
            </a:extLst>
          </p:cNvPr>
          <p:cNvSpPr/>
          <p:nvPr/>
        </p:nvSpPr>
        <p:spPr bwMode="auto">
          <a:xfrm>
            <a:off x="539552" y="3068960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C9D5201-0A65-45A5-98D0-B0EEB39C1BAE}"/>
              </a:ext>
            </a:extLst>
          </p:cNvPr>
          <p:cNvSpPr/>
          <p:nvPr/>
        </p:nvSpPr>
        <p:spPr bwMode="auto">
          <a:xfrm>
            <a:off x="539552" y="3501008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6C43A8-4B92-41A8-9D86-37AD6F4A0C9C}"/>
              </a:ext>
            </a:extLst>
          </p:cNvPr>
          <p:cNvSpPr/>
          <p:nvPr/>
        </p:nvSpPr>
        <p:spPr bwMode="auto">
          <a:xfrm>
            <a:off x="539552" y="4149080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95D0753-19B7-4CB6-B781-3FF8473B686A}"/>
              </a:ext>
            </a:extLst>
          </p:cNvPr>
          <p:cNvSpPr/>
          <p:nvPr/>
        </p:nvSpPr>
        <p:spPr bwMode="auto">
          <a:xfrm>
            <a:off x="467544" y="5157192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00B66-33E7-42DF-BEA4-8C5E5E34283B}"/>
              </a:ext>
            </a:extLst>
          </p:cNvPr>
          <p:cNvSpPr/>
          <p:nvPr/>
        </p:nvSpPr>
        <p:spPr bwMode="auto">
          <a:xfrm>
            <a:off x="6012160" y="3068960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159A35D-F810-4E7C-B3EB-432F1D1687A9}"/>
              </a:ext>
            </a:extLst>
          </p:cNvPr>
          <p:cNvSpPr/>
          <p:nvPr/>
        </p:nvSpPr>
        <p:spPr bwMode="auto">
          <a:xfrm>
            <a:off x="5940152" y="4581128"/>
            <a:ext cx="288032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0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684" y="2852936"/>
            <a:ext cx="7774632" cy="864096"/>
          </a:xfrm>
        </p:spPr>
        <p:txBody>
          <a:bodyPr/>
          <a:lstStyle/>
          <a:p>
            <a:pPr algn="ctr"/>
            <a:r>
              <a:rPr lang="en-US" sz="3200" dirty="0"/>
              <a:t>Thank you!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957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grpSp>
        <p:nvGrpSpPr>
          <p:cNvPr id="179" name="Group 4">
            <a:extLst>
              <a:ext uri="{FF2B5EF4-FFF2-40B4-BE49-F238E27FC236}">
                <a16:creationId xmlns:a16="http://schemas.microsoft.com/office/drawing/2014/main" id="{E1EF13C1-1468-48E8-90D6-A1DF5EED015C}"/>
              </a:ext>
            </a:extLst>
          </p:cNvPr>
          <p:cNvGrpSpPr/>
          <p:nvPr/>
        </p:nvGrpSpPr>
        <p:grpSpPr>
          <a:xfrm>
            <a:off x="4550914" y="1603403"/>
            <a:ext cx="4413574" cy="4883022"/>
            <a:chOff x="6506962" y="705229"/>
            <a:chExt cx="5279209" cy="5459086"/>
          </a:xfrm>
        </p:grpSpPr>
        <p:sp>
          <p:nvSpPr>
            <p:cNvPr id="180" name="Freeform 5">
              <a:extLst>
                <a:ext uri="{FF2B5EF4-FFF2-40B4-BE49-F238E27FC236}">
                  <a16:creationId xmlns:a16="http://schemas.microsoft.com/office/drawing/2014/main" id="{65556872-95CA-454E-BDDE-910EDBCBD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6962" y="705229"/>
              <a:ext cx="5279209" cy="5459086"/>
            </a:xfrm>
            <a:custGeom>
              <a:avLst/>
              <a:gdLst>
                <a:gd name="connsiteX0" fmla="*/ 3859967 w 5879683"/>
                <a:gd name="connsiteY0" fmla="*/ 0 h 6080019"/>
                <a:gd name="connsiteX1" fmla="*/ 4112189 w 5879683"/>
                <a:gd name="connsiteY1" fmla="*/ 1506708 h 6080019"/>
                <a:gd name="connsiteX2" fmla="*/ 2712241 w 5879683"/>
                <a:gd name="connsiteY2" fmla="*/ 2332968 h 6080019"/>
                <a:gd name="connsiteX3" fmla="*/ 606535 w 5879683"/>
                <a:gd name="connsiteY3" fmla="*/ 4372000 h 6080019"/>
                <a:gd name="connsiteX4" fmla="*/ 1316921 w 5879683"/>
                <a:gd name="connsiteY4" fmla="*/ 5047820 h 6080019"/>
                <a:gd name="connsiteX5" fmla="*/ 4723998 w 5879683"/>
                <a:gd name="connsiteY5" fmla="*/ 5435664 h 6080019"/>
                <a:gd name="connsiteX6" fmla="*/ 4808310 w 5879683"/>
                <a:gd name="connsiteY6" fmla="*/ 5429676 h 6080019"/>
                <a:gd name="connsiteX7" fmla="*/ 4961760 w 5879683"/>
                <a:gd name="connsiteY7" fmla="*/ 5207111 h 6080019"/>
                <a:gd name="connsiteX8" fmla="*/ 5879683 w 5879683"/>
                <a:gd name="connsiteY8" fmla="*/ 5581914 h 6080019"/>
                <a:gd name="connsiteX9" fmla="*/ 4359923 w 5879683"/>
                <a:gd name="connsiteY9" fmla="*/ 6080019 h 6080019"/>
                <a:gd name="connsiteX10" fmla="*/ 4478454 w 5879683"/>
                <a:gd name="connsiteY10" fmla="*/ 5908101 h 6080019"/>
                <a:gd name="connsiteX11" fmla="*/ 4184148 w 5879683"/>
                <a:gd name="connsiteY11" fmla="*/ 5922625 h 6080019"/>
                <a:gd name="connsiteX12" fmla="*/ 1205851 w 5879683"/>
                <a:gd name="connsiteY12" fmla="*/ 5552371 h 6080019"/>
                <a:gd name="connsiteX13" fmla="*/ 625046 w 5879683"/>
                <a:gd name="connsiteY13" fmla="*/ 5223719 h 6080019"/>
                <a:gd name="connsiteX14" fmla="*/ 264068 w 5879683"/>
                <a:gd name="connsiteY14" fmla="*/ 3453163 h 6080019"/>
                <a:gd name="connsiteX15" fmla="*/ 3019998 w 5879683"/>
                <a:gd name="connsiteY15" fmla="*/ 2011259 h 6080019"/>
                <a:gd name="connsiteX16" fmla="*/ 3816002 w 5879683"/>
                <a:gd name="connsiteY16" fmla="*/ 1564570 h 6080019"/>
                <a:gd name="connsiteX17" fmla="*/ 3859967 w 5879683"/>
                <a:gd name="connsiteY17" fmla="*/ 0 h 60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79683" h="6080019">
                  <a:moveTo>
                    <a:pt x="3859967" y="0"/>
                  </a:moveTo>
                  <a:cubicBezTo>
                    <a:pt x="4362097" y="358740"/>
                    <a:pt x="4642087" y="941982"/>
                    <a:pt x="4112189" y="1506708"/>
                  </a:cubicBezTo>
                  <a:cubicBezTo>
                    <a:pt x="3762781" y="1877021"/>
                    <a:pt x="3175034" y="2136239"/>
                    <a:pt x="2712241" y="2332968"/>
                  </a:cubicBezTo>
                  <a:cubicBezTo>
                    <a:pt x="1997227" y="2633847"/>
                    <a:pt x="171510" y="3247176"/>
                    <a:pt x="606535" y="4372000"/>
                  </a:cubicBezTo>
                  <a:cubicBezTo>
                    <a:pt x="729175" y="4686765"/>
                    <a:pt x="1029990" y="4897381"/>
                    <a:pt x="1316921" y="5047820"/>
                  </a:cubicBezTo>
                  <a:cubicBezTo>
                    <a:pt x="2186827" y="5499139"/>
                    <a:pt x="3628218" y="5507004"/>
                    <a:pt x="4723998" y="5435664"/>
                  </a:cubicBezTo>
                  <a:lnTo>
                    <a:pt x="4808310" y="5429676"/>
                  </a:lnTo>
                  <a:lnTo>
                    <a:pt x="4961760" y="5207111"/>
                  </a:lnTo>
                  <a:lnTo>
                    <a:pt x="5879683" y="5581914"/>
                  </a:lnTo>
                  <a:lnTo>
                    <a:pt x="4359923" y="6080019"/>
                  </a:lnTo>
                  <a:lnTo>
                    <a:pt x="4478454" y="5908101"/>
                  </a:lnTo>
                  <a:lnTo>
                    <a:pt x="4184148" y="5922625"/>
                  </a:lnTo>
                  <a:cubicBezTo>
                    <a:pt x="3187544" y="5964741"/>
                    <a:pt x="2102801" y="5947275"/>
                    <a:pt x="1205851" y="5552371"/>
                  </a:cubicBezTo>
                  <a:cubicBezTo>
                    <a:pt x="1002222" y="5462107"/>
                    <a:pt x="807849" y="5353328"/>
                    <a:pt x="625046" y="5223719"/>
                  </a:cubicBezTo>
                  <a:cubicBezTo>
                    <a:pt x="276" y="4774715"/>
                    <a:pt x="-221864" y="4103524"/>
                    <a:pt x="264068" y="3453163"/>
                  </a:cubicBezTo>
                  <a:cubicBezTo>
                    <a:pt x="743058" y="2809745"/>
                    <a:pt x="2263332" y="2351484"/>
                    <a:pt x="3019998" y="2011259"/>
                  </a:cubicBezTo>
                  <a:cubicBezTo>
                    <a:pt x="3293046" y="1888593"/>
                    <a:pt x="3577663" y="1745097"/>
                    <a:pt x="3816002" y="1564570"/>
                  </a:cubicBezTo>
                  <a:cubicBezTo>
                    <a:pt x="4491679" y="1057705"/>
                    <a:pt x="4359783" y="460576"/>
                    <a:pt x="3859967" y="0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81" name="Freeform 6">
              <a:extLst>
                <a:ext uri="{FF2B5EF4-FFF2-40B4-BE49-F238E27FC236}">
                  <a16:creationId xmlns:a16="http://schemas.microsoft.com/office/drawing/2014/main" id="{5E3904DE-DBEB-4F2B-9F93-A08AB6B5D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851" y="793973"/>
              <a:ext cx="4081232" cy="5055161"/>
            </a:xfrm>
            <a:custGeom>
              <a:avLst/>
              <a:gdLst>
                <a:gd name="connsiteX0" fmla="*/ 2256537 w 4545444"/>
                <a:gd name="connsiteY0" fmla="*/ 5459202 h 5630150"/>
                <a:gd name="connsiteX1" fmla="*/ 2494614 w 4545444"/>
                <a:gd name="connsiteY1" fmla="*/ 5490324 h 5630150"/>
                <a:gd name="connsiteX2" fmla="*/ 4501279 w 4545444"/>
                <a:gd name="connsiteY2" fmla="*/ 5522041 h 5630150"/>
                <a:gd name="connsiteX3" fmla="*/ 4545249 w 4545444"/>
                <a:gd name="connsiteY3" fmla="*/ 5561385 h 5630150"/>
                <a:gd name="connsiteX4" fmla="*/ 4505907 w 4545444"/>
                <a:gd name="connsiteY4" fmla="*/ 5607672 h 5630150"/>
                <a:gd name="connsiteX5" fmla="*/ 2419318 w 4545444"/>
                <a:gd name="connsiteY5" fmla="*/ 5557726 h 5630150"/>
                <a:gd name="connsiteX6" fmla="*/ 2235390 w 4545444"/>
                <a:gd name="connsiteY6" fmla="*/ 5531069 h 5630150"/>
                <a:gd name="connsiteX7" fmla="*/ 618660 w 4545444"/>
                <a:gd name="connsiteY7" fmla="*/ 4907146 h 5630150"/>
                <a:gd name="connsiteX8" fmla="*/ 632400 w 4545444"/>
                <a:gd name="connsiteY8" fmla="*/ 4917588 h 5630150"/>
                <a:gd name="connsiteX9" fmla="*/ 1856847 w 4545444"/>
                <a:gd name="connsiteY9" fmla="*/ 5391925 h 5630150"/>
                <a:gd name="connsiteX10" fmla="*/ 2034852 w 4545444"/>
                <a:gd name="connsiteY10" fmla="*/ 5423658 h 5630150"/>
                <a:gd name="connsiteX11" fmla="*/ 2014093 w 4545444"/>
                <a:gd name="connsiteY11" fmla="*/ 5495358 h 5630150"/>
                <a:gd name="connsiteX12" fmla="*/ 1758065 w 4545444"/>
                <a:gd name="connsiteY12" fmla="*/ 5445168 h 5630150"/>
                <a:gd name="connsiteX13" fmla="*/ 623058 w 4545444"/>
                <a:gd name="connsiteY13" fmla="*/ 4995217 h 5630150"/>
                <a:gd name="connsiteX14" fmla="*/ 574601 w 4545444"/>
                <a:gd name="connsiteY14" fmla="*/ 4959683 h 5630150"/>
                <a:gd name="connsiteX15" fmla="*/ 56894 w 4545444"/>
                <a:gd name="connsiteY15" fmla="*/ 3655972 h 5630150"/>
                <a:gd name="connsiteX16" fmla="*/ 114769 w 4545444"/>
                <a:gd name="connsiteY16" fmla="*/ 3681320 h 5630150"/>
                <a:gd name="connsiteX17" fmla="*/ 80108 w 4545444"/>
                <a:gd name="connsiteY17" fmla="*/ 3791413 h 5630150"/>
                <a:gd name="connsiteX18" fmla="*/ 203845 w 4545444"/>
                <a:gd name="connsiteY18" fmla="*/ 4459754 h 5630150"/>
                <a:gd name="connsiteX19" fmla="*/ 432817 w 4545444"/>
                <a:gd name="connsiteY19" fmla="*/ 4753361 h 5630150"/>
                <a:gd name="connsiteX20" fmla="*/ 437043 w 4545444"/>
                <a:gd name="connsiteY20" fmla="*/ 4757128 h 5630150"/>
                <a:gd name="connsiteX21" fmla="*/ 393339 w 4545444"/>
                <a:gd name="connsiteY21" fmla="*/ 4809243 h 5630150"/>
                <a:gd name="connsiteX22" fmla="*/ 316280 w 4545444"/>
                <a:gd name="connsiteY22" fmla="*/ 4730599 h 5630150"/>
                <a:gd name="connsiteX23" fmla="*/ 102021 w 4545444"/>
                <a:gd name="connsiteY23" fmla="*/ 4404210 h 5630150"/>
                <a:gd name="connsiteX24" fmla="*/ 42457 w 4545444"/>
                <a:gd name="connsiteY24" fmla="*/ 3693267 h 5630150"/>
                <a:gd name="connsiteX25" fmla="*/ 929004 w 4545444"/>
                <a:gd name="connsiteY25" fmla="*/ 2786814 h 5630150"/>
                <a:gd name="connsiteX26" fmla="*/ 956746 w 4545444"/>
                <a:gd name="connsiteY26" fmla="*/ 2834023 h 5630150"/>
                <a:gd name="connsiteX27" fmla="*/ 807170 w 4545444"/>
                <a:gd name="connsiteY27" fmla="*/ 2926453 h 5630150"/>
                <a:gd name="connsiteX28" fmla="*/ 289168 w 4545444"/>
                <a:gd name="connsiteY28" fmla="*/ 3374474 h 5630150"/>
                <a:gd name="connsiteX29" fmla="*/ 202845 w 4545444"/>
                <a:gd name="connsiteY29" fmla="*/ 3497409 h 5630150"/>
                <a:gd name="connsiteX30" fmla="*/ 145829 w 4545444"/>
                <a:gd name="connsiteY30" fmla="*/ 3472437 h 5630150"/>
                <a:gd name="connsiteX31" fmla="*/ 199129 w 4545444"/>
                <a:gd name="connsiteY31" fmla="*/ 3391464 h 5630150"/>
                <a:gd name="connsiteX32" fmla="*/ 889422 w 4545444"/>
                <a:gd name="connsiteY32" fmla="*/ 2808754 h 5630150"/>
                <a:gd name="connsiteX33" fmla="*/ 1866690 w 4545444"/>
                <a:gd name="connsiteY33" fmla="*/ 2342652 h 5630150"/>
                <a:gd name="connsiteX34" fmla="*/ 1887488 w 4545444"/>
                <a:gd name="connsiteY34" fmla="*/ 2393291 h 5630150"/>
                <a:gd name="connsiteX35" fmla="*/ 1840098 w 4545444"/>
                <a:gd name="connsiteY35" fmla="*/ 2412028 h 5630150"/>
                <a:gd name="connsiteX36" fmla="*/ 1553013 w 4545444"/>
                <a:gd name="connsiteY36" fmla="*/ 2531900 h 5630150"/>
                <a:gd name="connsiteX37" fmla="*/ 1263822 w 4545444"/>
                <a:gd name="connsiteY37" fmla="*/ 2668275 h 5630150"/>
                <a:gd name="connsiteX38" fmla="*/ 1050436 w 4545444"/>
                <a:gd name="connsiteY38" fmla="*/ 2783374 h 5630150"/>
                <a:gd name="connsiteX39" fmla="*/ 1022313 w 4545444"/>
                <a:gd name="connsiteY39" fmla="*/ 2735091 h 5630150"/>
                <a:gd name="connsiteX40" fmla="*/ 1139549 w 4545444"/>
                <a:gd name="connsiteY40" fmla="*/ 2670106 h 5630150"/>
                <a:gd name="connsiteX41" fmla="*/ 1666136 w 4545444"/>
                <a:gd name="connsiteY41" fmla="*/ 2425016 h 5630150"/>
                <a:gd name="connsiteX42" fmla="*/ 2691412 w 4545444"/>
                <a:gd name="connsiteY42" fmla="*/ 2019045 h 5630150"/>
                <a:gd name="connsiteX43" fmla="*/ 2709493 w 4545444"/>
                <a:gd name="connsiteY43" fmla="*/ 2058447 h 5630150"/>
                <a:gd name="connsiteX44" fmla="*/ 2515802 w 4545444"/>
                <a:gd name="connsiteY44" fmla="*/ 2143103 h 5630150"/>
                <a:gd name="connsiteX45" fmla="*/ 1999688 w 4545444"/>
                <a:gd name="connsiteY45" fmla="*/ 2348928 h 5630150"/>
                <a:gd name="connsiteX46" fmla="*/ 1967235 w 4545444"/>
                <a:gd name="connsiteY46" fmla="*/ 2361760 h 5630150"/>
                <a:gd name="connsiteX47" fmla="*/ 1946919 w 4545444"/>
                <a:gd name="connsiteY47" fmla="*/ 2310047 h 5630150"/>
                <a:gd name="connsiteX48" fmla="*/ 2182498 w 4545444"/>
                <a:gd name="connsiteY48" fmla="*/ 2217829 h 5630150"/>
                <a:gd name="connsiteX49" fmla="*/ 2634236 w 4545444"/>
                <a:gd name="connsiteY49" fmla="*/ 2042495 h 5630150"/>
                <a:gd name="connsiteX50" fmla="*/ 3419929 w 4545444"/>
                <a:gd name="connsiteY50" fmla="*/ 1652893 h 5630150"/>
                <a:gd name="connsiteX51" fmla="*/ 3435936 w 4545444"/>
                <a:gd name="connsiteY51" fmla="*/ 1679865 h 5630150"/>
                <a:gd name="connsiteX52" fmla="*/ 3366230 w 4545444"/>
                <a:gd name="connsiteY52" fmla="*/ 1725659 h 5630150"/>
                <a:gd name="connsiteX53" fmla="*/ 2868625 w 4545444"/>
                <a:gd name="connsiteY53" fmla="*/ 1988895 h 5630150"/>
                <a:gd name="connsiteX54" fmla="*/ 2779467 w 4545444"/>
                <a:gd name="connsiteY54" fmla="*/ 2027864 h 5630150"/>
                <a:gd name="connsiteX55" fmla="*/ 2761652 w 4545444"/>
                <a:gd name="connsiteY55" fmla="*/ 1989574 h 5630150"/>
                <a:gd name="connsiteX56" fmla="*/ 2818870 w 4545444"/>
                <a:gd name="connsiteY56" fmla="*/ 1964884 h 5630150"/>
                <a:gd name="connsiteX57" fmla="*/ 3218283 w 4545444"/>
                <a:gd name="connsiteY57" fmla="*/ 1771311 h 5630150"/>
                <a:gd name="connsiteX58" fmla="*/ 3856693 w 4545444"/>
                <a:gd name="connsiteY58" fmla="*/ 1280930 h 5630150"/>
                <a:gd name="connsiteX59" fmla="*/ 3878857 w 4545444"/>
                <a:gd name="connsiteY59" fmla="*/ 1298486 h 5630150"/>
                <a:gd name="connsiteX60" fmla="*/ 3876698 w 4545444"/>
                <a:gd name="connsiteY60" fmla="*/ 1301552 h 5630150"/>
                <a:gd name="connsiteX61" fmla="*/ 3514716 w 4545444"/>
                <a:gd name="connsiteY61" fmla="*/ 1628110 h 5630150"/>
                <a:gd name="connsiteX62" fmla="*/ 3492103 w 4545444"/>
                <a:gd name="connsiteY62" fmla="*/ 1642966 h 5630150"/>
                <a:gd name="connsiteX63" fmla="*/ 3475028 w 4545444"/>
                <a:gd name="connsiteY63" fmla="*/ 1614196 h 5630150"/>
                <a:gd name="connsiteX64" fmla="*/ 3617263 w 4545444"/>
                <a:gd name="connsiteY64" fmla="*/ 1513296 h 5630150"/>
                <a:gd name="connsiteX65" fmla="*/ 3790149 w 4545444"/>
                <a:gd name="connsiteY65" fmla="*/ 1356801 h 5630150"/>
                <a:gd name="connsiteX66" fmla="*/ 4049529 w 4545444"/>
                <a:gd name="connsiteY66" fmla="*/ 911879 h 5630150"/>
                <a:gd name="connsiteX67" fmla="*/ 4075412 w 4545444"/>
                <a:gd name="connsiteY67" fmla="*/ 916031 h 5630150"/>
                <a:gd name="connsiteX68" fmla="*/ 4071869 w 4545444"/>
                <a:gd name="connsiteY68" fmla="*/ 931641 h 5630150"/>
                <a:gd name="connsiteX69" fmla="*/ 3962076 w 4545444"/>
                <a:gd name="connsiteY69" fmla="*/ 1180319 h 5630150"/>
                <a:gd name="connsiteX70" fmla="*/ 3914053 w 4545444"/>
                <a:gd name="connsiteY70" fmla="*/ 1248509 h 5630150"/>
                <a:gd name="connsiteX71" fmla="*/ 3893587 w 4545444"/>
                <a:gd name="connsiteY71" fmla="*/ 1232095 h 5630150"/>
                <a:gd name="connsiteX72" fmla="*/ 3931196 w 4545444"/>
                <a:gd name="connsiteY72" fmla="*/ 1180211 h 5630150"/>
                <a:gd name="connsiteX73" fmla="*/ 4029829 w 4545444"/>
                <a:gd name="connsiteY73" fmla="*/ 982194 h 5630150"/>
                <a:gd name="connsiteX74" fmla="*/ 4087808 w 4545444"/>
                <a:gd name="connsiteY74" fmla="*/ 593511 h 5630150"/>
                <a:gd name="connsiteX75" fmla="*/ 4093474 w 4545444"/>
                <a:gd name="connsiteY75" fmla="*/ 622281 h 5630150"/>
                <a:gd name="connsiteX76" fmla="*/ 4089935 w 4545444"/>
                <a:gd name="connsiteY76" fmla="*/ 852043 h 5630150"/>
                <a:gd name="connsiteX77" fmla="*/ 4087219 w 4545444"/>
                <a:gd name="connsiteY77" fmla="*/ 864013 h 5630150"/>
                <a:gd name="connsiteX78" fmla="*/ 4061852 w 4545444"/>
                <a:gd name="connsiteY78" fmla="*/ 860755 h 5630150"/>
                <a:gd name="connsiteX79" fmla="*/ 4075471 w 4545444"/>
                <a:gd name="connsiteY79" fmla="*/ 761421 h 5630150"/>
                <a:gd name="connsiteX80" fmla="*/ 4074987 w 4545444"/>
                <a:gd name="connsiteY80" fmla="*/ 646404 h 5630150"/>
                <a:gd name="connsiteX81" fmla="*/ 4067029 w 4545444"/>
                <a:gd name="connsiteY81" fmla="*/ 597339 h 5630150"/>
                <a:gd name="connsiteX82" fmla="*/ 4011395 w 4545444"/>
                <a:gd name="connsiteY82" fmla="*/ 373947 h 5630150"/>
                <a:gd name="connsiteX83" fmla="*/ 4028427 w 4545444"/>
                <a:gd name="connsiteY83" fmla="*/ 404785 h 5630150"/>
                <a:gd name="connsiteX84" fmla="*/ 4078941 w 4545444"/>
                <a:gd name="connsiteY84" fmla="*/ 548501 h 5630150"/>
                <a:gd name="connsiteX85" fmla="*/ 4080499 w 4545444"/>
                <a:gd name="connsiteY85" fmla="*/ 556408 h 5630150"/>
                <a:gd name="connsiteX86" fmla="*/ 4060972 w 4545444"/>
                <a:gd name="connsiteY86" fmla="*/ 560005 h 5630150"/>
                <a:gd name="connsiteX87" fmla="*/ 4057716 w 4545444"/>
                <a:gd name="connsiteY87" fmla="*/ 539931 h 5630150"/>
                <a:gd name="connsiteX88" fmla="*/ 4025964 w 4545444"/>
                <a:gd name="connsiteY88" fmla="*/ 440563 h 5630150"/>
                <a:gd name="connsiteX89" fmla="*/ 3997595 w 4545444"/>
                <a:gd name="connsiteY89" fmla="*/ 380051 h 5630150"/>
                <a:gd name="connsiteX90" fmla="*/ 3901155 w 4545444"/>
                <a:gd name="connsiteY90" fmla="*/ 197856 h 5630150"/>
                <a:gd name="connsiteX91" fmla="*/ 3951662 w 4545444"/>
                <a:gd name="connsiteY91" fmla="*/ 265789 h 5630150"/>
                <a:gd name="connsiteX92" fmla="*/ 3997798 w 4545444"/>
                <a:gd name="connsiteY92" fmla="*/ 349324 h 5630150"/>
                <a:gd name="connsiteX93" fmla="*/ 3985699 w 4545444"/>
                <a:gd name="connsiteY93" fmla="*/ 354676 h 5630150"/>
                <a:gd name="connsiteX94" fmla="*/ 3982036 w 4545444"/>
                <a:gd name="connsiteY94" fmla="*/ 346863 h 5630150"/>
                <a:gd name="connsiteX95" fmla="*/ 3928236 w 4545444"/>
                <a:gd name="connsiteY95" fmla="*/ 257395 h 5630150"/>
                <a:gd name="connsiteX96" fmla="*/ 3891077 w 4545444"/>
                <a:gd name="connsiteY96" fmla="*/ 204911 h 5630150"/>
                <a:gd name="connsiteX97" fmla="*/ 3831079 w 4545444"/>
                <a:gd name="connsiteY97" fmla="*/ 108914 h 5630150"/>
                <a:gd name="connsiteX98" fmla="*/ 3851464 w 4545444"/>
                <a:gd name="connsiteY98" fmla="*/ 131023 h 5630150"/>
                <a:gd name="connsiteX99" fmla="*/ 3891271 w 4545444"/>
                <a:gd name="connsiteY99" fmla="*/ 184563 h 5630150"/>
                <a:gd name="connsiteX100" fmla="*/ 3881402 w 4545444"/>
                <a:gd name="connsiteY100" fmla="*/ 191248 h 5630150"/>
                <a:gd name="connsiteX101" fmla="*/ 3866868 w 4545444"/>
                <a:gd name="connsiteY101" fmla="*/ 170720 h 5630150"/>
                <a:gd name="connsiteX102" fmla="*/ 3823189 w 4545444"/>
                <a:gd name="connsiteY102" fmla="*/ 115974 h 5630150"/>
                <a:gd name="connsiteX103" fmla="*/ 3730658 w 4545444"/>
                <a:gd name="connsiteY103" fmla="*/ 0 h 5630150"/>
                <a:gd name="connsiteX104" fmla="*/ 3822781 w 4545444"/>
                <a:gd name="connsiteY104" fmla="*/ 99914 h 5630150"/>
                <a:gd name="connsiteX105" fmla="*/ 3814969 w 4545444"/>
                <a:gd name="connsiteY105" fmla="*/ 105670 h 56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45444" h="5630150">
                  <a:moveTo>
                    <a:pt x="2256537" y="5459202"/>
                  </a:moveTo>
                  <a:lnTo>
                    <a:pt x="2494614" y="5490324"/>
                  </a:lnTo>
                  <a:cubicBezTo>
                    <a:pt x="3248051" y="5573048"/>
                    <a:pt x="4008214" y="5552417"/>
                    <a:pt x="4501279" y="5522041"/>
                  </a:cubicBezTo>
                  <a:cubicBezTo>
                    <a:pt x="4524421" y="5522041"/>
                    <a:pt x="4542935" y="5538242"/>
                    <a:pt x="4545249" y="5561385"/>
                  </a:cubicBezTo>
                  <a:cubicBezTo>
                    <a:pt x="4547563" y="5584529"/>
                    <a:pt x="4529049" y="5605358"/>
                    <a:pt x="4505907" y="5607672"/>
                  </a:cubicBezTo>
                  <a:cubicBezTo>
                    <a:pt x="3998668" y="5636023"/>
                    <a:pt x="3202626" y="5653742"/>
                    <a:pt x="2419318" y="5557726"/>
                  </a:cubicBezTo>
                  <a:lnTo>
                    <a:pt x="2235390" y="5531069"/>
                  </a:lnTo>
                  <a:close/>
                  <a:moveTo>
                    <a:pt x="618660" y="4907146"/>
                  </a:moveTo>
                  <a:lnTo>
                    <a:pt x="632400" y="4917588"/>
                  </a:lnTo>
                  <a:cubicBezTo>
                    <a:pt x="956939" y="5146045"/>
                    <a:pt x="1389337" y="5295867"/>
                    <a:pt x="1856847" y="5391925"/>
                  </a:cubicBezTo>
                  <a:lnTo>
                    <a:pt x="2034852" y="5423658"/>
                  </a:lnTo>
                  <a:lnTo>
                    <a:pt x="2014093" y="5495358"/>
                  </a:lnTo>
                  <a:lnTo>
                    <a:pt x="1758065" y="5445168"/>
                  </a:lnTo>
                  <a:cubicBezTo>
                    <a:pt x="1328685" y="5348354"/>
                    <a:pt x="931595" y="5204783"/>
                    <a:pt x="623058" y="4995217"/>
                  </a:cubicBezTo>
                  <a:lnTo>
                    <a:pt x="574601" y="4959683"/>
                  </a:lnTo>
                  <a:close/>
                  <a:moveTo>
                    <a:pt x="56894" y="3655972"/>
                  </a:moveTo>
                  <a:lnTo>
                    <a:pt x="114769" y="3681320"/>
                  </a:lnTo>
                  <a:lnTo>
                    <a:pt x="80108" y="3791413"/>
                  </a:lnTo>
                  <a:cubicBezTo>
                    <a:pt x="36211" y="3992545"/>
                    <a:pt x="66151" y="4215012"/>
                    <a:pt x="203845" y="4459754"/>
                  </a:cubicBezTo>
                  <a:cubicBezTo>
                    <a:pt x="264592" y="4567588"/>
                    <a:pt x="341815" y="4665151"/>
                    <a:pt x="432817" y="4753361"/>
                  </a:cubicBezTo>
                  <a:lnTo>
                    <a:pt x="437043" y="4757128"/>
                  </a:lnTo>
                  <a:lnTo>
                    <a:pt x="393339" y="4809243"/>
                  </a:lnTo>
                  <a:lnTo>
                    <a:pt x="316280" y="4730599"/>
                  </a:lnTo>
                  <a:cubicBezTo>
                    <a:pt x="228451" y="4632436"/>
                    <a:pt x="156043" y="4523978"/>
                    <a:pt x="102021" y="4404210"/>
                  </a:cubicBezTo>
                  <a:cubicBezTo>
                    <a:pt x="-16002" y="4141676"/>
                    <a:pt x="-25657" y="3905829"/>
                    <a:pt x="42457" y="3693267"/>
                  </a:cubicBezTo>
                  <a:close/>
                  <a:moveTo>
                    <a:pt x="929004" y="2786814"/>
                  </a:moveTo>
                  <a:lnTo>
                    <a:pt x="956746" y="2834023"/>
                  </a:lnTo>
                  <a:lnTo>
                    <a:pt x="807170" y="2926453"/>
                  </a:lnTo>
                  <a:cubicBezTo>
                    <a:pt x="608715" y="3055790"/>
                    <a:pt x="424743" y="3204817"/>
                    <a:pt x="289168" y="3374474"/>
                  </a:cubicBezTo>
                  <a:lnTo>
                    <a:pt x="202845" y="3497409"/>
                  </a:lnTo>
                  <a:lnTo>
                    <a:pt x="145829" y="3472437"/>
                  </a:lnTo>
                  <a:lnTo>
                    <a:pt x="199129" y="3391464"/>
                  </a:lnTo>
                  <a:cubicBezTo>
                    <a:pt x="360399" y="3169649"/>
                    <a:pt x="606694" y="2977213"/>
                    <a:pt x="889422" y="2808754"/>
                  </a:cubicBezTo>
                  <a:close/>
                  <a:moveTo>
                    <a:pt x="1866690" y="2342652"/>
                  </a:moveTo>
                  <a:lnTo>
                    <a:pt x="1887488" y="2393291"/>
                  </a:lnTo>
                  <a:lnTo>
                    <a:pt x="1840098" y="2412028"/>
                  </a:lnTo>
                  <a:cubicBezTo>
                    <a:pt x="1736774" y="2453321"/>
                    <a:pt x="1640084" y="2493135"/>
                    <a:pt x="1553013" y="2531900"/>
                  </a:cubicBezTo>
                  <a:cubicBezTo>
                    <a:pt x="1462182" y="2572691"/>
                    <a:pt x="1364371" y="2618110"/>
                    <a:pt x="1263822" y="2668275"/>
                  </a:cubicBezTo>
                  <a:lnTo>
                    <a:pt x="1050436" y="2783374"/>
                  </a:lnTo>
                  <a:lnTo>
                    <a:pt x="1022313" y="2735091"/>
                  </a:lnTo>
                  <a:lnTo>
                    <a:pt x="1139549" y="2670106"/>
                  </a:lnTo>
                  <a:cubicBezTo>
                    <a:pt x="1310738" y="2581420"/>
                    <a:pt x="1489289" y="2500060"/>
                    <a:pt x="1666136" y="2425016"/>
                  </a:cubicBezTo>
                  <a:close/>
                  <a:moveTo>
                    <a:pt x="2691412" y="2019045"/>
                  </a:moveTo>
                  <a:lnTo>
                    <a:pt x="2709493" y="2058447"/>
                  </a:lnTo>
                  <a:lnTo>
                    <a:pt x="2515802" y="2143103"/>
                  </a:lnTo>
                  <a:cubicBezTo>
                    <a:pt x="2338903" y="2216486"/>
                    <a:pt x="2163509" y="2284612"/>
                    <a:pt x="1999688" y="2348928"/>
                  </a:cubicBezTo>
                  <a:lnTo>
                    <a:pt x="1967235" y="2361760"/>
                  </a:lnTo>
                  <a:lnTo>
                    <a:pt x="1946919" y="2310047"/>
                  </a:lnTo>
                  <a:lnTo>
                    <a:pt x="2182498" y="2217829"/>
                  </a:lnTo>
                  <a:cubicBezTo>
                    <a:pt x="2346871" y="2154412"/>
                    <a:pt x="2500473" y="2096303"/>
                    <a:pt x="2634236" y="2042495"/>
                  </a:cubicBezTo>
                  <a:close/>
                  <a:moveTo>
                    <a:pt x="3419929" y="1652893"/>
                  </a:moveTo>
                  <a:lnTo>
                    <a:pt x="3435936" y="1679865"/>
                  </a:lnTo>
                  <a:lnTo>
                    <a:pt x="3366230" y="1725659"/>
                  </a:lnTo>
                  <a:cubicBezTo>
                    <a:pt x="3212281" y="1820595"/>
                    <a:pt x="3043056" y="1907857"/>
                    <a:pt x="2868625" y="1988895"/>
                  </a:cubicBezTo>
                  <a:lnTo>
                    <a:pt x="2779467" y="2027864"/>
                  </a:lnTo>
                  <a:lnTo>
                    <a:pt x="2761652" y="1989574"/>
                  </a:lnTo>
                  <a:lnTo>
                    <a:pt x="2818870" y="1964884"/>
                  </a:lnTo>
                  <a:cubicBezTo>
                    <a:pt x="2942679" y="1909918"/>
                    <a:pt x="3080517" y="1845984"/>
                    <a:pt x="3218283" y="1771311"/>
                  </a:cubicBezTo>
                  <a:close/>
                  <a:moveTo>
                    <a:pt x="3856693" y="1280930"/>
                  </a:moveTo>
                  <a:lnTo>
                    <a:pt x="3878857" y="1298486"/>
                  </a:lnTo>
                  <a:lnTo>
                    <a:pt x="3876698" y="1301552"/>
                  </a:lnTo>
                  <a:cubicBezTo>
                    <a:pt x="3781380" y="1419528"/>
                    <a:pt x="3657364" y="1527897"/>
                    <a:pt x="3514716" y="1628110"/>
                  </a:cubicBezTo>
                  <a:lnTo>
                    <a:pt x="3492103" y="1642966"/>
                  </a:lnTo>
                  <a:lnTo>
                    <a:pt x="3475028" y="1614196"/>
                  </a:lnTo>
                  <a:lnTo>
                    <a:pt x="3617263" y="1513296"/>
                  </a:lnTo>
                  <a:cubicBezTo>
                    <a:pt x="3679023" y="1464333"/>
                    <a:pt x="3737239" y="1412242"/>
                    <a:pt x="3790149" y="1356801"/>
                  </a:cubicBezTo>
                  <a:close/>
                  <a:moveTo>
                    <a:pt x="4049529" y="911879"/>
                  </a:moveTo>
                  <a:lnTo>
                    <a:pt x="4075412" y="916031"/>
                  </a:lnTo>
                  <a:lnTo>
                    <a:pt x="4071869" y="931641"/>
                  </a:lnTo>
                  <a:cubicBezTo>
                    <a:pt x="4049346" y="1012031"/>
                    <a:pt x="4013278" y="1094833"/>
                    <a:pt x="3962076" y="1180319"/>
                  </a:cubicBezTo>
                  <a:lnTo>
                    <a:pt x="3914053" y="1248509"/>
                  </a:lnTo>
                  <a:lnTo>
                    <a:pt x="3893587" y="1232095"/>
                  </a:lnTo>
                  <a:lnTo>
                    <a:pt x="3931196" y="1180211"/>
                  </a:lnTo>
                  <a:cubicBezTo>
                    <a:pt x="3971731" y="1117849"/>
                    <a:pt x="4005196" y="1051917"/>
                    <a:pt x="4029829" y="982194"/>
                  </a:cubicBezTo>
                  <a:close/>
                  <a:moveTo>
                    <a:pt x="4087808" y="593511"/>
                  </a:moveTo>
                  <a:lnTo>
                    <a:pt x="4093474" y="622281"/>
                  </a:lnTo>
                  <a:cubicBezTo>
                    <a:pt x="4104254" y="696733"/>
                    <a:pt x="4103603" y="773228"/>
                    <a:pt x="4089935" y="852043"/>
                  </a:cubicBezTo>
                  <a:lnTo>
                    <a:pt x="4087219" y="864013"/>
                  </a:lnTo>
                  <a:lnTo>
                    <a:pt x="4061852" y="860755"/>
                  </a:lnTo>
                  <a:lnTo>
                    <a:pt x="4075471" y="761421"/>
                  </a:lnTo>
                  <a:cubicBezTo>
                    <a:pt x="4078364" y="721499"/>
                    <a:pt x="4078075" y="683239"/>
                    <a:pt x="4074987" y="646404"/>
                  </a:cubicBezTo>
                  <a:lnTo>
                    <a:pt x="4067029" y="597339"/>
                  </a:lnTo>
                  <a:close/>
                  <a:moveTo>
                    <a:pt x="4011395" y="373947"/>
                  </a:moveTo>
                  <a:lnTo>
                    <a:pt x="4028427" y="404785"/>
                  </a:lnTo>
                  <a:cubicBezTo>
                    <a:pt x="4049797" y="451877"/>
                    <a:pt x="4066792" y="499755"/>
                    <a:pt x="4078941" y="548501"/>
                  </a:cubicBezTo>
                  <a:lnTo>
                    <a:pt x="4080499" y="556408"/>
                  </a:lnTo>
                  <a:lnTo>
                    <a:pt x="4060972" y="560005"/>
                  </a:lnTo>
                  <a:lnTo>
                    <a:pt x="4057716" y="539931"/>
                  </a:lnTo>
                  <a:cubicBezTo>
                    <a:pt x="4049418" y="505704"/>
                    <a:pt x="4038706" y="472661"/>
                    <a:pt x="4025964" y="440563"/>
                  </a:cubicBezTo>
                  <a:lnTo>
                    <a:pt x="3997595" y="380051"/>
                  </a:lnTo>
                  <a:close/>
                  <a:moveTo>
                    <a:pt x="3901155" y="197856"/>
                  </a:moveTo>
                  <a:lnTo>
                    <a:pt x="3951662" y="265789"/>
                  </a:lnTo>
                  <a:lnTo>
                    <a:pt x="3997798" y="349324"/>
                  </a:lnTo>
                  <a:lnTo>
                    <a:pt x="3985699" y="354676"/>
                  </a:lnTo>
                  <a:lnTo>
                    <a:pt x="3982036" y="346863"/>
                  </a:lnTo>
                  <a:cubicBezTo>
                    <a:pt x="3965620" y="316415"/>
                    <a:pt x="3947559" y="286672"/>
                    <a:pt x="3928236" y="257395"/>
                  </a:cubicBezTo>
                  <a:lnTo>
                    <a:pt x="3891077" y="204911"/>
                  </a:lnTo>
                  <a:close/>
                  <a:moveTo>
                    <a:pt x="3831079" y="108914"/>
                  </a:moveTo>
                  <a:lnTo>
                    <a:pt x="3851464" y="131023"/>
                  </a:lnTo>
                  <a:lnTo>
                    <a:pt x="3891271" y="184563"/>
                  </a:lnTo>
                  <a:lnTo>
                    <a:pt x="3881402" y="191248"/>
                  </a:lnTo>
                  <a:lnTo>
                    <a:pt x="3866868" y="170720"/>
                  </a:lnTo>
                  <a:lnTo>
                    <a:pt x="3823189" y="115974"/>
                  </a:lnTo>
                  <a:close/>
                  <a:moveTo>
                    <a:pt x="3730658" y="0"/>
                  </a:moveTo>
                  <a:lnTo>
                    <a:pt x="3822781" y="99914"/>
                  </a:lnTo>
                  <a:lnTo>
                    <a:pt x="3814969" y="1056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82" name="Freeform 21">
              <a:extLst>
                <a:ext uri="{FF2B5EF4-FFF2-40B4-BE49-F238E27FC236}">
                  <a16:creationId xmlns:a16="http://schemas.microsoft.com/office/drawing/2014/main" id="{8C8D9F4F-5402-41D2-87DB-8490445AE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7058" y="5580009"/>
              <a:ext cx="471838" cy="430541"/>
            </a:xfrm>
            <a:custGeom>
              <a:avLst/>
              <a:gdLst>
                <a:gd name="T0" fmla="*/ 0 w 537"/>
                <a:gd name="T1" fmla="*/ 490 h 490"/>
                <a:gd name="T2" fmla="*/ 339 w 537"/>
                <a:gd name="T3" fmla="*/ 0 h 490"/>
                <a:gd name="T4" fmla="*/ 537 w 537"/>
                <a:gd name="T5" fmla="*/ 130 h 490"/>
                <a:gd name="T6" fmla="*/ 433 w 537"/>
                <a:gd name="T7" fmla="*/ 426 h 490"/>
                <a:gd name="T8" fmla="*/ 0 w 537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490">
                  <a:moveTo>
                    <a:pt x="0" y="490"/>
                  </a:moveTo>
                  <a:lnTo>
                    <a:pt x="339" y="0"/>
                  </a:lnTo>
                  <a:lnTo>
                    <a:pt x="537" y="130"/>
                  </a:lnTo>
                  <a:lnTo>
                    <a:pt x="433" y="426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Roboto Light"/>
              </a:endParaRPr>
            </a:p>
          </p:txBody>
        </p:sp>
      </p:grpSp>
      <p:sp>
        <p:nvSpPr>
          <p:cNvPr id="187" name="Freeform 25">
            <a:extLst>
              <a:ext uri="{FF2B5EF4-FFF2-40B4-BE49-F238E27FC236}">
                <a16:creationId xmlns:a16="http://schemas.microsoft.com/office/drawing/2014/main" id="{E5D02765-8683-4E87-8E93-F2EB4B541FAA}"/>
              </a:ext>
            </a:extLst>
          </p:cNvPr>
          <p:cNvSpPr>
            <a:spLocks/>
          </p:cNvSpPr>
          <p:nvPr/>
        </p:nvSpPr>
        <p:spPr bwMode="auto">
          <a:xfrm>
            <a:off x="6543074" y="2265909"/>
            <a:ext cx="570036" cy="213774"/>
          </a:xfrm>
          <a:custGeom>
            <a:avLst/>
            <a:gdLst>
              <a:gd name="T0" fmla="*/ 250 w 328"/>
              <a:gd name="T1" fmla="*/ 65 h 115"/>
              <a:gd name="T2" fmla="*/ 274 w 328"/>
              <a:gd name="T3" fmla="*/ 115 h 115"/>
              <a:gd name="T4" fmla="*/ 165 w 328"/>
              <a:gd name="T5" fmla="*/ 65 h 115"/>
              <a:gd name="T6" fmla="*/ 24 w 328"/>
              <a:gd name="T7" fmla="*/ 33 h 115"/>
              <a:gd name="T8" fmla="*/ 122 w 328"/>
              <a:gd name="T9" fmla="*/ 0 h 115"/>
              <a:gd name="T10" fmla="*/ 308 w 328"/>
              <a:gd name="T11" fmla="*/ 33 h 115"/>
              <a:gd name="T12" fmla="*/ 250 w 328"/>
              <a:gd name="T13" fmla="*/ 6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15">
                <a:moveTo>
                  <a:pt x="250" y="65"/>
                </a:moveTo>
                <a:cubicBezTo>
                  <a:pt x="274" y="115"/>
                  <a:pt x="274" y="115"/>
                  <a:pt x="274" y="11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02" y="61"/>
                  <a:pt x="44" y="48"/>
                  <a:pt x="24" y="33"/>
                </a:cubicBezTo>
                <a:cubicBezTo>
                  <a:pt x="0" y="15"/>
                  <a:pt x="44" y="0"/>
                  <a:pt x="122" y="0"/>
                </a:cubicBezTo>
                <a:cubicBezTo>
                  <a:pt x="201" y="0"/>
                  <a:pt x="284" y="15"/>
                  <a:pt x="308" y="33"/>
                </a:cubicBezTo>
                <a:cubicBezTo>
                  <a:pt x="328" y="48"/>
                  <a:pt x="302" y="61"/>
                  <a:pt x="250" y="65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Roboto Light"/>
            </a:endParaRPr>
          </a:p>
        </p:txBody>
      </p:sp>
      <p:sp>
        <p:nvSpPr>
          <p:cNvPr id="193" name="Freeform 36">
            <a:extLst>
              <a:ext uri="{FF2B5EF4-FFF2-40B4-BE49-F238E27FC236}">
                <a16:creationId xmlns:a16="http://schemas.microsoft.com/office/drawing/2014/main" id="{EA1253B1-B0C5-439E-986C-4A9516E1CD79}"/>
              </a:ext>
            </a:extLst>
          </p:cNvPr>
          <p:cNvSpPr>
            <a:spLocks/>
          </p:cNvSpPr>
          <p:nvPr/>
        </p:nvSpPr>
        <p:spPr bwMode="auto">
          <a:xfrm>
            <a:off x="4745906" y="3331327"/>
            <a:ext cx="918227" cy="379608"/>
          </a:xfrm>
          <a:custGeom>
            <a:avLst/>
            <a:gdLst>
              <a:gd name="T0" fmla="*/ 393 w 529"/>
              <a:gd name="T1" fmla="*/ 116 h 204"/>
              <a:gd name="T2" fmla="*/ 408 w 529"/>
              <a:gd name="T3" fmla="*/ 204 h 204"/>
              <a:gd name="T4" fmla="*/ 251 w 529"/>
              <a:gd name="T5" fmla="*/ 116 h 204"/>
              <a:gd name="T6" fmla="*/ 31 w 529"/>
              <a:gd name="T7" fmla="*/ 59 h 204"/>
              <a:gd name="T8" fmla="*/ 210 w 529"/>
              <a:gd name="T9" fmla="*/ 0 h 204"/>
              <a:gd name="T10" fmla="*/ 503 w 529"/>
              <a:gd name="T11" fmla="*/ 59 h 204"/>
              <a:gd name="T12" fmla="*/ 393 w 529"/>
              <a:gd name="T13" fmla="*/ 11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204">
                <a:moveTo>
                  <a:pt x="393" y="116"/>
                </a:moveTo>
                <a:cubicBezTo>
                  <a:pt x="408" y="204"/>
                  <a:pt x="408" y="204"/>
                  <a:pt x="408" y="204"/>
                </a:cubicBezTo>
                <a:cubicBezTo>
                  <a:pt x="251" y="116"/>
                  <a:pt x="251" y="116"/>
                  <a:pt x="251" y="116"/>
                </a:cubicBezTo>
                <a:cubicBezTo>
                  <a:pt x="148" y="108"/>
                  <a:pt x="57" y="86"/>
                  <a:pt x="31" y="59"/>
                </a:cubicBezTo>
                <a:cubicBezTo>
                  <a:pt x="0" y="27"/>
                  <a:pt x="80" y="0"/>
                  <a:pt x="210" y="0"/>
                </a:cubicBezTo>
                <a:cubicBezTo>
                  <a:pt x="340" y="0"/>
                  <a:pt x="472" y="27"/>
                  <a:pt x="503" y="59"/>
                </a:cubicBezTo>
                <a:cubicBezTo>
                  <a:pt x="529" y="86"/>
                  <a:pt x="481" y="108"/>
                  <a:pt x="393" y="116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44546A"/>
              </a:solidFill>
              <a:latin typeface="Roboto Light"/>
            </a:endParaRPr>
          </a:p>
        </p:txBody>
      </p:sp>
      <p:sp>
        <p:nvSpPr>
          <p:cNvPr id="200" name="Freeform 48">
            <a:extLst>
              <a:ext uri="{FF2B5EF4-FFF2-40B4-BE49-F238E27FC236}">
                <a16:creationId xmlns:a16="http://schemas.microsoft.com/office/drawing/2014/main" id="{1CE71402-6C98-4F54-9CB1-FAE20CCA521F}"/>
              </a:ext>
            </a:extLst>
          </p:cNvPr>
          <p:cNvSpPr>
            <a:spLocks/>
          </p:cNvSpPr>
          <p:nvPr/>
        </p:nvSpPr>
        <p:spPr bwMode="auto">
          <a:xfrm>
            <a:off x="5150657" y="4896865"/>
            <a:ext cx="1063614" cy="798886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Roboto Light"/>
            </a:endParaRPr>
          </a:p>
        </p:txBody>
      </p:sp>
      <p:grpSp>
        <p:nvGrpSpPr>
          <p:cNvPr id="201" name="Group 26">
            <a:extLst>
              <a:ext uri="{FF2B5EF4-FFF2-40B4-BE49-F238E27FC236}">
                <a16:creationId xmlns:a16="http://schemas.microsoft.com/office/drawing/2014/main" id="{21BF72AF-01D6-4C06-810D-0E83862E6363}"/>
              </a:ext>
            </a:extLst>
          </p:cNvPr>
          <p:cNvGrpSpPr/>
          <p:nvPr/>
        </p:nvGrpSpPr>
        <p:grpSpPr>
          <a:xfrm>
            <a:off x="6818092" y="1484784"/>
            <a:ext cx="492905" cy="912471"/>
            <a:chOff x="8774141" y="586610"/>
            <a:chExt cx="589578" cy="1020118"/>
          </a:xfrm>
        </p:grpSpPr>
        <p:sp>
          <p:nvSpPr>
            <p:cNvPr id="202" name="Oval 27">
              <a:extLst>
                <a:ext uri="{FF2B5EF4-FFF2-40B4-BE49-F238E27FC236}">
                  <a16:creationId xmlns:a16="http://schemas.microsoft.com/office/drawing/2014/main" id="{953A96BE-85FF-4E90-A2EA-F7571673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4141" y="586610"/>
              <a:ext cx="589578" cy="589578"/>
            </a:xfrm>
            <a:prstGeom prst="ellipse">
              <a:avLst/>
            </a:prstGeom>
            <a:solidFill>
              <a:srgbClr val="1367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203" name="Freeform 26">
              <a:extLst>
                <a:ext uri="{FF2B5EF4-FFF2-40B4-BE49-F238E27FC236}">
                  <a16:creationId xmlns:a16="http://schemas.microsoft.com/office/drawing/2014/main" id="{0AD686A3-16BF-4ACB-B62D-73C85AF70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203" y="1008364"/>
              <a:ext cx="199454" cy="598364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rgbClr val="1367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204" name="Oval 28">
              <a:extLst>
                <a:ext uri="{FF2B5EF4-FFF2-40B4-BE49-F238E27FC236}">
                  <a16:creationId xmlns:a16="http://schemas.microsoft.com/office/drawing/2014/main" id="{3FBEAA2C-3CFD-4586-A9B6-1524C629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526" y="650752"/>
              <a:ext cx="464808" cy="463051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ABDC397-0F3A-47EB-9707-2F0BAEE28ABA}"/>
                </a:ext>
              </a:extLst>
            </p:cNvPr>
            <p:cNvSpPr txBox="1"/>
            <p:nvPr/>
          </p:nvSpPr>
          <p:spPr>
            <a:xfrm>
              <a:off x="8846191" y="69318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136772"/>
                  </a:solidFill>
                  <a:latin typeface="Roboto Light"/>
                </a:rPr>
                <a:t>01</a:t>
              </a:r>
            </a:p>
          </p:txBody>
        </p:sp>
      </p:grpSp>
      <p:grpSp>
        <p:nvGrpSpPr>
          <p:cNvPr id="211" name="Group 36">
            <a:extLst>
              <a:ext uri="{FF2B5EF4-FFF2-40B4-BE49-F238E27FC236}">
                <a16:creationId xmlns:a16="http://schemas.microsoft.com/office/drawing/2014/main" id="{8206E233-E139-499C-94EC-0579AAAAB92E}"/>
              </a:ext>
            </a:extLst>
          </p:cNvPr>
          <p:cNvGrpSpPr/>
          <p:nvPr/>
        </p:nvGrpSpPr>
        <p:grpSpPr>
          <a:xfrm>
            <a:off x="5538258" y="4221088"/>
            <a:ext cx="822606" cy="1453227"/>
            <a:chOff x="6452731" y="1251753"/>
            <a:chExt cx="980579" cy="1697563"/>
          </a:xfrm>
        </p:grpSpPr>
        <p:sp>
          <p:nvSpPr>
            <p:cNvPr id="212" name="Freeform 37">
              <a:extLst>
                <a:ext uri="{FF2B5EF4-FFF2-40B4-BE49-F238E27FC236}">
                  <a16:creationId xmlns:a16="http://schemas.microsoft.com/office/drawing/2014/main" id="{775EC609-6FD6-49A5-A8CB-3E3A260F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592" y="1952042"/>
              <a:ext cx="329495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rgbClr val="81DC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213" name="Oval 38">
              <a:extLst>
                <a:ext uri="{FF2B5EF4-FFF2-40B4-BE49-F238E27FC236}">
                  <a16:creationId xmlns:a16="http://schemas.microsoft.com/office/drawing/2014/main" id="{3EA67548-75D3-4DD8-9B4A-D6172D8A1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731" y="1251753"/>
              <a:ext cx="980579" cy="982337"/>
            </a:xfrm>
            <a:prstGeom prst="ellipse">
              <a:avLst/>
            </a:prstGeom>
            <a:solidFill>
              <a:srgbClr val="81DC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214" name="Oval 39">
              <a:extLst>
                <a:ext uri="{FF2B5EF4-FFF2-40B4-BE49-F238E27FC236}">
                  <a16:creationId xmlns:a16="http://schemas.microsoft.com/office/drawing/2014/main" id="{EF4BF605-9AB5-48B8-B09B-A94BC5B8D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15" y="1357191"/>
              <a:ext cx="773217" cy="77146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9A3B8CA-F4DD-4FF9-8D59-9ED5F318BD59}"/>
                </a:ext>
              </a:extLst>
            </p:cNvPr>
            <p:cNvSpPr txBox="1"/>
            <p:nvPr/>
          </p:nvSpPr>
          <p:spPr>
            <a:xfrm>
              <a:off x="6652886" y="1449654"/>
              <a:ext cx="573125" cy="513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81DC63"/>
                  </a:solidFill>
                  <a:latin typeface="Roboto Light"/>
                </a:rPr>
                <a:t>03</a:t>
              </a:r>
            </a:p>
          </p:txBody>
        </p:sp>
      </p:grpSp>
      <p:grpSp>
        <p:nvGrpSpPr>
          <p:cNvPr id="216" name="Group 41">
            <a:extLst>
              <a:ext uri="{FF2B5EF4-FFF2-40B4-BE49-F238E27FC236}">
                <a16:creationId xmlns:a16="http://schemas.microsoft.com/office/drawing/2014/main" id="{D940D3D8-36C9-4C85-AEA7-029C2AE0C574}"/>
              </a:ext>
            </a:extLst>
          </p:cNvPr>
          <p:cNvGrpSpPr/>
          <p:nvPr/>
        </p:nvGrpSpPr>
        <p:grpSpPr>
          <a:xfrm>
            <a:off x="5076544" y="2479683"/>
            <a:ext cx="736188" cy="1278029"/>
            <a:chOff x="8092305" y="3319229"/>
            <a:chExt cx="1128194" cy="1951494"/>
          </a:xfrm>
        </p:grpSpPr>
        <p:sp>
          <p:nvSpPr>
            <p:cNvPr id="217" name="Freeform 49">
              <a:extLst>
                <a:ext uri="{FF2B5EF4-FFF2-40B4-BE49-F238E27FC236}">
                  <a16:creationId xmlns:a16="http://schemas.microsoft.com/office/drawing/2014/main" id="{C23E5B8B-449B-4762-8798-6AC40E5A9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612" y="4123199"/>
              <a:ext cx="379579" cy="1147524"/>
            </a:xfrm>
            <a:custGeom>
              <a:avLst/>
              <a:gdLst>
                <a:gd name="T0" fmla="*/ 217 w 432"/>
                <a:gd name="T1" fmla="*/ 1306 h 1306"/>
                <a:gd name="T2" fmla="*/ 0 w 432"/>
                <a:gd name="T3" fmla="*/ 218 h 1306"/>
                <a:gd name="T4" fmla="*/ 179 w 432"/>
                <a:gd name="T5" fmla="*/ 0 h 1306"/>
                <a:gd name="T6" fmla="*/ 432 w 432"/>
                <a:gd name="T7" fmla="*/ 218 h 1306"/>
                <a:gd name="T8" fmla="*/ 217 w 432"/>
                <a:gd name="T9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306">
                  <a:moveTo>
                    <a:pt x="217" y="1306"/>
                  </a:moveTo>
                  <a:lnTo>
                    <a:pt x="0" y="218"/>
                  </a:lnTo>
                  <a:lnTo>
                    <a:pt x="179" y="0"/>
                  </a:lnTo>
                  <a:lnTo>
                    <a:pt x="432" y="218"/>
                  </a:lnTo>
                  <a:lnTo>
                    <a:pt x="217" y="1306"/>
                  </a:lnTo>
                  <a:close/>
                </a:path>
              </a:pathLst>
            </a:custGeom>
            <a:solidFill>
              <a:srgbClr val="F9A7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218" name="Oval 50">
              <a:extLst>
                <a:ext uri="{FF2B5EF4-FFF2-40B4-BE49-F238E27FC236}">
                  <a16:creationId xmlns:a16="http://schemas.microsoft.com/office/drawing/2014/main" id="{F10A5521-AC80-418B-9993-1C018AC58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305" y="3319229"/>
              <a:ext cx="1128194" cy="1128194"/>
            </a:xfrm>
            <a:prstGeom prst="ellipse">
              <a:avLst/>
            </a:prstGeom>
            <a:solidFill>
              <a:srgbClr val="F9A7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219" name="Oval 51">
              <a:extLst>
                <a:ext uri="{FF2B5EF4-FFF2-40B4-BE49-F238E27FC236}">
                  <a16:creationId xmlns:a16="http://schemas.microsoft.com/office/drawing/2014/main" id="{ECF545CD-C5DE-4ED1-8049-73943D4B7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680" y="3439605"/>
              <a:ext cx="887442" cy="887442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A68D68C6-67F5-4287-9E31-04BA4E101DD6}"/>
                </a:ext>
              </a:extLst>
            </p:cNvPr>
            <p:cNvSpPr txBox="1"/>
            <p:nvPr/>
          </p:nvSpPr>
          <p:spPr>
            <a:xfrm>
              <a:off x="8242177" y="3562808"/>
              <a:ext cx="828449" cy="738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 dirty="0">
                  <a:solidFill>
                    <a:srgbClr val="F9A71F"/>
                  </a:solidFill>
                  <a:latin typeface="Roboto Light"/>
                </a:rPr>
                <a:t>02</a:t>
              </a:r>
            </a:p>
          </p:txBody>
        </p:sp>
      </p:grpSp>
      <p:grpSp>
        <p:nvGrpSpPr>
          <p:cNvPr id="226" name="Group 51">
            <a:extLst>
              <a:ext uri="{FF2B5EF4-FFF2-40B4-BE49-F238E27FC236}">
                <a16:creationId xmlns:a16="http://schemas.microsoft.com/office/drawing/2014/main" id="{C0AF4444-86CC-426A-B205-C4E381319705}"/>
              </a:ext>
            </a:extLst>
          </p:cNvPr>
          <p:cNvGrpSpPr/>
          <p:nvPr/>
        </p:nvGrpSpPr>
        <p:grpSpPr>
          <a:xfrm>
            <a:off x="1285617" y="1670214"/>
            <a:ext cx="3502278" cy="984885"/>
            <a:chOff x="1811643" y="1859356"/>
            <a:chExt cx="3502278" cy="984885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666476E-C660-4FA2-890E-9A05B5578F80}"/>
                </a:ext>
              </a:extLst>
            </p:cNvPr>
            <p:cNvSpPr txBox="1"/>
            <p:nvPr/>
          </p:nvSpPr>
          <p:spPr>
            <a:xfrm>
              <a:off x="1891910" y="1859356"/>
              <a:ext cx="327326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latin typeface="+mn-lt"/>
                </a:rPr>
                <a:t>Introduction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+mn-lt"/>
                </a:rPr>
                <a:t>Purpose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+mn-lt"/>
                </a:rPr>
                <a:t>Sample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+mn-lt"/>
                </a:rPr>
                <a:t>Data preprocessing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8849F27-BAAD-40BF-B864-33D03C840D6F}"/>
                </a:ext>
              </a:extLst>
            </p:cNvPr>
            <p:cNvSpPr txBox="1"/>
            <p:nvPr/>
          </p:nvSpPr>
          <p:spPr>
            <a:xfrm>
              <a:off x="1811643" y="2170256"/>
              <a:ext cx="3502278" cy="36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+mn-lt"/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D34FDFE-0272-4548-93D0-5D1258836755}"/>
              </a:ext>
            </a:extLst>
          </p:cNvPr>
          <p:cNvSpPr txBox="1"/>
          <p:nvPr/>
        </p:nvSpPr>
        <p:spPr>
          <a:xfrm>
            <a:off x="1403240" y="4197239"/>
            <a:ext cx="359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+mn-lt"/>
              </a:rPr>
              <a:t>Modelling</a:t>
            </a:r>
            <a:endParaRPr lang="en-US" sz="1200" b="1" dirty="0">
              <a:latin typeface="+mn-lt"/>
            </a:endParaRPr>
          </a:p>
        </p:txBody>
      </p:sp>
      <p:grpSp>
        <p:nvGrpSpPr>
          <p:cNvPr id="238" name="Group 63">
            <a:extLst>
              <a:ext uri="{FF2B5EF4-FFF2-40B4-BE49-F238E27FC236}">
                <a16:creationId xmlns:a16="http://schemas.microsoft.com/office/drawing/2014/main" id="{BB368610-D94F-42E7-BEEC-E6845DC5226B}"/>
              </a:ext>
            </a:extLst>
          </p:cNvPr>
          <p:cNvGrpSpPr/>
          <p:nvPr/>
        </p:nvGrpSpPr>
        <p:grpSpPr>
          <a:xfrm>
            <a:off x="1389653" y="5341808"/>
            <a:ext cx="3502278" cy="800219"/>
            <a:chOff x="1811642" y="5507420"/>
            <a:chExt cx="3502278" cy="800219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E42C797-1F7A-4A28-9F9A-84DA3432DEB2}"/>
                </a:ext>
              </a:extLst>
            </p:cNvPr>
            <p:cNvSpPr txBox="1"/>
            <p:nvPr/>
          </p:nvSpPr>
          <p:spPr>
            <a:xfrm>
              <a:off x="1825229" y="5507420"/>
              <a:ext cx="327326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latin typeface="+mn-lt"/>
                </a:rPr>
                <a:t>Conclusion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latin typeface="+mn-lt"/>
                </a:rPr>
                <a:t>Performance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600" b="1" dirty="0">
                <a:latin typeface="+mn-lt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1EF1DC8-00FC-4513-BABB-E707FD9E25D3}"/>
                </a:ext>
              </a:extLst>
            </p:cNvPr>
            <p:cNvSpPr txBox="1"/>
            <p:nvPr/>
          </p:nvSpPr>
          <p:spPr>
            <a:xfrm>
              <a:off x="1811642" y="5598340"/>
              <a:ext cx="3502278" cy="36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+mn-lt"/>
              </a:endParaRPr>
            </a:p>
          </p:txBody>
        </p:sp>
      </p:grpSp>
      <p:sp>
        <p:nvSpPr>
          <p:cNvPr id="241" name="Oval 67">
            <a:extLst>
              <a:ext uri="{FF2B5EF4-FFF2-40B4-BE49-F238E27FC236}">
                <a16:creationId xmlns:a16="http://schemas.microsoft.com/office/drawing/2014/main" id="{D3AF637C-CCA1-4C11-B094-384074E7F4B7}"/>
              </a:ext>
            </a:extLst>
          </p:cNvPr>
          <p:cNvSpPr/>
          <p:nvPr/>
        </p:nvSpPr>
        <p:spPr>
          <a:xfrm>
            <a:off x="648782" y="1753190"/>
            <a:ext cx="622647" cy="622647"/>
          </a:xfrm>
          <a:prstGeom prst="ellipse">
            <a:avLst/>
          </a:prstGeom>
          <a:solidFill>
            <a:srgbClr val="13677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243" name="Oval 79">
            <a:extLst>
              <a:ext uri="{FF2B5EF4-FFF2-40B4-BE49-F238E27FC236}">
                <a16:creationId xmlns:a16="http://schemas.microsoft.com/office/drawing/2014/main" id="{0A577406-D0A5-4B05-90DF-6CD50F08A5A8}"/>
              </a:ext>
            </a:extLst>
          </p:cNvPr>
          <p:cNvSpPr/>
          <p:nvPr/>
        </p:nvSpPr>
        <p:spPr>
          <a:xfrm>
            <a:off x="611560" y="4044914"/>
            <a:ext cx="622647" cy="622647"/>
          </a:xfrm>
          <a:prstGeom prst="ellipse">
            <a:avLst/>
          </a:prstGeom>
          <a:solidFill>
            <a:srgbClr val="81DC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245" name="Oval 85">
            <a:extLst>
              <a:ext uri="{FF2B5EF4-FFF2-40B4-BE49-F238E27FC236}">
                <a16:creationId xmlns:a16="http://schemas.microsoft.com/office/drawing/2014/main" id="{89E2FD58-CB1D-4584-B3BE-23515E2C5EA6}"/>
              </a:ext>
            </a:extLst>
          </p:cNvPr>
          <p:cNvSpPr/>
          <p:nvPr/>
        </p:nvSpPr>
        <p:spPr>
          <a:xfrm>
            <a:off x="619058" y="5277916"/>
            <a:ext cx="622647" cy="622647"/>
          </a:xfrm>
          <a:prstGeom prst="ellipse">
            <a:avLst/>
          </a:prstGeom>
          <a:solidFill>
            <a:srgbClr val="FA41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39" name="Oval 79">
            <a:extLst>
              <a:ext uri="{FF2B5EF4-FFF2-40B4-BE49-F238E27FC236}">
                <a16:creationId xmlns:a16="http://schemas.microsoft.com/office/drawing/2014/main" id="{DCCD7C84-A584-4CB6-BC8E-DA130F607F39}"/>
              </a:ext>
            </a:extLst>
          </p:cNvPr>
          <p:cNvSpPr/>
          <p:nvPr/>
        </p:nvSpPr>
        <p:spPr>
          <a:xfrm>
            <a:off x="622194" y="3028170"/>
            <a:ext cx="622647" cy="622647"/>
          </a:xfrm>
          <a:prstGeom prst="ellipse">
            <a:avLst/>
          </a:prstGeom>
          <a:solidFill>
            <a:srgbClr val="F38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40" name="TextBox 232">
            <a:extLst>
              <a:ext uri="{FF2B5EF4-FFF2-40B4-BE49-F238E27FC236}">
                <a16:creationId xmlns:a16="http://schemas.microsoft.com/office/drawing/2014/main" id="{68DB7522-500D-45BB-811A-5E60C30FF02F}"/>
              </a:ext>
            </a:extLst>
          </p:cNvPr>
          <p:cNvSpPr txBox="1"/>
          <p:nvPr/>
        </p:nvSpPr>
        <p:spPr>
          <a:xfrm>
            <a:off x="1377939" y="3269917"/>
            <a:ext cx="359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+mn-lt"/>
              </a:rPr>
              <a:t>Feature engineering</a:t>
            </a:r>
          </a:p>
        </p:txBody>
      </p:sp>
      <p:sp>
        <p:nvSpPr>
          <p:cNvPr id="41" name="Freeform 48">
            <a:extLst>
              <a:ext uri="{FF2B5EF4-FFF2-40B4-BE49-F238E27FC236}">
                <a16:creationId xmlns:a16="http://schemas.microsoft.com/office/drawing/2014/main" id="{996A700E-153A-490F-B7A2-DC049413BD8C}"/>
              </a:ext>
            </a:extLst>
          </p:cNvPr>
          <p:cNvSpPr>
            <a:spLocks/>
          </p:cNvSpPr>
          <p:nvPr/>
        </p:nvSpPr>
        <p:spPr bwMode="auto">
          <a:xfrm>
            <a:off x="6861574" y="5163880"/>
            <a:ext cx="1063614" cy="798886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Roboto Light"/>
            </a:endParaRPr>
          </a:p>
        </p:txBody>
      </p:sp>
      <p:grpSp>
        <p:nvGrpSpPr>
          <p:cNvPr id="42" name="Group 36">
            <a:extLst>
              <a:ext uri="{FF2B5EF4-FFF2-40B4-BE49-F238E27FC236}">
                <a16:creationId xmlns:a16="http://schemas.microsoft.com/office/drawing/2014/main" id="{1C1F0182-7A8A-4EE5-9ABA-F01347C7F412}"/>
              </a:ext>
            </a:extLst>
          </p:cNvPr>
          <p:cNvGrpSpPr/>
          <p:nvPr/>
        </p:nvGrpSpPr>
        <p:grpSpPr>
          <a:xfrm>
            <a:off x="7258842" y="4406523"/>
            <a:ext cx="905951" cy="1597243"/>
            <a:chOff x="6452731" y="1251753"/>
            <a:chExt cx="980579" cy="1697563"/>
          </a:xfrm>
        </p:grpSpPr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A96510C1-EB4C-4B7B-9771-448906BC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592" y="1952042"/>
              <a:ext cx="329495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rgbClr val="E85C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B8ED28E5-521B-4BC3-B1B1-16A418ADF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731" y="1251753"/>
              <a:ext cx="980579" cy="982337"/>
            </a:xfrm>
            <a:prstGeom prst="ellipse">
              <a:avLst/>
            </a:prstGeom>
            <a:solidFill>
              <a:srgbClr val="DF45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9B8CA3A1-BA18-47A9-BFA3-CABB0CB0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15" y="1357191"/>
              <a:ext cx="773217" cy="77146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46" name="TextBox 214">
              <a:extLst>
                <a:ext uri="{FF2B5EF4-FFF2-40B4-BE49-F238E27FC236}">
                  <a16:creationId xmlns:a16="http://schemas.microsoft.com/office/drawing/2014/main" id="{62564946-FCD4-442F-BCFB-B211418ECC08}"/>
                </a:ext>
              </a:extLst>
            </p:cNvPr>
            <p:cNvSpPr txBox="1"/>
            <p:nvPr/>
          </p:nvSpPr>
          <p:spPr>
            <a:xfrm>
              <a:off x="6593133" y="1449654"/>
              <a:ext cx="692633" cy="621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kern="0" dirty="0">
                  <a:solidFill>
                    <a:srgbClr val="DE462F"/>
                  </a:solidFill>
                  <a:latin typeface="Roboto Light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5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8BDD9-A54D-44F9-9F5E-2FD9BDFE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618" y="1556792"/>
            <a:ext cx="7848872" cy="47525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b="1" dirty="0">
                <a:solidFill>
                  <a:srgbClr val="A21521"/>
                </a:solidFill>
                <a:latin typeface="+mn-ea"/>
                <a:ea typeface="+mn-ea"/>
              </a:rPr>
              <a:t>P</a:t>
            </a:r>
            <a:r>
              <a:rPr lang="en-US" altLang="zh-CN" b="1" dirty="0" err="1">
                <a:solidFill>
                  <a:srgbClr val="A21521"/>
                </a:solidFill>
                <a:latin typeface="+mn-ea"/>
                <a:ea typeface="+mn-ea"/>
              </a:rPr>
              <a:t>urpose</a:t>
            </a:r>
            <a:endParaRPr lang="en-US" altLang="zh-CN" b="1" dirty="0">
              <a:solidFill>
                <a:srgbClr val="A215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+mn-ea"/>
                <a:ea typeface="+mn-ea"/>
                <a:cs typeface="Arial" panose="020B0604020202020204" pitchFamily="34" charset="0"/>
              </a:rPr>
              <a:t>Compare the results generated from different models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+mn-ea"/>
                <a:ea typeface="+mn-ea"/>
                <a:cs typeface="Arial" panose="020B0604020202020204" pitchFamily="34" charset="0"/>
              </a:rPr>
              <a:t>Decide which one is the champion model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latin typeface="+mn-ea"/>
                <a:ea typeface="+mn-ea"/>
                <a:cs typeface="Arial" panose="020B0604020202020204" pitchFamily="34" charset="0"/>
              </a:rPr>
              <a:t>L</a:t>
            </a:r>
            <a:r>
              <a:rPr lang="en-CA" sz="1600" dirty="0">
                <a:effectLst/>
                <a:latin typeface="+mn-ea"/>
                <a:ea typeface="+mn-ea"/>
                <a:cs typeface="Arial" panose="020B0604020202020204" pitchFamily="34" charset="0"/>
              </a:rPr>
              <a:t>everage the accuracy of the test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A21521"/>
                </a:solidFill>
                <a:latin typeface="+mn-ea"/>
                <a:ea typeface="+mn-ea"/>
              </a:rPr>
              <a:t>Sample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Exclude books in which there are fewer than 200*100 words.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Randomly selected 5 books written by different authors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n-ea"/>
                <a:ea typeface="+mn-ea"/>
              </a:rPr>
              <a:t>Randomly selected 200 chunks from each book and labeled them (make sure each chunk has 100 words)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dirty="0">
              <a:latin typeface="+mn-ea"/>
              <a:ea typeface="+mn-ea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2CEBA5E-407C-4875-A46E-F6774AF3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390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8BDD9-A54D-44F9-9F5E-2FD9BDFE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064896" cy="216024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A21521"/>
                </a:solidFill>
              </a:rPr>
              <a:t>Data preprocessing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lt"/>
              </a:rPr>
              <a:t>Convert all letters into lower case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lt"/>
              </a:rPr>
              <a:t>Remove punctuations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lt"/>
              </a:rPr>
              <a:t>Tokenize the documents to remove </a:t>
            </a:r>
            <a:r>
              <a:rPr lang="en-US" sz="1400" dirty="0" err="1">
                <a:latin typeface="+mn-lt"/>
              </a:rPr>
              <a:t>stopwords</a:t>
            </a:r>
            <a:r>
              <a:rPr lang="en-US" sz="1400" dirty="0">
                <a:latin typeface="+mn-lt"/>
              </a:rPr>
              <a:t> (</a:t>
            </a:r>
            <a:r>
              <a:rPr lang="en-US" sz="1400" dirty="0" err="1">
                <a:latin typeface="+mn-lt"/>
              </a:rPr>
              <a:t>nltk</a:t>
            </a:r>
            <a:r>
              <a:rPr lang="en-US" sz="1400" dirty="0">
                <a:latin typeface="+mn-lt"/>
              </a:rPr>
              <a:t> library)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lt"/>
              </a:rPr>
              <a:t>Lemmatization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lt"/>
              </a:rPr>
              <a:t>Split the data into training and validation data using 10-fold cross-validation</a:t>
            </a:r>
            <a:endParaRPr lang="en-CA" sz="1400" dirty="0"/>
          </a:p>
          <a:p>
            <a:pPr marL="0" indent="0">
              <a:buNone/>
            </a:pPr>
            <a:endParaRPr lang="en-CA" sz="140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2CEBA5E-407C-4875-A46E-F6774AF3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48680"/>
            <a:ext cx="7774632" cy="864096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AF1ECE5-C8D1-40E2-BFD0-A02ACC37EF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7719838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38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47E92D-089E-4798-B111-2EC984A16A5D}"/>
              </a:ext>
            </a:extLst>
          </p:cNvPr>
          <p:cNvSpPr/>
          <p:nvPr/>
        </p:nvSpPr>
        <p:spPr bwMode="auto">
          <a:xfrm>
            <a:off x="2987824" y="916426"/>
            <a:ext cx="3168352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 sz="2000" dirty="0">
              <a:latin typeface="+mn-lt"/>
            </a:endParaRPr>
          </a:p>
          <a:p>
            <a:r>
              <a:rPr lang="en-CA" sz="2000" dirty="0">
                <a:latin typeface="+mn-lt"/>
              </a:rPr>
              <a:t>F</a:t>
            </a:r>
            <a:r>
              <a:rPr lang="en-US" altLang="zh-CN" sz="2000" dirty="0" err="1">
                <a:latin typeface="+mn-lt"/>
              </a:rPr>
              <a:t>eature</a:t>
            </a:r>
            <a:r>
              <a:rPr lang="en-US" altLang="zh-CN" sz="2000" dirty="0">
                <a:latin typeface="+mn-lt"/>
              </a:rPr>
              <a:t> engineering</a:t>
            </a:r>
            <a:r>
              <a:rPr lang="en-CA" sz="2000" dirty="0">
                <a:latin typeface="+mn-lt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+mn-lt"/>
              </a:rPr>
              <a:t>Bag-of-Word(BOW)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+mn-lt"/>
              </a:rPr>
              <a:t>TF-IDF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+mn-lt"/>
              </a:rPr>
              <a:t>Doc2Vec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2100E8-5718-4E7F-81B1-9A6C6E362AAE}"/>
              </a:ext>
            </a:extLst>
          </p:cNvPr>
          <p:cNvSpPr/>
          <p:nvPr/>
        </p:nvSpPr>
        <p:spPr bwMode="auto">
          <a:xfrm>
            <a:off x="2411760" y="3718509"/>
            <a:ext cx="4320480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 sz="2000" dirty="0">
              <a:latin typeface="+mn-lt"/>
            </a:endParaRPr>
          </a:p>
          <a:p>
            <a:r>
              <a:rPr lang="en-CA" sz="2000" dirty="0">
                <a:latin typeface="+mn-lt"/>
              </a:rPr>
              <a:t>Model: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+mn-lt"/>
              </a:rPr>
              <a:t>Support Vector Machines (SVM)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+mn-lt"/>
              </a:rPr>
              <a:t>K-Nearest Neighbors (KNN)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+mn-lt"/>
              </a:rPr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+mn-lt"/>
              </a:rPr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+mn-lt"/>
              </a:rPr>
              <a:t>L</a:t>
            </a:r>
            <a:r>
              <a:rPr lang="en-US" altLang="zh-CN" sz="2000" dirty="0" err="1">
                <a:latin typeface="+mn-lt"/>
              </a:rPr>
              <a:t>ogistic</a:t>
            </a:r>
            <a:r>
              <a:rPr lang="en-CA" sz="2000" dirty="0">
                <a:latin typeface="+mn-lt"/>
              </a:rPr>
              <a:t> Regression</a:t>
            </a:r>
          </a:p>
          <a:p>
            <a:endParaRPr lang="en-CA" sz="2000" b="1" dirty="0">
              <a:solidFill>
                <a:srgbClr val="A21521"/>
              </a:solidFill>
              <a:latin typeface="+mn-lt"/>
            </a:endParaRPr>
          </a:p>
          <a:p>
            <a:endParaRPr lang="en-CA" sz="2000" b="1" dirty="0">
              <a:solidFill>
                <a:srgbClr val="A21521"/>
              </a:solidFill>
              <a:latin typeface="+mn-lt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FBA56A8-049C-4649-93C7-BFE6FF97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664"/>
            <a:ext cx="7774632" cy="864096"/>
          </a:xfrm>
        </p:spPr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24BC7AF0-4096-475D-AEA8-02B7D206ABEE}"/>
              </a:ext>
            </a:extLst>
          </p:cNvPr>
          <p:cNvSpPr/>
          <p:nvPr/>
        </p:nvSpPr>
        <p:spPr bwMode="auto">
          <a:xfrm>
            <a:off x="4211960" y="3068960"/>
            <a:ext cx="648072" cy="5760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8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F7B5D75-DA20-4C2E-8311-45D13DB0A8B0}"/>
              </a:ext>
            </a:extLst>
          </p:cNvPr>
          <p:cNvSpPr txBox="1"/>
          <p:nvPr/>
        </p:nvSpPr>
        <p:spPr>
          <a:xfrm>
            <a:off x="624598" y="1124744"/>
            <a:ext cx="6480720" cy="1245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CA" sz="1100" dirty="0">
                <a:latin typeface="Courier New" panose="02070309020205020404" pitchFamily="49" charset="0"/>
              </a:rPr>
              <a:t>from </a:t>
            </a:r>
            <a:r>
              <a:rPr lang="en-CA" sz="1100" dirty="0" err="1">
                <a:latin typeface="Courier New" panose="02070309020205020404" pitchFamily="49" charset="0"/>
              </a:rPr>
              <a:t>sklearn</a:t>
            </a:r>
            <a:r>
              <a:rPr lang="en-CA" sz="1100" dirty="0">
                <a:latin typeface="Courier New" panose="02070309020205020404" pitchFamily="49" charset="0"/>
              </a:rPr>
              <a:t> import </a:t>
            </a:r>
            <a:r>
              <a:rPr lang="en-CA" sz="1100" dirty="0">
                <a:highlight>
                  <a:srgbClr val="FFFF00"/>
                </a:highlight>
                <a:latin typeface="Courier New" panose="02070309020205020404" pitchFamily="49" charset="0"/>
              </a:rPr>
              <a:t>neighbors</a:t>
            </a:r>
          </a:p>
          <a:p>
            <a:r>
              <a:rPr lang="en-CA" sz="1100" b="0" dirty="0">
                <a:effectLst/>
                <a:latin typeface="Courier New" panose="02070309020205020404" pitchFamily="49" charset="0"/>
              </a:rPr>
              <a:t>from </a:t>
            </a:r>
            <a:r>
              <a:rPr lang="en-CA" sz="1100" b="0" dirty="0" err="1">
                <a:effectLst/>
                <a:latin typeface="Courier New" panose="02070309020205020404" pitchFamily="49" charset="0"/>
              </a:rPr>
              <a:t>sklearn.svm</a:t>
            </a:r>
            <a:r>
              <a:rPr lang="en-CA" sz="1100" b="0" dirty="0">
                <a:effectLst/>
                <a:latin typeface="Courier New" panose="02070309020205020404" pitchFamily="49" charset="0"/>
              </a:rPr>
              <a:t> import </a:t>
            </a:r>
            <a:r>
              <a:rPr lang="en-CA" sz="11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SVC</a:t>
            </a:r>
          </a:p>
          <a:p>
            <a:r>
              <a:rPr lang="en-CA" sz="1100" b="0" dirty="0">
                <a:effectLst/>
                <a:latin typeface="Courier New" panose="02070309020205020404" pitchFamily="49" charset="0"/>
              </a:rPr>
              <a:t>from </a:t>
            </a:r>
            <a:r>
              <a:rPr lang="en-CA" sz="1100" b="0" dirty="0" err="1">
                <a:effectLst/>
                <a:latin typeface="Courier New" panose="02070309020205020404" pitchFamily="49" charset="0"/>
              </a:rPr>
              <a:t>sklearn.tree</a:t>
            </a:r>
            <a:r>
              <a:rPr lang="en-CA" sz="11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en-CA" sz="1100" b="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DecisionTreeClassifier</a:t>
            </a:r>
            <a:endParaRPr lang="en-CA" sz="1100" b="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CA" sz="1100" b="0" dirty="0">
                <a:effectLst/>
                <a:latin typeface="Courier New" panose="02070309020205020404" pitchFamily="49" charset="0"/>
              </a:rPr>
              <a:t>from </a:t>
            </a:r>
            <a:r>
              <a:rPr lang="en-CA" sz="11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CA" sz="11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en-CA" sz="1100" b="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cross_val_score</a:t>
            </a:r>
            <a:endParaRPr lang="en-CA" sz="1100" b="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CA" sz="1100" b="0" dirty="0">
                <a:effectLst/>
                <a:latin typeface="Courier New" panose="02070309020205020404" pitchFamily="49" charset="0"/>
              </a:rPr>
              <a:t>from </a:t>
            </a:r>
            <a:r>
              <a:rPr lang="en-CA" sz="11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CA" sz="1100" b="0" dirty="0">
                <a:effectLst/>
                <a:latin typeface="Courier New" panose="02070309020205020404" pitchFamily="49" charset="0"/>
              </a:rPr>
              <a:t> import </a:t>
            </a:r>
            <a:r>
              <a:rPr lang="en-CA" sz="1100" b="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cross_val_predict</a:t>
            </a:r>
            <a:endParaRPr lang="en-CA" sz="1100" b="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CA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sklearn.feature_extraction.text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CountVectorizer</a:t>
            </a:r>
            <a:endParaRPr lang="en-CA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sklearn.feature_extraction.text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TfidfTransformer</a:t>
            </a:r>
            <a:endParaRPr lang="en-CA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CA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CA" sz="1100" b="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endParaRPr lang="en-CA" sz="1100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5EDC89-A923-4152-8722-053F7EA5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78059"/>
            <a:ext cx="7668344" cy="3698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C2087-9F84-41D4-8BD5-EEB71E23E5CD}"/>
              </a:ext>
            </a:extLst>
          </p:cNvPr>
          <p:cNvSpPr txBox="1"/>
          <p:nvPr/>
        </p:nvSpPr>
        <p:spPr>
          <a:xfrm>
            <a:off x="606183" y="626747"/>
            <a:ext cx="4104456" cy="12241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CA" sz="2800" b="1" dirty="0">
                <a:solidFill>
                  <a:srgbClr val="A21521"/>
                </a:solidFill>
                <a:latin typeface="+mn-lt"/>
              </a:rPr>
              <a:t>BOW and TF-IDF</a:t>
            </a:r>
          </a:p>
          <a:p>
            <a:endParaRPr lang="en-CA" sz="2800" b="1" dirty="0">
              <a:solidFill>
                <a:srgbClr val="A215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62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5B76D-AED0-41B4-AE69-4A1AEB8C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9085"/>
            <a:ext cx="7774632" cy="864096"/>
          </a:xfrm>
        </p:spPr>
        <p:txBody>
          <a:bodyPr/>
          <a:lstStyle/>
          <a:p>
            <a:r>
              <a:rPr lang="en-US" altLang="zh-CN" dirty="0"/>
              <a:t>Play around</a:t>
            </a:r>
            <a:endParaRPr lang="zh-CN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CEAB067-F3BA-4ED8-A850-6CE22F66B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10616"/>
              </p:ext>
            </p:extLst>
          </p:nvPr>
        </p:nvGraphicFramePr>
        <p:xfrm>
          <a:off x="833337" y="2204864"/>
          <a:ext cx="7344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1634765532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83170248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r>
                        <a:rPr lang="en-CA" dirty="0"/>
                        <a:t>Text clean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Key words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67898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lt"/>
                        </a:rPr>
                        <a:t>only keep the entities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+mn-lt"/>
                        </a:rPr>
                        <a:t>430 key words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27365"/>
                  </a:ext>
                </a:extLst>
              </a:tr>
              <a:tr h="348600">
                <a:tc>
                  <a:txBody>
                    <a:bodyPr/>
                    <a:lstStyle/>
                    <a:p>
                      <a:r>
                        <a:rPr lang="en-CA" dirty="0"/>
                        <a:t>Drop stop words and keep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7701 key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58651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r>
                        <a:rPr lang="en-CA" dirty="0"/>
                        <a:t>Keep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10512 key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4062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9F34629-8E45-4088-A671-2DBC8A5C3395}"/>
              </a:ext>
            </a:extLst>
          </p:cNvPr>
          <p:cNvSpPr txBox="1"/>
          <p:nvPr/>
        </p:nvSpPr>
        <p:spPr>
          <a:xfrm>
            <a:off x="866653" y="4077072"/>
            <a:ext cx="7278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total running time(2 featuring methods*3models*3situations) is about 1hr</a:t>
            </a:r>
          </a:p>
        </p:txBody>
      </p:sp>
    </p:spTree>
    <p:extLst>
      <p:ext uri="{BB962C8B-B14F-4D97-AF65-F5344CB8AC3E}">
        <p14:creationId xmlns:p14="http://schemas.microsoft.com/office/powerpoint/2010/main" val="362504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078F9-0510-4303-A82A-3B0664F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7774632" cy="864096"/>
          </a:xfrm>
        </p:spPr>
        <p:txBody>
          <a:bodyPr/>
          <a:lstStyle/>
          <a:p>
            <a:r>
              <a:rPr lang="en-CA" dirty="0"/>
              <a:t>Performance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CD87FB-8E39-4E60-BD65-5097A0296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3"/>
          <a:stretch/>
        </p:blipFill>
        <p:spPr>
          <a:xfrm>
            <a:off x="1581026" y="836712"/>
            <a:ext cx="6197972" cy="25659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358F68-3EC1-47AE-8118-F14F0297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26" y="3501008"/>
            <a:ext cx="619797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97" y="764704"/>
            <a:ext cx="7774632" cy="864096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erformance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9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EC0F67-237C-44BF-B971-A91381366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29414"/>
              </p:ext>
            </p:extLst>
          </p:nvPr>
        </p:nvGraphicFramePr>
        <p:xfrm>
          <a:off x="673954" y="2420888"/>
          <a:ext cx="7632848" cy="2331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5032">
                  <a:extLst>
                    <a:ext uri="{9D8B030D-6E8A-4147-A177-3AD203B41FA5}">
                      <a16:colId xmlns:a16="http://schemas.microsoft.com/office/drawing/2014/main" val="2260418789"/>
                    </a:ext>
                  </a:extLst>
                </a:gridCol>
                <a:gridCol w="1821485">
                  <a:extLst>
                    <a:ext uri="{9D8B030D-6E8A-4147-A177-3AD203B41FA5}">
                      <a16:colId xmlns:a16="http://schemas.microsoft.com/office/drawing/2014/main" val="1208293677"/>
                    </a:ext>
                  </a:extLst>
                </a:gridCol>
                <a:gridCol w="1438777">
                  <a:extLst>
                    <a:ext uri="{9D8B030D-6E8A-4147-A177-3AD203B41FA5}">
                      <a16:colId xmlns:a16="http://schemas.microsoft.com/office/drawing/2014/main" val="3482519661"/>
                    </a:ext>
                  </a:extLst>
                </a:gridCol>
                <a:gridCol w="1438777">
                  <a:extLst>
                    <a:ext uri="{9D8B030D-6E8A-4147-A177-3AD203B41FA5}">
                      <a16:colId xmlns:a16="http://schemas.microsoft.com/office/drawing/2014/main" val="1962024029"/>
                    </a:ext>
                  </a:extLst>
                </a:gridCol>
                <a:gridCol w="1438777">
                  <a:extLst>
                    <a:ext uri="{9D8B030D-6E8A-4147-A177-3AD203B41FA5}">
                      <a16:colId xmlns:a16="http://schemas.microsoft.com/office/drawing/2014/main" val="2921783010"/>
                    </a:ext>
                  </a:extLst>
                </a:gridCol>
              </a:tblGrid>
              <a:tr h="3215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Modelling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Accuracy 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Precision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Recall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F-score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extLst>
                  <a:ext uri="{0D108BD9-81ED-4DB2-BD59-A6C34878D82A}">
                    <a16:rowId xmlns:a16="http://schemas.microsoft.com/office/drawing/2014/main" val="1372437285"/>
                  </a:ext>
                </a:extLst>
              </a:tr>
              <a:tr h="321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BOW-KNN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0.65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0.65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0.65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0.65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extLst>
                  <a:ext uri="{0D108BD9-81ED-4DB2-BD59-A6C34878D82A}">
                    <a16:rowId xmlns:a16="http://schemas.microsoft.com/office/drawing/2014/main" val="196266455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BOW_SVM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0.95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0.96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0.96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0.96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extLst>
                  <a:ext uri="{0D108BD9-81ED-4DB2-BD59-A6C34878D82A}">
                    <a16:rowId xmlns:a16="http://schemas.microsoft.com/office/drawing/2014/main" val="1532501005"/>
                  </a:ext>
                </a:extLst>
              </a:tr>
              <a:tr h="321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BOW_DT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0.8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0.79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0.79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0.79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extLst>
                  <a:ext uri="{0D108BD9-81ED-4DB2-BD59-A6C34878D82A}">
                    <a16:rowId xmlns:a16="http://schemas.microsoft.com/office/drawing/2014/main" val="1183415303"/>
                  </a:ext>
                </a:extLst>
              </a:tr>
              <a:tr h="321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TFIDF_KNN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0.65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0.65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0.65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0.65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extLst>
                  <a:ext uri="{0D108BD9-81ED-4DB2-BD59-A6C34878D82A}">
                    <a16:rowId xmlns:a16="http://schemas.microsoft.com/office/drawing/2014/main" val="1477586146"/>
                  </a:ext>
                </a:extLst>
              </a:tr>
              <a:tr h="321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TFIDF_SVM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0.95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0.96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0.96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0.96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extLst>
                  <a:ext uri="{0D108BD9-81ED-4DB2-BD59-A6C34878D82A}">
                    <a16:rowId xmlns:a16="http://schemas.microsoft.com/office/drawing/2014/main" val="3074630813"/>
                  </a:ext>
                </a:extLst>
              </a:tr>
              <a:tr h="321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TFIDF_DT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0.79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0.79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0.79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0.79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791" marR="67791" marT="33895" marB="33895" anchor="ctr"/>
                </a:tc>
                <a:extLst>
                  <a:ext uri="{0D108BD9-81ED-4DB2-BD59-A6C34878D82A}">
                    <a16:rowId xmlns:a16="http://schemas.microsoft.com/office/drawing/2014/main" val="91601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826812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  <a:txDef>
      <a:spPr>
        <a:noFill/>
      </a:spPr>
      <a:bodyPr wrap="square" rtlCol="0">
        <a:normAutofit/>
      </a:bodyPr>
      <a:lstStyle>
        <a:defPPr marL="342900" indent="-342900">
          <a:buFont typeface="Arial" charset="0"/>
          <a:buChar char="•"/>
          <a:defRPr dirty="0">
            <a:latin typeface="+mn-lt"/>
          </a:defRPr>
        </a:defPPr>
      </a:lstStyle>
    </a:tx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B7FA59F-9EF5-B04F-840A-32AF69A41BF3}" vid="{83DD011A-3D8D-5149-BBD5-550520745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Affective Computing and Gaming</Template>
  <TotalTime>5071</TotalTime>
  <Words>354</Words>
  <Application>Microsoft Office PowerPoint</Application>
  <PresentationFormat>全屏显示(4:3)</PresentationFormat>
  <Paragraphs>117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Roboto Light</vt:lpstr>
      <vt:lpstr>Times</vt:lpstr>
      <vt:lpstr>Verdana</vt:lpstr>
      <vt:lpstr>uOttawa-powerpoint-template</vt:lpstr>
      <vt:lpstr>PowerPoint 演示文稿</vt:lpstr>
      <vt:lpstr>Outline</vt:lpstr>
      <vt:lpstr>Introduction</vt:lpstr>
      <vt:lpstr>Introduction</vt:lpstr>
      <vt:lpstr>Modeling</vt:lpstr>
      <vt:lpstr>PowerPoint 演示文稿</vt:lpstr>
      <vt:lpstr>Play around</vt:lpstr>
      <vt:lpstr>Performance</vt:lpstr>
      <vt:lpstr>Performance</vt:lpstr>
      <vt:lpstr>Error analysis</vt:lpstr>
      <vt:lpstr>Error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hjjwork2018@163.com</dc:creator>
  <cp:lastModifiedBy>Yuanyue Liu</cp:lastModifiedBy>
  <cp:revision>220</cp:revision>
  <cp:lastPrinted>2013-11-28T21:12:25Z</cp:lastPrinted>
  <dcterms:created xsi:type="dcterms:W3CDTF">2020-10-22T22:53:59Z</dcterms:created>
  <dcterms:modified xsi:type="dcterms:W3CDTF">2022-02-09T17:52:21Z</dcterms:modified>
</cp:coreProperties>
</file>