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89" r:id="rId4"/>
    <p:sldId id="300" r:id="rId5"/>
    <p:sldId id="333" r:id="rId6"/>
    <p:sldId id="358" r:id="rId7"/>
    <p:sldId id="277" r:id="rId8"/>
    <p:sldId id="279" r:id="rId9"/>
    <p:sldId id="281" r:id="rId10"/>
    <p:sldId id="282" r:id="rId11"/>
    <p:sldId id="283" r:id="rId12"/>
    <p:sldId id="284" r:id="rId13"/>
    <p:sldId id="285" r:id="rId14"/>
    <p:sldId id="287" r:id="rId15"/>
    <p:sldId id="288" r:id="rId16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Roboto Light" panose="02000000000000000000" pitchFamily="2" charset="0"/>
      <p:regular r:id="rId20"/>
      <p: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ding091@gmail.com" initials="x" lastIdx="1" clrIdx="0">
    <p:extLst>
      <p:ext uri="{19B8F6BF-5375-455C-9EA6-DF929625EA0E}">
        <p15:presenceInfo xmlns:p15="http://schemas.microsoft.com/office/powerpoint/2012/main" userId="957b8b87c993d7c5" providerId="Windows Live"/>
      </p:ext>
    </p:extLst>
  </p:cmAuthor>
  <p:cmAuthor id="2" name="Liu Yuanyue" initials="LY" lastIdx="1" clrIdx="1">
    <p:extLst>
      <p:ext uri="{19B8F6BF-5375-455C-9EA6-DF929625EA0E}">
        <p15:presenceInfo xmlns:p15="http://schemas.microsoft.com/office/powerpoint/2012/main" userId="a5ca2a2c5b272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2A941B-2602-4EDD-BE5D-269F13ABAD01}">
  <a:tblStyle styleId="{F62A941B-2602-4EDD-BE5D-269F13ABAD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0"/>
    <p:restoredTop sz="94694"/>
  </p:normalViewPr>
  <p:slideViewPr>
    <p:cSldViewPr snapToGrid="0">
      <p:cViewPr varScale="1">
        <p:scale>
          <a:sx n="86" d="100"/>
          <a:sy n="86" d="100"/>
        </p:scale>
        <p:origin x="795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2118134d5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2118134d5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c2118134d5_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2118134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2118134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c2118134d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96726-B0E5-5C4D-84CE-D535101983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2118134d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2118134d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c2118134d5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8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2118134d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2118134d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c2118134d5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2118134d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2118134d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c2118134d5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2118134d5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2118134d5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c2118134d5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2118134d5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2118134d5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c2118134d5_2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2118134d5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2118134d5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c2118134d5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2118134d5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2118134d5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c2118134d5_2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t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16" name="Google Shape;16;p2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80" name="Google Shape;80;p11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87" name="Google Shape;87;p12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89" name="Google Shape;89;p12" descr="uOttawa_HOR_WG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1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7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9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3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4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3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5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4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9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pic>
        <p:nvPicPr>
          <p:cNvPr id="28" name="Google Shape;28;p4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pic>
        <p:nvPicPr>
          <p:cNvPr id="36" name="Google Shape;36;p5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pic>
        <p:nvPicPr>
          <p:cNvPr id="46" name="Google Shape;46;p6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7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404665"/>
            <a:ext cx="511175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772817"/>
            <a:ext cx="3008313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65" name="Google Shape;65;p9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pic>
        <p:nvPicPr>
          <p:cNvPr id="73" name="Google Shape;73;p10" descr="top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0" y="5768214"/>
            <a:ext cx="9144000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2" y="6662560"/>
            <a:ext cx="9145501" cy="2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 descr="uOttawa_HOR_WG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82439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6849071" y="1708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0" y="0"/>
            <a:ext cx="9144002" cy="6872346"/>
            <a:chOff x="6642" y="0"/>
            <a:chExt cx="9144002" cy="6872346"/>
          </a:xfrm>
        </p:grpSpPr>
        <p:pic>
          <p:nvPicPr>
            <p:cNvPr id="97" name="Google Shape;97;p13" descr="PPT_BKG2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44" y="202986"/>
              <a:ext cx="9144000" cy="6669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/>
            <p:nvPr/>
          </p:nvSpPr>
          <p:spPr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524113" y="2401151"/>
              <a:ext cx="7164288" cy="131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Clustering</a:t>
              </a:r>
              <a:endParaRPr dirty="0"/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2682466" y="2919804"/>
              <a:ext cx="4045734" cy="2025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800100" marR="0" lvl="2" indent="0" algn="just" rtl="0">
                <a:spcBef>
                  <a:spcPts val="28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      	Yuanyue Liu</a:t>
              </a:r>
              <a:endParaRPr dirty="0"/>
            </a:p>
            <a:p>
              <a:pPr marL="0" marR="0" lvl="0" indent="0" algn="ctr" rtl="0"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79512" y="5753851"/>
              <a:ext cx="6408712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5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Faculté de génie  |  Faculty of Engineering</a:t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346901" y="2416760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endParaRPr sz="2400" b="0" i="0" u="none" strike="noStrike" cap="non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346902" y="3712904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9C95"/>
                </a:buClr>
                <a:buSzPts val="2400"/>
                <a:buFont typeface="Times"/>
                <a:buNone/>
              </a:pPr>
              <a:r>
                <a:rPr lang="en-US" sz="2400" b="0" i="0" u="none" strike="noStrike" cap="none">
                  <a:solidFill>
                    <a:srgbClr val="A69C95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/>
            </a:p>
          </p:txBody>
        </p:sp>
        <p:pic>
          <p:nvPicPr>
            <p:cNvPr id="106" name="Google Shape;106;p13" descr="uOttawa_HOR_WHIT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3"/>
            <p:cNvSpPr txBox="1"/>
            <p:nvPr/>
          </p:nvSpPr>
          <p:spPr>
            <a:xfrm>
              <a:off x="179512" y="6147179"/>
              <a:ext cx="4525821" cy="36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uOttawa.ca</a:t>
              </a:r>
              <a:endParaRPr sz="1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08" name="Google Shape;108;p13" descr="top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42" y="0"/>
              <a:ext cx="9144002" cy="3843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08B01F-2CD3-429E-8B1C-8708443200B8}"/>
              </a:ext>
            </a:extLst>
          </p:cNvPr>
          <p:cNvSpPr txBox="1"/>
          <p:nvPr/>
        </p:nvSpPr>
        <p:spPr>
          <a:xfrm>
            <a:off x="332013" y="775379"/>
            <a:ext cx="3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Error Analysis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857854-A55C-4CD8-B3FA-6D737A72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9" y="1406547"/>
            <a:ext cx="8274831" cy="3894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F48F86-44E6-449E-A65A-96EC438768B9}"/>
              </a:ext>
            </a:extLst>
          </p:cNvPr>
          <p:cNvSpPr txBox="1"/>
          <p:nvPr/>
        </p:nvSpPr>
        <p:spPr>
          <a:xfrm>
            <a:off x="332013" y="775379"/>
            <a:ext cx="3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Error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2"/>
          <p:cNvPicPr preferRelativeResize="0"/>
          <p:nvPr/>
        </p:nvPicPr>
        <p:blipFill rotWithShape="1">
          <a:blip r:embed="rId3">
            <a:alphaModFix/>
          </a:blip>
          <a:srcRect b="64944"/>
          <a:stretch/>
        </p:blipFill>
        <p:spPr>
          <a:xfrm>
            <a:off x="499569" y="3429000"/>
            <a:ext cx="8290645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/>
          <p:nvPr/>
        </p:nvSpPr>
        <p:spPr>
          <a:xfrm>
            <a:off x="543100" y="914950"/>
            <a:ext cx="359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Result after dropping ‘MD’ Tags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33EC82-FADD-4C57-B477-41E700880B3B}"/>
              </a:ext>
            </a:extLst>
          </p:cNvPr>
          <p:cNvSpPr txBox="1"/>
          <p:nvPr/>
        </p:nvSpPr>
        <p:spPr>
          <a:xfrm>
            <a:off x="543100" y="607173"/>
            <a:ext cx="3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Improvement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D2A4563-A94B-41F5-9C50-37C27A39E72C}"/>
              </a:ext>
            </a:extLst>
          </p:cNvPr>
          <p:cNvSpPr/>
          <p:nvPr/>
        </p:nvSpPr>
        <p:spPr>
          <a:xfrm>
            <a:off x="3597728" y="5049397"/>
            <a:ext cx="3265715" cy="506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ACE47-B715-4934-B99B-EBADFFD3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3" y="1544747"/>
            <a:ext cx="6477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4"/>
          <p:cNvGraphicFramePr/>
          <p:nvPr>
            <p:extLst>
              <p:ext uri="{D42A27DB-BD31-4B8C-83A1-F6EECF244321}">
                <p14:modId xmlns:p14="http://schemas.microsoft.com/office/powerpoint/2010/main" val="4101342215"/>
              </p:ext>
            </p:extLst>
          </p:nvPr>
        </p:nvGraphicFramePr>
        <p:xfrm>
          <a:off x="457184" y="2238344"/>
          <a:ext cx="6630801" cy="2381311"/>
        </p:xfrm>
        <a:graphic>
          <a:graphicData uri="http://schemas.openxmlformats.org/drawingml/2006/table">
            <a:tbl>
              <a:tblPr>
                <a:noFill/>
                <a:tableStyleId>{F62A941B-2602-4EDD-BE5D-269F13ABAD01}</a:tableStyleId>
              </a:tblPr>
              <a:tblGrid>
                <a:gridCol w="17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83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31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6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Word2Vec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K-means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Hierarchical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Silhouette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0.3396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0.3396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0.3022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Kappa score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0.1162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0.0425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0.0125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73CE07-8FC5-4705-A38C-B6216C60D90C}"/>
              </a:ext>
            </a:extLst>
          </p:cNvPr>
          <p:cNvSpPr txBox="1"/>
          <p:nvPr/>
        </p:nvSpPr>
        <p:spPr>
          <a:xfrm>
            <a:off x="401609" y="930561"/>
            <a:ext cx="240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400"/>
            </a:pPr>
            <a:r>
              <a:rPr lang="en-CA" sz="2800" b="1" dirty="0">
                <a:solidFill>
                  <a:srgbClr val="990000"/>
                </a:solidFill>
                <a:latin typeface="Verdana"/>
                <a:ea typeface="Verdana"/>
                <a:sym typeface="Verdana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>
            <a:spLocks noGrp="1"/>
          </p:cNvSpPr>
          <p:nvPr>
            <p:ph type="title"/>
          </p:nvPr>
        </p:nvSpPr>
        <p:spPr>
          <a:xfrm>
            <a:off x="684684" y="285293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Thank you!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6849071" y="1708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412A11-ED37-C246-9B22-5C3108A69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9C95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9C95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79" name="Group 4">
            <a:extLst>
              <a:ext uri="{FF2B5EF4-FFF2-40B4-BE49-F238E27FC236}">
                <a16:creationId xmlns:a16="http://schemas.microsoft.com/office/drawing/2014/main" id="{E1EF13C1-1468-48E8-90D6-A1DF5EED015C}"/>
              </a:ext>
            </a:extLst>
          </p:cNvPr>
          <p:cNvGrpSpPr/>
          <p:nvPr/>
        </p:nvGrpSpPr>
        <p:grpSpPr>
          <a:xfrm>
            <a:off x="4550914" y="1603403"/>
            <a:ext cx="4413574" cy="4883022"/>
            <a:chOff x="6506962" y="705229"/>
            <a:chExt cx="5279209" cy="5459086"/>
          </a:xfrm>
        </p:grpSpPr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65556872-95CA-454E-BDDE-910EDBCBD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5E3904DE-DBEB-4F2B-9F93-A08AB6B5D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8C8D9F4F-5402-41D2-87DB-8490445AE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</p:grpSp>
      <p:sp>
        <p:nvSpPr>
          <p:cNvPr id="187" name="Freeform 25">
            <a:extLst>
              <a:ext uri="{FF2B5EF4-FFF2-40B4-BE49-F238E27FC236}">
                <a16:creationId xmlns:a16="http://schemas.microsoft.com/office/drawing/2014/main" id="{E5D02765-8683-4E87-8E93-F2EB4B541FAA}"/>
              </a:ext>
            </a:extLst>
          </p:cNvPr>
          <p:cNvSpPr>
            <a:spLocks/>
          </p:cNvSpPr>
          <p:nvPr/>
        </p:nvSpPr>
        <p:spPr bwMode="auto">
          <a:xfrm>
            <a:off x="6543074" y="2265909"/>
            <a:ext cx="570036" cy="213774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193" name="Freeform 36">
            <a:extLst>
              <a:ext uri="{FF2B5EF4-FFF2-40B4-BE49-F238E27FC236}">
                <a16:creationId xmlns:a16="http://schemas.microsoft.com/office/drawing/2014/main" id="{EA1253B1-B0C5-439E-986C-4A9516E1CD79}"/>
              </a:ext>
            </a:extLst>
          </p:cNvPr>
          <p:cNvSpPr>
            <a:spLocks/>
          </p:cNvSpPr>
          <p:nvPr/>
        </p:nvSpPr>
        <p:spPr bwMode="auto">
          <a:xfrm>
            <a:off x="4745906" y="3331327"/>
            <a:ext cx="918227" cy="379608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200" name="Freeform 48">
            <a:extLst>
              <a:ext uri="{FF2B5EF4-FFF2-40B4-BE49-F238E27FC236}">
                <a16:creationId xmlns:a16="http://schemas.microsoft.com/office/drawing/2014/main" id="{1CE71402-6C98-4F54-9CB1-FAE20CCA521F}"/>
              </a:ext>
            </a:extLst>
          </p:cNvPr>
          <p:cNvSpPr>
            <a:spLocks/>
          </p:cNvSpPr>
          <p:nvPr/>
        </p:nvSpPr>
        <p:spPr bwMode="auto">
          <a:xfrm>
            <a:off x="5150657" y="4896865"/>
            <a:ext cx="1063614" cy="798886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grpSp>
        <p:nvGrpSpPr>
          <p:cNvPr id="201" name="Group 26">
            <a:extLst>
              <a:ext uri="{FF2B5EF4-FFF2-40B4-BE49-F238E27FC236}">
                <a16:creationId xmlns:a16="http://schemas.microsoft.com/office/drawing/2014/main" id="{21BF72AF-01D6-4C06-810D-0E83862E6363}"/>
              </a:ext>
            </a:extLst>
          </p:cNvPr>
          <p:cNvGrpSpPr/>
          <p:nvPr/>
        </p:nvGrpSpPr>
        <p:grpSpPr>
          <a:xfrm>
            <a:off x="6818092" y="1484784"/>
            <a:ext cx="492905" cy="912471"/>
            <a:chOff x="8774141" y="586610"/>
            <a:chExt cx="589578" cy="1020118"/>
          </a:xfrm>
        </p:grpSpPr>
        <p:sp>
          <p:nvSpPr>
            <p:cNvPr id="202" name="Oval 27">
              <a:extLst>
                <a:ext uri="{FF2B5EF4-FFF2-40B4-BE49-F238E27FC236}">
                  <a16:creationId xmlns:a16="http://schemas.microsoft.com/office/drawing/2014/main" id="{953A96BE-85FF-4E90-A2EA-F7571673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03" name="Freeform 26">
              <a:extLst>
                <a:ext uri="{FF2B5EF4-FFF2-40B4-BE49-F238E27FC236}">
                  <a16:creationId xmlns:a16="http://schemas.microsoft.com/office/drawing/2014/main" id="{0AD686A3-16BF-4ACB-B62D-73C85AF7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04" name="Oval 28">
              <a:extLst>
                <a:ext uri="{FF2B5EF4-FFF2-40B4-BE49-F238E27FC236}">
                  <a16:creationId xmlns:a16="http://schemas.microsoft.com/office/drawing/2014/main" id="{3FBEAA2C-3CFD-4586-A9B6-1524C629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ABDC397-0F3A-47EB-9707-2F0BAEE28ABA}"/>
                </a:ext>
              </a:extLst>
            </p:cNvPr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136772"/>
                  </a:solidFill>
                  <a:effectLst/>
                  <a:uLnTx/>
                  <a:uFillTx/>
                  <a:latin typeface="Roboto Light"/>
                  <a:ea typeface="ＭＳ Ｐゴシック" charset="0"/>
                </a:rPr>
                <a:t>01</a:t>
              </a:r>
            </a:p>
          </p:txBody>
        </p:sp>
      </p:grpSp>
      <p:grpSp>
        <p:nvGrpSpPr>
          <p:cNvPr id="211" name="Group 36">
            <a:extLst>
              <a:ext uri="{FF2B5EF4-FFF2-40B4-BE49-F238E27FC236}">
                <a16:creationId xmlns:a16="http://schemas.microsoft.com/office/drawing/2014/main" id="{8206E233-E139-499C-94EC-0579AAAAB92E}"/>
              </a:ext>
            </a:extLst>
          </p:cNvPr>
          <p:cNvGrpSpPr/>
          <p:nvPr/>
        </p:nvGrpSpPr>
        <p:grpSpPr>
          <a:xfrm>
            <a:off x="5538258" y="4221088"/>
            <a:ext cx="822606" cy="1453227"/>
            <a:chOff x="6452731" y="1251753"/>
            <a:chExt cx="980579" cy="1697563"/>
          </a:xfrm>
        </p:grpSpPr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775EC609-6FD6-49A5-A8CB-3E3A260F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2" y="1952042"/>
              <a:ext cx="329495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13" name="Oval 38">
              <a:extLst>
                <a:ext uri="{FF2B5EF4-FFF2-40B4-BE49-F238E27FC236}">
                  <a16:creationId xmlns:a16="http://schemas.microsoft.com/office/drawing/2014/main" id="{3EA67548-75D3-4DD8-9B4A-D6172D8A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1" y="1251753"/>
              <a:ext cx="980579" cy="982337"/>
            </a:xfrm>
            <a:prstGeom prst="ellipse">
              <a:avLst/>
            </a:pr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14" name="Oval 39">
              <a:extLst>
                <a:ext uri="{FF2B5EF4-FFF2-40B4-BE49-F238E27FC236}">
                  <a16:creationId xmlns:a16="http://schemas.microsoft.com/office/drawing/2014/main" id="{EF4BF605-9AB5-48B8-B09B-A94BC5B8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9A3B8CA-F4DD-4FF9-8D59-9ED5F318BD59}"/>
                </a:ext>
              </a:extLst>
            </p:cNvPr>
            <p:cNvSpPr txBox="1"/>
            <p:nvPr/>
          </p:nvSpPr>
          <p:spPr>
            <a:xfrm>
              <a:off x="6652886" y="1449654"/>
              <a:ext cx="573125" cy="51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1DC63"/>
                  </a:solidFill>
                  <a:effectLst/>
                  <a:uLnTx/>
                  <a:uFillTx/>
                  <a:latin typeface="Roboto Light"/>
                  <a:ea typeface="ＭＳ Ｐゴシック" charset="0"/>
                </a:rPr>
                <a:t>03</a:t>
              </a:r>
            </a:p>
          </p:txBody>
        </p:sp>
      </p:grpSp>
      <p:grpSp>
        <p:nvGrpSpPr>
          <p:cNvPr id="216" name="Group 41">
            <a:extLst>
              <a:ext uri="{FF2B5EF4-FFF2-40B4-BE49-F238E27FC236}">
                <a16:creationId xmlns:a16="http://schemas.microsoft.com/office/drawing/2014/main" id="{D940D3D8-36C9-4C85-AEA7-029C2AE0C574}"/>
              </a:ext>
            </a:extLst>
          </p:cNvPr>
          <p:cNvGrpSpPr/>
          <p:nvPr/>
        </p:nvGrpSpPr>
        <p:grpSpPr>
          <a:xfrm>
            <a:off x="5076544" y="2479683"/>
            <a:ext cx="736188" cy="1278029"/>
            <a:chOff x="8092305" y="3319229"/>
            <a:chExt cx="1128194" cy="1951494"/>
          </a:xfrm>
        </p:grpSpPr>
        <p:sp>
          <p:nvSpPr>
            <p:cNvPr id="217" name="Freeform 49">
              <a:extLst>
                <a:ext uri="{FF2B5EF4-FFF2-40B4-BE49-F238E27FC236}">
                  <a16:creationId xmlns:a16="http://schemas.microsoft.com/office/drawing/2014/main" id="{C23E5B8B-449B-4762-8798-6AC40E5A9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612" y="4123199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18" name="Oval 50">
              <a:extLst>
                <a:ext uri="{FF2B5EF4-FFF2-40B4-BE49-F238E27FC236}">
                  <a16:creationId xmlns:a16="http://schemas.microsoft.com/office/drawing/2014/main" id="{F10A5521-AC80-418B-9993-1C018AC5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305" y="3319229"/>
              <a:ext cx="1128194" cy="1128194"/>
            </a:xfrm>
            <a:prstGeom prst="ellipse">
              <a:avLst/>
            </a:prstGeom>
            <a:solidFill>
              <a:srgbClr val="F9A7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19" name="Oval 51">
              <a:extLst>
                <a:ext uri="{FF2B5EF4-FFF2-40B4-BE49-F238E27FC236}">
                  <a16:creationId xmlns:a16="http://schemas.microsoft.com/office/drawing/2014/main" id="{ECF545CD-C5DE-4ED1-8049-73943D4B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680" y="3439605"/>
              <a:ext cx="887442" cy="887442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68D68C6-67F5-4287-9E31-04BA4E101DD6}"/>
                </a:ext>
              </a:extLst>
            </p:cNvPr>
            <p:cNvSpPr txBox="1"/>
            <p:nvPr/>
          </p:nvSpPr>
          <p:spPr>
            <a:xfrm>
              <a:off x="8242177" y="3562808"/>
              <a:ext cx="828449" cy="738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9A71F"/>
                  </a:solidFill>
                  <a:effectLst/>
                  <a:uLnTx/>
                  <a:uFillTx/>
                  <a:latin typeface="Roboto Light"/>
                  <a:ea typeface="ＭＳ Ｐゴシック" charset="0"/>
                </a:rPr>
                <a:t>02</a:t>
              </a:r>
            </a:p>
          </p:txBody>
        </p:sp>
      </p:grpSp>
      <p:grpSp>
        <p:nvGrpSpPr>
          <p:cNvPr id="226" name="Group 51">
            <a:extLst>
              <a:ext uri="{FF2B5EF4-FFF2-40B4-BE49-F238E27FC236}">
                <a16:creationId xmlns:a16="http://schemas.microsoft.com/office/drawing/2014/main" id="{C0AF4444-86CC-426A-B205-C4E381319705}"/>
              </a:ext>
            </a:extLst>
          </p:cNvPr>
          <p:cNvGrpSpPr/>
          <p:nvPr/>
        </p:nvGrpSpPr>
        <p:grpSpPr>
          <a:xfrm>
            <a:off x="1285617" y="1670214"/>
            <a:ext cx="3502278" cy="984885"/>
            <a:chOff x="1811643" y="1859356"/>
            <a:chExt cx="3502278" cy="984885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666476E-C660-4FA2-890E-9A05B5578F80}"/>
                </a:ext>
              </a:extLst>
            </p:cNvPr>
            <p:cNvSpPr txBox="1"/>
            <p:nvPr/>
          </p:nvSpPr>
          <p:spPr>
            <a:xfrm>
              <a:off x="1891910" y="1859356"/>
              <a:ext cx="327326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Introduction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Purpose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Sample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Data preprocessing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8849F27-BAAD-40BF-B864-33D03C840D6F}"/>
                </a:ext>
              </a:extLst>
            </p:cNvPr>
            <p:cNvSpPr txBox="1"/>
            <p:nvPr/>
          </p:nvSpPr>
          <p:spPr>
            <a:xfrm>
              <a:off x="1811643" y="2170256"/>
              <a:ext cx="3502278" cy="36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CD34FDFE-0272-4548-93D0-5D1258836755}"/>
              </a:ext>
            </a:extLst>
          </p:cNvPr>
          <p:cNvSpPr txBox="1"/>
          <p:nvPr/>
        </p:nvSpPr>
        <p:spPr>
          <a:xfrm>
            <a:off x="1420491" y="4432067"/>
            <a:ext cx="359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Evaluation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pSp>
        <p:nvGrpSpPr>
          <p:cNvPr id="238" name="Group 63">
            <a:extLst>
              <a:ext uri="{FF2B5EF4-FFF2-40B4-BE49-F238E27FC236}">
                <a16:creationId xmlns:a16="http://schemas.microsoft.com/office/drawing/2014/main" id="{BB368610-D94F-42E7-BEEC-E6845DC5226B}"/>
              </a:ext>
            </a:extLst>
          </p:cNvPr>
          <p:cNvGrpSpPr/>
          <p:nvPr/>
        </p:nvGrpSpPr>
        <p:grpSpPr>
          <a:xfrm>
            <a:off x="1389653" y="5394046"/>
            <a:ext cx="3502278" cy="399294"/>
            <a:chOff x="1811642" y="5559658"/>
            <a:chExt cx="3502278" cy="399294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E42C797-1F7A-4A28-9F9A-84DA3432DEB2}"/>
                </a:ext>
              </a:extLst>
            </p:cNvPr>
            <p:cNvSpPr txBox="1"/>
            <p:nvPr/>
          </p:nvSpPr>
          <p:spPr>
            <a:xfrm>
              <a:off x="1856990" y="5559658"/>
              <a:ext cx="3273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</a:rPr>
                <a:t>Conclusion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1EF1DC8-00FC-4513-BABB-E707FD9E25D3}"/>
                </a:ext>
              </a:extLst>
            </p:cNvPr>
            <p:cNvSpPr txBox="1"/>
            <p:nvPr/>
          </p:nvSpPr>
          <p:spPr>
            <a:xfrm>
              <a:off x="1811642" y="5598340"/>
              <a:ext cx="3502278" cy="36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endParaRPr>
            </a:p>
          </p:txBody>
        </p:sp>
      </p:grpSp>
      <p:sp>
        <p:nvSpPr>
          <p:cNvPr id="241" name="Oval 67">
            <a:extLst>
              <a:ext uri="{FF2B5EF4-FFF2-40B4-BE49-F238E27FC236}">
                <a16:creationId xmlns:a16="http://schemas.microsoft.com/office/drawing/2014/main" id="{D3AF637C-CCA1-4C11-B094-384074E7F4B7}"/>
              </a:ext>
            </a:extLst>
          </p:cNvPr>
          <p:cNvSpPr/>
          <p:nvPr/>
        </p:nvSpPr>
        <p:spPr>
          <a:xfrm>
            <a:off x="648782" y="1753190"/>
            <a:ext cx="622647" cy="622647"/>
          </a:xfrm>
          <a:prstGeom prst="ellipse">
            <a:avLst/>
          </a:prstGeom>
          <a:solidFill>
            <a:srgbClr val="1367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243" name="Oval 79">
            <a:extLst>
              <a:ext uri="{FF2B5EF4-FFF2-40B4-BE49-F238E27FC236}">
                <a16:creationId xmlns:a16="http://schemas.microsoft.com/office/drawing/2014/main" id="{0A577406-D0A5-4B05-90DF-6CD50F08A5A8}"/>
              </a:ext>
            </a:extLst>
          </p:cNvPr>
          <p:cNvSpPr/>
          <p:nvPr/>
        </p:nvSpPr>
        <p:spPr>
          <a:xfrm>
            <a:off x="645641" y="4246017"/>
            <a:ext cx="622647" cy="622647"/>
          </a:xfrm>
          <a:prstGeom prst="ellipse">
            <a:avLst/>
          </a:prstGeom>
          <a:solidFill>
            <a:srgbClr val="81DC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245" name="Oval 85">
            <a:extLst>
              <a:ext uri="{FF2B5EF4-FFF2-40B4-BE49-F238E27FC236}">
                <a16:creationId xmlns:a16="http://schemas.microsoft.com/office/drawing/2014/main" id="{89E2FD58-CB1D-4584-B3BE-23515E2C5EA6}"/>
              </a:ext>
            </a:extLst>
          </p:cNvPr>
          <p:cNvSpPr/>
          <p:nvPr/>
        </p:nvSpPr>
        <p:spPr>
          <a:xfrm>
            <a:off x="619058" y="5277916"/>
            <a:ext cx="622647" cy="622647"/>
          </a:xfrm>
          <a:prstGeom prst="ellipse">
            <a:avLst/>
          </a:prstGeom>
          <a:solidFill>
            <a:srgbClr val="FA41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39" name="Oval 79">
            <a:extLst>
              <a:ext uri="{FF2B5EF4-FFF2-40B4-BE49-F238E27FC236}">
                <a16:creationId xmlns:a16="http://schemas.microsoft.com/office/drawing/2014/main" id="{DCCD7C84-A584-4CB6-BC8E-DA130F607F39}"/>
              </a:ext>
            </a:extLst>
          </p:cNvPr>
          <p:cNvSpPr/>
          <p:nvPr/>
        </p:nvSpPr>
        <p:spPr>
          <a:xfrm>
            <a:off x="622194" y="3028170"/>
            <a:ext cx="622647" cy="622647"/>
          </a:xfrm>
          <a:prstGeom prst="ellipse">
            <a:avLst/>
          </a:prstGeom>
          <a:solidFill>
            <a:srgbClr val="F38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sp>
        <p:nvSpPr>
          <p:cNvPr id="40" name="TextBox 232">
            <a:extLst>
              <a:ext uri="{FF2B5EF4-FFF2-40B4-BE49-F238E27FC236}">
                <a16:creationId xmlns:a16="http://schemas.microsoft.com/office/drawing/2014/main" id="{68DB7522-500D-45BB-811A-5E60C30FF02F}"/>
              </a:ext>
            </a:extLst>
          </p:cNvPr>
          <p:cNvSpPr txBox="1"/>
          <p:nvPr/>
        </p:nvSpPr>
        <p:spPr>
          <a:xfrm>
            <a:off x="1377939" y="3269917"/>
            <a:ext cx="35954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Clustering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K-means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Hierarchical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Expectation-Maximization (EM)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sp>
        <p:nvSpPr>
          <p:cNvPr id="41" name="Freeform 48">
            <a:extLst>
              <a:ext uri="{FF2B5EF4-FFF2-40B4-BE49-F238E27FC236}">
                <a16:creationId xmlns:a16="http://schemas.microsoft.com/office/drawing/2014/main" id="{996A700E-153A-490F-B7A2-DC049413BD8C}"/>
              </a:ext>
            </a:extLst>
          </p:cNvPr>
          <p:cNvSpPr>
            <a:spLocks/>
          </p:cNvSpPr>
          <p:nvPr/>
        </p:nvSpPr>
        <p:spPr bwMode="auto">
          <a:xfrm>
            <a:off x="6861574" y="5163880"/>
            <a:ext cx="1063614" cy="798886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ＭＳ Ｐゴシック" charset="0"/>
            </a:endParaRPr>
          </a:p>
        </p:txBody>
      </p:sp>
      <p:grpSp>
        <p:nvGrpSpPr>
          <p:cNvPr id="42" name="Group 36">
            <a:extLst>
              <a:ext uri="{FF2B5EF4-FFF2-40B4-BE49-F238E27FC236}">
                <a16:creationId xmlns:a16="http://schemas.microsoft.com/office/drawing/2014/main" id="{1C1F0182-7A8A-4EE5-9ABA-F01347C7F412}"/>
              </a:ext>
            </a:extLst>
          </p:cNvPr>
          <p:cNvGrpSpPr/>
          <p:nvPr/>
        </p:nvGrpSpPr>
        <p:grpSpPr>
          <a:xfrm>
            <a:off x="7258842" y="4406523"/>
            <a:ext cx="905951" cy="1597243"/>
            <a:chOff x="6452731" y="1251753"/>
            <a:chExt cx="980579" cy="1697563"/>
          </a:xfrm>
        </p:grpSpPr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96510C1-EB4C-4B7B-9771-448906BC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2" y="1952042"/>
              <a:ext cx="329495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E85C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44" name="Oval 38">
              <a:extLst>
                <a:ext uri="{FF2B5EF4-FFF2-40B4-BE49-F238E27FC236}">
                  <a16:creationId xmlns:a16="http://schemas.microsoft.com/office/drawing/2014/main" id="{B8ED28E5-521B-4BC3-B1B1-16A418AD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1" y="1251753"/>
              <a:ext cx="980579" cy="982337"/>
            </a:xfrm>
            <a:prstGeom prst="ellipse">
              <a:avLst/>
            </a:prstGeom>
            <a:solidFill>
              <a:srgbClr val="DF45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45" name="Oval 39">
              <a:extLst>
                <a:ext uri="{FF2B5EF4-FFF2-40B4-BE49-F238E27FC236}">
                  <a16:creationId xmlns:a16="http://schemas.microsoft.com/office/drawing/2014/main" id="{9B8CA3A1-BA18-47A9-BFA3-CABB0CB0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ＭＳ Ｐゴシック" charset="0"/>
              </a:endParaRPr>
            </a:p>
          </p:txBody>
        </p:sp>
        <p:sp>
          <p:nvSpPr>
            <p:cNvPr id="46" name="TextBox 214">
              <a:extLst>
                <a:ext uri="{FF2B5EF4-FFF2-40B4-BE49-F238E27FC236}">
                  <a16:creationId xmlns:a16="http://schemas.microsoft.com/office/drawing/2014/main" id="{62564946-FCD4-442F-BCFB-B211418ECC08}"/>
                </a:ext>
              </a:extLst>
            </p:cNvPr>
            <p:cNvSpPr txBox="1"/>
            <p:nvPr/>
          </p:nvSpPr>
          <p:spPr>
            <a:xfrm>
              <a:off x="6593133" y="1449654"/>
              <a:ext cx="692633" cy="621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DE462F"/>
                  </a:solidFill>
                  <a:effectLst/>
                  <a:uLnTx/>
                  <a:uFillTx/>
                  <a:latin typeface="Roboto Light"/>
                  <a:ea typeface="ＭＳ Ｐゴシック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8BDD9-A54D-44F9-9F5E-2FD9BDFE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682" y="2096852"/>
            <a:ext cx="7488832" cy="26642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b="1" dirty="0">
                <a:solidFill>
                  <a:srgbClr val="A21521"/>
                </a:solidFill>
                <a:latin typeface="+mn-ea"/>
                <a:ea typeface="+mn-ea"/>
              </a:rPr>
              <a:t>P</a:t>
            </a:r>
            <a:r>
              <a:rPr lang="en-US" altLang="zh-CN" b="1" dirty="0" err="1">
                <a:solidFill>
                  <a:srgbClr val="A21521"/>
                </a:solidFill>
                <a:latin typeface="+mn-ea"/>
                <a:ea typeface="+mn-ea"/>
              </a:rPr>
              <a:t>urpose</a:t>
            </a:r>
            <a:endParaRPr lang="en-US" altLang="zh-CN" b="1" dirty="0">
              <a:solidFill>
                <a:srgbClr val="A215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+mn-ea"/>
                <a:ea typeface="+mn-ea"/>
                <a:cs typeface="Arial" panose="020B0604020202020204" pitchFamily="34" charset="0"/>
              </a:rPr>
              <a:t>Produce clusters using different clustering algorithms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effectLst/>
                <a:latin typeface="+mn-ea"/>
                <a:ea typeface="+mn-ea"/>
                <a:cs typeface="Arial" panose="020B0604020202020204" pitchFamily="34" charset="0"/>
              </a:rPr>
              <a:t>Evaluate and analyze algorithms</a:t>
            </a:r>
          </a:p>
          <a:p>
            <a:pPr>
              <a:lnSpc>
                <a:spcPct val="150000"/>
              </a:lnSpc>
            </a:pPr>
            <a:r>
              <a:rPr lang="en-CA" sz="1600" dirty="0">
                <a:latin typeface="+mn-ea"/>
                <a:ea typeface="+mn-ea"/>
                <a:cs typeface="Arial" panose="020B0604020202020204" pitchFamily="34" charset="0"/>
              </a:rPr>
              <a:t>Determine the optimal combination of transformation and clustering model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dirty="0">
              <a:latin typeface="+mn-ea"/>
              <a:ea typeface="+mn-ea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2CEBA5E-407C-4875-A46E-F6774AF3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390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8BDD9-A54D-44F9-9F5E-2FD9BDFE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467" y="1581735"/>
            <a:ext cx="7272808" cy="223224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A21521"/>
                </a:solidFill>
              </a:rPr>
              <a:t>Data preprocessing</a:t>
            </a:r>
          </a:p>
          <a:p>
            <a:pPr marL="0" indent="0">
              <a:buNone/>
            </a:pPr>
            <a:endParaRPr lang="en-US" sz="1400" b="1" dirty="0">
              <a:solidFill>
                <a:srgbClr val="A2152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Convert all letters into lower case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Remove punctuations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Tokenize the documents to remove </a:t>
            </a:r>
            <a:r>
              <a:rPr lang="en-US" sz="1400" dirty="0" err="1">
                <a:latin typeface="+mn-ea"/>
                <a:ea typeface="+mn-ea"/>
              </a:rPr>
              <a:t>stopwords</a:t>
            </a:r>
            <a:r>
              <a:rPr lang="en-US" sz="1400" dirty="0">
                <a:latin typeface="+mn-ea"/>
                <a:ea typeface="+mn-ea"/>
              </a:rPr>
              <a:t> (</a:t>
            </a:r>
            <a:r>
              <a:rPr lang="en-US" sz="1400" dirty="0" err="1">
                <a:latin typeface="+mn-ea"/>
                <a:ea typeface="+mn-ea"/>
              </a:rPr>
              <a:t>nltk</a:t>
            </a:r>
            <a:r>
              <a:rPr lang="en-US" sz="1400" dirty="0">
                <a:latin typeface="+mn-ea"/>
                <a:ea typeface="+mn-ea"/>
              </a:rPr>
              <a:t> library)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Lemmatization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1" dirty="0">
              <a:solidFill>
                <a:srgbClr val="A21521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A21521"/>
                </a:solidFill>
                <a:latin typeface="+mn-ea"/>
                <a:ea typeface="+mn-ea"/>
              </a:rPr>
              <a:t>Sample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Exclude books in which there are fewer than 200*150 words.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Randomly selected 5 books written by different authors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  <a:ea typeface="+mn-ea"/>
              </a:rPr>
              <a:t>Randomly selected 200 chunks from each book and labeled them (make sure each chunk has 150 words)</a:t>
            </a:r>
          </a:p>
          <a:p>
            <a:pPr>
              <a:lnSpc>
                <a:spcPct val="150000"/>
              </a:lnSpc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2CEBA5E-407C-4875-A46E-F6774AF3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7774632" cy="864096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538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510448" y="1115037"/>
            <a:ext cx="2041257" cy="86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altLang="zh-CN" dirty="0"/>
              <a:t>oc2Vec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67BF6A-82BF-4B15-ADA0-CCDC8A07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t="44000"/>
          <a:stretch/>
        </p:blipFill>
        <p:spPr>
          <a:xfrm>
            <a:off x="1226969" y="2195657"/>
            <a:ext cx="6239198" cy="326039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E4C12EB-45F3-42F7-98DE-2F255CB7E1A8}"/>
              </a:ext>
            </a:extLst>
          </p:cNvPr>
          <p:cNvSpPr/>
          <p:nvPr/>
        </p:nvSpPr>
        <p:spPr>
          <a:xfrm>
            <a:off x="5442849" y="2628897"/>
            <a:ext cx="527957" cy="26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4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36900"/>
            <a:ext cx="8914000" cy="51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3CB9EC-40E1-49C1-8EAE-6A7D90FA2E71}"/>
              </a:ext>
            </a:extLst>
          </p:cNvPr>
          <p:cNvSpPr txBox="1"/>
          <p:nvPr/>
        </p:nvSpPr>
        <p:spPr>
          <a:xfrm>
            <a:off x="179614" y="579435"/>
            <a:ext cx="227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</a:t>
            </a:r>
            <a:r>
              <a:rPr lang="en-US" altLang="zh-CN" b="1" dirty="0" err="1">
                <a:solidFill>
                  <a:srgbClr val="FF0000"/>
                </a:solidFill>
              </a:rPr>
              <a:t>ocument</a:t>
            </a:r>
            <a:r>
              <a:rPr lang="en-CA" b="1" dirty="0">
                <a:solidFill>
                  <a:srgbClr val="FF0000"/>
                </a:solidFill>
              </a:rPr>
              <a:t> Embedding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1F72C3-1839-403C-A201-F29D7A7A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91" y="6044915"/>
            <a:ext cx="3640251" cy="554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A422BF-161B-4575-A5D4-1BCBE7C6C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14" y="6174364"/>
            <a:ext cx="4773386" cy="286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b="16761"/>
          <a:stretch/>
        </p:blipFill>
        <p:spPr>
          <a:xfrm>
            <a:off x="248348" y="1156089"/>
            <a:ext cx="8760176" cy="41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E1D2F3-C832-4F36-93C8-ED24518B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36" y="5502728"/>
            <a:ext cx="4412148" cy="64429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3533C-BAF0-4771-8831-6E587D4D3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48" y="5512618"/>
            <a:ext cx="4075339" cy="628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2862C3-0D41-4679-A374-C3F19EB89AEC}"/>
              </a:ext>
            </a:extLst>
          </p:cNvPr>
          <p:cNvSpPr txBox="1"/>
          <p:nvPr/>
        </p:nvSpPr>
        <p:spPr>
          <a:xfrm>
            <a:off x="248348" y="574681"/>
            <a:ext cx="227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Improvement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93763E8-C7D2-47EC-B9A7-B9DCFD8ECD70}"/>
              </a:ext>
            </a:extLst>
          </p:cNvPr>
          <p:cNvSpPr/>
          <p:nvPr/>
        </p:nvSpPr>
        <p:spPr>
          <a:xfrm>
            <a:off x="4365171" y="5709557"/>
            <a:ext cx="236050" cy="20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2BF6D1-83EB-4269-BF03-D1C7BEA01578}"/>
              </a:ext>
            </a:extLst>
          </p:cNvPr>
          <p:cNvSpPr txBox="1"/>
          <p:nvPr/>
        </p:nvSpPr>
        <p:spPr>
          <a:xfrm>
            <a:off x="446313" y="533311"/>
            <a:ext cx="603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Performance (Kappa)</a:t>
            </a:r>
          </a:p>
          <a:p>
            <a:r>
              <a:rPr lang="en-CA" b="1" dirty="0"/>
              <a:t>Mark the author </a:t>
            </a:r>
            <a:r>
              <a:rPr lang="en-CA" dirty="0"/>
              <a:t>with digital label </a:t>
            </a:r>
          </a:p>
          <a:p>
            <a:r>
              <a:rPr lang="en-CA" dirty="0"/>
              <a:t>based on its appearing frequency.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A95A40-2265-4682-81DF-114D7CD2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1" y="4691417"/>
            <a:ext cx="4728482" cy="232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372BD7-10A2-4958-AB53-ECD2A0C1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1" y="4968747"/>
            <a:ext cx="5372195" cy="2834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3726EE-FCDA-4E5A-B4A4-0EBA92C1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89" y="1316730"/>
            <a:ext cx="4075339" cy="32216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78CF47-DE50-42DD-8E5A-33EFFFB93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0" y="5296960"/>
            <a:ext cx="5258236" cy="2890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DEA285-6A7C-4A65-A4D9-6022F2F0D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223" y="2816788"/>
            <a:ext cx="4003828" cy="10367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D7DDE97-6987-4354-BCF2-4E7DADA2379F}"/>
              </a:ext>
            </a:extLst>
          </p:cNvPr>
          <p:cNvSpPr txBox="1"/>
          <p:nvPr/>
        </p:nvSpPr>
        <p:spPr>
          <a:xfrm>
            <a:off x="4860471" y="21268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Mark the digital label </a:t>
            </a:r>
            <a:r>
              <a:rPr lang="en-CA" dirty="0"/>
              <a:t>with author</a:t>
            </a:r>
          </a:p>
          <a:p>
            <a:r>
              <a:rPr lang="en-CA" dirty="0"/>
              <a:t>based on its appearing frequency.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FC81C9-5C11-4B25-9FF0-C47D7A93E81E}"/>
              </a:ext>
            </a:extLst>
          </p:cNvPr>
          <p:cNvSpPr/>
          <p:nvPr/>
        </p:nvSpPr>
        <p:spPr>
          <a:xfrm>
            <a:off x="565375" y="2927556"/>
            <a:ext cx="2083253" cy="355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C3D214-7FF7-446D-A709-69E662C4EA67}"/>
              </a:ext>
            </a:extLst>
          </p:cNvPr>
          <p:cNvSpPr/>
          <p:nvPr/>
        </p:nvSpPr>
        <p:spPr>
          <a:xfrm>
            <a:off x="565375" y="1826925"/>
            <a:ext cx="2553382" cy="299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E93ACA-213B-4A71-AF6F-D5B599E58225}"/>
              </a:ext>
            </a:extLst>
          </p:cNvPr>
          <p:cNvSpPr txBox="1"/>
          <p:nvPr/>
        </p:nvSpPr>
        <p:spPr>
          <a:xfrm>
            <a:off x="5040085" y="538327"/>
            <a:ext cx="745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     0</a:t>
            </a:r>
          </a:p>
          <a:p>
            <a:r>
              <a:rPr lang="en-CA" dirty="0"/>
              <a:t>A      0</a:t>
            </a:r>
          </a:p>
          <a:p>
            <a:r>
              <a:rPr lang="en-CA" dirty="0"/>
              <a:t>B      0</a:t>
            </a:r>
          </a:p>
          <a:p>
            <a:r>
              <a:rPr lang="en-CA" dirty="0"/>
              <a:t>B      0</a:t>
            </a:r>
          </a:p>
          <a:p>
            <a:r>
              <a:rPr lang="en-CA" dirty="0"/>
              <a:t>B      0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436317-0EED-4DF2-A4F2-A018727A5B21}"/>
              </a:ext>
            </a:extLst>
          </p:cNvPr>
          <p:cNvSpPr/>
          <p:nvPr/>
        </p:nvSpPr>
        <p:spPr>
          <a:xfrm>
            <a:off x="4963544" y="538327"/>
            <a:ext cx="783772" cy="1169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EE0BD9-0EE8-48B4-946A-C6C082B0C2DD}"/>
              </a:ext>
            </a:extLst>
          </p:cNvPr>
          <p:cNvSpPr/>
          <p:nvPr/>
        </p:nvSpPr>
        <p:spPr>
          <a:xfrm>
            <a:off x="4979873" y="1020109"/>
            <a:ext cx="745672" cy="59415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CA911678-7367-4661-8689-86290B60F6ED}"/>
              </a:ext>
            </a:extLst>
          </p:cNvPr>
          <p:cNvSpPr/>
          <p:nvPr/>
        </p:nvSpPr>
        <p:spPr>
          <a:xfrm>
            <a:off x="5251675" y="1250366"/>
            <a:ext cx="272143" cy="174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D2D1DA6-90AC-4830-AAB4-55A41647F81D}"/>
              </a:ext>
            </a:extLst>
          </p:cNvPr>
          <p:cNvSpPr/>
          <p:nvPr/>
        </p:nvSpPr>
        <p:spPr>
          <a:xfrm>
            <a:off x="5297090" y="716042"/>
            <a:ext cx="263979" cy="16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9321A-73CB-40E7-801A-2BA90D4C9850}"/>
              </a:ext>
            </a:extLst>
          </p:cNvPr>
          <p:cNvSpPr txBox="1"/>
          <p:nvPr/>
        </p:nvSpPr>
        <p:spPr>
          <a:xfrm>
            <a:off x="6218275" y="751263"/>
            <a:ext cx="1741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A,B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or</a:t>
            </a:r>
          </a:p>
          <a:p>
            <a:r>
              <a:rPr lang="en-US" dirty="0"/>
              <a:t>0:B </a:t>
            </a:r>
            <a:endParaRPr lang="en-CA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88F7A2-B270-47AF-8AA5-CE4F62E8408B}"/>
              </a:ext>
            </a:extLst>
          </p:cNvPr>
          <p:cNvSpPr txBox="1"/>
          <p:nvPr/>
        </p:nvSpPr>
        <p:spPr>
          <a:xfrm>
            <a:off x="6999137" y="797663"/>
            <a:ext cx="123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00113"/>
            <a:ext cx="899160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26B7B3-074D-4FC6-9341-56D2B6205965}"/>
              </a:ext>
            </a:extLst>
          </p:cNvPr>
          <p:cNvSpPr txBox="1"/>
          <p:nvPr/>
        </p:nvSpPr>
        <p:spPr>
          <a:xfrm>
            <a:off x="419099" y="655636"/>
            <a:ext cx="3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Error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219</Words>
  <Application>Microsoft Office PowerPoint</Application>
  <PresentationFormat>全屏显示(4:3)</PresentationFormat>
  <Paragraphs>87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Black</vt:lpstr>
      <vt:lpstr>Times</vt:lpstr>
      <vt:lpstr>Roboto Light</vt:lpstr>
      <vt:lpstr>Verdana</vt:lpstr>
      <vt:lpstr>Arial</vt:lpstr>
      <vt:lpstr>uOttawa-powerpoint-template</vt:lpstr>
      <vt:lpstr>1_uOttawa-powerpoint-template</vt:lpstr>
      <vt:lpstr>PowerPoint 演示文稿</vt:lpstr>
      <vt:lpstr>Agenda</vt:lpstr>
      <vt:lpstr>Introduction</vt:lpstr>
      <vt:lpstr>Introduction</vt:lpstr>
      <vt:lpstr>Doc2Vec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</dc:creator>
  <cp:lastModifiedBy>Yuanyue Liu</cp:lastModifiedBy>
  <cp:revision>45</cp:revision>
  <dcterms:modified xsi:type="dcterms:W3CDTF">2022-02-09T18:03:40Z</dcterms:modified>
</cp:coreProperties>
</file>