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2" r:id="rId10"/>
    <p:sldId id="263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3DA2E-FD1E-41E7-A92A-325BDD847203}" v="260" dt="2020-01-06T12:48:1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60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1C4EB-4A79-438C-9990-82408072BFD5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D71C4-F098-4C8D-BAD0-79D8E0568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ESIM-OFDM: trade-off between complexity, spectral efficiency and performance by the change of the number of active subcarriers</a:t>
            </a:r>
          </a:p>
          <a:p>
            <a:r>
              <a:rPr lang="en-US" altLang="zh-CN" dirty="0"/>
              <a:t>benefits from the frequency selectivity of the channel by exploiting subcarrier indices as a source information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D71C4-F098-4C8D-BAD0-79D8E0568B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8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fully connected layer, one hidden layer with </a:t>
            </a:r>
            <a:r>
              <a:rPr lang="en-US" altLang="zh-CN" dirty="0" err="1"/>
              <a:t>Relu</a:t>
            </a:r>
            <a:endParaRPr lang="en-US" altLang="zh-CN" dirty="0"/>
          </a:p>
          <a:p>
            <a:r>
              <a:rPr lang="en-US" altLang="zh-CN" dirty="0"/>
              <a:t>Random initialize the parameter</a:t>
            </a:r>
          </a:p>
          <a:p>
            <a:r>
              <a:rPr lang="en-US" altLang="zh-CN" dirty="0"/>
              <a:t>With bias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D71C4-F098-4C8D-BAD0-79D8E0568B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3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1CE1-0ECD-492E-9735-F8A9B9401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5AD3E-0605-437E-9935-70A2F020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99AC-4770-449F-ADB3-A5AB8011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2BA6-A053-412C-A282-0A22F332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E19DF-E7E2-4D49-B34D-B8A25C23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5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3FCC-34F3-4A11-A84C-F24C515F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9690C-C166-4335-B30B-37D4677C6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E9093-8428-4E72-A6B4-69EC4EDB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91B4E-EA08-4614-8D77-81F93E36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58B9-979E-49C2-9B01-346CF621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15813-C688-4F04-BCEB-7B4BDA38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404D2-935E-4EF0-8E9D-B071D93A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22467-ED2B-43CB-9629-B4B98BC1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D1919-AD7D-42C3-8F83-BC244B3C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0B4A6-44F7-49A5-B67F-66263EFE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3C0E8-5AAF-4217-B8AA-1E76F343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B4E5-A7D0-4C65-B8EB-31ED264F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D6F6E-4953-4A16-A4DC-5F54BB23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6B93B-1382-4194-A47C-97DF2D51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B503-1C24-4C2A-B3EF-278CF31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8D320-C6B8-4E19-A383-28D46B29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79000-B94F-4160-B8C9-559FD82B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FD04-15F8-4BD9-B955-6FA2B68F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DD476-B549-41F5-8998-3601DD75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553D-8DA9-4F81-A858-EF52A31D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5EBA4-372D-4717-B5C3-B404C4C8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C05B-4DBA-43AD-94CB-AB64B8031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EB537-70DA-43E2-B688-84E4FA24B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00D85-F739-4668-B9AC-B17A32EA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82074-3C45-456F-AFB2-582AA78D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1C857-652C-4E35-A19A-2C294F3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260CD-A49E-4E00-A9BF-01933A24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BFF1E-5E6C-4477-9007-65DA2FD4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D0DB4-9D3E-48D6-81DF-7D788099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05418-5409-4E62-B754-9F6B7AF33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6C3DB3-9FB0-48F4-AD1F-9879CF626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35B33-415C-4E2D-8330-54B602F5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8522E0-C39B-465B-BF69-A474C0F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B38491-195F-47F6-9FBF-516AAE1B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6E8E9-6962-492B-BCFE-5C0DF0F2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AE643-1276-4AE9-BF3B-CC21DCB6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1FA21-B044-4083-8AE0-2C547797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CD67F-9F5B-4639-9E57-EB960DF7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188EA-70F2-4F72-BCA4-38645F1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53358-FDD1-4F91-819A-5240AC8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E73B9-1B4D-478F-8743-7DE9A8BC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AFBD7-EBB6-4D1F-83E3-F9396E15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752C4-1DE9-4804-8336-2210F004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BBA85-E3F5-460B-B46D-5BE139B0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95861-489A-4B78-8CA1-B7D2DACA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F1320-D1DD-4898-B9AC-9984FE01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1E9ED-F48B-4117-812B-9995265E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D2AC-C227-4C2B-A5E7-6BE25A2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78BAC9-31E8-45A8-A542-B7357DE4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EFE1E-0611-46F5-8412-C550F020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9FD78-3336-403C-8BA9-B13BDAE8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4818B-147F-48C3-A960-A5580A7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BB3D7-EE27-4A97-93FB-43D87DEC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4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467846-1DAB-4208-9133-D003D334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C2657-E13E-439E-A8B5-BE6174AD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56720-3E7B-4AB5-992A-FD50F7E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B52A-4037-46BC-AFDC-A55F93AAE3E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47378-D3A6-4BEB-A1DD-A8191AB4B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1D379-8E28-49AF-AED0-B770AA3F7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D2DF-2DF2-40F4-8FE8-49541F3C3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8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yuchen777/Detection-and-Estiamtion-Th-final-project" TargetMode="External"/><Relationship Id="rId2" Type="http://schemas.openxmlformats.org/officeDocument/2006/relationships/hyperlink" Target="https://colab.research.google.com/drive/1cba8mNnZmB4QIetwnEW6225-UE0TavG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華中科技大學」的圖片搜尋結果">
            <a:extLst>
              <a:ext uri="{FF2B5EF4-FFF2-40B4-BE49-F238E27FC236}">
                <a16:creationId xmlns:a16="http://schemas.microsoft.com/office/drawing/2014/main" id="{DA7445A9-E7C7-4E19-88F5-877F5566B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1" y="111462"/>
            <a:ext cx="2136033" cy="16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CD0C6A-6DE8-4312-B732-A63BCD2FD581}"/>
              </a:ext>
            </a:extLst>
          </p:cNvPr>
          <p:cNvSpPr txBox="1"/>
          <p:nvPr/>
        </p:nvSpPr>
        <p:spPr>
          <a:xfrm>
            <a:off x="931790" y="2470362"/>
            <a:ext cx="1068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Deep Learning in Physical Layer</a:t>
            </a:r>
          </a:p>
          <a:p>
            <a:pPr algn="ctr"/>
            <a:r>
              <a:rPr lang="en-US" altLang="zh-CN" sz="3600" b="1" dirty="0"/>
              <a:t>Deep Learning-Based Detector for OFDM-IM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F602A-617B-476C-8867-F96A368D559E}"/>
              </a:ext>
            </a:extLst>
          </p:cNvPr>
          <p:cNvSpPr txBox="1"/>
          <p:nvPr/>
        </p:nvSpPr>
        <p:spPr>
          <a:xfrm>
            <a:off x="3549956" y="4698722"/>
            <a:ext cx="8452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/>
              <a:t>Department of Electronic Communication Engineering</a:t>
            </a:r>
          </a:p>
          <a:p>
            <a:pPr algn="r"/>
            <a:r>
              <a:rPr lang="en-US" altLang="zh-CN" sz="2400" dirty="0"/>
              <a:t>Liu Yu-Chen</a:t>
            </a:r>
          </a:p>
          <a:p>
            <a:pPr algn="r"/>
            <a:r>
              <a:rPr lang="en-US" altLang="zh-CN" sz="2400" dirty="0"/>
              <a:t>0840042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F1A996-34D8-4221-A301-C4BBED313A7D}"/>
              </a:ext>
            </a:extLst>
          </p:cNvPr>
          <p:cNvSpPr/>
          <p:nvPr/>
        </p:nvSpPr>
        <p:spPr>
          <a:xfrm>
            <a:off x="408791" y="6396335"/>
            <a:ext cx="1136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T. V. Luong, Y. Ko, N. A.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Vien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D. H. N. Nguyen and M.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Matthaiou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"Deep Learning-Based Detector for OFDM-IM," in 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IEEE Wireless Communications Letters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vol. 8, no. 4, pp. 1159-1162, Aug. 2019.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5725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52A83-D7A9-4497-BF7A-9FCC4BAB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350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Simulation Result (2)</a:t>
            </a:r>
            <a:br>
              <a:rPr lang="en-US" altLang="zh-CN" sz="3600" dirty="0"/>
            </a:br>
            <a:r>
              <a:rPr lang="en-US" altLang="zh-CN" sz="3600" dirty="0"/>
              <a:t>BER under perfect CSI condition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C8A051-F6C6-4F24-BBEB-DE4580FB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2" y="1690688"/>
            <a:ext cx="5600062" cy="4125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6ABC40-7272-4F0F-BBFE-260AD6C8A65E}"/>
              </a:ext>
            </a:extLst>
          </p:cNvPr>
          <p:cNvSpPr txBox="1"/>
          <p:nvPr/>
        </p:nvSpPr>
        <p:spPr>
          <a:xfrm>
            <a:off x="418530" y="6088559"/>
            <a:ext cx="11354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E. </a:t>
            </a:r>
            <a:r>
              <a:rPr lang="en-US" altLang="zh-CN" sz="1100" dirty="0" err="1"/>
              <a:t>Başar</a:t>
            </a:r>
            <a:r>
              <a:rPr lang="en-US" altLang="zh-CN" sz="1100" dirty="0"/>
              <a:t>, Ü. </a:t>
            </a:r>
            <a:r>
              <a:rPr lang="en-US" altLang="zh-CN" sz="1100" dirty="0" err="1"/>
              <a:t>Aygölü</a:t>
            </a:r>
            <a:r>
              <a:rPr lang="en-US" altLang="zh-CN" sz="1100" dirty="0"/>
              <a:t>, E. </a:t>
            </a:r>
            <a:r>
              <a:rPr lang="en-US" altLang="zh-CN" sz="1100" dirty="0" err="1"/>
              <a:t>Panayırcı</a:t>
            </a:r>
            <a:r>
              <a:rPr lang="en-US" altLang="zh-CN" sz="1100" dirty="0"/>
              <a:t> and H. V. Poor, "Orthogonal Frequency Division Multiplexing With Index Modulation," in IEEE Transactions on Signal Processing, vol. 61, no. 22, pp. 5536-5549, Nov.15, 2013.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[2] T. V. Luong, Y. Ko, N. A. </a:t>
            </a:r>
            <a:r>
              <a:rPr lang="en-US" altLang="zh-CN" sz="1100" dirty="0" err="1">
                <a:solidFill>
                  <a:srgbClr val="000000"/>
                </a:solidFill>
                <a:latin typeface="+mn-ea"/>
              </a:rPr>
              <a:t>Vien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, D. H. N. Nguyen and M. </a:t>
            </a:r>
            <a:r>
              <a:rPr lang="en-US" altLang="zh-CN" sz="1100" dirty="0" err="1">
                <a:solidFill>
                  <a:srgbClr val="000000"/>
                </a:solidFill>
                <a:latin typeface="+mn-ea"/>
              </a:rPr>
              <a:t>Matthaiou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, "Deep Learning-Based Detector for OFDM-IM," in </a:t>
            </a:r>
            <a:r>
              <a:rPr lang="en-US" altLang="zh-CN" sz="1100" i="1" dirty="0">
                <a:solidFill>
                  <a:srgbClr val="000000"/>
                </a:solidFill>
                <a:latin typeface="+mn-ea"/>
              </a:rPr>
              <a:t>IEEE Wireless Communications Letters</a:t>
            </a:r>
            <a:r>
              <a:rPr lang="en-US" altLang="zh-CN" sz="1100" dirty="0">
                <a:solidFill>
                  <a:srgbClr val="000000"/>
                </a:solidFill>
                <a:latin typeface="+mn-ea"/>
              </a:rPr>
              <a:t>, vol. 8, no. 4, pp. 1159-1162, Aug. 2019.</a:t>
            </a:r>
            <a:endParaRPr lang="zh-CN" altLang="en-US" sz="11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28EF6E-9C5B-4EF8-B9F6-2367C626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88" y="1768509"/>
            <a:ext cx="5510682" cy="39489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6C8B1F-7863-4654-9D01-C2B5F4455AF6}"/>
              </a:ext>
            </a:extLst>
          </p:cNvPr>
          <p:cNvSpPr/>
          <p:nvPr/>
        </p:nvSpPr>
        <p:spPr>
          <a:xfrm>
            <a:off x="6780904" y="257416"/>
            <a:ext cx="5411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 = </a:t>
            </a:r>
            <a:r>
              <a:rPr lang="en-US" altLang="zh-CN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# number of sub-carriers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 = </a:t>
            </a:r>
            <a:r>
              <a:rPr lang="en-US" altLang="zh-CN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# number of active sub-carriers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 = </a:t>
            </a:r>
            <a:r>
              <a:rPr lang="en-US" altLang="zh-CN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# M-</a:t>
            </a:r>
            <a:r>
              <a:rPr lang="en-US" altLang="zh-CN" dirty="0" err="1">
                <a:solidFill>
                  <a:srgbClr val="008000"/>
                </a:solidFill>
                <a:latin typeface="Courier New" panose="02070309020205020404" pitchFamily="49" charset="0"/>
              </a:rPr>
              <a:t>ary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 modulation order</a:t>
            </a:r>
          </a:p>
          <a:p>
            <a:r>
              <a:rPr lang="en-US" altLang="zh-CN" dirty="0" err="1"/>
              <a:t>SNRdb</a:t>
            </a:r>
            <a:r>
              <a:rPr lang="en-US" altLang="zh-CN" dirty="0"/>
              <a:t> = 10 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# Training SNR</a:t>
            </a:r>
          </a:p>
        </p:txBody>
      </p:sp>
    </p:spTree>
    <p:extLst>
      <p:ext uri="{BB962C8B-B14F-4D97-AF65-F5344CB8AC3E}">
        <p14:creationId xmlns:p14="http://schemas.microsoft.com/office/powerpoint/2010/main" val="255902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B6E9-2CE7-49C7-829D-D1EEF6E6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 (3)</a:t>
            </a:r>
            <a:br>
              <a:rPr lang="en-US" altLang="zh-CN" dirty="0"/>
            </a:br>
            <a:r>
              <a:rPr lang="en-US" altLang="zh-CN" dirty="0"/>
              <a:t>BER under perfect CSI condition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7FC0DB-60D5-49A4-98AB-5FF4F9AC53C5}"/>
              </a:ext>
            </a:extLst>
          </p:cNvPr>
          <p:cNvGrpSpPr/>
          <p:nvPr/>
        </p:nvGrpSpPr>
        <p:grpSpPr>
          <a:xfrm>
            <a:off x="508261" y="2078337"/>
            <a:ext cx="4953000" cy="3719347"/>
            <a:chOff x="508261" y="2078337"/>
            <a:chExt cx="4953000" cy="371934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1EDC1A-437B-4E7C-81F1-BB5DEDC2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261" y="2078337"/>
              <a:ext cx="4953000" cy="314703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C6F8F3B-648C-4612-BCE6-E88F2723F66D}"/>
                </a:ext>
              </a:extLst>
            </p:cNvPr>
            <p:cNvSpPr txBox="1"/>
            <p:nvPr/>
          </p:nvSpPr>
          <p:spPr>
            <a:xfrm>
              <a:off x="1846624" y="5428352"/>
              <a:ext cx="2276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Training Epoch = 10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2ACBD3-9D65-4331-A6F7-51F3A036FE75}"/>
              </a:ext>
            </a:extLst>
          </p:cNvPr>
          <p:cNvGrpSpPr/>
          <p:nvPr/>
        </p:nvGrpSpPr>
        <p:grpSpPr>
          <a:xfrm>
            <a:off x="6400801" y="2042040"/>
            <a:ext cx="4952999" cy="3755644"/>
            <a:chOff x="5749497" y="2042040"/>
            <a:chExt cx="4952999" cy="37556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F95554F-215F-4F37-A927-96E5F209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9497" y="2042040"/>
              <a:ext cx="4952999" cy="32137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51117EC-5FEC-41E7-8D04-59A2A07FC84B}"/>
                </a:ext>
              </a:extLst>
            </p:cNvPr>
            <p:cNvSpPr txBox="1"/>
            <p:nvPr/>
          </p:nvSpPr>
          <p:spPr>
            <a:xfrm>
              <a:off x="7249212" y="5428352"/>
              <a:ext cx="240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Training Epoch = 100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60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3A61-68E6-4B7D-AD40-579CB9F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 (4)</a:t>
            </a:r>
            <a:br>
              <a:rPr lang="en-US" altLang="zh-CN" dirty="0"/>
            </a:br>
            <a:r>
              <a:rPr lang="en-US" altLang="zh-CN" dirty="0"/>
              <a:t>BER under perfect CSI condition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CA567E-4B87-4E8B-B843-910056B48D42}"/>
              </a:ext>
            </a:extLst>
          </p:cNvPr>
          <p:cNvGrpSpPr/>
          <p:nvPr/>
        </p:nvGrpSpPr>
        <p:grpSpPr>
          <a:xfrm>
            <a:off x="838200" y="2286328"/>
            <a:ext cx="5041777" cy="3914046"/>
            <a:chOff x="838200" y="2286328"/>
            <a:chExt cx="5041777" cy="391404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4E77029-BE41-44D9-B123-1EA24463C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86328"/>
              <a:ext cx="5041777" cy="331840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507249-8D09-4F51-9600-A4B6521657EC}"/>
                </a:ext>
              </a:extLst>
            </p:cNvPr>
            <p:cNvSpPr txBox="1"/>
            <p:nvPr/>
          </p:nvSpPr>
          <p:spPr>
            <a:xfrm>
              <a:off x="2256428" y="5831042"/>
              <a:ext cx="231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Training Epoch = 300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BA01E6-14C9-4C13-9369-54996286B82F}"/>
              </a:ext>
            </a:extLst>
          </p:cNvPr>
          <p:cNvGrpSpPr/>
          <p:nvPr/>
        </p:nvGrpSpPr>
        <p:grpSpPr>
          <a:xfrm>
            <a:off x="6449695" y="2286327"/>
            <a:ext cx="5041777" cy="3729381"/>
            <a:chOff x="6449695" y="2286327"/>
            <a:chExt cx="5041777" cy="372938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2D71973-06BC-4BCA-8099-0828645A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695" y="2286327"/>
              <a:ext cx="5041777" cy="326600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EF3C06-6782-4B28-B431-C810618913A5}"/>
                </a:ext>
              </a:extLst>
            </p:cNvPr>
            <p:cNvSpPr txBox="1"/>
            <p:nvPr/>
          </p:nvSpPr>
          <p:spPr>
            <a:xfrm>
              <a:off x="8143538" y="5646376"/>
              <a:ext cx="2315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Training Epoch = 300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08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67C0D-1125-42EC-BFDB-0DF7A7B2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7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Any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5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2A288-8CBA-4AB0-A432-1A897C07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 !!!</a:t>
            </a:r>
            <a:endParaRPr lang="zh-CN" altLang="en-US" dirty="0"/>
          </a:p>
        </p:txBody>
      </p:sp>
      <p:pic>
        <p:nvPicPr>
          <p:cNvPr id="4" name="Picture 2" descr="「华中科技大学电子信息与通信学院」的圖片搜尋結果">
            <a:extLst>
              <a:ext uri="{FF2B5EF4-FFF2-40B4-BE49-F238E27FC236}">
                <a16:creationId xmlns:a16="http://schemas.microsoft.com/office/drawing/2014/main" id="{F5E3D0C4-7696-435B-A69F-B05236B2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5" y="219032"/>
            <a:ext cx="1826941" cy="142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2DCA-E894-4A6E-B455-A08616FF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5745A-B152-4877-903F-082489F8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9318" cy="81388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Deep Learning (DL) adopts Deep Neural Network (DNN) to construct  nonlinear mapping between different presentations of data</a:t>
            </a:r>
            <a:r>
              <a:rPr lang="en-US" altLang="zh-CN" sz="2400" baseline="30000" dirty="0"/>
              <a:t>[1]	</a:t>
            </a:r>
            <a:endParaRPr lang="zh-CN" altLang="en-US" sz="2400" baseline="30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83B8E8-792F-4C6B-9A92-FBF245F3D8BB}"/>
              </a:ext>
            </a:extLst>
          </p:cNvPr>
          <p:cNvSpPr txBox="1"/>
          <p:nvPr/>
        </p:nvSpPr>
        <p:spPr>
          <a:xfrm>
            <a:off x="838200" y="3753952"/>
            <a:ext cx="1087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topic about implementing DL on communication has been discussed for a long time. But a majority part of researches under this theme mainly focus on application layer and network layer</a:t>
            </a:r>
            <a:r>
              <a:rPr lang="en-US" altLang="zh-CN" sz="2400" baseline="30000" dirty="0"/>
              <a:t>[2]</a:t>
            </a:r>
            <a:endParaRPr lang="zh-CN" altLang="en-US" sz="2400" baseline="30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37F476-C6E0-4141-B0BE-0E62B28BC670}"/>
              </a:ext>
            </a:extLst>
          </p:cNvPr>
          <p:cNvSpPr txBox="1"/>
          <p:nvPr/>
        </p:nvSpPr>
        <p:spPr>
          <a:xfrm>
            <a:off x="838201" y="6068728"/>
            <a:ext cx="108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[1]Z. Qin, H. Ye, G. Y. Li and B. F. </a:t>
            </a:r>
            <a:r>
              <a:rPr lang="en-US" altLang="zh-CN" sz="1200" dirty="0" err="1"/>
              <a:t>Juang</a:t>
            </a:r>
            <a:r>
              <a:rPr lang="en-US" altLang="zh-CN" sz="1200" dirty="0"/>
              <a:t>, "Deep Learning in Physical Layer Communications," in *IEEE Wireless Communications*, vol. 26, no. 2, pp. 93-99, April 2019.</a:t>
            </a:r>
          </a:p>
          <a:p>
            <a:r>
              <a:rPr lang="en-US" altLang="zh-CN" sz="1200" dirty="0"/>
              <a:t>[2]Jing </a:t>
            </a:r>
            <a:r>
              <a:rPr lang="en-US" altLang="zh-CN" sz="1200" dirty="0" err="1"/>
              <a:t>ZHANG,Shi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JIN,Chaokai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WEN,Feifei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GAO,Tao</a:t>
            </a:r>
            <a:r>
              <a:rPr lang="en-US" altLang="zh-CN" sz="1200" dirty="0"/>
              <a:t> JIANG. An overview of wireless transmission technology utilizing artificial intelligence[J]. Telecommunications Science, 2018, 34(8): 46-55.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31EE6-DA7C-4323-A21C-CA5F090DCC94}"/>
              </a:ext>
            </a:extLst>
          </p:cNvPr>
          <p:cNvSpPr txBox="1"/>
          <p:nvPr/>
        </p:nvSpPr>
        <p:spPr>
          <a:xfrm>
            <a:off x="1159497" y="2735063"/>
            <a:ext cx="1055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Miming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Nature Language Processing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F81601-6BBB-4E37-BEEA-750AC19A8204}"/>
              </a:ext>
            </a:extLst>
          </p:cNvPr>
          <p:cNvSpPr txBox="1"/>
          <p:nvPr/>
        </p:nvSpPr>
        <p:spPr>
          <a:xfrm>
            <a:off x="1159497" y="5049840"/>
            <a:ext cx="1004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Span Mail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Network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Queue Theory</a:t>
            </a:r>
          </a:p>
        </p:txBody>
      </p:sp>
    </p:spTree>
    <p:extLst>
      <p:ext uri="{BB962C8B-B14F-4D97-AF65-F5344CB8AC3E}">
        <p14:creationId xmlns:p14="http://schemas.microsoft.com/office/powerpoint/2010/main" val="225464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F008-D6E3-45F6-8E6D-E46A35AC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Background (2)</a:t>
            </a:r>
            <a:br>
              <a:rPr lang="en-US" altLang="zh-CN" sz="3600" dirty="0"/>
            </a:br>
            <a:r>
              <a:rPr lang="en-US" altLang="zh-CN" sz="3600" dirty="0"/>
              <a:t>Future Development Trends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53112-1158-45BE-9F8B-26B5B634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US" altLang="zh-CN" dirty="0"/>
              <a:t>More complicate Channel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millimeter waveform technology induce the channel model more complicate due to 	its poor ability to pass through foliage</a:t>
            </a:r>
          </a:p>
          <a:p>
            <a:pPr marL="0" indent="0">
              <a:buNone/>
            </a:pPr>
            <a:r>
              <a:rPr lang="en-US" altLang="zh-CN" sz="2000" dirty="0"/>
              <a:t>	 A trend that the channel model will keep increase its complexity in the future</a:t>
            </a:r>
          </a:p>
          <a:p>
            <a:r>
              <a:rPr lang="en-US" altLang="zh-CN" dirty="0"/>
              <a:t>Overall Optimal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individually optimal in  present system could achieve the best end-to-end 	performance</a:t>
            </a:r>
          </a:p>
          <a:p>
            <a:r>
              <a:rPr lang="en-US" altLang="zh-CN" dirty="0"/>
              <a:t>Data Volume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Advanced communication technology be able to provide abundant multi-path and 	channel state  information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FA5907-F7F6-44D3-99EC-9B694328082A}"/>
              </a:ext>
            </a:extLst>
          </p:cNvPr>
          <p:cNvSpPr/>
          <p:nvPr/>
        </p:nvSpPr>
        <p:spPr>
          <a:xfrm>
            <a:off x="838201" y="6262042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T. O’Shea and J. Hoydis, "An Introduction to Deep Learning for the Physical Layer," in *IEEE Transactions on Cognitive Communications and Networking*, vol. 3, no. 4, pp. 563-575, Dec. 2017.</a:t>
            </a:r>
          </a:p>
        </p:txBody>
      </p:sp>
    </p:spTree>
    <p:extLst>
      <p:ext uri="{BB962C8B-B14F-4D97-AF65-F5344CB8AC3E}">
        <p14:creationId xmlns:p14="http://schemas.microsoft.com/office/powerpoint/2010/main" val="36169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92E0-9706-4332-90B1-B8BDB841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Related Work (1)</a:t>
            </a:r>
            <a:br>
              <a:rPr lang="en-US" altLang="zh-CN" sz="3600" dirty="0"/>
            </a:br>
            <a:r>
              <a:rPr lang="en-US" altLang="zh-CN" sz="3600" dirty="0"/>
              <a:t>Type I: Data Driven method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15FD1-63FC-4896-AB35-DB36E6AC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772"/>
            <a:ext cx="10515600" cy="1325563"/>
          </a:xfrm>
        </p:spPr>
        <p:txBody>
          <a:bodyPr/>
          <a:lstStyle/>
          <a:p>
            <a:r>
              <a:rPr lang="en-US" altLang="zh-CN" dirty="0"/>
              <a:t>An auto-encoder which implement Convolution Neural Network (CNN) on raw IQ samples for modulation classification is introduced in [1]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3C890-B03D-43F0-B3AB-22F6BEDC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" y="3112852"/>
            <a:ext cx="5803138" cy="2765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06C9DE-8144-45E3-ADC4-48484EDB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23" y="3112852"/>
            <a:ext cx="5900303" cy="27650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FC3130-31F1-46E8-BC80-876AD247053D}"/>
              </a:ext>
            </a:extLst>
          </p:cNvPr>
          <p:cNvSpPr/>
          <p:nvPr/>
        </p:nvSpPr>
        <p:spPr>
          <a:xfrm>
            <a:off x="838200" y="60312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[1]Z. Qin, H. Ye, G. Y. Li and B. F. Juang, "Deep Learning in Physical Layer Communications," in *IEEE Wireless Communications*, vol. 26, no. 2, pp. 93-99, April 2019.</a:t>
            </a:r>
          </a:p>
        </p:txBody>
      </p:sp>
    </p:spTree>
    <p:extLst>
      <p:ext uri="{BB962C8B-B14F-4D97-AF65-F5344CB8AC3E}">
        <p14:creationId xmlns:p14="http://schemas.microsoft.com/office/powerpoint/2010/main" val="17163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6C88C-E600-48F4-9F99-0551CF19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Related Work (2)</a:t>
            </a:r>
            <a:br>
              <a:rPr lang="en-US" altLang="zh-CN" sz="3600" dirty="0"/>
            </a:br>
            <a:r>
              <a:rPr lang="en-US" altLang="zh-CN" sz="3600" dirty="0"/>
              <a:t>Type II: Model Driven method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FFE73-FE59-491D-B0E0-81658082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Deep-MIMO Detector:</a:t>
            </a:r>
          </a:p>
          <a:p>
            <a:pPr marL="0" indent="0">
              <a:buNone/>
            </a:pPr>
            <a:r>
              <a:rPr lang="en-US" altLang="zh-CN" dirty="0"/>
              <a:t>	DL in the context of LS-MIMO detection that build a DL-based detector called </a:t>
            </a:r>
            <a:r>
              <a:rPr lang="en-US" altLang="zh-CN" dirty="0" err="1"/>
              <a:t>DEtNet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61DA7D-792E-423D-9E18-603559EC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6125"/>
            <a:ext cx="5439530" cy="28909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57D918-7AEB-4065-BE70-3E2A8361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21" y="2783411"/>
            <a:ext cx="3656279" cy="32587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D5FEFB-2706-4935-8E3A-772EBB02E20A}"/>
              </a:ext>
            </a:extLst>
          </p:cNvPr>
          <p:cNvSpPr/>
          <p:nvPr/>
        </p:nvSpPr>
        <p:spPr>
          <a:xfrm>
            <a:off x="713362" y="6177064"/>
            <a:ext cx="10640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[11]N. Samuel, T. Diskin and A. Wiesel, "Deep MIMO detection," *2017 IEEE 18th International Workshop on Signal Processing Advances in Wireless Communications (SPAWC)*, Sapporo, 2017, pp. 1-5.</a:t>
            </a:r>
          </a:p>
        </p:txBody>
      </p:sp>
    </p:spTree>
    <p:extLst>
      <p:ext uri="{BB962C8B-B14F-4D97-AF65-F5344CB8AC3E}">
        <p14:creationId xmlns:p14="http://schemas.microsoft.com/office/powerpoint/2010/main" val="30438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CCBE-156D-4A61-9D0B-9AFC460E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Model: OFDM-IM (1)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47CF8F-61A6-426A-BBC7-7BED80D7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1558712"/>
            <a:ext cx="7262489" cy="39856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60CC55-A28E-4A8B-9997-7FF7857E55A5}"/>
              </a:ext>
            </a:extLst>
          </p:cNvPr>
          <p:cNvSpPr txBox="1"/>
          <p:nvPr/>
        </p:nvSpPr>
        <p:spPr>
          <a:xfrm>
            <a:off x="418530" y="6277431"/>
            <a:ext cx="11354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E. Başar, Ü. Aygölü, E. Panayırcı and H. V. Poor, "Orthogonal Frequency Division Multiplexing With Index Modulation," in IEEE Transactions on Signal Processing, vol. 61, no. 22, pp. 5536-5549, Nov.15, 2013.</a:t>
            </a:r>
            <a:endParaRPr lang="zh-CN" altLang="en-US" sz="11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266358B-27C6-40D8-9277-F35738A20927}"/>
              </a:ext>
            </a:extLst>
          </p:cNvPr>
          <p:cNvSpPr/>
          <p:nvPr/>
        </p:nvSpPr>
        <p:spPr>
          <a:xfrm>
            <a:off x="1602557" y="1833531"/>
            <a:ext cx="5986021" cy="1325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D007F14-51D1-418C-9120-18A4BDAE928D}"/>
                  </a:ext>
                </a:extLst>
              </p:cNvPr>
              <p:cNvSpPr/>
              <p:nvPr/>
            </p:nvSpPr>
            <p:spPr>
              <a:xfrm>
                <a:off x="7875085" y="2223702"/>
                <a:ext cx="409123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 sub-carriers that are</a:t>
                </a:r>
              </a:p>
              <a:p>
                <a:r>
                  <a:rPr lang="zh-CN" altLang="en-US" dirty="0"/>
                  <a:t>split into G groups of N sub-carriers,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𝑁𝐺</m:t>
                    </m:r>
                  </m:oMath>
                </a14:m>
                <a:r>
                  <a:rPr lang="zh-CN" altLang="en-US" dirty="0"/>
                  <a:t>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Each OFDM-IM group are independent.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K out of N sub-carriers are activated to send a total of p data bits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D007F14-51D1-418C-9120-18A4BDAE9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85" y="2223702"/>
                <a:ext cx="4091232" cy="2862322"/>
              </a:xfrm>
              <a:prstGeom prst="rect">
                <a:avLst/>
              </a:prstGeom>
              <a:blipFill>
                <a:blip r:embed="rId4"/>
                <a:stretch>
                  <a:fillRect l="-1341" t="-1279" r="-1341" b="-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05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FC1AA-8BA0-4DC1-B988-1A404165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Model: OFDM-IM (2)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891A1F-815E-4582-92B5-9B71D0F76858}"/>
              </a:ext>
            </a:extLst>
          </p:cNvPr>
          <p:cNvSpPr txBox="1"/>
          <p:nvPr/>
        </p:nvSpPr>
        <p:spPr>
          <a:xfrm>
            <a:off x="838200" y="1690688"/>
            <a:ext cx="103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ML detector:</a:t>
            </a:r>
          </a:p>
          <a:p>
            <a:r>
              <a:rPr lang="en-US" altLang="zh-CN" dirty="0"/>
              <a:t>The ML detector considers all possible subblock realizations by searching for all possible subcarrier index combinations and the signal constellation points in order to make a joint decision on the active indices and the constellation symbols for each subblock by minimizing the following metric: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A737B-0F9D-4042-BF1B-78CD1F6A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63" y="3016251"/>
            <a:ext cx="5804473" cy="9507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662E2D-3A02-406D-AF35-966BD28FC1F4}"/>
              </a:ext>
            </a:extLst>
          </p:cNvPr>
          <p:cNvSpPr txBox="1"/>
          <p:nvPr/>
        </p:nvSpPr>
        <p:spPr>
          <a:xfrm>
            <a:off x="838200" y="3966984"/>
            <a:ext cx="103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LLR detector:</a:t>
            </a:r>
          </a:p>
          <a:p>
            <a:r>
              <a:rPr lang="en-US" altLang="zh-CN" dirty="0"/>
              <a:t>The LLR detector of the OFDM-IM scheme provides the logarithm of the ratio of a posteriori probabilities of the frequency domain symbols by considering the fact that their values can be either non-zero or zero. This ratio, which is given below, gives information on the active status of the corresponding index for each possible subcarrier.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7CD0C0-763A-4C4C-B950-29CCA855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31" y="5722902"/>
            <a:ext cx="4554936" cy="8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220C-AF39-4314-88A3-C03A1A5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</a:t>
            </a:r>
            <a:r>
              <a:rPr lang="en-US" altLang="zh-CN" dirty="0" err="1"/>
              <a:t>DeepIM</a:t>
            </a:r>
            <a:r>
              <a:rPr lang="en-US" altLang="zh-CN" dirty="0"/>
              <a:t> Detector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53F52-4ECD-4C79-9B61-3A8A721C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219"/>
            <a:ext cx="6108992" cy="36108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C1AEB3-D5EE-4B2D-B2FF-C819FA879628}"/>
              </a:ext>
            </a:extLst>
          </p:cNvPr>
          <p:cNvSpPr txBox="1"/>
          <p:nvPr/>
        </p:nvSpPr>
        <p:spPr>
          <a:xfrm>
            <a:off x="7183224" y="2200643"/>
            <a:ext cx="417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N: subcarrier number</a:t>
            </a:r>
          </a:p>
          <a:p>
            <a:r>
              <a:rPr lang="en-US" altLang="zh-CN" sz="2000" dirty="0"/>
              <a:t>Q: hidden layer unit number</a:t>
            </a:r>
          </a:p>
          <a:p>
            <a:r>
              <a:rPr lang="en-US" altLang="zh-CN" sz="2000" dirty="0"/>
              <a:t>p: output number (bit per symbol)</a:t>
            </a:r>
          </a:p>
          <a:p>
            <a:r>
              <a:rPr lang="en-US" altLang="zh-CN" sz="2000" dirty="0"/>
              <a:t>y: received signal</a:t>
            </a:r>
          </a:p>
          <a:p>
            <a:r>
              <a:rPr lang="en-US" altLang="zh-CN" sz="2000" dirty="0"/>
              <a:t>h: channel state information 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ABF1C5-2C07-4D12-8C14-AF72CF48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224" y="3831860"/>
            <a:ext cx="1706252" cy="315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837BAC-FEB7-4471-AD04-738DA3608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492" y="4341814"/>
            <a:ext cx="2287666" cy="3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F5FD-8B9C-46AC-8FF2-B725ADE4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95B43-EC5D-4ED6-8620-6EB208F9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0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Simulation env and support:</a:t>
            </a:r>
          </a:p>
          <a:p>
            <a:pPr marL="0" indent="0">
              <a:buNone/>
            </a:pPr>
            <a:r>
              <a:rPr lang="en-US" altLang="zh-CN" sz="2000" dirty="0"/>
              <a:t>Python 3.6.3</a:t>
            </a:r>
          </a:p>
          <a:p>
            <a:pPr marL="0" indent="0">
              <a:buNone/>
            </a:pPr>
            <a:r>
              <a:rPr lang="en-US" altLang="zh-CN" sz="2000" dirty="0" err="1"/>
              <a:t>Tensorflow</a:t>
            </a:r>
            <a:r>
              <a:rPr lang="en-US" altLang="zh-CN" sz="2000" dirty="0"/>
              <a:t> 1.15.0</a:t>
            </a:r>
          </a:p>
          <a:p>
            <a:pPr marL="0" indent="0">
              <a:buNone/>
            </a:pPr>
            <a:r>
              <a:rPr lang="en-US" altLang="zh-CN" sz="2000" dirty="0" err="1"/>
              <a:t>Numpy</a:t>
            </a:r>
            <a:r>
              <a:rPr lang="en-US" altLang="zh-CN" sz="2000" dirty="0"/>
              <a:t> 1.17.4</a:t>
            </a:r>
          </a:p>
          <a:p>
            <a:pPr marL="0" indent="0">
              <a:buNone/>
            </a:pPr>
            <a:r>
              <a:rPr lang="en-US" altLang="zh-CN" sz="2000" dirty="0" err="1"/>
              <a:t>Scipy</a:t>
            </a:r>
            <a:r>
              <a:rPr lang="en-US" altLang="zh-CN" sz="2000" dirty="0"/>
              <a:t> 1.3.3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Offline Training Phase:</a:t>
            </a:r>
          </a:p>
          <a:p>
            <a:pPr marL="0" indent="0">
              <a:buNone/>
            </a:pPr>
            <a:r>
              <a:rPr lang="en-US" altLang="zh-CN" sz="2000" dirty="0" err="1"/>
              <a:t>batch_size</a:t>
            </a:r>
            <a:r>
              <a:rPr lang="en-US" altLang="zh-CN" sz="2000" dirty="0"/>
              <a:t> = 1000 (random generate data set with Rayleigh fading and AWGN)</a:t>
            </a:r>
          </a:p>
          <a:p>
            <a:pPr marL="0" indent="0">
              <a:buNone/>
            </a:pPr>
            <a:r>
              <a:rPr lang="en-US" altLang="zh-CN" sz="2000" dirty="0"/>
              <a:t>Epoch = 10,100,300,1000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Google </a:t>
            </a:r>
            <a:r>
              <a:rPr lang="en-US" altLang="zh-CN" sz="1800" dirty="0" err="1"/>
              <a:t>Colab</a:t>
            </a:r>
            <a:r>
              <a:rPr lang="en-US" altLang="zh-CN" sz="1800" dirty="0"/>
              <a:t>: </a:t>
            </a:r>
            <a:r>
              <a:rPr lang="en-US" altLang="zh-CN" sz="1800" dirty="0">
                <a:hlinkClick r:id="rId2"/>
              </a:rPr>
              <a:t>https://colab.research.google.com/drive/1cba8mNnZmB4QIetwnEW6225-UE0TavGQ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Github</a:t>
            </a:r>
            <a:r>
              <a:rPr lang="en-US" altLang="zh-CN" sz="1800" dirty="0"/>
              <a:t>: </a:t>
            </a:r>
            <a:r>
              <a:rPr lang="en-US" altLang="zh-CN" sz="1800" dirty="0">
                <a:hlinkClick r:id="rId3"/>
              </a:rPr>
              <a:t>https://github.com/liuyuchen777/Detection-and-Estiamtion-Th-final-project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731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1133</Words>
  <Application>Microsoft Office PowerPoint</Application>
  <PresentationFormat>宽屏</PresentationFormat>
  <Paragraphs>88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Cambria Math</vt:lpstr>
      <vt:lpstr>Courier New</vt:lpstr>
      <vt:lpstr>Office 主题​​</vt:lpstr>
      <vt:lpstr>PowerPoint 演示文稿</vt:lpstr>
      <vt:lpstr>Background (1)</vt:lpstr>
      <vt:lpstr>Background (2) Future Development Trends</vt:lpstr>
      <vt:lpstr>Related Work (1) Type I: Data Driven method </vt:lpstr>
      <vt:lpstr>Related Work (2) Type II: Model Driven method</vt:lpstr>
      <vt:lpstr>System Model: OFDM-IM (1)</vt:lpstr>
      <vt:lpstr>System Model: OFDM-IM (2)</vt:lpstr>
      <vt:lpstr>Structure of DeepIM Detector</vt:lpstr>
      <vt:lpstr>Simulation Result (1)</vt:lpstr>
      <vt:lpstr>Simulation Result (2) BER under perfect CSI condition</vt:lpstr>
      <vt:lpstr>Simulation Result (3) BER under perfect CSI condition</vt:lpstr>
      <vt:lpstr>Simulation Result (4) BER under perfect CSI condition</vt:lpstr>
      <vt:lpstr>Any questions?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昱辰</dc:creator>
  <cp:lastModifiedBy>刘 昱辰</cp:lastModifiedBy>
  <cp:revision>2</cp:revision>
  <dcterms:created xsi:type="dcterms:W3CDTF">2020-01-05T05:39:33Z</dcterms:created>
  <dcterms:modified xsi:type="dcterms:W3CDTF">2020-01-06T12:49:38Z</dcterms:modified>
</cp:coreProperties>
</file>