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sldIdLst>
    <p:sldId id="256" r:id="rId7"/>
    <p:sldId id="389" r:id="rId8"/>
    <p:sldId id="390" r:id="rId9"/>
    <p:sldId id="391" r:id="rId10"/>
    <p:sldId id="322" r:id="rId11"/>
    <p:sldId id="323" r:id="rId12"/>
    <p:sldId id="324" r:id="rId13"/>
    <p:sldId id="325" r:id="rId14"/>
    <p:sldId id="257" r:id="rId15"/>
    <p:sldId id="258" r:id="rId16"/>
    <p:sldId id="259" r:id="rId17"/>
    <p:sldId id="392" r:id="rId18"/>
    <p:sldId id="393" r:id="rId19"/>
    <p:sldId id="260" r:id="rId20"/>
    <p:sldId id="261" r:id="rId21"/>
    <p:sldId id="262" r:id="rId22"/>
    <p:sldId id="394" r:id="rId23"/>
    <p:sldId id="513" r:id="rId24"/>
    <p:sldId id="514" r:id="rId25"/>
    <p:sldId id="265" r:id="rId26"/>
    <p:sldId id="515" r:id="rId27"/>
    <p:sldId id="263" r:id="rId28"/>
    <p:sldId id="575" r:id="rId29"/>
    <p:sldId id="264" r:id="rId30"/>
    <p:sldId id="266" r:id="rId31"/>
    <p:sldId id="267" r:id="rId32"/>
    <p:sldId id="268" r:id="rId33"/>
    <p:sldId id="269" r:id="rId34"/>
    <p:sldId id="270" r:id="rId35"/>
    <p:sldId id="271" r:id="rId36"/>
    <p:sldId id="463" r:id="rId37"/>
    <p:sldId id="462"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299" r:id="rId66"/>
    <p:sldId id="300" r:id="rId67"/>
    <p:sldId id="301" r:id="rId68"/>
    <p:sldId id="302" r:id="rId69"/>
    <p:sldId id="303"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 id="319" r:id="rId86"/>
  </p:sldIdLst>
  <p:sldSz cx="9144000" cy="6858000" type="screen4x3"/>
  <p:notesSz cx="6669405" cy="9926955"/>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u="none" kern="1200" baseline="0">
        <a:solidFill>
          <a:schemeClr val="tx1"/>
        </a:solidFill>
        <a:latin typeface="Tahoma" panose="020B06040305040402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CC0000"/>
    <a:srgbClr val="DDDDDD"/>
    <a:srgbClr val="E1F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6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Master" Target="slideMasters/slideMaster5.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16T23:28:04"/>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3080 10128,'0'32,"0"-32,0 32,0 0,63-1,-63 1,0 31,0 1,32 0,0 31,-1-64,1 33,-32 0,0-33,0 1,0 0,0-1,0-31,0 64,0-32,0 31,0 1,0-33,0 1,0 0,0-32,32 0,63 0,-63 0,63 0,1 0,-96 0,63 0,-31 0,-32 0,31 0,1 0,-32 0,32 0,0 0,0 0,-32 0,31-64,1-31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16T23:28:04"/>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7112 11398,'0'0,"32"32,-32 32,0-33,0 1,0 31,32-31,-32 0,0 0,0 0,0 31,0-31,31-1,-31 1,0 0,0 32,32-1,0-31,-32 31,0-31,0-32,0 32,0 0,0-32,0 31,0-31,31 0,1 0,-32 0,64 0,-1-63,-63-1,64-31,-33 0,33 63,0-32,-33 1,-31 31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16T23:28:04"/>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7810 11779,'0'0,"32"64,0-33,-32 33,0 0,32-33,0-31,-32 32,0 0,0-32,0 0,0 0,0 31,0 1,0-32,63 0,-63 0,95 0,-63 0,0-63,31-1,-31 1,0 31,-32 0,0 0,0 1,0 31,0-32,0 0,0 32,0-31,0-33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16T23:28:04"/>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7759 10835,'-20'0,"0"0,20 0,-20 0,1 0,-1 0,-20 0,0 0,20 0,1 0,-21 0,20 0,0 0,0 0,1 0,-1 0,20 0,-20 0,20 0,-20 0,20 0,-20 0,0 0,20 0,-20 0,1 0,19 0,-40 0,20 0,0 0,0 0,1 0,-1 0,-20 0,40 0,-20 0,20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16T23:28:04"/>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3715 9398,'0'32,"0"31,0-31,-32 63,0-95,-31 64,31-1,0 1,-31-1,-1 1,1-1,31-31,0 0,0-1,1 1,31-32,-32 32,0 0,32-32,-31 32,-1-1,32 1,0 0,-32-1,32-31,-32 32,32 0,0 0,0-32,0 63,0-31,0 0,0-1,0 1,0-32,0 32,0 0,0-32,0 32,0-32,32 0,0 63,-32-63,32 63,31-31,0 32,-31-32,64-1,-65 1,1-32,-32 0,32 0,-1 0,-31 0,0 0,0 0,32 0,0 0,-32 0,32 0,31 0,-63 0,64 0,-33 0,33 0,0 32,31-32,-32 0,1 0,31 0,-95 31,63-31,-31 0,0 0,0 0,0 0,31 0,0 0,-31 0,0 0,0 0,0 0,31 0,-31 0,31 0,-31 0,0 0,31 0,-63 0,64 0,-33 0,1 0,0 0,0 0,0 0,-1 0,-31 0,32 0,0 0,-1 0,-31 0,64 0,-64 0,95 0,-63 0,0 32,31-32,-63 0,32 0,0 0,0 0,-32 0,31 0,33 0,-64 0,63 0,-63-32,32 1,0-1,0 32,-32-63,31 31,1 0,31 0,-63-31,32 63,0-64,-32 33,0 31,0-32,0 0,0 0,0 0,0-31,0 63,0-63,0-1,0 0,0 1,0 31,0-63,0 63,-32 0,0-31,32 31,-63 1,63-1,0 0,-32 32,1-32,-1 32,32-32,-64 1,32-1,-31 32,0-32,31 1,-32 31,32-32,32 32,-31 0,-1 0,32-32,-32 32,1 0,-1 0,0-32,0 0,0 32,1 0,-64-31,31 31,0-32,-62 0,30 1,33-1,-1 32,33 0,-33 0,0 0,33-32,-1 32,-31 0,-1 0,32-32,-31 32,-1 0,33 0,-1-32,0 32,0 0,0 0,-31 0,63 0,-63 0,31 0,0 0,0 0,0 0,1 0,-33 0,64 0,-63 0,31 0,-32 0,33 32,-1-32,32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16T23:28:04"/>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2508 12287,'32'0,"0"0,0 0,-32 0,31 0,1 0,0 0,-1 0,1 0,-32 0,32 0,0 0,-32 0,32 0,-1 0,1 0,-32 0,32 0,-1 0,-31 0,64 0,-32 0,-32 0,32 0,-1 0,1 0,-32 0,32 0,-1 0,-31 0,32 0,0 0,-32 0,32 0,31 0,-63 0,32 0,0 0,-1 0,-31 0,32 0,0 0,-32 0,32 0,0 0,-1 0,-31 0,32 0,0 0,-32 0,31 0,1 0,0 0,-32 0,0 0,0 0,32 0,0 0,-1 32,1-32,0 0,-1 32,1-32,0 0,-32 0,32 0,0 0,-32 0,31 0,1 0,-32 0,0 0,32 0,-1 0,-31 0,32 0,0 0,-32 0,0 0,32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1-16T23:28:04"/>
    </inkml:context>
    <inkml:brush xml:id="br0">
      <inkml:brushProperty name="width" value="0.0970139999389648" units="cm"/>
      <inkml:brushProperty name="height" value="0.0970139999389648" units="cm"/>
      <inkml:brushProperty name="color" value="#ff0000"/>
      <inkml:brushProperty name="fitToCurve" value="1"/>
    </inkml:brush>
  </inkml:definitions>
  <inkml:trace contextRef="#ctx0" brushRef="#br0">5556 13851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5122" name="图片 2049" descr="WE_cover"/>
          <p:cNvPicPr>
            <a:picLocks noChangeAspect="1"/>
          </p:cNvPicPr>
          <p:nvPr/>
        </p:nvPicPr>
        <p:blipFill>
          <a:blip r:embed="rId2"/>
          <a:stretch>
            <a:fillRect/>
          </a:stretch>
        </p:blipFill>
        <p:spPr>
          <a:xfrm>
            <a:off x="0" y="0"/>
            <a:ext cx="9144000" cy="6867525"/>
          </a:xfrm>
          <a:prstGeom prst="rect">
            <a:avLst/>
          </a:prstGeom>
          <a:noFill/>
          <a:ln w="9525">
            <a:noFill/>
          </a:ln>
        </p:spPr>
      </p:pic>
      <p:sp>
        <p:nvSpPr>
          <p:cNvPr id="5123" name="文本框 2052"/>
          <p:cNvSpPr txBox="1"/>
          <p:nvPr/>
        </p:nvSpPr>
        <p:spPr>
          <a:xfrm>
            <a:off x="922338" y="6530975"/>
            <a:ext cx="896937" cy="122238"/>
          </a:xfrm>
          <a:prstGeom prst="rect">
            <a:avLst/>
          </a:prstGeom>
          <a:noFill/>
          <a:ln w="9525">
            <a:noFill/>
          </a:ln>
        </p:spPr>
        <p:txBody>
          <a:bodyPr wrap="none" lIns="0" tIns="0" rIns="0" bIns="0" anchor="b" anchorCtr="0">
            <a:spAutoFit/>
          </a:bodyPr>
          <a:p>
            <a:pPr lvl="0" indent="0" eaLnBrk="0" hangingPunct="0">
              <a:spcBef>
                <a:spcPct val="50000"/>
              </a:spcBef>
            </a:pPr>
            <a:r>
              <a:rPr lang="en-US" altLang="zh-CN" sz="800" dirty="0">
                <a:solidFill>
                  <a:schemeClr val="hlink"/>
                </a:solidFill>
                <a:latin typeface="Arial" panose="020B0604020202020204" pitchFamily="34" charset="0"/>
                <a:ea typeface="宋体" panose="02010600030101010101" pitchFamily="2" charset="-122"/>
              </a:rPr>
              <a:t>WebEx Confidential</a:t>
            </a:r>
            <a:endParaRPr lang="en-US" altLang="zh-CN" sz="800" dirty="0">
              <a:solidFill>
                <a:schemeClr val="hlink"/>
              </a:solidFill>
              <a:latin typeface="Arial" panose="020B0604020202020204" pitchFamily="34" charset="0"/>
              <a:ea typeface="宋体" panose="02010600030101010101" pitchFamily="2" charset="-122"/>
            </a:endParaRPr>
          </a:p>
        </p:txBody>
      </p:sp>
      <p:sp>
        <p:nvSpPr>
          <p:cNvPr id="2051" name="副标题 2050"/>
          <p:cNvSpPr>
            <a:spLocks noGrp="1"/>
          </p:cNvSpPr>
          <p:nvPr>
            <p:ph type="subTitle" idx="1" hasCustomPrompt="1"/>
          </p:nvPr>
        </p:nvSpPr>
        <p:spPr>
          <a:xfrm>
            <a:off x="914400" y="3767138"/>
            <a:ext cx="7583488" cy="273050"/>
          </a:xfrm>
          <a:prstGeom prst="rect">
            <a:avLst/>
          </a:prstGeom>
          <a:noFill/>
          <a:ln w="9525">
            <a:noFill/>
            <a:miter/>
          </a:ln>
        </p:spPr>
        <p:txBody>
          <a:bodyPr lIns="0" tIns="0" rIns="0" bIns="0" anchor="t"/>
          <a:lstStyle>
            <a:lvl1pPr marL="0" lvl="0" indent="0">
              <a:spcBef>
                <a:spcPct val="0"/>
              </a:spcBef>
              <a:spcAft>
                <a:spcPct val="0"/>
              </a:spcAft>
              <a:buNone/>
              <a:defRPr sz="2000" i="1" kern="1200">
                <a:solidFill>
                  <a:schemeClr val="tx1"/>
                </a:solidFill>
              </a:defRPr>
            </a:lvl1pPr>
            <a:lvl2pPr marL="338455" lvl="1" indent="-338455" algn="ctr">
              <a:spcBef>
                <a:spcPct val="0"/>
              </a:spcBef>
              <a:spcAft>
                <a:spcPct val="0"/>
              </a:spcAft>
              <a:buNone/>
              <a:defRPr sz="2000" i="1" kern="1200">
                <a:solidFill>
                  <a:schemeClr val="tx1"/>
                </a:solidFill>
              </a:defRPr>
            </a:lvl2pPr>
            <a:lvl3pPr marL="684530" lvl="2" indent="-684530" algn="ctr">
              <a:spcBef>
                <a:spcPct val="0"/>
              </a:spcBef>
              <a:spcAft>
                <a:spcPct val="0"/>
              </a:spcAft>
              <a:buNone/>
              <a:defRPr sz="2000" i="1" kern="1200">
                <a:solidFill>
                  <a:schemeClr val="tx1"/>
                </a:solidFill>
              </a:defRPr>
            </a:lvl3pPr>
            <a:lvl4pPr marL="1027430" lvl="3" indent="-1027430" algn="ctr">
              <a:spcBef>
                <a:spcPct val="0"/>
              </a:spcBef>
              <a:spcAft>
                <a:spcPct val="0"/>
              </a:spcAft>
              <a:buNone/>
              <a:defRPr sz="2000" i="1" kern="1200">
                <a:solidFill>
                  <a:schemeClr val="tx1"/>
                </a:solidFill>
              </a:defRPr>
            </a:lvl4pPr>
            <a:lvl5pPr marL="1377950" lvl="4" indent="-1377950" algn="ctr">
              <a:spcBef>
                <a:spcPct val="0"/>
              </a:spcBef>
              <a:spcAft>
                <a:spcPct val="0"/>
              </a:spcAft>
              <a:buNone/>
              <a:defRPr sz="2000" i="1" kern="1200">
                <a:solidFill>
                  <a:schemeClr val="tx1"/>
                </a:solidFill>
              </a:defRPr>
            </a:lvl5pPr>
          </a:lstStyle>
          <a:p>
            <a:pPr lvl="0" fontAlgn="base"/>
            <a:r>
              <a:rPr lang="en-US" altLang="zh-CN" strike="noStrike" noProof="1"/>
              <a:t>Click to edit Master subtitle </a:t>
            </a:r>
            <a:endParaRPr lang="en-US" altLang="zh-CN" strike="noStrike" noProof="1"/>
          </a:p>
        </p:txBody>
      </p:sp>
      <p:sp>
        <p:nvSpPr>
          <p:cNvPr id="2052" name="标题 2051"/>
          <p:cNvSpPr>
            <a:spLocks noGrp="1"/>
          </p:cNvSpPr>
          <p:nvPr>
            <p:ph type="ctrTitle"/>
          </p:nvPr>
        </p:nvSpPr>
        <p:spPr>
          <a:xfrm>
            <a:off x="914400" y="3225800"/>
            <a:ext cx="7583488" cy="496888"/>
          </a:xfrm>
          <a:prstGeom prst="rect">
            <a:avLst/>
          </a:prstGeom>
          <a:noFill/>
          <a:ln w="9525">
            <a:noFill/>
            <a:miter/>
          </a:ln>
        </p:spPr>
        <p:txBody>
          <a:bodyPr lIns="0" tIns="0" rIns="0" bIns="0" anchor="b"/>
          <a:lstStyle>
            <a:lvl1pPr lvl="0">
              <a:defRPr sz="3600" kern="1200">
                <a:solidFill>
                  <a:schemeClr val="tx2"/>
                </a:solidFill>
              </a:defRPr>
            </a:lvl1pPr>
          </a:lstStyle>
          <a:p>
            <a:pPr lvl="0" fontAlgn="base"/>
            <a:r>
              <a:rPr lang="en-US" altLang="zh-CN" strike="noStrike" noProof="1"/>
              <a:t>Click to edit Master title style</a:t>
            </a:r>
            <a:endParaRPr lang="en-US" altLang="zh-CN" strike="noStrike" noProof="1"/>
          </a:p>
        </p:txBody>
      </p:sp>
      <p:sp>
        <p:nvSpPr>
          <p:cNvPr id="2054" name="灯片编号占位符 2053"/>
          <p:cNvSpPr>
            <a:spLocks noGrp="1"/>
          </p:cNvSpPr>
          <p:nvPr>
            <p:ph type="sldNum" sz="quarter" idx="4"/>
          </p:nvPr>
        </p:nvSpPr>
        <p:spPr>
          <a:xfrm>
            <a:off x="266700" y="6502400"/>
            <a:ext cx="300038" cy="152400"/>
          </a:xfrm>
          <a:prstGeom prst="rect">
            <a:avLst/>
          </a:prstGeom>
          <a:noFill/>
          <a:ln w="9525">
            <a:noFill/>
            <a:miter/>
          </a:ln>
        </p:spPr>
        <p:txBody>
          <a:bodyPr lIns="0" tIns="0" rIns="0" bIns="0" anchor="b">
            <a:spAutoFit/>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193675"/>
            <a:ext cx="2174875" cy="60531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66700" y="193675"/>
            <a:ext cx="6398545" cy="60531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35013" y="1841500"/>
            <a:ext cx="3808476" cy="44053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98937" y="1841500"/>
            <a:ext cx="3808476" cy="44053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4.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3.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图片 1025" descr="WE_slide-1"/>
          <p:cNvPicPr>
            <a:picLocks noChangeAspect="1"/>
          </p:cNvPicPr>
          <p:nvPr/>
        </p:nvPicPr>
        <p:blipFill>
          <a:blip r:embed="rId12"/>
          <a:stretch>
            <a:fillRect/>
          </a:stretch>
        </p:blipFill>
        <p:spPr>
          <a:xfrm>
            <a:off x="0" y="0"/>
            <a:ext cx="9144000" cy="6867525"/>
          </a:xfrm>
          <a:prstGeom prst="rect">
            <a:avLst/>
          </a:prstGeom>
          <a:noFill/>
          <a:ln w="9525">
            <a:noFill/>
          </a:ln>
        </p:spPr>
      </p:pic>
      <p:sp>
        <p:nvSpPr>
          <p:cNvPr id="1027" name="文本占位符 1026"/>
          <p:cNvSpPr>
            <a:spLocks noGrp="1"/>
          </p:cNvSpPr>
          <p:nvPr>
            <p:ph type="body"/>
          </p:nvPr>
        </p:nvSpPr>
        <p:spPr>
          <a:xfrm>
            <a:off x="735013" y="1841500"/>
            <a:ext cx="7772400" cy="4405313"/>
          </a:xfrm>
          <a:prstGeom prst="rect">
            <a:avLst/>
          </a:prstGeom>
          <a:noFill/>
          <a:ln w="9525">
            <a:noFill/>
          </a:ln>
        </p:spPr>
        <p:txBody>
          <a:bodyPr lIns="0" rIns="0" bIns="0" anchor="t" anchorCtr="0"/>
          <a:p>
            <a:pPr lvl="0" indent="-288925"/>
            <a:r>
              <a:rPr lang="en-US" altLang="zh-CN"/>
              <a:t>Click to edit Master text styles</a:t>
            </a:r>
            <a:endParaRPr lang="en-US" altLang="zh-CN"/>
          </a:p>
          <a:p>
            <a:pPr lvl="1" indent="-27940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8" name="标题 1027"/>
          <p:cNvSpPr>
            <a:spLocks noGrp="1"/>
          </p:cNvSpPr>
          <p:nvPr>
            <p:ph type="title"/>
          </p:nvPr>
        </p:nvSpPr>
        <p:spPr>
          <a:xfrm>
            <a:off x="266700" y="193675"/>
            <a:ext cx="8699500" cy="609600"/>
          </a:xfrm>
          <a:prstGeom prst="rect">
            <a:avLst/>
          </a:prstGeom>
          <a:noFill/>
          <a:ln w="9525">
            <a:noFill/>
          </a:ln>
        </p:spPr>
        <p:txBody>
          <a:bodyPr lIns="0" tIns="0" rIns="0" bIns="0" anchor="ctr" anchorCtr="0"/>
          <a:p>
            <a:pPr lvl="0" indent="0"/>
            <a:r>
              <a:rPr lang="en-US" altLang="zh-CN"/>
              <a:t>Click to edit Master title style</a:t>
            </a:r>
            <a:endParaRPr lang="en-US" altLang="zh-CN"/>
          </a:p>
        </p:txBody>
      </p:sp>
      <p:sp>
        <p:nvSpPr>
          <p:cNvPr id="1029" name="文本框 1028"/>
          <p:cNvSpPr txBox="1"/>
          <p:nvPr/>
        </p:nvSpPr>
        <p:spPr>
          <a:xfrm>
            <a:off x="922338" y="6530975"/>
            <a:ext cx="896937" cy="122238"/>
          </a:xfrm>
          <a:prstGeom prst="rect">
            <a:avLst/>
          </a:prstGeom>
          <a:noFill/>
          <a:ln w="9525">
            <a:noFill/>
          </a:ln>
        </p:spPr>
        <p:txBody>
          <a:bodyPr wrap="none" lIns="0" tIns="0" rIns="0" bIns="0" anchor="b" anchorCtr="0">
            <a:spAutoFit/>
          </a:bodyPr>
          <a:p>
            <a:pPr lvl="0" indent="0" algn="ctr" eaLnBrk="0" hangingPunct="0">
              <a:spcBef>
                <a:spcPct val="50000"/>
              </a:spcBef>
            </a:pPr>
            <a:r>
              <a:rPr lang="en-US" altLang="zh-CN" sz="800" dirty="0">
                <a:solidFill>
                  <a:schemeClr val="hlink"/>
                </a:solidFill>
                <a:latin typeface="Arial" panose="020B0604020202020204" pitchFamily="34" charset="0"/>
                <a:ea typeface="宋体" panose="02010600030101010101" pitchFamily="2" charset="-122"/>
              </a:rPr>
              <a:t>WebEx Confidential</a:t>
            </a:r>
            <a:endParaRPr lang="en-US" altLang="zh-CN" sz="800" dirty="0">
              <a:solidFill>
                <a:schemeClr val="hlink"/>
              </a:solidFill>
              <a:latin typeface="Arial" panose="020B0604020202020204" pitchFamily="34" charset="0"/>
              <a:ea typeface="宋体" panose="02010600030101010101" pitchFamily="2" charset="-122"/>
            </a:endParaRPr>
          </a:p>
        </p:txBody>
      </p:sp>
      <p:sp>
        <p:nvSpPr>
          <p:cNvPr id="1030" name="灯片编号占位符 1029"/>
          <p:cNvSpPr>
            <a:spLocks noGrp="1"/>
          </p:cNvSpPr>
          <p:nvPr>
            <p:ph type="sldNum" sz="quarter" idx="4"/>
          </p:nvPr>
        </p:nvSpPr>
        <p:spPr>
          <a:xfrm>
            <a:off x="266700" y="6502400"/>
            <a:ext cx="300038" cy="152400"/>
          </a:xfrm>
          <a:prstGeom prst="rect">
            <a:avLst/>
          </a:prstGeom>
          <a:noFill/>
          <a:ln w="9525">
            <a:noFill/>
            <a:miter/>
          </a:ln>
        </p:spPr>
        <p:txBody>
          <a:bodyPr lIns="0" tIns="0" rIns="0" bIns="0" anchor="b">
            <a:spAutoFit/>
          </a:bodyPr>
          <a:lstStyle>
            <a:lvl1pPr algn="r">
              <a:defRPr sz="1000" i="1">
                <a:solidFill>
                  <a:srgbClr val="4D4D4D"/>
                </a:solidFill>
                <a:latin typeface="Arial" panose="020B0604020202020204" pitchFamily="34" charset="0"/>
                <a:ea typeface="宋体" panose="02010600030101010101" pitchFamily="2" charset="-122"/>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31" name="Base" hidden="1"/>
          <p:cNvSpPr>
            <a:spLocks noChangeAspect="1"/>
          </p:cNvSpPr>
          <p:nvPr/>
        </p:nvSpPr>
        <p:spPr>
          <a:xfrm>
            <a:off x="1524000" y="1397000"/>
            <a:ext cx="6096000" cy="4064000"/>
          </a:xfrm>
          <a:prstGeom prst="rect">
            <a:avLst/>
          </a:prstGeom>
          <a:noFill/>
          <a:ln w="9525">
            <a:noFill/>
          </a:ln>
        </p:spPr>
        <p:txBody>
          <a:bodyPr anchor="t" anchorCtr="0"/>
          <a:p>
            <a:pPr lvl="0" indent="0" algn="ctr"/>
            <a:endParaRPr lang="zh-CN" altLang="en-US">
              <a:latin typeface="Tahoma" panose="020B06040305040402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95000"/>
        </a:lnSpc>
        <a:spcBef>
          <a:spcPct val="0"/>
        </a:spcBef>
        <a:spcAft>
          <a:spcPct val="0"/>
        </a:spcAft>
        <a:buNone/>
        <a:defRPr sz="2800" b="0" i="1" u="none" kern="1200" baseline="0">
          <a:solidFill>
            <a:schemeClr val="bg1"/>
          </a:solidFill>
          <a:latin typeface="+mj-lt"/>
          <a:ea typeface="+mj-ea"/>
          <a:cs typeface="+mj-cs"/>
        </a:defRPr>
      </a:lvl1pPr>
    </p:titleStyle>
    <p:bodyStyle>
      <a:lvl1pPr marL="288925" lvl="0" indent="-288925" algn="l" defTabSz="914400" eaLnBrk="1" fontAlgn="base" latinLnBrk="0" hangingPunct="1">
        <a:lnSpc>
          <a:spcPct val="95000"/>
        </a:lnSpc>
        <a:spcBef>
          <a:spcPct val="30000"/>
        </a:spcBef>
        <a:spcAft>
          <a:spcPct val="15000"/>
        </a:spcAft>
        <a:buSzPct val="90000"/>
        <a:buChar char="•"/>
        <a:defRPr sz="2200" b="0" u="none" kern="1200" baseline="0">
          <a:solidFill>
            <a:schemeClr val="tx2"/>
          </a:solidFill>
          <a:latin typeface="+mn-lt"/>
          <a:ea typeface="+mn-ea"/>
          <a:cs typeface="+mn-cs"/>
        </a:defRPr>
      </a:lvl1pPr>
      <a:lvl2pPr marL="682625" lvl="1" indent="-279400" algn="l" defTabSz="914400" eaLnBrk="1" fontAlgn="base" latinLnBrk="0" hangingPunct="1">
        <a:lnSpc>
          <a:spcPct val="95000"/>
        </a:lnSpc>
        <a:spcBef>
          <a:spcPct val="15000"/>
        </a:spcBef>
        <a:spcAft>
          <a:spcPct val="15000"/>
        </a:spcAft>
        <a:buClr>
          <a:srgbClr val="4D4D4D"/>
        </a:buClr>
        <a:buChar char="–"/>
        <a:defRPr sz="1800" b="0" u="none" kern="1200" baseline="0">
          <a:solidFill>
            <a:schemeClr val="tx1"/>
          </a:solidFill>
          <a:latin typeface="+mn-lt"/>
          <a:ea typeface="+mn-ea"/>
          <a:cs typeface="+mn-cs"/>
        </a:defRPr>
      </a:lvl2pPr>
      <a:lvl3pPr marL="1092200" lvl="2" indent="-228600" algn="l" defTabSz="914400" eaLnBrk="1" fontAlgn="base" latinLnBrk="0" hangingPunct="1">
        <a:lnSpc>
          <a:spcPct val="95000"/>
        </a:lnSpc>
        <a:spcBef>
          <a:spcPct val="15000"/>
        </a:spcBef>
        <a:spcAft>
          <a:spcPct val="15000"/>
        </a:spcAft>
        <a:buSzPct val="90000"/>
        <a:buChar char="•"/>
        <a:defRPr sz="1600" b="0" u="none" kern="1200" baseline="0">
          <a:solidFill>
            <a:schemeClr val="tx1"/>
          </a:solidFill>
          <a:latin typeface="+mn-lt"/>
          <a:ea typeface="+mn-ea"/>
          <a:cs typeface="+mn-cs"/>
        </a:defRPr>
      </a:lvl3pPr>
      <a:lvl4pPr marL="1490980" lvl="3" indent="-228600" algn="l" defTabSz="914400" eaLnBrk="1" fontAlgn="base" latinLnBrk="0" hangingPunct="1">
        <a:lnSpc>
          <a:spcPct val="95000"/>
        </a:lnSpc>
        <a:spcBef>
          <a:spcPct val="15000"/>
        </a:spcBef>
        <a:spcAft>
          <a:spcPct val="15000"/>
        </a:spcAft>
        <a:buClr>
          <a:srgbClr val="4D4D4D"/>
        </a:buClr>
        <a:buChar char="–"/>
        <a:defRPr sz="1600" b="0" u="none" kern="1200" baseline="0">
          <a:solidFill>
            <a:schemeClr val="tx1"/>
          </a:solidFill>
          <a:latin typeface="+mn-lt"/>
          <a:ea typeface="+mn-ea"/>
          <a:cs typeface="+mn-cs"/>
        </a:defRPr>
      </a:lvl4pPr>
      <a:lvl5pPr marL="1889125" lvl="4" indent="-228600" algn="l" defTabSz="914400" eaLnBrk="1" fontAlgn="base" latinLnBrk="0" hangingPunct="1">
        <a:lnSpc>
          <a:spcPct val="95000"/>
        </a:lnSpc>
        <a:spcBef>
          <a:spcPct val="15000"/>
        </a:spcBef>
        <a:spcAft>
          <a:spcPct val="15000"/>
        </a:spcAft>
        <a:buSzPct val="90000"/>
        <a:buChar char="•"/>
        <a:defRPr sz="1600" b="0" u="none" kern="1200" baseline="0">
          <a:solidFill>
            <a:schemeClr val="tx1"/>
          </a:solidFill>
          <a:latin typeface="+mn-lt"/>
          <a:ea typeface="+mn-ea"/>
          <a:cs typeface="+mn-cs"/>
        </a:defRPr>
      </a:lvl5pPr>
      <a:lvl6pPr marL="2514600" lvl="5" indent="-228600" algn="l" defTabSz="914400" eaLnBrk="1" fontAlgn="base" latinLnBrk="0" hangingPunct="1">
        <a:lnSpc>
          <a:spcPct val="95000"/>
        </a:lnSpc>
        <a:spcBef>
          <a:spcPct val="15000"/>
        </a:spcBef>
        <a:spcAft>
          <a:spcPct val="15000"/>
        </a:spcAft>
        <a:buClr>
          <a:srgbClr val="4D4D4D"/>
        </a:buClr>
        <a:buSzPct val="90000"/>
        <a:buChar char="•"/>
        <a:defRPr sz="1600" b="0" u="none" kern="1200" baseline="0">
          <a:solidFill>
            <a:schemeClr val="tx1"/>
          </a:solidFill>
          <a:latin typeface="+mn-lt"/>
          <a:ea typeface="+mn-ea"/>
          <a:cs typeface="+mn-cs"/>
        </a:defRPr>
      </a:lvl6pPr>
      <a:lvl7pPr marL="2971800" lvl="6" indent="-228600" algn="l" defTabSz="914400" eaLnBrk="1" fontAlgn="base" latinLnBrk="0" hangingPunct="1">
        <a:lnSpc>
          <a:spcPct val="95000"/>
        </a:lnSpc>
        <a:spcBef>
          <a:spcPct val="15000"/>
        </a:spcBef>
        <a:spcAft>
          <a:spcPct val="15000"/>
        </a:spcAft>
        <a:buClr>
          <a:srgbClr val="4D4D4D"/>
        </a:buClr>
        <a:buSzPct val="90000"/>
        <a:buChar char="•"/>
        <a:defRPr sz="1600" b="0" u="none" kern="1200" baseline="0">
          <a:solidFill>
            <a:schemeClr val="tx1"/>
          </a:solidFill>
          <a:latin typeface="+mn-lt"/>
          <a:ea typeface="+mn-ea"/>
          <a:cs typeface="+mn-cs"/>
        </a:defRPr>
      </a:lvl7pPr>
      <a:lvl8pPr marL="3429000" lvl="7" indent="-228600" algn="l" defTabSz="914400" eaLnBrk="1" fontAlgn="base" latinLnBrk="0" hangingPunct="1">
        <a:lnSpc>
          <a:spcPct val="95000"/>
        </a:lnSpc>
        <a:spcBef>
          <a:spcPct val="15000"/>
        </a:spcBef>
        <a:spcAft>
          <a:spcPct val="15000"/>
        </a:spcAft>
        <a:buClr>
          <a:srgbClr val="4D4D4D"/>
        </a:buClr>
        <a:buSzPct val="90000"/>
        <a:buChar char="•"/>
        <a:defRPr sz="1600" b="0" u="none" kern="1200" baseline="0">
          <a:solidFill>
            <a:schemeClr val="tx1"/>
          </a:solidFill>
          <a:latin typeface="+mn-lt"/>
          <a:ea typeface="+mn-ea"/>
          <a:cs typeface="+mn-cs"/>
        </a:defRPr>
      </a:lvl8pPr>
      <a:lvl9pPr marL="3886200" lvl="8" indent="-228600" algn="l" defTabSz="914400" eaLnBrk="1" fontAlgn="base" latinLnBrk="0" hangingPunct="1">
        <a:lnSpc>
          <a:spcPct val="95000"/>
        </a:lnSpc>
        <a:spcBef>
          <a:spcPct val="15000"/>
        </a:spcBef>
        <a:spcAft>
          <a:spcPct val="15000"/>
        </a:spcAft>
        <a:buClr>
          <a:srgbClr val="4D4D4D"/>
        </a:buClr>
        <a:buSzPct val="90000"/>
        <a:buChar char="•"/>
        <a:defRPr sz="16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defRPr>
            </a:lvl1p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077"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defRPr>
            </a:lvl1pPr>
          </a:lstStyle>
          <a:p>
            <a:pPr lvl="0" fontAlgn="base"/>
            <a:endParaRPr lang="zh-CN" altLang="en-US" strike="noStrike" noProof="1" dirty="0"/>
          </a:p>
        </p:txBody>
      </p:sp>
      <p:sp>
        <p:nvSpPr>
          <p:cNvPr id="3078"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defRPr>
            </a:lvl1p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spcBef>
          <a:spcPct val="0"/>
        </a:spcBef>
        <a:spcAft>
          <a:spcPct val="0"/>
        </a:spcAft>
        <a:buNone/>
        <a:defRPr sz="4000" b="1" u="none" kern="1200" baseline="0">
          <a:solidFill>
            <a:schemeClr val="tx1"/>
          </a:solidFill>
          <a:latin typeface="+mj-lt"/>
          <a:ea typeface="+mj-ea"/>
          <a:cs typeface="+mj-cs"/>
        </a:defRPr>
      </a:lvl1pPr>
    </p:titleStyle>
    <p:bodyStyle>
      <a:lvl1pPr marL="342900" lvl="0" indent="-342900" algn="l" defTabSz="914400" eaLnBrk="1" fontAlgn="base" latinLnBrk="0" hangingPunct="1">
        <a:spcBef>
          <a:spcPct val="20000"/>
        </a:spcBef>
        <a:spcAft>
          <a:spcPct val="0"/>
        </a:spcAft>
        <a:buFont typeface="Wingdings" panose="05000000000000000000" pitchFamily="2" charset="2"/>
        <a:buChar char="n"/>
        <a:defRPr sz="3200" b="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Font typeface="Wingdings" panose="05000000000000000000" pitchFamily="2" charset="2"/>
        <a:buChar char="•"/>
        <a:defRPr sz="2400" b="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defRPr>
            </a:lvl1p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4101"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defRPr>
            </a:lvl1pPr>
          </a:lstStyle>
          <a:p>
            <a:pPr lvl="0" fontAlgn="base"/>
            <a:endParaRPr lang="zh-CN" altLang="en-US" strike="noStrike" noProof="1" dirty="0"/>
          </a:p>
        </p:txBody>
      </p:sp>
      <p:sp>
        <p:nvSpPr>
          <p:cNvPr id="4102"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defRPr>
            </a:lvl1p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spcBef>
          <a:spcPct val="0"/>
        </a:spcBef>
        <a:spcAft>
          <a:spcPct val="0"/>
        </a:spcAft>
        <a:buNone/>
        <a:defRPr sz="4000" b="1" u="none" kern="1200" baseline="0">
          <a:solidFill>
            <a:schemeClr val="tx1"/>
          </a:solidFill>
          <a:latin typeface="+mj-lt"/>
          <a:ea typeface="+mj-ea"/>
          <a:cs typeface="+mj-cs"/>
        </a:defRPr>
      </a:lvl1pPr>
    </p:titleStyle>
    <p:bodyStyle>
      <a:lvl1pPr marL="342900" lvl="0" indent="-342900" algn="l" defTabSz="914400" eaLnBrk="1" fontAlgn="base" latinLnBrk="0" hangingPunct="1">
        <a:spcBef>
          <a:spcPct val="20000"/>
        </a:spcBef>
        <a:spcAft>
          <a:spcPct val="0"/>
        </a:spcAft>
        <a:buFont typeface="Wingdings" panose="05000000000000000000" pitchFamily="2" charset="2"/>
        <a:buChar char="n"/>
        <a:defRPr sz="3200" b="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Font typeface="Wingdings" panose="05000000000000000000" pitchFamily="2" charset="2"/>
        <a:buChar char="•"/>
        <a:defRPr sz="2400" b="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标题 5121"/>
          <p:cNvSpPr>
            <a:spLocks noGrp="1"/>
          </p:cNvSpPr>
          <p:nvPr>
            <p:ph type="title"/>
          </p:nvPr>
        </p:nvSpPr>
        <p:spPr>
          <a:xfrm>
            <a:off x="457200" y="274638"/>
            <a:ext cx="82296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4099" name="文本占位符 5122"/>
          <p:cNvSpPr>
            <a:spLocks noGrp="1"/>
          </p:cNvSpPr>
          <p:nvPr>
            <p:ph type="body"/>
          </p:nvPr>
        </p:nvSpPr>
        <p:spPr>
          <a:xfrm>
            <a:off x="457200" y="1600200"/>
            <a:ext cx="8229600" cy="4525963"/>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日期占位符 5123"/>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125" name="页脚占位符 5124"/>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fontAlgn="base"/>
            <a:endParaRPr lang="zh-CN" strike="noStrike" noProof="1"/>
          </a:p>
        </p:txBody>
      </p:sp>
      <p:sp>
        <p:nvSpPr>
          <p:cNvPr id="5126" name="灯片编号占位符 5125"/>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fontAlgn="base"/>
            <a:fld id="{9A0DB2DC-4C9A-4742-B13C-FB6460FD3503}" type="slidenum">
              <a:rPr lang="zh-CN" strike="noStrike" noProof="1">
                <a:latin typeface="Tahoma" panose="020B0604030504040204" pitchFamily="2" charset="0"/>
                <a:ea typeface="宋体" panose="02010600030101010101" pitchFamily="2" charset="-122"/>
                <a:cs typeface="+mn-ea"/>
              </a:rPr>
            </a:fld>
            <a:endParaRPr lang="zh-CN"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spcBef>
          <a:spcPct val="0"/>
        </a:spcBef>
        <a:spcAft>
          <a:spcPct val="0"/>
        </a:spcAft>
        <a:buNone/>
        <a:defRPr sz="4400" b="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defRPr>
            </a:lvl1p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latin typeface="Tahoma" panose="020B0604030504040204" pitchFamily="2" charset="0"/>
              <a:ea typeface="宋体" panose="02010600030101010101" pitchFamily="2" charset="-122"/>
              <a:cs typeface="+mn-ea"/>
            </a:endParaRPr>
          </a:p>
        </p:txBody>
      </p:sp>
      <p:sp>
        <p:nvSpPr>
          <p:cNvPr id="3077"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defRPr>
            </a:lvl1pPr>
          </a:lstStyle>
          <a:p>
            <a:pPr lvl="0" fontAlgn="base"/>
            <a:endParaRPr lang="zh-CN" altLang="en-US" strike="noStrike" noProof="1" dirty="0"/>
          </a:p>
        </p:txBody>
      </p:sp>
      <p:sp>
        <p:nvSpPr>
          <p:cNvPr id="3078"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defRPr>
            </a:lvl1p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914400" eaLnBrk="1" fontAlgn="base" latinLnBrk="0" hangingPunct="1">
        <a:spcBef>
          <a:spcPct val="0"/>
        </a:spcBef>
        <a:spcAft>
          <a:spcPct val="0"/>
        </a:spcAft>
        <a:buNone/>
        <a:defRPr sz="4000" b="1" u="none" kern="1200" baseline="0">
          <a:solidFill>
            <a:schemeClr val="tx1"/>
          </a:solidFill>
          <a:latin typeface="+mj-lt"/>
          <a:ea typeface="+mj-ea"/>
          <a:cs typeface="+mj-cs"/>
        </a:defRPr>
      </a:lvl1pPr>
    </p:titleStyle>
    <p:bodyStyle>
      <a:lvl1pPr marL="342900" lvl="0" indent="-342900" algn="l" defTabSz="914400" eaLnBrk="1" fontAlgn="base" latinLnBrk="0" hangingPunct="1">
        <a:spcBef>
          <a:spcPct val="20000"/>
        </a:spcBef>
        <a:spcAft>
          <a:spcPct val="0"/>
        </a:spcAft>
        <a:buFont typeface="Wingdings" panose="05000000000000000000" pitchFamily="2" charset="2"/>
        <a:buChar char="n"/>
        <a:defRPr sz="3200" b="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Font typeface="Wingdings" panose="05000000000000000000" pitchFamily="2" charset="2"/>
        <a:buChar char="•"/>
        <a:defRPr sz="2400" b="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anose="05000000000000000000" pitchFamily="2" charset="2"/>
        <a:buChar char="»"/>
        <a:defRPr sz="2000" b="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8.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51.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8.xml"/><Relationship Id="rId2" Type="http://schemas.openxmlformats.org/officeDocument/2006/relationships/image" Target="../media/image8.e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8.xml"/><Relationship Id="rId2" Type="http://schemas.openxmlformats.org/officeDocument/2006/relationships/image" Target="../media/image9.emf"/><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8.xml"/><Relationship Id="rId2" Type="http://schemas.openxmlformats.org/officeDocument/2006/relationships/image" Target="../media/image11.emf"/><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8.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8.xml"/><Relationship Id="rId2" Type="http://schemas.openxmlformats.org/officeDocument/2006/relationships/image" Target="../media/image12.emf"/><Relationship Id="rId1"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8.xml"/><Relationship Id="rId2" Type="http://schemas.openxmlformats.org/officeDocument/2006/relationships/image" Target="../media/image14.emf"/><Relationship Id="rId1"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8.xml"/><Relationship Id="rId2" Type="http://schemas.openxmlformats.org/officeDocument/2006/relationships/image" Target="../media/image16.emf"/><Relationship Id="rId1"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8.xml"/><Relationship Id="rId2" Type="http://schemas.openxmlformats.org/officeDocument/2006/relationships/image" Target="../media/image18.emf"/><Relationship Id="rId1"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8.xml"/><Relationship Id="rId2" Type="http://schemas.openxmlformats.org/officeDocument/2006/relationships/image" Target="../media/image20.emf"/><Relationship Id="rId1" Type="http://schemas.openxmlformats.org/officeDocument/2006/relationships/oleObject" Target="../embeddings/oleObject1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image" Target="../media/image24.png"/><Relationship Id="rId6" Type="http://schemas.openxmlformats.org/officeDocument/2006/relationships/customXml" Target="../ink/ink3.xml"/><Relationship Id="rId5" Type="http://schemas.openxmlformats.org/officeDocument/2006/relationships/image" Target="../media/image23.png"/><Relationship Id="rId4" Type="http://schemas.openxmlformats.org/officeDocument/2006/relationships/customXml" Target="../ink/ink2.xml"/><Relationship Id="rId3" Type="http://schemas.openxmlformats.org/officeDocument/2006/relationships/image" Target="../media/image22.png"/><Relationship Id="rId2" Type="http://schemas.openxmlformats.org/officeDocument/2006/relationships/customXml" Target="../ink/ink1.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28.png"/><Relationship Id="rId7" Type="http://schemas.openxmlformats.org/officeDocument/2006/relationships/customXml" Target="../ink/ink6.xml"/><Relationship Id="rId6" Type="http://schemas.openxmlformats.org/officeDocument/2006/relationships/image" Target="../media/image27.png"/><Relationship Id="rId5" Type="http://schemas.openxmlformats.org/officeDocument/2006/relationships/customXml" Target="../ink/ink5.xml"/><Relationship Id="rId4" Type="http://schemas.openxmlformats.org/officeDocument/2006/relationships/image" Target="../media/image26.png"/><Relationship Id="rId3" Type="http://schemas.openxmlformats.org/officeDocument/2006/relationships/customXml" Target="../ink/ink4.xml"/><Relationship Id="rId2" Type="http://schemas.openxmlformats.org/officeDocument/2006/relationships/image" Target="../media/image25.emf"/><Relationship Id="rId10" Type="http://schemas.openxmlformats.org/officeDocument/2006/relationships/vmlDrawing" Target="../drawings/vmlDrawing13.vml"/><Relationship Id="rId1"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8.xml"/><Relationship Id="rId2" Type="http://schemas.openxmlformats.org/officeDocument/2006/relationships/image" Target="../media/image29.emf"/><Relationship Id="rId1" Type="http://schemas.openxmlformats.org/officeDocument/2006/relationships/oleObject" Target="../embeddings/oleObject14.bin"/></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31.png"/><Relationship Id="rId2" Type="http://schemas.openxmlformats.org/officeDocument/2006/relationships/customXml" Target="../ink/ink7.xml"/><Relationship Id="rId1"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7.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8.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0.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3"/>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
        <p:nvSpPr>
          <p:cNvPr id="6146" name="Rectangle 2"/>
          <p:cNvSpPr>
            <a:spLocks noGrp="1"/>
          </p:cNvSpPr>
          <p:nvPr>
            <p:ph type="ctrTitle"/>
          </p:nvPr>
        </p:nvSpPr>
        <p:spPr>
          <a:xfrm>
            <a:off x="685800" y="1676400"/>
            <a:ext cx="7772400" cy="1143000"/>
          </a:xfrm>
        </p:spPr>
        <p:txBody>
          <a:bodyPr wrap="square" anchor="b" anchorCtr="0"/>
          <a:lstStyle>
            <a:lvl1pPr lvl="0">
              <a:buClrTx/>
              <a:buSzTx/>
              <a:buFontTx/>
              <a:defRPr/>
            </a:lvl1pPr>
          </a:lstStyle>
          <a:p>
            <a:pPr lvl="0" indent="0"/>
            <a:r>
              <a:rPr lang="zh-CN" altLang="en-US" sz="5400" dirty="0">
                <a:solidFill>
                  <a:schemeClr val="bg1"/>
                </a:solidFill>
                <a:latin typeface="黑体" panose="02010609060101010101" pitchFamily="2" charset="-122"/>
                <a:ea typeface="黑体" panose="02010609060101010101" pitchFamily="2" charset="-122"/>
              </a:rPr>
              <a:t>软 件 模 式</a:t>
            </a:r>
            <a:br>
              <a:rPr lang="zh-CN" altLang="en-US" sz="5400" dirty="0">
                <a:solidFill>
                  <a:schemeClr val="bg1"/>
                </a:solidFill>
              </a:rPr>
            </a:br>
            <a:r>
              <a:rPr lang="en-US" altLang="zh-CN" sz="3600" i="1" dirty="0">
                <a:solidFill>
                  <a:schemeClr val="bg1"/>
                </a:solidFill>
              </a:rPr>
              <a:t>Software Pattern</a:t>
            </a:r>
            <a:endParaRPr lang="en-US" altLang="zh-CN" sz="3600" i="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15362" name="Rectangle 2"/>
          <p:cNvSpPr>
            <a:spLocks noGrp="1"/>
          </p:cNvSpPr>
          <p:nvPr>
            <p:ph type="title"/>
          </p:nvPr>
        </p:nvSpPr>
        <p:spPr>
          <a:xfrm>
            <a:off x="1150938" y="617538"/>
            <a:ext cx="7793037" cy="1143000"/>
          </a:xfrm>
        </p:spPr>
        <p:txBody>
          <a:bodyPr wrap="square" anchor="b" anchorCtr="0"/>
          <a:p>
            <a:r>
              <a:rPr lang="zh-CN" altLang="en-US" dirty="0"/>
              <a:t>软件模式是</a:t>
            </a:r>
            <a:r>
              <a:rPr lang="en-US" altLang="zh-CN" dirty="0">
                <a:latin typeface="Times New Roman" panose="02020603050405020304" pitchFamily="2" charset="0"/>
              </a:rPr>
              <a:t>…</a:t>
            </a:r>
            <a:endParaRPr lang="en-US" altLang="zh-CN" dirty="0"/>
          </a:p>
        </p:txBody>
      </p:sp>
      <p:sp>
        <p:nvSpPr>
          <p:cNvPr id="15363" name="Rectangle 3"/>
          <p:cNvSpPr>
            <a:spLocks noGrp="1"/>
          </p:cNvSpPr>
          <p:nvPr>
            <p:ph type="body"/>
          </p:nvPr>
        </p:nvSpPr>
        <p:spPr>
          <a:xfrm>
            <a:off x="1182688" y="2017713"/>
            <a:ext cx="7772400" cy="4114800"/>
          </a:xfrm>
        </p:spPr>
        <p:txBody>
          <a:bodyPr wrap="square" anchor="t" anchorCtr="0"/>
          <a:p>
            <a:r>
              <a:rPr lang="zh-CN" altLang="en-US" sz="2400" dirty="0">
                <a:solidFill>
                  <a:schemeClr val="hlink"/>
                </a:solidFill>
              </a:rPr>
              <a:t>对通用设计问题的重复解决方案</a:t>
            </a:r>
            <a:endParaRPr lang="zh-CN" altLang="en-US" sz="2400" dirty="0">
              <a:solidFill>
                <a:schemeClr val="hlink"/>
              </a:solidFill>
            </a:endParaRPr>
          </a:p>
          <a:p>
            <a:r>
              <a:rPr lang="zh-CN" altLang="en-US" sz="2400" dirty="0"/>
              <a:t>对真实世界问题的实践的</a:t>
            </a:r>
            <a:r>
              <a:rPr lang="en-US" altLang="zh-CN" sz="2400" dirty="0"/>
              <a:t>/</a:t>
            </a:r>
            <a:r>
              <a:rPr lang="zh-CN" altLang="en-US" sz="2400" dirty="0"/>
              <a:t>具体的解决方案</a:t>
            </a:r>
            <a:endParaRPr lang="zh-CN" altLang="en-US" sz="2400" dirty="0"/>
          </a:p>
          <a:p>
            <a:r>
              <a:rPr lang="zh-CN" altLang="en-US" sz="2400" dirty="0"/>
              <a:t>面向特定的问题环境</a:t>
            </a:r>
            <a:endParaRPr lang="zh-CN" altLang="en-US" sz="2400" dirty="0"/>
          </a:p>
          <a:p>
            <a:r>
              <a:rPr lang="zh-CN" altLang="en-US" sz="2400" dirty="0"/>
              <a:t>权衡利弊之后得到的</a:t>
            </a:r>
            <a:r>
              <a:rPr lang="zh-CN" altLang="en-US" sz="2400" dirty="0">
                <a:latin typeface="Times New Roman" panose="02020603050405020304" pitchFamily="2" charset="0"/>
              </a:rPr>
              <a:t>“</a:t>
            </a:r>
            <a:r>
              <a:rPr lang="zh-CN" altLang="en-US" sz="2400" dirty="0"/>
              <a:t>最佳</a:t>
            </a:r>
            <a:r>
              <a:rPr lang="zh-CN" altLang="en-US" sz="2400" dirty="0">
                <a:latin typeface="Times New Roman" panose="02020603050405020304" pitchFamily="2" charset="0"/>
              </a:rPr>
              <a:t>”</a:t>
            </a:r>
            <a:r>
              <a:rPr lang="zh-CN" altLang="en-US" sz="2400" dirty="0"/>
              <a:t>解决方案</a:t>
            </a:r>
            <a:endParaRPr lang="zh-CN" altLang="en-US" sz="2400" dirty="0"/>
          </a:p>
          <a:p>
            <a:r>
              <a:rPr lang="zh-CN" altLang="en-US" sz="2400" dirty="0"/>
              <a:t>领域专家和设计老手的</a:t>
            </a:r>
            <a:r>
              <a:rPr lang="zh-CN" altLang="en-US" sz="2400" dirty="0">
                <a:latin typeface="Times New Roman" panose="02020603050405020304" pitchFamily="2" charset="0"/>
              </a:rPr>
              <a:t>“</a:t>
            </a:r>
            <a:r>
              <a:rPr lang="zh-CN" altLang="en-US" sz="2400" dirty="0"/>
              <a:t>杀手锏</a:t>
            </a:r>
            <a:r>
              <a:rPr lang="zh-CN" altLang="en-US" sz="2400" dirty="0">
                <a:latin typeface="Times New Roman" panose="02020603050405020304" pitchFamily="2" charset="0"/>
              </a:rPr>
              <a:t>”</a:t>
            </a:r>
            <a:endParaRPr lang="zh-CN" altLang="en-US" sz="2400" dirty="0"/>
          </a:p>
          <a:p>
            <a:r>
              <a:rPr lang="zh-CN" altLang="en-US" sz="2400" dirty="0"/>
              <a:t>用文档的方式记录的最佳实践</a:t>
            </a:r>
            <a:endParaRPr lang="zh-CN" altLang="en-US" sz="2400" dirty="0"/>
          </a:p>
          <a:p>
            <a:r>
              <a:rPr lang="zh-CN" altLang="en-US" sz="2400" dirty="0"/>
              <a:t>在讨论问题的解决方案时，一种可交流的词汇</a:t>
            </a:r>
            <a:endParaRPr lang="zh-CN" altLang="en-US" sz="2400" dirty="0"/>
          </a:p>
          <a:p>
            <a:r>
              <a:rPr lang="zh-CN" altLang="en-US" sz="2400" dirty="0"/>
              <a:t>在使用（重用）、共享、构造软件系统中，一种有效地使用已有的智慧</a:t>
            </a:r>
            <a:r>
              <a:rPr lang="en-US" altLang="zh-CN" sz="2400" dirty="0"/>
              <a:t>/</a:t>
            </a:r>
            <a:r>
              <a:rPr lang="zh-CN" altLang="en-US" sz="2400" dirty="0"/>
              <a:t>经验</a:t>
            </a:r>
            <a:r>
              <a:rPr lang="en-US" altLang="zh-CN" sz="2400" dirty="0"/>
              <a:t>/</a:t>
            </a:r>
            <a:r>
              <a:rPr lang="zh-CN" altLang="en-US" sz="2400" dirty="0"/>
              <a:t>专家技术的方式</a:t>
            </a:r>
            <a:endParaRPr lang="zh-CN" altLang="en-US" sz="2400" dirty="0"/>
          </a:p>
          <a:p>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16386" name="Rectangle 2"/>
          <p:cNvSpPr>
            <a:spLocks noGrp="1"/>
          </p:cNvSpPr>
          <p:nvPr>
            <p:ph type="title"/>
          </p:nvPr>
        </p:nvSpPr>
        <p:spPr>
          <a:xfrm>
            <a:off x="1150938" y="617538"/>
            <a:ext cx="7793037" cy="1143000"/>
          </a:xfrm>
        </p:spPr>
        <p:txBody>
          <a:bodyPr wrap="square" anchor="b" anchorCtr="0"/>
          <a:p>
            <a:r>
              <a:rPr lang="zh-CN" altLang="en-US" dirty="0"/>
              <a:t>软件模式不是</a:t>
            </a:r>
            <a:r>
              <a:rPr lang="en-US" altLang="zh-CN" dirty="0">
                <a:latin typeface="Times New Roman" panose="02020603050405020304" pitchFamily="2" charset="0"/>
              </a:rPr>
              <a:t>……</a:t>
            </a:r>
            <a:endParaRPr lang="en-US" altLang="zh-CN" dirty="0"/>
          </a:p>
        </p:txBody>
      </p:sp>
      <p:sp>
        <p:nvSpPr>
          <p:cNvPr id="16387" name="Rectangle 3"/>
          <p:cNvSpPr>
            <a:spLocks noGrp="1"/>
          </p:cNvSpPr>
          <p:nvPr>
            <p:ph type="body"/>
          </p:nvPr>
        </p:nvSpPr>
        <p:spPr>
          <a:xfrm>
            <a:off x="1182688" y="2017713"/>
            <a:ext cx="7772400" cy="4114800"/>
          </a:xfrm>
        </p:spPr>
        <p:txBody>
          <a:bodyPr wrap="square" anchor="t" anchorCtr="0"/>
          <a:p>
            <a:r>
              <a:rPr lang="zh-CN" altLang="en-US" dirty="0"/>
              <a:t>仅仅限于面向对象的软件设计</a:t>
            </a:r>
            <a:endParaRPr lang="zh-CN" altLang="en-US" dirty="0"/>
          </a:p>
          <a:p>
            <a:r>
              <a:rPr lang="zh-CN" altLang="en-US" dirty="0"/>
              <a:t>未经检验的想法</a:t>
            </a:r>
            <a:r>
              <a:rPr lang="en-US" altLang="zh-CN" dirty="0"/>
              <a:t>/</a:t>
            </a:r>
            <a:r>
              <a:rPr lang="zh-CN" altLang="en-US" dirty="0"/>
              <a:t>理论或新的发现</a:t>
            </a:r>
            <a:endParaRPr lang="zh-CN" altLang="en-US" dirty="0"/>
          </a:p>
          <a:p>
            <a:r>
              <a:rPr lang="zh-CN" altLang="en-US" dirty="0"/>
              <a:t>仅仅使用过一次的解决方案</a:t>
            </a:r>
            <a:endParaRPr lang="zh-CN" altLang="en-US" dirty="0"/>
          </a:p>
          <a:p>
            <a:r>
              <a:rPr lang="zh-CN" altLang="en-US" dirty="0"/>
              <a:t>以模式的形式描述过时的技术和方法</a:t>
            </a:r>
            <a:endParaRPr lang="zh-CN" altLang="en-US" dirty="0"/>
          </a:p>
          <a:p>
            <a:r>
              <a:rPr lang="zh-CN" altLang="en-US" dirty="0"/>
              <a:t>抽象原理或启发性的构想</a:t>
            </a:r>
            <a:endParaRPr lang="zh-CN" altLang="en-US" dirty="0"/>
          </a:p>
          <a:p>
            <a:r>
              <a:rPr lang="zh-CN" altLang="en-US" dirty="0"/>
              <a:t>在任何环境下都适用的通用解决方案</a:t>
            </a:r>
            <a:endParaRPr lang="zh-CN" altLang="en-US" dirty="0"/>
          </a:p>
          <a:p>
            <a:r>
              <a:rPr lang="zh-CN" altLang="en-US" dirty="0">
                <a:latin typeface="Times New Roman" panose="02020603050405020304" pitchFamily="2" charset="0"/>
              </a:rPr>
              <a:t>“</a:t>
            </a:r>
            <a:r>
              <a:rPr lang="zh-CN" altLang="en-US" dirty="0"/>
              <a:t>万精油</a:t>
            </a:r>
            <a:r>
              <a:rPr lang="zh-CN" altLang="en-US" dirty="0">
                <a:latin typeface="Times New Roman" panose="02020603050405020304" pitchFamily="2" charset="0"/>
              </a:rPr>
              <a:t>”</a:t>
            </a:r>
            <a:r>
              <a:rPr lang="zh-CN" altLang="en-US" dirty="0"/>
              <a:t>或</a:t>
            </a:r>
            <a:r>
              <a:rPr lang="zh-CN" altLang="en-US" dirty="0">
                <a:latin typeface="Times New Roman" panose="02020603050405020304" pitchFamily="2" charset="0"/>
              </a:rPr>
              <a:t>“</a:t>
            </a:r>
            <a:r>
              <a:rPr lang="zh-CN" altLang="en-US" dirty="0"/>
              <a:t>万能药</a:t>
            </a:r>
            <a:r>
              <a:rPr lang="zh-CN" altLang="en-US" dirty="0">
                <a:latin typeface="Times New Roman" panose="02020603050405020304" pitchFamily="2" charset="0"/>
              </a:rPr>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8433"/>
          <p:cNvSpPr>
            <a:spLocks noGrp="1"/>
          </p:cNvSpPr>
          <p:nvPr>
            <p:ph type="title"/>
          </p:nvPr>
        </p:nvSpPr>
        <p:spPr/>
        <p:txBody>
          <a:bodyPr anchor="ctr" anchorCtr="0"/>
          <a:p>
            <a:r>
              <a:rPr lang="zh-CN" altLang="en-US" dirty="0"/>
              <a:t>开闭原则P6</a:t>
            </a:r>
            <a:endParaRPr lang="zh-CN" altLang="en-US" dirty="0"/>
          </a:p>
        </p:txBody>
      </p:sp>
      <p:sp>
        <p:nvSpPr>
          <p:cNvPr id="17410" name="文本占位符 18434"/>
          <p:cNvSpPr>
            <a:spLocks noGrp="1"/>
          </p:cNvSpPr>
          <p:nvPr>
            <p:ph idx="1"/>
          </p:nvPr>
        </p:nvSpPr>
        <p:spPr/>
        <p:txBody>
          <a:bodyPr anchor="t" anchorCtr="0"/>
          <a:p>
            <a:r>
              <a:rPr lang="zh-CN" altLang="en-US" dirty="0"/>
              <a:t>扩展开放：可以增加功能</a:t>
            </a:r>
            <a:endParaRPr lang="zh-CN" altLang="en-US" dirty="0"/>
          </a:p>
          <a:p>
            <a:r>
              <a:rPr lang="zh-CN" altLang="en-US" dirty="0"/>
              <a:t>修改封闭：但是不能修改内部源代码</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9457"/>
          <p:cNvSpPr>
            <a:spLocks noGrp="1"/>
          </p:cNvSpPr>
          <p:nvPr>
            <p:ph type="title"/>
          </p:nvPr>
        </p:nvSpPr>
        <p:spPr/>
        <p:txBody>
          <a:bodyPr anchor="ctr" anchorCtr="0"/>
          <a:p>
            <a:r>
              <a:rPr lang="zh-CN" altLang="en-US" dirty="0"/>
              <a:t>接口编程-</a:t>
            </a:r>
            <a:r>
              <a:rPr lang="zh-CN" altLang="en-US" sz="1600" dirty="0"/>
              <a:t>将实现与逻辑分离</a:t>
            </a:r>
            <a:endParaRPr lang="zh-CN" altLang="en-US" sz="1600" dirty="0"/>
          </a:p>
        </p:txBody>
      </p:sp>
      <p:sp>
        <p:nvSpPr>
          <p:cNvPr id="18434" name="文本占位符 19458"/>
          <p:cNvSpPr>
            <a:spLocks noGrp="1"/>
          </p:cNvSpPr>
          <p:nvPr>
            <p:ph idx="1"/>
          </p:nvPr>
        </p:nvSpPr>
        <p:spPr/>
        <p:txBody>
          <a:bodyPr anchor="t" anchorCtr="0"/>
          <a:p>
            <a:pPr>
              <a:lnSpc>
                <a:spcPct val="80000"/>
              </a:lnSpc>
            </a:pPr>
            <a:r>
              <a:rPr lang="zh-CN" altLang="en-US" sz="2800" dirty="0"/>
              <a:t>面向接口编程就是先把客户的业务</a:t>
            </a:r>
            <a:r>
              <a:rPr lang="zh-CN" altLang="en-US" sz="2800" dirty="0">
                <a:solidFill>
                  <a:srgbClr val="CC0000"/>
                </a:solidFill>
              </a:rPr>
              <a:t>提取（抽象）</a:t>
            </a:r>
            <a:r>
              <a:rPr lang="zh-CN" altLang="en-US" sz="2800" dirty="0"/>
              <a:t>出来，作为接口。业务具体实现通过该接口的实现类来完成。</a:t>
            </a:r>
            <a:endParaRPr lang="zh-CN" altLang="en-US" sz="2800" dirty="0"/>
          </a:p>
          <a:p>
            <a:pPr>
              <a:lnSpc>
                <a:spcPct val="80000"/>
              </a:lnSpc>
            </a:pPr>
            <a:r>
              <a:rPr lang="zh-CN" altLang="en-US" sz="2800" dirty="0"/>
              <a:t>好处：当客户需求变化时，只需编写该业务逻辑的新的实现类，通过更改配置文件(例如Spring框架)中该接口的实现类就可以完成需求，不需要改写现有代码，减少对系统的影响。 采用基于接口编程的项目，业务逻辑清晰，代码易懂，方便扩展，可维护性强。即使更换一批人员，新来的人依然可以快速上手。对于公司来说，意义更大。 </a:t>
            </a:r>
            <a:endParaRPr lang="zh-CN" altLang="en-US" sz="2800" dirty="0"/>
          </a:p>
          <a:p>
            <a:pPr>
              <a:lnSpc>
                <a:spcPct val="80000"/>
              </a:lnSpc>
            </a:pPr>
            <a:r>
              <a:rPr lang="zh-CN" altLang="en-US" sz="2800" dirty="0"/>
              <a:t>接口本质上就是由制定者来协调实现者和调用者之间的关系。</a:t>
            </a:r>
            <a:endParaRPr lang="zh-CN" altLang="en-US" sz="2800" dirty="0"/>
          </a:p>
          <a:p>
            <a:pPr>
              <a:lnSpc>
                <a:spcPct val="80000"/>
              </a:lnSpc>
            </a:pPr>
            <a:r>
              <a:rPr lang="zh-CN" altLang="en-US" sz="2800" dirty="0"/>
              <a:t>例子：</a:t>
            </a:r>
            <a:endParaRPr lang="zh-CN" altLang="en-US" sz="2800" dirty="0"/>
          </a:p>
          <a:p>
            <a:pPr lvl="1">
              <a:lnSpc>
                <a:spcPct val="80000"/>
              </a:lnSpc>
            </a:pPr>
            <a:r>
              <a:rPr lang="zh-CN" altLang="en-US" sz="2400" dirty="0"/>
              <a:t>（1）电脑配件统一接口，各个实现，达到通用。</a:t>
            </a:r>
            <a:endParaRPr lang="zh-CN" altLang="en-US" sz="2400" dirty="0"/>
          </a:p>
          <a:p>
            <a:pPr lvl="1">
              <a:lnSpc>
                <a:spcPct val="80000"/>
              </a:lnSpc>
            </a:pPr>
            <a:r>
              <a:rPr lang="zh-CN" altLang="en-US" sz="2400" dirty="0"/>
              <a:t>（2）不同课程学习（音乐生的学习、计算机系的学生学习）</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19458" name="Rectangle 2"/>
          <p:cNvSpPr>
            <a:spLocks noGrp="1"/>
          </p:cNvSpPr>
          <p:nvPr>
            <p:ph type="title"/>
          </p:nvPr>
        </p:nvSpPr>
        <p:spPr>
          <a:xfrm>
            <a:off x="1150938" y="617538"/>
            <a:ext cx="7793037" cy="1143000"/>
          </a:xfrm>
        </p:spPr>
        <p:txBody>
          <a:bodyPr wrap="square" anchor="b" anchorCtr="0"/>
          <a:p>
            <a:r>
              <a:rPr lang="zh-CN" altLang="en-US"/>
              <a:t>四、简单常用的软件设计模式</a:t>
            </a:r>
            <a:endParaRPr lang="zh-CN" altLang="en-US"/>
          </a:p>
        </p:txBody>
      </p:sp>
      <p:sp>
        <p:nvSpPr>
          <p:cNvPr id="19459" name="Rectangle 4"/>
          <p:cNvSpPr/>
          <p:nvPr/>
        </p:nvSpPr>
        <p:spPr>
          <a:xfrm>
            <a:off x="838200" y="2133600"/>
            <a:ext cx="7772400" cy="571500"/>
          </a:xfrm>
          <a:prstGeom prst="rect">
            <a:avLst/>
          </a:prstGeom>
          <a:noFill/>
          <a:ln w="9525">
            <a:noFill/>
          </a:ln>
        </p:spPr>
        <p:txBody>
          <a:bodyPr anchor="ctr" anchorCtr="0"/>
          <a:p>
            <a:pPr eaLnBrk="0" hangingPunct="0"/>
            <a:r>
              <a:rPr lang="en-US" altLang="zh-CN" sz="4000" dirty="0">
                <a:solidFill>
                  <a:schemeClr val="tx2"/>
                </a:solidFill>
                <a:latin typeface="Tahoma" panose="020B0604030504040204" pitchFamily="2" charset="0"/>
                <a:ea typeface="宋体" panose="02010600030101010101" pitchFamily="2" charset="-122"/>
              </a:rPr>
              <a:t>Design Patterns(23):The Catalog</a:t>
            </a:r>
            <a:endParaRPr lang="en-US" altLang="zh-CN" sz="4000" dirty="0">
              <a:solidFill>
                <a:schemeClr val="tx2"/>
              </a:solidFill>
              <a:latin typeface="Tahoma" panose="020B0604030504040204" pitchFamily="2" charset="0"/>
              <a:ea typeface="宋体" panose="02010600030101010101" pitchFamily="2" charset="-122"/>
            </a:endParaRPr>
          </a:p>
        </p:txBody>
      </p:sp>
      <p:graphicFrame>
        <p:nvGraphicFramePr>
          <p:cNvPr id="19460" name="Object 5"/>
          <p:cNvGraphicFramePr>
            <a:graphicFrameLocks noChangeAspect="1"/>
          </p:cNvGraphicFramePr>
          <p:nvPr/>
        </p:nvGraphicFramePr>
        <p:xfrm>
          <a:off x="1230313" y="3300413"/>
          <a:ext cx="7685087" cy="3633787"/>
        </p:xfrm>
        <a:graphic>
          <a:graphicData uri="http://schemas.openxmlformats.org/presentationml/2006/ole">
            <mc:AlternateContent xmlns:mc="http://schemas.openxmlformats.org/markup-compatibility/2006">
              <mc:Choice xmlns:v="urn:schemas-microsoft-com:vml" Requires="v">
                <p:oleObj spid="_x0000_s3076" name="" r:id="rId1" imgW="7543800" imgH="3567430" progId="Word.Document.8">
                  <p:embed/>
                </p:oleObj>
              </mc:Choice>
              <mc:Fallback>
                <p:oleObj name="" r:id="rId1" imgW="7543800" imgH="3567430" progId="Word.Document.8">
                  <p:embed/>
                  <p:pic>
                    <p:nvPicPr>
                      <p:cNvPr id="0" name="图片 3075"/>
                      <p:cNvPicPr/>
                      <p:nvPr/>
                    </p:nvPicPr>
                    <p:blipFill>
                      <a:blip r:embed="rId2"/>
                      <a:stretch>
                        <a:fillRect/>
                      </a:stretch>
                    </p:blipFill>
                    <p:spPr>
                      <a:xfrm>
                        <a:off x="1230313" y="3300413"/>
                        <a:ext cx="7685087" cy="3633787"/>
                      </a:xfrm>
                      <a:prstGeom prst="rect">
                        <a:avLst/>
                      </a:prstGeom>
                      <a:noFill/>
                      <a:ln w="38100">
                        <a:noFill/>
                        <a:miter/>
                      </a:ln>
                    </p:spPr>
                  </p:pic>
                </p:oleObj>
              </mc:Fallback>
            </mc:AlternateContent>
          </a:graphicData>
        </a:graphic>
      </p:graphicFrame>
      <p:grpSp>
        <p:nvGrpSpPr>
          <p:cNvPr id="19461" name="组合 20485"/>
          <p:cNvGrpSpPr/>
          <p:nvPr/>
        </p:nvGrpSpPr>
        <p:grpSpPr>
          <a:xfrm>
            <a:off x="685800" y="2667000"/>
            <a:ext cx="7010400" cy="3595688"/>
            <a:chOff x="0" y="0"/>
            <a:chExt cx="4416" cy="2265"/>
          </a:xfrm>
        </p:grpSpPr>
        <p:sp>
          <p:nvSpPr>
            <p:cNvPr id="19462" name="Text Box 7"/>
            <p:cNvSpPr txBox="1"/>
            <p:nvPr/>
          </p:nvSpPr>
          <p:spPr>
            <a:xfrm>
              <a:off x="912" y="0"/>
              <a:ext cx="3504" cy="365"/>
            </a:xfrm>
            <a:prstGeom prst="rect">
              <a:avLst/>
            </a:prstGeom>
            <a:noFill/>
            <a:ln w="9525">
              <a:noFill/>
            </a:ln>
          </p:spPr>
          <p:txBody>
            <a:bodyPr anchor="t" anchorCtr="0">
              <a:spAutoFit/>
            </a:bodyPr>
            <a:p>
              <a:pPr algn="ctr" eaLnBrk="0" hangingPunct="0">
                <a:spcBef>
                  <a:spcPct val="50000"/>
                </a:spcBef>
              </a:pPr>
              <a:r>
                <a:rPr lang="en-US" altLang="zh-CN" sz="3200" b="1" dirty="0">
                  <a:latin typeface="Times New Roman" panose="02020603050405020304" pitchFamily="2" charset="0"/>
                  <a:ea typeface="宋体" panose="02010600030101010101" pitchFamily="2" charset="-122"/>
                </a:rPr>
                <a:t>Purpose</a:t>
              </a:r>
              <a:endParaRPr lang="en-US" altLang="zh-CN" sz="2400" dirty="0">
                <a:latin typeface="Times New Roman" panose="02020603050405020304" pitchFamily="2" charset="0"/>
                <a:ea typeface="宋体" panose="02010600030101010101" pitchFamily="2" charset="-122"/>
              </a:endParaRPr>
            </a:p>
          </p:txBody>
        </p:sp>
        <p:sp>
          <p:nvSpPr>
            <p:cNvPr id="19463" name="Text Box 8"/>
            <p:cNvSpPr txBox="1"/>
            <p:nvPr/>
          </p:nvSpPr>
          <p:spPr>
            <a:xfrm>
              <a:off x="0" y="672"/>
              <a:ext cx="336" cy="1593"/>
            </a:xfrm>
            <a:prstGeom prst="rect">
              <a:avLst/>
            </a:prstGeom>
            <a:noFill/>
            <a:ln w="9525">
              <a:noFill/>
            </a:ln>
          </p:spPr>
          <p:txBody>
            <a:bodyPr anchor="t" anchorCtr="0">
              <a:spAutoFit/>
            </a:bodyPr>
            <a:p>
              <a:pPr eaLnBrk="0" hangingPunct="0">
                <a:spcBef>
                  <a:spcPct val="50000"/>
                </a:spcBef>
              </a:pPr>
              <a:r>
                <a:rPr lang="en-US" altLang="zh-CN" sz="3200" b="1" dirty="0">
                  <a:latin typeface="Times New Roman" panose="02020603050405020304" pitchFamily="2" charset="0"/>
                  <a:ea typeface="宋体" panose="02010600030101010101" pitchFamily="2" charset="-122"/>
                </a:rPr>
                <a:t>Scope</a:t>
              </a:r>
              <a:endParaRPr lang="en-US" altLang="zh-CN" sz="32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0482" name="Rectangle 2"/>
          <p:cNvSpPr>
            <a:spLocks noGrp="1"/>
          </p:cNvSpPr>
          <p:nvPr>
            <p:ph type="title"/>
          </p:nvPr>
        </p:nvSpPr>
        <p:spPr>
          <a:xfrm>
            <a:off x="1150938" y="617538"/>
            <a:ext cx="7793037" cy="1143000"/>
          </a:xfrm>
        </p:spPr>
        <p:txBody>
          <a:bodyPr wrap="square" anchor="b" anchorCtr="0"/>
          <a:p>
            <a:r>
              <a:rPr lang="zh-CN" altLang="en-US"/>
              <a:t>软件模式的描述模板</a:t>
            </a:r>
            <a:endParaRPr lang="zh-CN" altLang="en-US"/>
          </a:p>
        </p:txBody>
      </p:sp>
      <p:sp>
        <p:nvSpPr>
          <p:cNvPr id="20483" name="Rectangle 3"/>
          <p:cNvSpPr>
            <a:spLocks noGrp="1"/>
          </p:cNvSpPr>
          <p:nvPr>
            <p:ph type="body"/>
          </p:nvPr>
        </p:nvSpPr>
        <p:spPr>
          <a:xfrm>
            <a:off x="1182688" y="2017713"/>
            <a:ext cx="7772400" cy="4114800"/>
          </a:xfrm>
        </p:spPr>
        <p:txBody>
          <a:bodyPr wrap="square" anchor="t" anchorCtr="0"/>
          <a:p>
            <a:pPr>
              <a:lnSpc>
                <a:spcPct val="90000"/>
              </a:lnSpc>
            </a:pPr>
            <a:r>
              <a:rPr lang="zh-CN" altLang="en-US" sz="2000" dirty="0">
                <a:solidFill>
                  <a:srgbClr val="CC0000"/>
                </a:solidFill>
              </a:rPr>
              <a:t>模式名和分类类型</a:t>
            </a:r>
            <a:endParaRPr lang="zh-CN" altLang="en-US" sz="2000" dirty="0">
              <a:solidFill>
                <a:srgbClr val="CC0000"/>
              </a:solidFill>
            </a:endParaRPr>
          </a:p>
          <a:p>
            <a:pPr>
              <a:lnSpc>
                <a:spcPct val="90000"/>
              </a:lnSpc>
            </a:pPr>
            <a:r>
              <a:rPr lang="zh-CN" altLang="en-US" sz="2000" dirty="0"/>
              <a:t>意图</a:t>
            </a:r>
            <a:endParaRPr lang="zh-CN" altLang="en-US" sz="2000" dirty="0"/>
          </a:p>
          <a:p>
            <a:pPr>
              <a:lnSpc>
                <a:spcPct val="90000"/>
              </a:lnSpc>
            </a:pPr>
            <a:r>
              <a:rPr lang="zh-CN" altLang="en-US" sz="2000" dirty="0"/>
              <a:t>别名</a:t>
            </a:r>
            <a:endParaRPr lang="zh-CN" altLang="en-US" sz="2000" dirty="0"/>
          </a:p>
          <a:p>
            <a:pPr>
              <a:lnSpc>
                <a:spcPct val="90000"/>
              </a:lnSpc>
            </a:pPr>
            <a:r>
              <a:rPr lang="zh-CN" altLang="en-US" sz="2000" dirty="0">
                <a:solidFill>
                  <a:srgbClr val="CC0000"/>
                </a:solidFill>
              </a:rPr>
              <a:t>动机</a:t>
            </a:r>
            <a:endParaRPr lang="zh-CN" altLang="en-US" sz="2000" dirty="0">
              <a:solidFill>
                <a:srgbClr val="CC0000"/>
              </a:solidFill>
            </a:endParaRPr>
          </a:p>
          <a:p>
            <a:pPr>
              <a:lnSpc>
                <a:spcPct val="90000"/>
              </a:lnSpc>
            </a:pPr>
            <a:r>
              <a:rPr lang="zh-CN" altLang="en-US" sz="2000" dirty="0"/>
              <a:t>适用性</a:t>
            </a:r>
            <a:endParaRPr lang="zh-CN" altLang="en-US" sz="2000" dirty="0"/>
          </a:p>
          <a:p>
            <a:pPr>
              <a:lnSpc>
                <a:spcPct val="90000"/>
              </a:lnSpc>
            </a:pPr>
            <a:r>
              <a:rPr lang="zh-CN" altLang="en-US" sz="2000" dirty="0"/>
              <a:t>结构</a:t>
            </a:r>
            <a:endParaRPr lang="zh-CN" altLang="en-US" sz="2000" dirty="0"/>
          </a:p>
          <a:p>
            <a:pPr>
              <a:lnSpc>
                <a:spcPct val="90000"/>
              </a:lnSpc>
            </a:pPr>
            <a:r>
              <a:rPr lang="zh-CN" altLang="en-US" sz="2000" dirty="0"/>
              <a:t>参与者</a:t>
            </a:r>
            <a:endParaRPr lang="zh-CN" altLang="en-US" sz="2000" dirty="0"/>
          </a:p>
          <a:p>
            <a:pPr>
              <a:lnSpc>
                <a:spcPct val="90000"/>
              </a:lnSpc>
            </a:pPr>
            <a:r>
              <a:rPr lang="zh-CN" altLang="en-US" sz="2000" dirty="0"/>
              <a:t>协作</a:t>
            </a:r>
            <a:endParaRPr lang="zh-CN" altLang="en-US" sz="2000" dirty="0"/>
          </a:p>
          <a:p>
            <a:pPr>
              <a:lnSpc>
                <a:spcPct val="90000"/>
              </a:lnSpc>
            </a:pPr>
            <a:r>
              <a:rPr lang="zh-CN" altLang="en-US" sz="2000" dirty="0">
                <a:solidFill>
                  <a:srgbClr val="CC0000"/>
                </a:solidFill>
              </a:rPr>
              <a:t>效果</a:t>
            </a:r>
            <a:endParaRPr lang="zh-CN" altLang="en-US" sz="2000" dirty="0">
              <a:solidFill>
                <a:srgbClr val="CC0000"/>
              </a:solidFill>
            </a:endParaRPr>
          </a:p>
          <a:p>
            <a:pPr>
              <a:lnSpc>
                <a:spcPct val="90000"/>
              </a:lnSpc>
            </a:pPr>
            <a:r>
              <a:rPr lang="zh-CN" altLang="en-US" sz="2000" dirty="0"/>
              <a:t>实现</a:t>
            </a:r>
            <a:endParaRPr lang="zh-CN" altLang="en-US" sz="2000" dirty="0"/>
          </a:p>
          <a:p>
            <a:pPr>
              <a:lnSpc>
                <a:spcPct val="90000"/>
              </a:lnSpc>
            </a:pPr>
            <a:r>
              <a:rPr lang="zh-CN" altLang="en-US" sz="2000" dirty="0"/>
              <a:t>代码示例</a:t>
            </a:r>
            <a:r>
              <a:rPr lang="en-US" altLang="zh-CN" sz="2000" dirty="0"/>
              <a:t>(-</a:t>
            </a:r>
            <a:r>
              <a:rPr lang="en-US" altLang="zh-CN" sz="2000" dirty="0">
                <a:sym typeface="Wingdings" panose="05000000000000000000" pitchFamily="2" charset="2"/>
              </a:rPr>
              <a:t></a:t>
            </a:r>
            <a:r>
              <a:rPr lang="en-US" altLang="zh-CN" sz="2000" dirty="0">
                <a:latin typeface="Times New Roman" panose="02020603050405020304" pitchFamily="2" charset="0"/>
                <a:sym typeface="Wingdings" panose="05000000000000000000" pitchFamily="2" charset="2"/>
              </a:rPr>
              <a:t>“</a:t>
            </a:r>
            <a:r>
              <a:rPr lang="en-US" altLang="zh-CN" sz="2000" dirty="0"/>
              <a:t>Java Companion</a:t>
            </a:r>
            <a:r>
              <a:rPr lang="en-US" altLang="zh-CN" sz="2000" dirty="0">
                <a:latin typeface="Times New Roman" panose="02020603050405020304" pitchFamily="2" charset="0"/>
              </a:rPr>
              <a:t>”</a:t>
            </a:r>
            <a:r>
              <a:rPr lang="en-US" altLang="zh-CN" sz="2000" dirty="0"/>
              <a:t>, James W.Cooper,1998)</a:t>
            </a:r>
            <a:endParaRPr lang="en-US" altLang="zh-CN" sz="2000" dirty="0"/>
          </a:p>
          <a:p>
            <a:pPr>
              <a:lnSpc>
                <a:spcPct val="90000"/>
              </a:lnSpc>
            </a:pPr>
            <a:r>
              <a:rPr lang="zh-CN" altLang="en-US" sz="2000" dirty="0"/>
              <a:t>已知的应用</a:t>
            </a:r>
            <a:endParaRPr lang="zh-CN" altLang="en-US" sz="2000" dirty="0"/>
          </a:p>
          <a:p>
            <a:pPr>
              <a:lnSpc>
                <a:spcPct val="90000"/>
              </a:lnSpc>
            </a:pPr>
            <a:r>
              <a:rPr lang="zh-CN" altLang="en-US" sz="2000" dirty="0"/>
              <a:t>相关的模式</a:t>
            </a:r>
            <a:endParaRPr lang="zh-CN" altLang="en-US" sz="2000" dirty="0"/>
          </a:p>
          <a:p>
            <a:pPr>
              <a:lnSpc>
                <a:spcPct val="90000"/>
              </a:lnSpc>
            </a:pPr>
            <a:endParaRPr lang="en-US" altLang="zh-C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21506" name="Object 2"/>
          <p:cNvGraphicFramePr>
            <a:graphicFrameLocks noChangeAspect="1"/>
          </p:cNvGraphicFramePr>
          <p:nvPr/>
        </p:nvGraphicFramePr>
        <p:xfrm>
          <a:off x="762000" y="3886200"/>
          <a:ext cx="7620000" cy="1905000"/>
        </p:xfrm>
        <a:graphic>
          <a:graphicData uri="http://schemas.openxmlformats.org/presentationml/2006/ole">
            <mc:AlternateContent xmlns:mc="http://schemas.openxmlformats.org/markup-compatibility/2006">
              <mc:Choice xmlns:v="urn:schemas-microsoft-com:vml" Requires="v">
                <p:oleObj spid="_x0000_s3077" name="" r:id="rId1" imgW="3454400" imgH="1386205" progId="Visio.Drawing.5">
                  <p:embed/>
                </p:oleObj>
              </mc:Choice>
              <mc:Fallback>
                <p:oleObj name="" r:id="rId1" imgW="3454400" imgH="1386205" progId="Visio.Drawing.5">
                  <p:embed/>
                  <p:pic>
                    <p:nvPicPr>
                      <p:cNvPr id="0" name="图片 3076"/>
                      <p:cNvPicPr/>
                      <p:nvPr/>
                    </p:nvPicPr>
                    <p:blipFill>
                      <a:blip r:embed="rId2"/>
                      <a:stretch>
                        <a:fillRect/>
                      </a:stretch>
                    </p:blipFill>
                    <p:spPr>
                      <a:xfrm>
                        <a:off x="762000" y="3886200"/>
                        <a:ext cx="7620000" cy="1905000"/>
                      </a:xfrm>
                      <a:prstGeom prst="rect">
                        <a:avLst/>
                      </a:prstGeom>
                      <a:noFill/>
                      <a:ln w="38100">
                        <a:noFill/>
                        <a:miter/>
                      </a:ln>
                    </p:spPr>
                  </p:pic>
                </p:oleObj>
              </mc:Fallback>
            </mc:AlternateContent>
          </a:graphicData>
        </a:graphic>
      </p:graphicFrame>
      <p:sp>
        <p:nvSpPr>
          <p:cNvPr id="21507" name="Text Box 3"/>
          <p:cNvSpPr txBox="1"/>
          <p:nvPr/>
        </p:nvSpPr>
        <p:spPr>
          <a:xfrm>
            <a:off x="1371600" y="1219200"/>
            <a:ext cx="5372100" cy="579438"/>
          </a:xfrm>
          <a:prstGeom prst="rect">
            <a:avLst/>
          </a:prstGeom>
          <a:noFill/>
          <a:ln w="9525">
            <a:noFill/>
          </a:ln>
        </p:spPr>
        <p:txBody>
          <a:bodyPr wrap="none" anchor="t" anchorCtr="0">
            <a:spAutoFit/>
          </a:bodyPr>
          <a:p>
            <a:pPr algn="ctr" eaLnBrk="0" hangingPunct="0"/>
            <a:r>
              <a:rPr lang="en-US" altLang="zh-CN" sz="3200" dirty="0">
                <a:latin typeface="Tahoma" panose="020B0604030504040204" pitchFamily="2" charset="0"/>
                <a:ea typeface="宋体" panose="02010600030101010101" pitchFamily="2" charset="-122"/>
              </a:rPr>
              <a:t>1. Singleton</a:t>
            </a:r>
            <a:r>
              <a:rPr lang="zh-CN" altLang="en-US" sz="3200" dirty="0">
                <a:latin typeface="Tahoma" panose="020B0604030504040204" pitchFamily="2" charset="0"/>
                <a:ea typeface="宋体" panose="02010600030101010101" pitchFamily="2" charset="-122"/>
              </a:rPr>
              <a:t>（单件） </a:t>
            </a:r>
            <a:r>
              <a:rPr lang="en-US" altLang="zh-CN" sz="3200" dirty="0">
                <a:latin typeface="Tahoma" panose="020B0604030504040204" pitchFamily="2" charset="0"/>
                <a:ea typeface="宋体" panose="02010600030101010101" pitchFamily="2" charset="-122"/>
              </a:rPr>
              <a:t>Pattern</a:t>
            </a:r>
            <a:endParaRPr lang="en-US" altLang="zh-CN" sz="3200" dirty="0">
              <a:latin typeface="Tahoma" panose="020B0604030504040204" pitchFamily="2" charset="0"/>
              <a:ea typeface="宋体" panose="02010600030101010101" pitchFamily="2" charset="-122"/>
            </a:endParaRPr>
          </a:p>
        </p:txBody>
      </p:sp>
      <p:sp>
        <p:nvSpPr>
          <p:cNvPr id="21508" name="Text Box 4"/>
          <p:cNvSpPr txBox="1"/>
          <p:nvPr/>
        </p:nvSpPr>
        <p:spPr>
          <a:xfrm>
            <a:off x="152400" y="2438400"/>
            <a:ext cx="8391525" cy="1552575"/>
          </a:xfrm>
          <a:prstGeom prst="rect">
            <a:avLst/>
          </a:prstGeom>
          <a:noFill/>
          <a:ln w="9525">
            <a:noFill/>
          </a:ln>
        </p:spPr>
        <p:txBody>
          <a:bodyPr anchor="t" anchorCtr="0">
            <a:spAutoFit/>
          </a:bodyPr>
          <a:p>
            <a:pPr eaLnBrk="0" hangingPunct="0"/>
            <a:br>
              <a:rPr lang="ja-JP" altLang="en-US" sz="2400" dirty="0">
                <a:latin typeface="Century" panose="02040604050505020304" pitchFamily="2" charset="0"/>
                <a:ea typeface="MS Mincho" pitchFamily="1" charset="-128"/>
              </a:rPr>
            </a:br>
            <a:r>
              <a:rPr lang="zh-CN" altLang="en-US" sz="2400" dirty="0">
                <a:latin typeface="Century" panose="02040604050505020304" pitchFamily="2" charset="0"/>
                <a:ea typeface="宋体" panose="02010600030101010101" pitchFamily="2" charset="-122"/>
              </a:rPr>
              <a:t>例如，</a:t>
            </a:r>
            <a:r>
              <a:rPr lang="zh-CN" altLang="en-US" sz="2400" dirty="0">
                <a:latin typeface="Arial" panose="020B0604020202020204" pitchFamily="34" charset="0"/>
                <a:ea typeface="宋体" panose="02010600030101010101" pitchFamily="2" charset="-122"/>
              </a:rPr>
              <a:t>美国总统的任期就是一个</a:t>
            </a:r>
            <a:r>
              <a:rPr lang="en-US" altLang="zh-CN" sz="2400" i="1" dirty="0">
                <a:latin typeface="Arial" panose="020B0604020202020204" pitchFamily="34" charset="0"/>
                <a:ea typeface="宋体" panose="02010600030101010101" pitchFamily="2" charset="-122"/>
                <a:cs typeface="Arial" panose="020B0604020202020204" pitchFamily="34" charset="0"/>
              </a:rPr>
              <a:t>Singleton</a:t>
            </a:r>
            <a:r>
              <a:rPr lang="zh-CN" altLang="en-US" sz="2400" dirty="0">
                <a:latin typeface="Arial" panose="020B0604020202020204" pitchFamily="34" charset="0"/>
                <a:ea typeface="宋体" panose="02010600030101010101" pitchFamily="2" charset="-122"/>
              </a:rPr>
              <a:t>模式的例子，因为在每段任期内只能有一个总统。而且不论谁是总统，“美国总统”的称号都是指向某个特定的个人。</a:t>
            </a:r>
            <a:endParaRPr lang="zh-CN" altLang="en-US" sz="2400" dirty="0">
              <a:latin typeface="Tahoma" panose="020B0604030504040204" pitchFamily="2" charset="0"/>
              <a:ea typeface="宋体" panose="02010600030101010101" pitchFamily="2" charset="-122"/>
            </a:endParaRPr>
          </a:p>
        </p:txBody>
      </p:sp>
      <p:sp>
        <p:nvSpPr>
          <p:cNvPr id="21509" name="Text Box 5"/>
          <p:cNvSpPr txBox="1"/>
          <p:nvPr/>
        </p:nvSpPr>
        <p:spPr>
          <a:xfrm>
            <a:off x="539750" y="1916113"/>
            <a:ext cx="7843838" cy="822325"/>
          </a:xfrm>
          <a:prstGeom prst="rect">
            <a:avLst/>
          </a:prstGeom>
          <a:noFill/>
          <a:ln w="9525">
            <a:noFill/>
          </a:ln>
        </p:spPr>
        <p:txBody>
          <a:bodyPr wrap="none" anchor="t" anchorCtr="0">
            <a:spAutoFit/>
          </a:bodyPr>
          <a:p>
            <a:pPr algn="ctr" eaLnBrk="0" hangingPunct="0"/>
            <a:r>
              <a:rPr lang="zh-CN" altLang="en-US" sz="2400" b="1" dirty="0">
                <a:solidFill>
                  <a:schemeClr val="hlink"/>
                </a:solidFill>
                <a:latin typeface="Tahoma" panose="020B0604030504040204" pitchFamily="2" charset="0"/>
                <a:ea typeface="宋体" panose="02010600030101010101" pitchFamily="2" charset="-122"/>
              </a:rPr>
              <a:t>意图：保证一个类只有一个实例，并且提供一个访问他的</a:t>
            </a:r>
            <a:endParaRPr lang="zh-CN" altLang="en-US" sz="2400" b="1" dirty="0">
              <a:solidFill>
                <a:schemeClr val="hlink"/>
              </a:solidFill>
              <a:latin typeface="Tahoma" panose="020B0604030504040204" pitchFamily="2" charset="0"/>
              <a:ea typeface="宋体" panose="02010600030101010101" pitchFamily="2" charset="-122"/>
            </a:endParaRPr>
          </a:p>
          <a:p>
            <a:pPr algn="ctr" eaLnBrk="0" hangingPunct="0"/>
            <a:r>
              <a:rPr lang="zh-CN" altLang="en-US" sz="2400" b="1" dirty="0">
                <a:solidFill>
                  <a:schemeClr val="hlink"/>
                </a:solidFill>
                <a:latin typeface="Tahoma" panose="020B0604030504040204" pitchFamily="2" charset="0"/>
                <a:ea typeface="宋体" panose="02010600030101010101" pitchFamily="2" charset="-122"/>
              </a:rPr>
              <a:t>全局访问点。</a:t>
            </a:r>
            <a:endParaRPr lang="zh-CN" altLang="en-US" sz="2400" b="1" dirty="0">
              <a:solidFill>
                <a:schemeClr val="hlink"/>
              </a:solidFill>
              <a:latin typeface="Tahoma" panose="020B0604030504040204" pitchFamily="2" charset="0"/>
              <a:ea typeface="宋体" panose="02010600030101010101" pitchFamily="2" charset="-122"/>
            </a:endParaRPr>
          </a:p>
        </p:txBody>
      </p:sp>
      <p:sp>
        <p:nvSpPr>
          <p:cNvPr id="21510" name="Text Box 6"/>
          <p:cNvSpPr txBox="1"/>
          <p:nvPr/>
        </p:nvSpPr>
        <p:spPr>
          <a:xfrm>
            <a:off x="669925" y="5672138"/>
            <a:ext cx="8069263" cy="822325"/>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行为协作：用户只能通过</a:t>
            </a:r>
            <a:r>
              <a:rPr lang="en-US" altLang="zh-CN" sz="2400" dirty="0">
                <a:latin typeface="Tahoma" panose="020B0604030504040204" pitchFamily="2" charset="0"/>
                <a:ea typeface="宋体" panose="02010600030101010101" pitchFamily="2" charset="-122"/>
              </a:rPr>
              <a:t>Singleton</a:t>
            </a:r>
            <a:r>
              <a:rPr lang="zh-CN" altLang="en-US" sz="2400" dirty="0">
                <a:latin typeface="Tahoma" panose="020B0604030504040204" pitchFamily="2" charset="0"/>
                <a:ea typeface="宋体" panose="02010600030101010101" pitchFamily="2" charset="-122"/>
              </a:rPr>
              <a:t>的</a:t>
            </a:r>
            <a:r>
              <a:rPr lang="en-US" altLang="zh-CN" sz="2400" dirty="0">
                <a:latin typeface="Tahoma" panose="020B0604030504040204" pitchFamily="2" charset="0"/>
                <a:ea typeface="宋体" panose="02010600030101010101" pitchFamily="2" charset="-122"/>
              </a:rPr>
              <a:t>Instance</a:t>
            </a:r>
            <a:r>
              <a:rPr lang="zh-CN" altLang="en-US" sz="2400" dirty="0">
                <a:latin typeface="Tahoma" panose="020B0604030504040204" pitchFamily="2" charset="0"/>
                <a:ea typeface="宋体" panose="02010600030101010101" pitchFamily="2" charset="-122"/>
              </a:rPr>
              <a:t>操作访问一个</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                </a:t>
            </a:r>
            <a:r>
              <a:rPr lang="en-US" altLang="zh-CN" sz="2400" dirty="0">
                <a:latin typeface="Tahoma" panose="020B0604030504040204" pitchFamily="2" charset="0"/>
                <a:ea typeface="宋体" panose="02010600030101010101" pitchFamily="2" charset="-122"/>
              </a:rPr>
              <a:t>Singleton</a:t>
            </a:r>
            <a:r>
              <a:rPr lang="zh-CN" altLang="en-US" sz="2400" dirty="0">
                <a:latin typeface="Tahoma" panose="020B0604030504040204" pitchFamily="2" charset="0"/>
                <a:ea typeface="宋体" panose="02010600030101010101" pitchFamily="2" charset="-122"/>
              </a:rPr>
              <a:t>的实例。</a:t>
            </a:r>
            <a:endParaRPr lang="zh-CN" altLang="en-US" sz="2400" dirty="0">
              <a:latin typeface="Tahoma" panose="020B0604030504040204" pitchFamily="2" charset="0"/>
              <a:ea typeface="宋体" panose="02010600030101010101" pitchFamily="2" charset="-122"/>
            </a:endParaRPr>
          </a:p>
        </p:txBody>
      </p:sp>
      <p:sp>
        <p:nvSpPr>
          <p:cNvPr id="21511" name="Text Box 7"/>
          <p:cNvSpPr txBox="1"/>
          <p:nvPr/>
        </p:nvSpPr>
        <p:spPr>
          <a:xfrm>
            <a:off x="207963" y="457200"/>
            <a:ext cx="5051425" cy="701675"/>
          </a:xfrm>
          <a:prstGeom prst="rect">
            <a:avLst/>
          </a:prstGeom>
          <a:noFill/>
          <a:ln w="9525">
            <a:noFill/>
          </a:ln>
        </p:spPr>
        <p:txBody>
          <a:bodyPr wrap="none" anchor="t" anchorCtr="0">
            <a:spAutoFit/>
          </a:bodyPr>
          <a:p>
            <a:pPr algn="ctr" eaLnBrk="0" hangingPunct="0"/>
            <a:r>
              <a:rPr lang="zh-CN" altLang="en-US" sz="4000" dirty="0">
                <a:solidFill>
                  <a:schemeClr val="hlink"/>
                </a:solidFill>
                <a:latin typeface="Tahoma" panose="020B0604030504040204" pitchFamily="2" charset="0"/>
                <a:ea typeface="宋体" panose="02010600030101010101" pitchFamily="2" charset="-122"/>
              </a:rPr>
              <a:t>对象创建型模式   p37</a:t>
            </a:r>
            <a:endParaRPr lang="zh-CN" altLang="en-US" sz="4000" dirty="0">
              <a:solidFill>
                <a:schemeClr val="hlink"/>
              </a:solidFill>
              <a:latin typeface="Tahoma" panose="020B0604030504040204" pitchFamily="2"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3553"/>
          <p:cNvSpPr>
            <a:spLocks noGrp="1"/>
          </p:cNvSpPr>
          <p:nvPr>
            <p:ph type="title"/>
          </p:nvPr>
        </p:nvSpPr>
        <p:spPr/>
        <p:txBody>
          <a:bodyPr anchor="ctr" anchorCtr="0"/>
          <a:p>
            <a:r>
              <a:rPr lang="zh-CN" altLang="en-US" dirty="0"/>
              <a:t>单例模式基本设计思路</a:t>
            </a:r>
            <a:endParaRPr lang="zh-CN" altLang="en-US" dirty="0"/>
          </a:p>
        </p:txBody>
      </p:sp>
      <p:sp>
        <p:nvSpPr>
          <p:cNvPr id="22530" name="文本占位符 23554"/>
          <p:cNvSpPr>
            <a:spLocks noGrp="1"/>
          </p:cNvSpPr>
          <p:nvPr>
            <p:ph idx="1"/>
          </p:nvPr>
        </p:nvSpPr>
        <p:spPr/>
        <p:txBody>
          <a:bodyPr anchor="t" anchorCtr="0"/>
          <a:p>
            <a:pPr>
              <a:lnSpc>
                <a:spcPct val="80000"/>
              </a:lnSpc>
            </a:pPr>
            <a:r>
              <a:rPr lang="zh-CN" altLang="en-US" dirty="0"/>
              <a:t>（1）有一个静态私有的实例，保存创建的实例</a:t>
            </a:r>
            <a:endParaRPr lang="zh-CN" altLang="en-US" dirty="0"/>
          </a:p>
          <a:p>
            <a:pPr>
              <a:lnSpc>
                <a:spcPct val="80000"/>
              </a:lnSpc>
            </a:pPr>
            <a:r>
              <a:rPr lang="zh-CN" altLang="en-US" dirty="0"/>
              <a:t>（2）构造方法私有</a:t>
            </a:r>
            <a:endParaRPr lang="zh-CN" altLang="en-US" dirty="0"/>
          </a:p>
          <a:p>
            <a:pPr>
              <a:lnSpc>
                <a:spcPct val="80000"/>
              </a:lnSpc>
            </a:pPr>
            <a:r>
              <a:rPr lang="zh-CN" altLang="en-US" dirty="0"/>
              <a:t>（3）获取实例的方法为静态</a:t>
            </a:r>
            <a:endParaRPr lang="zh-CN" altLang="en-US" dirty="0"/>
          </a:p>
          <a:p>
            <a:pPr>
              <a:lnSpc>
                <a:spcPct val="80000"/>
              </a:lnSpc>
            </a:pPr>
            <a:r>
              <a:rPr lang="zh-CN" altLang="en-US" dirty="0"/>
              <a:t>（4）获取实例是判定实例是否为空，如果没有，就新建，否则就返回这个存在的实例。</a:t>
            </a:r>
            <a:endParaRPr lang="zh-CN" altLang="en-US" dirty="0"/>
          </a:p>
          <a:p>
            <a:pPr>
              <a:lnSpc>
                <a:spcPct val="80000"/>
              </a:lnSpc>
            </a:pPr>
            <a:r>
              <a:rPr lang="zh-CN" altLang="en-US" dirty="0"/>
              <a:t>课后作业：建立一个界面，不管创建多少次现任校长，都只能创建一个“</a:t>
            </a:r>
            <a:r>
              <a:rPr lang="zh-CN" altLang="en-US" dirty="0">
                <a:solidFill>
                  <a:srgbClr val="CC0000"/>
                </a:solidFill>
              </a:rPr>
              <a:t>陈晓阳”对象，并验证获取的校长都是“陈晓阳”。</a:t>
            </a:r>
            <a:endParaRPr lang="zh-CN" altLang="en-US" dirty="0">
              <a:solidFill>
                <a:srgbClr val="CC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3554" name="Rectangle 2"/>
          <p:cNvSpPr>
            <a:spLocks noGrp="1"/>
          </p:cNvSpPr>
          <p:nvPr>
            <p:ph type="title" idx="4294967295"/>
          </p:nvPr>
        </p:nvSpPr>
        <p:spPr>
          <a:xfrm>
            <a:off x="-3175" y="617855"/>
            <a:ext cx="9168130" cy="802640"/>
          </a:xfrm>
        </p:spPr>
        <p:txBody>
          <a:bodyPr wrap="square" anchor="b" anchorCtr="0"/>
          <a:p>
            <a:r>
              <a:rPr lang="en-US" altLang="zh-CN" dirty="0"/>
              <a:t>Simple Factory Method</a:t>
            </a:r>
            <a:endParaRPr lang="zh-CN" altLang="en-US" dirty="0"/>
          </a:p>
        </p:txBody>
      </p:sp>
      <p:sp>
        <p:nvSpPr>
          <p:cNvPr id="23555" name="Rectangle 3"/>
          <p:cNvSpPr>
            <a:spLocks noGrp="1"/>
          </p:cNvSpPr>
          <p:nvPr>
            <p:ph type="body" idx="4294967295"/>
          </p:nvPr>
        </p:nvSpPr>
        <p:spPr>
          <a:xfrm>
            <a:off x="128270" y="1700530"/>
            <a:ext cx="8831580" cy="1304290"/>
          </a:xfrm>
        </p:spPr>
        <p:txBody>
          <a:bodyPr wrap="square" anchor="t" anchorCtr="0"/>
          <a:p>
            <a:pPr>
              <a:lnSpc>
                <a:spcPct val="90000"/>
              </a:lnSpc>
            </a:pPr>
            <a:r>
              <a:rPr lang="zh-CN" altLang="en-US" sz="2800" dirty="0">
                <a:sym typeface="+mn-ea"/>
              </a:rPr>
              <a:t>解决思路：所有的相关类型的实例由</a:t>
            </a:r>
            <a:r>
              <a:rPr lang="zh-CN" altLang="en-US" sz="2800" b="1" dirty="0">
                <a:solidFill>
                  <a:srgbClr val="FF0000"/>
                </a:solidFill>
                <a:sym typeface="+mn-ea"/>
              </a:rPr>
              <a:t>一个工厂</a:t>
            </a:r>
            <a:r>
              <a:rPr lang="zh-CN" altLang="en-US" sz="2800" dirty="0">
                <a:sym typeface="+mn-ea"/>
              </a:rPr>
              <a:t>的</a:t>
            </a:r>
            <a:r>
              <a:rPr lang="zh-CN" altLang="en-US" sz="2800" b="1" dirty="0">
                <a:solidFill>
                  <a:srgbClr val="FF0000"/>
                </a:solidFill>
                <a:sym typeface="+mn-ea"/>
              </a:rPr>
              <a:t>一个方法</a:t>
            </a:r>
            <a:r>
              <a:rPr lang="zh-CN" altLang="en-US" sz="2800" dirty="0">
                <a:sym typeface="+mn-ea"/>
              </a:rPr>
              <a:t>完成</a:t>
            </a:r>
            <a:endParaRPr lang="zh-CN" altLang="en-US" sz="2800" dirty="0">
              <a:sym typeface="+mn-ea"/>
            </a:endParaRPr>
          </a:p>
          <a:p>
            <a:pPr>
              <a:lnSpc>
                <a:spcPct val="90000"/>
              </a:lnSpc>
            </a:pPr>
            <a:r>
              <a:rPr lang="zh-CN" altLang="en-US" sz="2800" dirty="0"/>
              <a:t>不属于</a:t>
            </a:r>
            <a:r>
              <a:rPr lang="en-US" altLang="zh-CN" sz="2800" dirty="0"/>
              <a:t>23</a:t>
            </a:r>
            <a:r>
              <a:rPr lang="zh-CN" altLang="en-US" sz="2800" dirty="0"/>
              <a:t>种设计</a:t>
            </a:r>
            <a:r>
              <a:rPr lang="zh-CN" altLang="en-US" sz="2800" dirty="0"/>
              <a:t>模式</a:t>
            </a:r>
            <a:endParaRPr lang="zh-CN" altLang="en-US" sz="2800" dirty="0"/>
          </a:p>
          <a:p>
            <a:pPr>
              <a:lnSpc>
                <a:spcPct val="90000"/>
              </a:lnSpc>
            </a:pPr>
            <a:r>
              <a:rPr lang="zh-CN" altLang="en-US" sz="2800" dirty="0"/>
              <a:t>意图：定义一个创建对象的静态方法，通过输入的具体</a:t>
            </a:r>
            <a:r>
              <a:rPr lang="zh-CN" altLang="en-US" sz="2800" dirty="0"/>
              <a:t>类型决定实例化哪个类。</a:t>
            </a:r>
            <a:endParaRPr lang="zh-CN" altLang="en-US" sz="2800" dirty="0"/>
          </a:p>
          <a:p>
            <a:pPr>
              <a:lnSpc>
                <a:spcPct val="90000"/>
              </a:lnSpc>
            </a:pPr>
            <a:r>
              <a:rPr lang="zh-CN" altLang="en-US" sz="2800" dirty="0"/>
              <a:t>优点：</a:t>
            </a:r>
            <a:r>
              <a:rPr lang="zh-CN" altLang="en-US" sz="2800" dirty="0"/>
              <a:t>简单</a:t>
            </a:r>
            <a:endParaRPr lang="zh-CN" altLang="en-US" sz="2800" dirty="0"/>
          </a:p>
          <a:p>
            <a:pPr>
              <a:lnSpc>
                <a:spcPct val="90000"/>
              </a:lnSpc>
            </a:pPr>
            <a:r>
              <a:rPr lang="zh-CN" altLang="en-US" sz="2800" dirty="0"/>
              <a:t>缺点：</a:t>
            </a:r>
            <a:endParaRPr lang="zh-CN" altLang="en-US" sz="2800" dirty="0"/>
          </a:p>
          <a:p>
            <a:pPr lvl="1">
              <a:lnSpc>
                <a:spcPct val="90000"/>
              </a:lnSpc>
            </a:pPr>
            <a:r>
              <a:rPr lang="zh-CN" altLang="en-US" sz="2450" dirty="0"/>
              <a:t>不符合</a:t>
            </a:r>
            <a:r>
              <a:rPr lang="zh-CN" altLang="en-US" sz="2450" dirty="0"/>
              <a:t>开闭原则</a:t>
            </a:r>
            <a:endParaRPr lang="zh-CN" altLang="en-US" sz="2450" dirty="0"/>
          </a:p>
          <a:p>
            <a:pPr lvl="1">
              <a:lnSpc>
                <a:spcPct val="90000"/>
              </a:lnSpc>
            </a:pPr>
            <a:r>
              <a:rPr lang="zh-CN" altLang="en-US" sz="2450" dirty="0"/>
              <a:t>比较</a:t>
            </a:r>
            <a:r>
              <a:rPr lang="zh-CN" altLang="en-US" sz="2450" dirty="0"/>
              <a:t>原始</a:t>
            </a:r>
            <a:endParaRPr lang="zh-CN" altLang="en-US" sz="2450" dirty="0"/>
          </a:p>
          <a:p>
            <a:pPr lvl="1">
              <a:lnSpc>
                <a:spcPct val="90000"/>
              </a:lnSpc>
            </a:pPr>
            <a:r>
              <a:rPr lang="zh-CN" altLang="en-US" sz="2450" dirty="0"/>
              <a:t>创建方法</a:t>
            </a:r>
            <a:r>
              <a:rPr lang="zh-CN" altLang="en-US" sz="2450" dirty="0"/>
              <a:t>复杂</a:t>
            </a:r>
            <a:endParaRPr lang="zh-CN" altLang="en-US" sz="24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3554" name="Rectangle 2"/>
          <p:cNvSpPr>
            <a:spLocks noGrp="1"/>
          </p:cNvSpPr>
          <p:nvPr>
            <p:ph type="title" idx="4294967295"/>
          </p:nvPr>
        </p:nvSpPr>
        <p:spPr>
          <a:xfrm>
            <a:off x="-36195" y="548640"/>
            <a:ext cx="9168130" cy="673100"/>
          </a:xfrm>
        </p:spPr>
        <p:txBody>
          <a:bodyPr wrap="square" anchor="b" anchorCtr="0"/>
          <a:p>
            <a:r>
              <a:rPr lang="en-US" altLang="zh-CN" dirty="0"/>
              <a:t>Simple Factory Method</a:t>
            </a:r>
            <a:endParaRPr lang="zh-CN" altLang="en-US" dirty="0"/>
          </a:p>
        </p:txBody>
      </p:sp>
      <p:graphicFrame>
        <p:nvGraphicFramePr>
          <p:cNvPr id="4" name="对象 3"/>
          <p:cNvGraphicFramePr/>
          <p:nvPr/>
        </p:nvGraphicFramePr>
        <p:xfrm>
          <a:off x="323850" y="1628775"/>
          <a:ext cx="8707120" cy="4987925"/>
        </p:xfrm>
        <a:graphic>
          <a:graphicData uri="http://schemas.openxmlformats.org/presentationml/2006/ole">
            <mc:AlternateContent xmlns:mc="http://schemas.openxmlformats.org/markup-compatibility/2006">
              <mc:Choice xmlns:v="urn:schemas-microsoft-com:vml" Requires="v">
                <p:oleObj spid="_x0000_s5" name="" r:id="rId1" imgW="5908675" imgH="3495675" progId="Visio.Drawing.15">
                  <p:embed/>
                </p:oleObj>
              </mc:Choice>
              <mc:Fallback>
                <p:oleObj name="" r:id="rId1" imgW="5908675" imgH="3495675" progId="Visio.Drawing.15">
                  <p:embed/>
                  <p:pic>
                    <p:nvPicPr>
                      <p:cNvPr id="0" name="图片 4"/>
                      <p:cNvPicPr/>
                      <p:nvPr/>
                    </p:nvPicPr>
                    <p:blipFill>
                      <a:blip r:embed="rId2"/>
                      <a:stretch>
                        <a:fillRect/>
                      </a:stretch>
                    </p:blipFill>
                    <p:spPr>
                      <a:xfrm>
                        <a:off x="323850" y="1628775"/>
                        <a:ext cx="8707120" cy="498792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8193"/>
          <p:cNvSpPr>
            <a:spLocks noGrp="1"/>
          </p:cNvSpPr>
          <p:nvPr>
            <p:ph type="title"/>
          </p:nvPr>
        </p:nvSpPr>
        <p:spPr/>
        <p:txBody>
          <a:bodyPr anchor="ctr" anchorCtr="0"/>
          <a:p>
            <a:r>
              <a:rPr lang="zh-CN" altLang="en-US" dirty="0"/>
              <a:t>设计模式</a:t>
            </a:r>
            <a:endParaRPr lang="zh-CN" altLang="en-US" dirty="0"/>
          </a:p>
        </p:txBody>
      </p:sp>
      <p:sp>
        <p:nvSpPr>
          <p:cNvPr id="7170" name="文本占位符 8194"/>
          <p:cNvSpPr>
            <a:spLocks noGrp="1"/>
          </p:cNvSpPr>
          <p:nvPr>
            <p:ph idx="1"/>
          </p:nvPr>
        </p:nvSpPr>
        <p:spPr/>
        <p:txBody>
          <a:bodyPr anchor="t" anchorCtr="0"/>
          <a:p>
            <a:pPr>
              <a:lnSpc>
                <a:spcPct val="80000"/>
              </a:lnSpc>
            </a:pPr>
            <a:r>
              <a:rPr lang="zh-CN" altLang="en-US" sz="2800" dirty="0"/>
              <a:t>设计模式历史：</a:t>
            </a:r>
            <a:endParaRPr lang="zh-CN" altLang="en-US" sz="2800" dirty="0"/>
          </a:p>
          <a:p>
            <a:pPr lvl="1">
              <a:lnSpc>
                <a:spcPct val="80000"/>
              </a:lnSpc>
            </a:pPr>
            <a:r>
              <a:rPr lang="zh-CN" altLang="en-US" sz="2400" dirty="0"/>
              <a:t>建筑学家Alexander：A Pattern Language: Towns, Building, Construction,1977：每个模式都描述了在环境中反复出现的问题，并以一种适当的方式描述该问题的核心解决方案，以使该方案可以千百遍地被</a:t>
            </a:r>
            <a:r>
              <a:rPr lang="zh-CN" altLang="en-US" sz="2400" dirty="0">
                <a:solidFill>
                  <a:srgbClr val="CC0000"/>
                </a:solidFill>
              </a:rPr>
              <a:t>重复使用</a:t>
            </a:r>
            <a:r>
              <a:rPr lang="zh-CN" altLang="en-US" sz="2400" dirty="0"/>
              <a:t>。</a:t>
            </a:r>
            <a:endParaRPr lang="zh-CN" altLang="en-US" sz="2400" dirty="0"/>
          </a:p>
          <a:p>
            <a:pPr lvl="1">
              <a:lnSpc>
                <a:spcPct val="80000"/>
              </a:lnSpc>
            </a:pPr>
            <a:r>
              <a:rPr lang="zh-CN" altLang="en-US" sz="2400" dirty="0"/>
              <a:t>Kent Beck，将模式引入OO，1987，OOPSLA</a:t>
            </a:r>
            <a:endParaRPr lang="zh-CN" altLang="en-US" sz="2400" dirty="0"/>
          </a:p>
          <a:p>
            <a:pPr lvl="1">
              <a:lnSpc>
                <a:spcPct val="80000"/>
              </a:lnSpc>
            </a:pPr>
            <a:r>
              <a:rPr lang="zh-CN" altLang="en-US" sz="2400" dirty="0"/>
              <a:t>GOF，Design Patterns：Elements of Reusable Object-Oriented Software</a:t>
            </a:r>
            <a:endParaRPr lang="zh-CN" altLang="en-US" sz="2400" dirty="0"/>
          </a:p>
          <a:p>
            <a:pPr lvl="1">
              <a:lnSpc>
                <a:spcPct val="80000"/>
              </a:lnSpc>
            </a:pPr>
            <a:r>
              <a:rPr lang="zh-CN" altLang="en-US" sz="2400" dirty="0"/>
              <a:t>教材上还提了3本重要的设计模式方面的书</a:t>
            </a:r>
            <a:endParaRPr lang="zh-CN" altLang="en-US" sz="2400" dirty="0"/>
          </a:p>
          <a:p>
            <a:pPr lvl="1">
              <a:lnSpc>
                <a:spcPct val="80000"/>
              </a:lnSpc>
            </a:pPr>
            <a:r>
              <a:rPr lang="zh-CN" altLang="en-US" sz="2400" dirty="0"/>
              <a:t>关于设计模式方面的不计其数</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3554" name="Rectangle 2"/>
          <p:cNvSpPr>
            <a:spLocks noGrp="1"/>
          </p:cNvSpPr>
          <p:nvPr>
            <p:ph type="title"/>
          </p:nvPr>
        </p:nvSpPr>
        <p:spPr>
          <a:xfrm>
            <a:off x="971550" y="332105"/>
            <a:ext cx="7792720" cy="853440"/>
          </a:xfrm>
        </p:spPr>
        <p:txBody>
          <a:bodyPr wrap="square" anchor="b" anchorCtr="0"/>
          <a:p>
            <a:r>
              <a:rPr lang="zh-CN" altLang="en-US" dirty="0"/>
              <a:t>2</a:t>
            </a:r>
            <a:r>
              <a:rPr lang="en-US" altLang="zh-CN" dirty="0"/>
              <a:t>.Factory Method</a:t>
            </a:r>
            <a:endParaRPr lang="zh-CN" altLang="en-US" dirty="0"/>
          </a:p>
        </p:txBody>
      </p:sp>
      <p:sp>
        <p:nvSpPr>
          <p:cNvPr id="23555" name="Rectangle 3"/>
          <p:cNvSpPr>
            <a:spLocks noGrp="1"/>
          </p:cNvSpPr>
          <p:nvPr>
            <p:ph type="body"/>
          </p:nvPr>
        </p:nvSpPr>
        <p:spPr>
          <a:xfrm>
            <a:off x="35560" y="1052195"/>
            <a:ext cx="9123680" cy="4114800"/>
          </a:xfrm>
        </p:spPr>
        <p:txBody>
          <a:bodyPr wrap="square" anchor="t" anchorCtr="0"/>
          <a:p>
            <a:pPr>
              <a:lnSpc>
                <a:spcPct val="90000"/>
              </a:lnSpc>
            </a:pPr>
            <a:r>
              <a:rPr lang="zh-CN" altLang="en-US" sz="2800" dirty="0">
                <a:sym typeface="+mn-ea"/>
              </a:rPr>
              <a:t>特点：</a:t>
            </a:r>
            <a:endParaRPr lang="zh-CN" altLang="en-US" sz="2800" dirty="0">
              <a:sym typeface="+mn-ea"/>
            </a:endParaRPr>
          </a:p>
          <a:p>
            <a:pPr lvl="1">
              <a:lnSpc>
                <a:spcPct val="90000"/>
              </a:lnSpc>
            </a:pPr>
            <a:r>
              <a:rPr lang="zh-CN" altLang="en-US" sz="2450" dirty="0">
                <a:sym typeface="+mn-ea"/>
              </a:rPr>
              <a:t>需要创建的对象有着共同的特征；</a:t>
            </a:r>
            <a:endParaRPr lang="zh-CN" altLang="en-US" sz="2450" dirty="0">
              <a:sym typeface="+mn-ea"/>
            </a:endParaRPr>
          </a:p>
          <a:p>
            <a:pPr lvl="1">
              <a:lnSpc>
                <a:spcPct val="90000"/>
              </a:lnSpc>
            </a:pPr>
            <a:r>
              <a:rPr lang="zh-CN" altLang="en-US" sz="2450" dirty="0">
                <a:sym typeface="+mn-ea"/>
              </a:rPr>
              <a:t>每种要创建的类型有一个对应</a:t>
            </a:r>
            <a:r>
              <a:rPr lang="zh-CN" altLang="en-US" sz="2450" dirty="0">
                <a:sym typeface="+mn-ea"/>
              </a:rPr>
              <a:t>的工厂负责创建；</a:t>
            </a:r>
            <a:endParaRPr lang="zh-CN" altLang="en-US" sz="2450" dirty="0">
              <a:sym typeface="+mn-ea"/>
            </a:endParaRPr>
          </a:p>
          <a:p>
            <a:pPr lvl="1">
              <a:lnSpc>
                <a:spcPct val="90000"/>
              </a:lnSpc>
            </a:pPr>
            <a:r>
              <a:rPr lang="zh-CN" altLang="en-US" sz="2450" dirty="0">
                <a:sym typeface="+mn-ea"/>
              </a:rPr>
              <a:t>每一个工厂有一个方法负责创建对应类型的</a:t>
            </a:r>
            <a:r>
              <a:rPr lang="zh-CN" altLang="en-US" sz="2450" dirty="0">
                <a:sym typeface="+mn-ea"/>
              </a:rPr>
              <a:t>对象；</a:t>
            </a:r>
            <a:endParaRPr lang="zh-CN" altLang="en-US" sz="2450" dirty="0">
              <a:sym typeface="+mn-ea"/>
            </a:endParaRPr>
          </a:p>
          <a:p>
            <a:pPr lvl="1">
              <a:lnSpc>
                <a:spcPct val="90000"/>
              </a:lnSpc>
            </a:pPr>
            <a:r>
              <a:rPr lang="zh-CN" altLang="en-US" sz="2450" dirty="0">
                <a:sym typeface="+mn-ea"/>
              </a:rPr>
              <a:t>工厂也具有共同的</a:t>
            </a:r>
            <a:r>
              <a:rPr lang="zh-CN" altLang="en-US" sz="2450" dirty="0">
                <a:sym typeface="+mn-ea"/>
              </a:rPr>
              <a:t>特征；</a:t>
            </a:r>
            <a:endParaRPr lang="zh-CN" altLang="en-US" sz="2450" dirty="0">
              <a:sym typeface="+mn-ea"/>
            </a:endParaRPr>
          </a:p>
          <a:p>
            <a:pPr lvl="1">
              <a:lnSpc>
                <a:spcPct val="90000"/>
              </a:lnSpc>
            </a:pPr>
            <a:r>
              <a:rPr lang="zh-CN" altLang="en-US" sz="2450" dirty="0">
                <a:sym typeface="+mn-ea"/>
              </a:rPr>
              <a:t>流程：创建对象的时候，</a:t>
            </a:r>
            <a:r>
              <a:rPr lang="zh-CN" altLang="en-US" sz="2450" b="1" dirty="0">
                <a:solidFill>
                  <a:srgbClr val="FF0000"/>
                </a:solidFill>
                <a:sym typeface="+mn-ea"/>
              </a:rPr>
              <a:t>先确定</a:t>
            </a:r>
            <a:r>
              <a:rPr lang="en-US" altLang="zh-CN" sz="2450" b="1" dirty="0">
                <a:solidFill>
                  <a:srgbClr val="FF0000"/>
                </a:solidFill>
                <a:sym typeface="+mn-ea"/>
              </a:rPr>
              <a:t>(</a:t>
            </a:r>
            <a:r>
              <a:rPr lang="zh-CN" altLang="en-US" sz="2450" b="1" dirty="0">
                <a:solidFill>
                  <a:srgbClr val="FF0000"/>
                </a:solidFill>
                <a:sym typeface="+mn-ea"/>
              </a:rPr>
              <a:t>创建</a:t>
            </a:r>
            <a:r>
              <a:rPr lang="en-US" altLang="zh-CN" sz="2450" b="1" dirty="0">
                <a:solidFill>
                  <a:srgbClr val="FF0000"/>
                </a:solidFill>
                <a:sym typeface="+mn-ea"/>
              </a:rPr>
              <a:t>)</a:t>
            </a:r>
            <a:r>
              <a:rPr lang="zh-CN" altLang="en-US" sz="2450" b="1" dirty="0">
                <a:solidFill>
                  <a:srgbClr val="FF0000"/>
                </a:solidFill>
                <a:sym typeface="+mn-ea"/>
              </a:rPr>
              <a:t>具体的工厂，然后利用工厂创建对象</a:t>
            </a:r>
            <a:r>
              <a:rPr lang="zh-CN" altLang="en-US" sz="2450" dirty="0">
                <a:sym typeface="+mn-ea"/>
              </a:rPr>
              <a:t>。</a:t>
            </a:r>
            <a:endParaRPr lang="zh-CN" altLang="en-US" sz="2450" dirty="0">
              <a:sym typeface="+mn-ea"/>
            </a:endParaRPr>
          </a:p>
          <a:p>
            <a:pPr lvl="1">
              <a:lnSpc>
                <a:spcPct val="90000"/>
              </a:lnSpc>
            </a:pPr>
            <a:r>
              <a:rPr lang="zh-CN" altLang="en-US" sz="2450" b="1" dirty="0">
                <a:gradFill>
                  <a:gsLst>
                    <a:gs pos="0">
                      <a:srgbClr val="14CD68"/>
                    </a:gs>
                    <a:gs pos="100000">
                      <a:srgbClr val="0B6E38"/>
                    </a:gs>
                  </a:gsLst>
                  <a:lin scaled="0"/>
                </a:gradFill>
                <a:sym typeface="+mn-ea"/>
              </a:rPr>
              <a:t>在确定具体工厂的时候，</a:t>
            </a:r>
            <a:r>
              <a:rPr lang="zh-CN" altLang="en-US" sz="2450" b="1" dirty="0">
                <a:gradFill>
                  <a:gsLst>
                    <a:gs pos="0">
                      <a:srgbClr val="14CD68"/>
                    </a:gs>
                    <a:gs pos="100000">
                      <a:srgbClr val="0B6E38"/>
                    </a:gs>
                  </a:gsLst>
                  <a:lin scaled="0"/>
                </a:gradFill>
                <a:sym typeface="+mn-ea"/>
              </a:rPr>
              <a:t>可以采用一个简单工厂方法模式，获取具体的工厂对象</a:t>
            </a:r>
            <a:endParaRPr lang="zh-CN" altLang="en-US" sz="2450" b="1" dirty="0">
              <a:gradFill>
                <a:gsLst>
                  <a:gs pos="0">
                    <a:srgbClr val="14CD68"/>
                  </a:gs>
                  <a:gs pos="100000">
                    <a:srgbClr val="0B6E38"/>
                  </a:gs>
                </a:gsLst>
                <a:lin scaled="0"/>
              </a:gradFill>
              <a:sym typeface="+mn-ea"/>
            </a:endParaRPr>
          </a:p>
          <a:p>
            <a:pPr marL="342900" lvl="1" indent="-342900" algn="l">
              <a:lnSpc>
                <a:spcPct val="90000"/>
              </a:lnSpc>
              <a:buClrTx/>
              <a:buSzTx/>
              <a:buChar char="n"/>
            </a:pPr>
            <a:r>
              <a:rPr lang="zh-CN" altLang="en-US" sz="2800" dirty="0"/>
              <a:t>优点</a:t>
            </a:r>
            <a:endParaRPr lang="zh-CN" altLang="en-US" sz="2800" dirty="0"/>
          </a:p>
          <a:p>
            <a:pPr lvl="1">
              <a:lnSpc>
                <a:spcPct val="90000"/>
              </a:lnSpc>
            </a:pPr>
            <a:r>
              <a:rPr lang="zh-CN" altLang="en-US" sz="2800" dirty="0"/>
              <a:t>符合</a:t>
            </a:r>
            <a:r>
              <a:rPr lang="zh-CN" altLang="en-US" sz="2800" dirty="0"/>
              <a:t>开闭原则</a:t>
            </a:r>
            <a:endParaRPr lang="zh-CN" altLang="en-US" sz="2800" dirty="0"/>
          </a:p>
          <a:p>
            <a:pPr marL="342900" lvl="1" indent="-342900" algn="l">
              <a:lnSpc>
                <a:spcPct val="90000"/>
              </a:lnSpc>
              <a:buClrTx/>
              <a:buSzTx/>
              <a:buChar char="n"/>
            </a:pPr>
            <a:r>
              <a:rPr lang="zh-CN" altLang="en-US" sz="2800" dirty="0"/>
              <a:t>缺点</a:t>
            </a:r>
            <a:endParaRPr lang="zh-CN" altLang="en-US" sz="2800" dirty="0"/>
          </a:p>
          <a:p>
            <a:pPr lvl="1">
              <a:lnSpc>
                <a:spcPct val="90000"/>
              </a:lnSpc>
            </a:pPr>
            <a:r>
              <a:rPr lang="zh-CN" altLang="en-US" sz="2800" dirty="0"/>
              <a:t>工厂类太多，增加了</a:t>
            </a:r>
            <a:r>
              <a:rPr lang="zh-CN" altLang="en-US" sz="2800" dirty="0"/>
              <a:t>复杂性</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224790" y="1165225"/>
          <a:ext cx="8860790" cy="4526915"/>
        </p:xfrm>
        <a:graphic>
          <a:graphicData uri="http://schemas.openxmlformats.org/presentationml/2006/ole">
            <mc:AlternateContent xmlns:mc="http://schemas.openxmlformats.org/markup-compatibility/2006">
              <mc:Choice xmlns:v="urn:schemas-microsoft-com:vml" Requires="v">
                <p:oleObj spid="_x0000_s3" name="" r:id="rId1" imgW="9404350" imgH="3455035" progId="Visio.Drawing.15">
                  <p:embed/>
                </p:oleObj>
              </mc:Choice>
              <mc:Fallback>
                <p:oleObj name="" r:id="rId1" imgW="9404350" imgH="3455035" progId="Visio.Drawing.15">
                  <p:embed/>
                  <p:pic>
                    <p:nvPicPr>
                      <p:cNvPr id="0" name="图片 2"/>
                      <p:cNvPicPr/>
                      <p:nvPr/>
                    </p:nvPicPr>
                    <p:blipFill>
                      <a:blip r:embed="rId2"/>
                      <a:stretch>
                        <a:fillRect/>
                      </a:stretch>
                    </p:blipFill>
                    <p:spPr>
                      <a:xfrm>
                        <a:off x="224790" y="1165225"/>
                        <a:ext cx="8860790" cy="452691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4578" name="Rectangle 3"/>
          <p:cNvSpPr/>
          <p:nvPr/>
        </p:nvSpPr>
        <p:spPr>
          <a:xfrm>
            <a:off x="914400" y="838200"/>
            <a:ext cx="7772400" cy="571500"/>
          </a:xfrm>
          <a:prstGeom prst="rect">
            <a:avLst/>
          </a:prstGeom>
          <a:noFill/>
          <a:ln w="9525">
            <a:noFill/>
          </a:ln>
        </p:spPr>
        <p:txBody>
          <a:bodyPr anchor="ctr" anchorCtr="0"/>
          <a:p>
            <a:pPr eaLnBrk="0" hangingPunct="0"/>
            <a:r>
              <a:rPr lang="zh-CN" altLang="en-US" sz="4000" dirty="0">
                <a:solidFill>
                  <a:schemeClr val="tx2"/>
                </a:solidFill>
                <a:latin typeface="Tahoma" panose="020B0604030504040204" pitchFamily="2" charset="0"/>
                <a:ea typeface="宋体" panose="02010600030101010101" pitchFamily="2" charset="-122"/>
              </a:rPr>
              <a:t>3</a:t>
            </a:r>
            <a:r>
              <a:rPr lang="en-US" altLang="zh-CN" sz="4000" dirty="0">
                <a:solidFill>
                  <a:schemeClr val="tx2"/>
                </a:solidFill>
                <a:latin typeface="Tahoma" panose="020B0604030504040204" pitchFamily="2" charset="0"/>
                <a:ea typeface="宋体" panose="02010600030101010101" pitchFamily="2" charset="-122"/>
              </a:rPr>
              <a:t>.Abstract Factory</a:t>
            </a:r>
            <a:r>
              <a:rPr lang="zh-CN" altLang="en-US" sz="4000" dirty="0">
                <a:solidFill>
                  <a:schemeClr val="tx2"/>
                </a:solidFill>
                <a:latin typeface="Tahoma" panose="020B0604030504040204" pitchFamily="2" charset="0"/>
                <a:ea typeface="宋体" panose="02010600030101010101" pitchFamily="2" charset="-122"/>
              </a:rPr>
              <a:t>（抽象工厂）</a:t>
            </a:r>
            <a:endParaRPr lang="zh-CN" altLang="en-US" sz="4000" dirty="0">
              <a:solidFill>
                <a:schemeClr val="tx2"/>
              </a:solidFill>
              <a:latin typeface="Tahoma" panose="020B0604030504040204" pitchFamily="2" charset="0"/>
              <a:ea typeface="宋体" panose="02010600030101010101" pitchFamily="2" charset="-122"/>
            </a:endParaRPr>
          </a:p>
        </p:txBody>
      </p:sp>
      <p:sp>
        <p:nvSpPr>
          <p:cNvPr id="24579" name="Text Box 4"/>
          <p:cNvSpPr txBox="1"/>
          <p:nvPr/>
        </p:nvSpPr>
        <p:spPr>
          <a:xfrm>
            <a:off x="179705" y="1595755"/>
            <a:ext cx="8708390" cy="5262245"/>
          </a:xfrm>
          <a:prstGeom prst="rect">
            <a:avLst/>
          </a:prstGeom>
          <a:noFill/>
          <a:ln w="9525">
            <a:noFill/>
          </a:ln>
        </p:spPr>
        <p:txBody>
          <a:bodyPr wrap="square" anchor="t" anchorCtr="0">
            <a:spAutoFit/>
          </a:bodyPr>
          <a:p>
            <a:pPr marL="457200" indent="-457200" algn="l" eaLnBrk="0" hangingPunct="0">
              <a:buAutoNum type="arabicPeriod"/>
            </a:pPr>
            <a:r>
              <a:rPr lang="zh-CN" altLang="en-US" sz="2400" dirty="0">
                <a:latin typeface="Tahoma" panose="020B0604030504040204" pitchFamily="2" charset="0"/>
                <a:ea typeface="宋体" panose="02010600030101010101" pitchFamily="2" charset="-122"/>
              </a:rPr>
              <a:t>产品有</a:t>
            </a:r>
            <a:r>
              <a:rPr lang="en-US" altLang="zh-CN" sz="2400" dirty="0">
                <a:latin typeface="Tahoma" panose="020B0604030504040204" pitchFamily="2" charset="0"/>
                <a:ea typeface="宋体" panose="02010600030101010101" pitchFamily="2" charset="-122"/>
              </a:rPr>
              <a:t>2</a:t>
            </a:r>
            <a:r>
              <a:rPr lang="zh-CN" altLang="en-US" sz="2400" dirty="0">
                <a:latin typeface="Tahoma" panose="020B0604030504040204" pitchFamily="2" charset="0"/>
                <a:ea typeface="宋体" panose="02010600030101010101" pitchFamily="2" charset="-122"/>
              </a:rPr>
              <a:t>个维度，</a:t>
            </a:r>
            <a:r>
              <a:rPr lang="en-US" altLang="zh-CN" sz="2400" dirty="0">
                <a:solidFill>
                  <a:srgbClr val="FF0000"/>
                </a:solidFill>
                <a:latin typeface="Tahoma" panose="020B0604030504040204" pitchFamily="2" charset="0"/>
                <a:ea typeface="宋体" panose="02010600030101010101" pitchFamily="2" charset="-122"/>
              </a:rPr>
              <a:t>m</a:t>
            </a:r>
            <a:r>
              <a:rPr lang="zh-CN" altLang="en-US" sz="2400" dirty="0">
                <a:solidFill>
                  <a:srgbClr val="FF0000"/>
                </a:solidFill>
                <a:latin typeface="Tahoma" panose="020B0604030504040204" pitchFamily="2" charset="0"/>
                <a:ea typeface="宋体" panose="02010600030101010101" pitchFamily="2" charset="-122"/>
              </a:rPr>
              <a:t>个种类</a:t>
            </a:r>
            <a:r>
              <a:rPr lang="en-US" altLang="zh-CN" sz="2400" dirty="0">
                <a:solidFill>
                  <a:srgbClr val="FF0000"/>
                </a:solidFill>
                <a:latin typeface="Tahoma" panose="020B0604030504040204" pitchFamily="2" charset="0"/>
                <a:ea typeface="宋体" panose="02010600030101010101" pitchFamily="2" charset="-122"/>
              </a:rPr>
              <a:t>*n</a:t>
            </a:r>
            <a:r>
              <a:rPr lang="zh-CN" altLang="en-US" sz="2400" dirty="0">
                <a:solidFill>
                  <a:srgbClr val="FF0000"/>
                </a:solidFill>
                <a:latin typeface="Tahoma" panose="020B0604030504040204" pitchFamily="2" charset="0"/>
                <a:ea typeface="宋体" panose="02010600030101010101" pitchFamily="2" charset="-122"/>
              </a:rPr>
              <a:t>个特征共</a:t>
            </a:r>
            <a:r>
              <a:rPr lang="en-US" altLang="zh-CN" sz="2400" dirty="0">
                <a:solidFill>
                  <a:srgbClr val="FF0000"/>
                </a:solidFill>
                <a:latin typeface="Tahoma" panose="020B0604030504040204" pitchFamily="2" charset="0"/>
                <a:ea typeface="宋体" panose="02010600030101010101" pitchFamily="2" charset="-122"/>
              </a:rPr>
              <a:t>m*n</a:t>
            </a:r>
            <a:r>
              <a:rPr lang="zh-CN" altLang="en-US" sz="2400" dirty="0">
                <a:solidFill>
                  <a:srgbClr val="FF0000"/>
                </a:solidFill>
                <a:latin typeface="Tahoma" panose="020B0604030504040204" pitchFamily="2" charset="0"/>
                <a:ea typeface="宋体" panose="02010600030101010101" pitchFamily="2" charset="-122"/>
              </a:rPr>
              <a:t>个不同具体类型的产品</a:t>
            </a:r>
            <a:r>
              <a:rPr lang="zh-CN" altLang="en-US" sz="2400" dirty="0">
                <a:latin typeface="Tahoma" panose="020B0604030504040204" pitchFamily="2" charset="0"/>
                <a:ea typeface="宋体" panose="02010600030101010101" pitchFamily="2" charset="-122"/>
              </a:rPr>
              <a:t>；</a:t>
            </a:r>
            <a:endParaRPr lang="zh-CN" altLang="en-US" sz="2400" dirty="0">
              <a:latin typeface="Tahoma" panose="020B0604030504040204" pitchFamily="2" charset="0"/>
              <a:ea typeface="宋体" panose="02010600030101010101" pitchFamily="2" charset="-122"/>
            </a:endParaRPr>
          </a:p>
          <a:p>
            <a:pPr marL="457200" indent="-457200" algn="l" eaLnBrk="0" hangingPunct="0">
              <a:buAutoNum type="arabicPeriod"/>
            </a:pPr>
            <a:r>
              <a:rPr lang="zh-CN" altLang="en-US" sz="2400" dirty="0">
                <a:latin typeface="Tahoma" panose="020B0604030504040204" pitchFamily="2" charset="0"/>
                <a:ea typeface="宋体" panose="02010600030101010101" pitchFamily="2" charset="-122"/>
              </a:rPr>
              <a:t>选择一个为类型，另一个为特征，</a:t>
            </a:r>
            <a:r>
              <a:rPr lang="zh-CN" altLang="en-US" sz="2400" dirty="0">
                <a:solidFill>
                  <a:srgbClr val="FF0000"/>
                </a:solidFill>
                <a:latin typeface="Tahoma" panose="020B0604030504040204" pitchFamily="2" charset="0"/>
                <a:ea typeface="宋体" panose="02010600030101010101" pitchFamily="2" charset="-122"/>
              </a:rPr>
              <a:t>采用哪种原则呢？？？</a:t>
            </a:r>
            <a:endParaRPr lang="zh-CN" altLang="en-US" sz="2400" dirty="0">
              <a:solidFill>
                <a:srgbClr val="FF0000"/>
              </a:solidFill>
              <a:latin typeface="Tahoma" panose="020B0604030504040204" pitchFamily="2" charset="0"/>
              <a:ea typeface="宋体" panose="02010600030101010101" pitchFamily="2" charset="-122"/>
            </a:endParaRPr>
          </a:p>
          <a:p>
            <a:pPr marL="457200" indent="-457200" algn="l" eaLnBrk="0" hangingPunct="0">
              <a:buAutoNum type="arabicPeriod"/>
            </a:pPr>
            <a:r>
              <a:rPr lang="zh-CN" altLang="en-US" sz="2400" dirty="0">
                <a:solidFill>
                  <a:schemeClr val="tx1"/>
                </a:solidFill>
                <a:latin typeface="Tahoma" panose="020B0604030504040204" pitchFamily="2" charset="0"/>
                <a:ea typeface="宋体" panose="02010600030101010101" pitchFamily="2" charset="-122"/>
              </a:rPr>
              <a:t>具体工厂数量和工厂的复杂度权衡设计：</a:t>
            </a:r>
            <a:endParaRPr lang="zh-CN" altLang="en-US" sz="2400" dirty="0">
              <a:solidFill>
                <a:schemeClr val="tx1"/>
              </a:solidFill>
              <a:latin typeface="Tahoma" panose="020B0604030504040204" pitchFamily="2" charset="0"/>
              <a:ea typeface="宋体" panose="02010600030101010101" pitchFamily="2" charset="-122"/>
            </a:endParaRPr>
          </a:p>
          <a:p>
            <a:pPr lvl="1" algn="l" eaLnBrk="0" hangingPunct="0"/>
            <a:r>
              <a:rPr lang="en-US" altLang="zh-CN" sz="2400" dirty="0">
                <a:solidFill>
                  <a:schemeClr val="tx1"/>
                </a:solidFill>
                <a:latin typeface="Tahoma" panose="020B0604030504040204" pitchFamily="2" charset="0"/>
                <a:ea typeface="宋体" panose="02010600030101010101" pitchFamily="2" charset="-122"/>
              </a:rPr>
              <a:t>n</a:t>
            </a:r>
            <a:r>
              <a:rPr lang="zh-CN" altLang="en-US" sz="2400" dirty="0">
                <a:solidFill>
                  <a:schemeClr val="tx1"/>
                </a:solidFill>
                <a:latin typeface="Tahoma" panose="020B0604030504040204" pitchFamily="2" charset="0"/>
                <a:ea typeface="宋体" panose="02010600030101010101" pitchFamily="2" charset="-122"/>
              </a:rPr>
              <a:t>个具体工厂，每个工厂生产</a:t>
            </a:r>
            <a:r>
              <a:rPr lang="en-US" altLang="zh-CN" sz="2400" dirty="0">
                <a:solidFill>
                  <a:schemeClr val="tx1"/>
                </a:solidFill>
                <a:latin typeface="Tahoma" panose="020B0604030504040204" pitchFamily="2" charset="0"/>
                <a:ea typeface="宋体" panose="02010600030101010101" pitchFamily="2" charset="-122"/>
              </a:rPr>
              <a:t>m</a:t>
            </a:r>
            <a:r>
              <a:rPr lang="zh-CN" altLang="en-US" sz="2400" dirty="0">
                <a:solidFill>
                  <a:schemeClr val="tx1"/>
                </a:solidFill>
                <a:latin typeface="Tahoma" panose="020B0604030504040204" pitchFamily="2" charset="0"/>
                <a:ea typeface="宋体" panose="02010600030101010101" pitchFamily="2" charset="-122"/>
              </a:rPr>
              <a:t>个产品？</a:t>
            </a:r>
            <a:endParaRPr lang="zh-CN" altLang="en-US" sz="2400" dirty="0">
              <a:solidFill>
                <a:schemeClr val="tx1"/>
              </a:solidFill>
              <a:latin typeface="Tahoma" panose="020B0604030504040204" pitchFamily="2" charset="0"/>
              <a:ea typeface="宋体" panose="02010600030101010101" pitchFamily="2" charset="-122"/>
            </a:endParaRPr>
          </a:p>
          <a:p>
            <a:pPr lvl="1" algn="l" eaLnBrk="0" hangingPunct="0"/>
            <a:r>
              <a:rPr lang="zh-CN" altLang="en-US" sz="2400" dirty="0">
                <a:solidFill>
                  <a:schemeClr val="tx1"/>
                </a:solidFill>
                <a:latin typeface="Tahoma" panose="020B0604030504040204" pitchFamily="2" charset="0"/>
                <a:ea typeface="宋体" panose="02010600030101010101" pitchFamily="2" charset="-122"/>
              </a:rPr>
              <a:t>还是</a:t>
            </a:r>
            <a:r>
              <a:rPr lang="en-US" altLang="zh-CN" sz="2400" dirty="0">
                <a:solidFill>
                  <a:schemeClr val="tx1"/>
                </a:solidFill>
                <a:latin typeface="Tahoma" panose="020B0604030504040204" pitchFamily="2" charset="0"/>
                <a:ea typeface="宋体" panose="02010600030101010101" pitchFamily="2" charset="-122"/>
              </a:rPr>
              <a:t>m</a:t>
            </a:r>
            <a:r>
              <a:rPr lang="zh-CN" altLang="en-US" sz="2400" dirty="0">
                <a:solidFill>
                  <a:schemeClr val="tx1"/>
                </a:solidFill>
                <a:latin typeface="Tahoma" panose="020B0604030504040204" pitchFamily="2" charset="0"/>
                <a:ea typeface="宋体" panose="02010600030101010101" pitchFamily="2" charset="-122"/>
              </a:rPr>
              <a:t>个工厂，每个工厂生产</a:t>
            </a:r>
            <a:r>
              <a:rPr lang="en-US" altLang="zh-CN" sz="2400" dirty="0">
                <a:solidFill>
                  <a:schemeClr val="tx1"/>
                </a:solidFill>
                <a:latin typeface="Tahoma" panose="020B0604030504040204" pitchFamily="2" charset="0"/>
                <a:ea typeface="宋体" panose="02010600030101010101" pitchFamily="2" charset="-122"/>
              </a:rPr>
              <a:t>n</a:t>
            </a:r>
            <a:r>
              <a:rPr lang="zh-CN" altLang="en-US" sz="2400" dirty="0">
                <a:solidFill>
                  <a:schemeClr val="tx1"/>
                </a:solidFill>
                <a:latin typeface="Tahoma" panose="020B0604030504040204" pitchFamily="2" charset="0"/>
                <a:ea typeface="宋体" panose="02010600030101010101" pitchFamily="2" charset="-122"/>
              </a:rPr>
              <a:t>个产品？</a:t>
            </a:r>
            <a:endParaRPr lang="zh-CN" altLang="en-US" sz="2400" dirty="0">
              <a:solidFill>
                <a:schemeClr val="tx1"/>
              </a:solidFill>
              <a:latin typeface="Tahoma" panose="020B0604030504040204" pitchFamily="2" charset="0"/>
              <a:ea typeface="宋体" panose="02010600030101010101" pitchFamily="2" charset="-122"/>
            </a:endParaRPr>
          </a:p>
          <a:p>
            <a:pPr lvl="1" algn="l" eaLnBrk="0" hangingPunct="0"/>
            <a:r>
              <a:rPr lang="zh-CN" altLang="en-US" sz="2400" dirty="0">
                <a:solidFill>
                  <a:schemeClr val="tx1"/>
                </a:solidFill>
                <a:latin typeface="Tahoma" panose="020B0604030504040204" pitchFamily="2" charset="0"/>
                <a:ea typeface="宋体" panose="02010600030101010101" pitchFamily="2" charset="-122"/>
              </a:rPr>
              <a:t>合理的解决方案是每个工厂创建不同种类的具体</a:t>
            </a:r>
            <a:r>
              <a:rPr lang="zh-CN" altLang="en-US" sz="2400" dirty="0">
                <a:solidFill>
                  <a:schemeClr val="tx1"/>
                </a:solidFill>
                <a:latin typeface="Tahoma" panose="020B0604030504040204" pitchFamily="2" charset="0"/>
                <a:ea typeface="宋体" panose="02010600030101010101" pitchFamily="2" charset="-122"/>
              </a:rPr>
              <a:t>产品。</a:t>
            </a:r>
            <a:endParaRPr lang="zh-CN" altLang="en-US" sz="2400" dirty="0">
              <a:solidFill>
                <a:schemeClr val="tx1"/>
              </a:solidFill>
              <a:latin typeface="Tahoma" panose="020B0604030504040204" pitchFamily="2" charset="0"/>
              <a:ea typeface="宋体" panose="02010600030101010101" pitchFamily="2" charset="-122"/>
            </a:endParaRPr>
          </a:p>
          <a:p>
            <a:pPr marL="457200" indent="-457200" algn="l" eaLnBrk="0" hangingPunct="0">
              <a:buAutoNum type="arabicPeriod"/>
            </a:pPr>
            <a:r>
              <a:rPr lang="zh-CN" altLang="en-US" sz="2400" dirty="0">
                <a:solidFill>
                  <a:schemeClr val="tx1"/>
                </a:solidFill>
                <a:latin typeface="Tahoma" panose="020B0604030504040204" pitchFamily="2" charset="0"/>
                <a:ea typeface="宋体" panose="02010600030101010101" pitchFamily="2" charset="-122"/>
              </a:rPr>
              <a:t>抽象工厂：定义具体工厂的创建对象的方法</a:t>
            </a:r>
            <a:r>
              <a:rPr lang="en-US" altLang="zh-CN" sz="2400" dirty="0">
                <a:solidFill>
                  <a:schemeClr val="tx1"/>
                </a:solidFill>
                <a:latin typeface="Tahoma" panose="020B0604030504040204" pitchFamily="2" charset="0"/>
                <a:ea typeface="宋体" panose="02010600030101010101" pitchFamily="2" charset="-122"/>
              </a:rPr>
              <a:t>(</a:t>
            </a:r>
            <a:r>
              <a:rPr lang="zh-CN" altLang="en-US" sz="2400" dirty="0">
                <a:solidFill>
                  <a:schemeClr val="tx1"/>
                </a:solidFill>
                <a:latin typeface="Tahoma" panose="020B0604030504040204" pitchFamily="2" charset="0"/>
                <a:ea typeface="宋体" panose="02010600030101010101" pitchFamily="2" charset="-122"/>
              </a:rPr>
              <a:t>生产线</a:t>
            </a:r>
            <a:r>
              <a:rPr lang="en-US" altLang="zh-CN" sz="2400" dirty="0">
                <a:solidFill>
                  <a:schemeClr val="tx1"/>
                </a:solidFill>
                <a:latin typeface="Tahoma" panose="020B0604030504040204" pitchFamily="2" charset="0"/>
                <a:ea typeface="宋体" panose="02010600030101010101" pitchFamily="2" charset="-122"/>
              </a:rPr>
              <a:t>)</a:t>
            </a:r>
            <a:r>
              <a:rPr lang="zh-CN" altLang="en-US" sz="2400" dirty="0">
                <a:solidFill>
                  <a:schemeClr val="tx1"/>
                </a:solidFill>
                <a:latin typeface="Tahoma" panose="020B0604030504040204" pitchFamily="2" charset="0"/>
                <a:ea typeface="宋体" panose="02010600030101010101" pitchFamily="2" charset="-122"/>
              </a:rPr>
              <a:t>，每个具体种类的产品一个方法生产线</a:t>
            </a:r>
            <a:endParaRPr lang="zh-CN" altLang="en-US" sz="2400" dirty="0">
              <a:solidFill>
                <a:schemeClr val="tx1"/>
              </a:solidFill>
              <a:latin typeface="Tahoma" panose="020B0604030504040204" pitchFamily="2" charset="0"/>
              <a:ea typeface="宋体" panose="02010600030101010101" pitchFamily="2" charset="-122"/>
            </a:endParaRPr>
          </a:p>
          <a:p>
            <a:pPr lvl="1" algn="l" eaLnBrk="0" hangingPunct="0"/>
            <a:r>
              <a:rPr lang="zh-CN" altLang="en-US" sz="2400" dirty="0">
                <a:solidFill>
                  <a:schemeClr val="tx1"/>
                </a:solidFill>
                <a:latin typeface="Tahoma" panose="020B0604030504040204" pitchFamily="2" charset="0"/>
                <a:ea typeface="宋体" panose="02010600030101010101" pitchFamily="2" charset="-122"/>
              </a:rPr>
              <a:t>可以把方法理解为工厂中的生产线；</a:t>
            </a:r>
            <a:endParaRPr lang="zh-CN" altLang="en-US" sz="2400" dirty="0">
              <a:solidFill>
                <a:schemeClr val="tx1"/>
              </a:solidFill>
              <a:latin typeface="Tahoma" panose="020B0604030504040204" pitchFamily="2" charset="0"/>
              <a:ea typeface="宋体" panose="02010600030101010101" pitchFamily="2" charset="-122"/>
            </a:endParaRPr>
          </a:p>
          <a:p>
            <a:pPr marL="457200" indent="-457200" algn="l" eaLnBrk="0" hangingPunct="0">
              <a:buAutoNum type="arabicPeriod"/>
            </a:pPr>
            <a:r>
              <a:rPr lang="zh-CN" altLang="en-US" sz="2400" dirty="0">
                <a:solidFill>
                  <a:schemeClr val="tx1"/>
                </a:solidFill>
                <a:latin typeface="Tahoma" panose="020B0604030504040204" pitchFamily="2" charset="0"/>
                <a:ea typeface="宋体" panose="02010600030101010101" pitchFamily="2" charset="-122"/>
              </a:rPr>
              <a:t>客户端的设计</a:t>
            </a:r>
            <a:endParaRPr lang="zh-CN" altLang="en-US" sz="2400" dirty="0">
              <a:solidFill>
                <a:schemeClr val="tx1"/>
              </a:solidFill>
              <a:latin typeface="Tahoma" panose="020B0604030504040204" pitchFamily="2" charset="0"/>
              <a:ea typeface="宋体" panose="02010600030101010101" pitchFamily="2" charset="-122"/>
            </a:endParaRPr>
          </a:p>
          <a:p>
            <a:pPr marL="914400" lvl="1" indent="-457200" algn="l" eaLnBrk="0" hangingPunct="0">
              <a:buFont typeface="+mj-ea"/>
              <a:buAutoNum type="circleNumDbPlain"/>
            </a:pPr>
            <a:r>
              <a:rPr lang="zh-CN" altLang="en-US" sz="2400" dirty="0">
                <a:solidFill>
                  <a:schemeClr val="tx1"/>
                </a:solidFill>
                <a:latin typeface="Tahoma" panose="020B0604030504040204" pitchFamily="2" charset="0"/>
                <a:ea typeface="宋体" panose="02010600030101010101" pitchFamily="2" charset="-122"/>
              </a:rPr>
              <a:t>创建特定特征</a:t>
            </a:r>
            <a:r>
              <a:rPr lang="zh-CN" altLang="en-US" sz="2400" dirty="0">
                <a:solidFill>
                  <a:schemeClr val="tx1"/>
                </a:solidFill>
                <a:latin typeface="Tahoma" panose="020B0604030504040204" pitchFamily="2" charset="0"/>
                <a:ea typeface="宋体" panose="02010600030101010101" pitchFamily="2" charset="-122"/>
              </a:rPr>
              <a:t>的具体工厂</a:t>
            </a:r>
            <a:r>
              <a:rPr lang="zh-CN" altLang="en-US" sz="2400" dirty="0">
                <a:solidFill>
                  <a:schemeClr val="tx1"/>
                </a:solidFill>
                <a:latin typeface="Tahoma" panose="020B0604030504040204" pitchFamily="2" charset="0"/>
                <a:ea typeface="宋体" panose="02010600030101010101" pitchFamily="2" charset="-122"/>
              </a:rPr>
              <a:t>；</a:t>
            </a:r>
            <a:endParaRPr lang="zh-CN" altLang="en-US" sz="2400" dirty="0">
              <a:solidFill>
                <a:schemeClr val="tx1"/>
              </a:solidFill>
              <a:latin typeface="Tahoma" panose="020B0604030504040204" pitchFamily="2" charset="0"/>
              <a:ea typeface="宋体" panose="02010600030101010101" pitchFamily="2" charset="-122"/>
            </a:endParaRPr>
          </a:p>
          <a:p>
            <a:pPr marL="914400" lvl="1" indent="-457200" algn="l" eaLnBrk="0" hangingPunct="0">
              <a:buFont typeface="+mj-ea"/>
              <a:buAutoNum type="circleNumDbPlain"/>
            </a:pPr>
            <a:r>
              <a:rPr lang="zh-CN" altLang="en-US" sz="2400" dirty="0">
                <a:solidFill>
                  <a:schemeClr val="tx1"/>
                </a:solidFill>
                <a:latin typeface="Tahoma" panose="020B0604030504040204" pitchFamily="2" charset="0"/>
                <a:ea typeface="宋体" panose="02010600030101010101" pitchFamily="2" charset="-122"/>
              </a:rPr>
              <a:t>利用工厂创建需要</a:t>
            </a:r>
            <a:r>
              <a:rPr lang="zh-CN" altLang="en-US" sz="2400" dirty="0">
                <a:solidFill>
                  <a:schemeClr val="tx1"/>
                </a:solidFill>
                <a:latin typeface="Tahoma" panose="020B0604030504040204" pitchFamily="2" charset="0"/>
                <a:ea typeface="宋体" panose="02010600030101010101" pitchFamily="2" charset="-122"/>
              </a:rPr>
              <a:t>的类型的</a:t>
            </a:r>
            <a:r>
              <a:rPr lang="zh-CN" altLang="en-US" sz="2400" dirty="0">
                <a:solidFill>
                  <a:schemeClr val="tx1"/>
                </a:solidFill>
                <a:latin typeface="Tahoma" panose="020B0604030504040204" pitchFamily="2" charset="0"/>
                <a:ea typeface="宋体" panose="02010600030101010101" pitchFamily="2" charset="-122"/>
              </a:rPr>
              <a:t>产品</a:t>
            </a:r>
            <a:endParaRPr lang="zh-CN" altLang="en-US" sz="2400" dirty="0">
              <a:solidFill>
                <a:schemeClr val="tx1"/>
              </a:solidFill>
              <a:latin typeface="Tahoma" panose="020B0604030504040204" pitchFamily="2" charset="0"/>
              <a:ea typeface="宋体" panose="02010600030101010101" pitchFamily="2" charset="-122"/>
            </a:endParaRPr>
          </a:p>
          <a:p>
            <a:pPr marL="457200" indent="-457200" algn="ctr" eaLnBrk="0" hangingPunct="0"/>
            <a:endParaRPr lang="zh-CN" altLang="en-US" sz="2400" dirty="0">
              <a:solidFill>
                <a:schemeClr val="tx1"/>
              </a:solidFill>
              <a:latin typeface="Tahoma" panose="020B0604030504040204" pitchFamily="2"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4578" name="Rectangle 3"/>
          <p:cNvSpPr/>
          <p:nvPr/>
        </p:nvSpPr>
        <p:spPr>
          <a:xfrm>
            <a:off x="914400" y="838200"/>
            <a:ext cx="7772400" cy="571500"/>
          </a:xfrm>
          <a:prstGeom prst="rect">
            <a:avLst/>
          </a:prstGeom>
          <a:noFill/>
          <a:ln w="9525">
            <a:noFill/>
          </a:ln>
        </p:spPr>
        <p:txBody>
          <a:bodyPr anchor="ctr" anchorCtr="0"/>
          <a:p>
            <a:pPr eaLnBrk="0" hangingPunct="0"/>
            <a:r>
              <a:rPr lang="zh-CN" altLang="en-US" sz="4400" dirty="0">
                <a:solidFill>
                  <a:schemeClr val="tx2"/>
                </a:solidFill>
                <a:latin typeface="Tahoma" panose="020B0604030504040204" pitchFamily="2" charset="0"/>
                <a:ea typeface="宋体" panose="02010600030101010101" pitchFamily="2" charset="-122"/>
              </a:rPr>
              <a:t>3</a:t>
            </a:r>
            <a:r>
              <a:rPr lang="en-US" altLang="zh-CN" sz="4400" dirty="0">
                <a:solidFill>
                  <a:schemeClr val="tx2"/>
                </a:solidFill>
                <a:latin typeface="Tahoma" panose="020B0604030504040204" pitchFamily="2" charset="0"/>
                <a:ea typeface="宋体" panose="02010600030101010101" pitchFamily="2" charset="-122"/>
              </a:rPr>
              <a:t>.Abstract Factory</a:t>
            </a:r>
            <a:r>
              <a:rPr lang="zh-CN" altLang="en-US" sz="4400" dirty="0">
                <a:solidFill>
                  <a:schemeClr val="tx2"/>
                </a:solidFill>
                <a:latin typeface="Tahoma" panose="020B0604030504040204" pitchFamily="2" charset="0"/>
                <a:ea typeface="宋体" panose="02010600030101010101" pitchFamily="2" charset="-122"/>
              </a:rPr>
              <a:t>（抽象工厂）</a:t>
            </a:r>
            <a:endParaRPr lang="zh-CN" altLang="en-US" sz="4400" dirty="0">
              <a:solidFill>
                <a:schemeClr val="tx2"/>
              </a:solidFill>
              <a:latin typeface="Tahoma" panose="020B0604030504040204" pitchFamily="2" charset="0"/>
              <a:ea typeface="宋体" panose="02010600030101010101" pitchFamily="2" charset="-122"/>
            </a:endParaRPr>
          </a:p>
        </p:txBody>
      </p:sp>
      <p:sp>
        <p:nvSpPr>
          <p:cNvPr id="24579" name="Text Box 4"/>
          <p:cNvSpPr txBox="1"/>
          <p:nvPr/>
        </p:nvSpPr>
        <p:spPr>
          <a:xfrm>
            <a:off x="822325" y="2078038"/>
            <a:ext cx="8108950" cy="410845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意图：提供一个创建一系列相关或者相互依赖对象的接口，</a:t>
            </a:r>
            <a:endParaRPr lang="zh-CN" altLang="en-US" sz="2400" dirty="0">
              <a:latin typeface="Tahoma" panose="020B0604030504040204" pitchFamily="2" charset="0"/>
              <a:ea typeface="宋体" panose="02010600030101010101" pitchFamily="2" charset="-122"/>
            </a:endParaRPr>
          </a:p>
          <a:p>
            <a:pPr algn="l" eaLnBrk="0" hangingPunct="0"/>
            <a:r>
              <a:rPr lang="zh-CN" altLang="en-US" sz="2400" dirty="0">
                <a:latin typeface="Tahoma" panose="020B0604030504040204" pitchFamily="2" charset="0"/>
                <a:ea typeface="宋体" panose="02010600030101010101" pitchFamily="2" charset="-122"/>
              </a:rPr>
              <a:t>不要指定它们的具体类。</a:t>
            </a:r>
            <a:endParaRPr lang="zh-CN" altLang="en-US" sz="2400" dirty="0">
              <a:latin typeface="Tahoma" panose="020B0604030504040204" pitchFamily="2" charset="0"/>
              <a:ea typeface="宋体" panose="02010600030101010101" pitchFamily="2" charset="-122"/>
            </a:endParaRPr>
          </a:p>
          <a:p>
            <a:pPr algn="ctr" eaLnBrk="0" hangingPunct="0"/>
            <a:endParaRPr lang="zh-CN" altLang="en-US" sz="2400" dirty="0">
              <a:latin typeface="Tahoma" panose="020B0604030504040204" pitchFamily="2" charset="0"/>
              <a:ea typeface="宋体" panose="02010600030101010101" pitchFamily="2" charset="-122"/>
            </a:endParaRPr>
          </a:p>
          <a:p>
            <a:pPr algn="l" eaLnBrk="0" hangingPunct="0"/>
            <a:r>
              <a:rPr lang="zh-CN" altLang="en-US" sz="2400" dirty="0">
                <a:latin typeface="Century" panose="02040604050505020304" pitchFamily="2" charset="0"/>
                <a:ea typeface="宋体" panose="02010600030101010101" pitchFamily="2" charset="-122"/>
              </a:rPr>
              <a:t>例如，</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在汽车制造中，金属片冲压设备是</a:t>
            </a:r>
            <a:r>
              <a:rPr lang="en-US" altLang="zh-CN" sz="2400" i="1" dirty="0">
                <a:latin typeface="Arial" panose="020B0604020202020204" pitchFamily="34" charset="0"/>
                <a:ea typeface="宋体" panose="02010600030101010101" pitchFamily="2" charset="-122"/>
                <a:cs typeface="Arial" panose="020B0604020202020204" pitchFamily="34" charset="0"/>
              </a:rPr>
              <a:t>Abstract Factory</a:t>
            </a:r>
            <a:r>
              <a:rPr lang="zh-CN" altLang="en-US" sz="2400" dirty="0">
                <a:latin typeface="Arial" panose="020B0604020202020204" pitchFamily="34" charset="0"/>
                <a:ea typeface="宋体" panose="02010600030101010101" pitchFamily="2" charset="-122"/>
              </a:rPr>
              <a:t>模式的</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一个例子，它用来制造汽车的部件。用滚筒</a:t>
            </a:r>
            <a:r>
              <a:rPr lang="en-US" altLang="zh-CN" sz="2400" dirty="0">
                <a:latin typeface="Arial" panose="020B0604020202020204" pitchFamily="34" charset="0"/>
                <a:ea typeface="宋体" panose="02010600030101010101" pitchFamily="2" charset="-122"/>
                <a:cs typeface="Arial" panose="020B0604020202020204" pitchFamily="34" charset="0"/>
              </a:rPr>
              <a:t>(rollers)</a:t>
            </a:r>
            <a:r>
              <a:rPr lang="zh-CN" altLang="en-US" sz="2400" dirty="0">
                <a:latin typeface="Arial" panose="020B0604020202020204" pitchFamily="34" charset="0"/>
                <a:ea typeface="宋体" panose="02010600030101010101" pitchFamily="2" charset="-122"/>
              </a:rPr>
              <a:t>来改变</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模具</a:t>
            </a:r>
            <a:r>
              <a:rPr lang="en-US" altLang="zh-CN" sz="2400" dirty="0">
                <a:latin typeface="Arial" panose="020B0604020202020204" pitchFamily="34" charset="0"/>
                <a:ea typeface="宋体" panose="02010600030101010101" pitchFamily="2" charset="-122"/>
                <a:cs typeface="Arial" panose="020B0604020202020204" pitchFamily="34" charset="0"/>
              </a:rPr>
              <a:t>(dies)</a:t>
            </a:r>
            <a:r>
              <a:rPr lang="zh-CN" altLang="en-US" sz="2400" dirty="0">
                <a:latin typeface="Arial" panose="020B0604020202020204" pitchFamily="34" charset="0"/>
                <a:ea typeface="宋体" panose="02010600030101010101" pitchFamily="2" charset="-122"/>
              </a:rPr>
              <a:t>，就可以改变这样的具体对象</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模具的加工品</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这些具体的对象包括：引擎罩、车的中轴、车顶、左右的前</a:t>
            </a:r>
            <a:endParaRPr lang="zh-CN" altLang="en-US" sz="2400" dirty="0">
              <a:latin typeface="Arial" panose="020B0604020202020204" pitchFamily="34" charset="0"/>
              <a:ea typeface="宋体" panose="02010600030101010101" pitchFamily="2" charset="-122"/>
            </a:endParaRPr>
          </a:p>
          <a:p>
            <a:pPr algn="l" eaLnBrk="0" hangingPunct="0"/>
            <a:r>
              <a:rPr lang="zh-CN" altLang="en-US" sz="2400" dirty="0">
                <a:latin typeface="Arial" panose="020B0604020202020204" pitchFamily="34" charset="0"/>
                <a:ea typeface="宋体" panose="02010600030101010101" pitchFamily="2" charset="-122"/>
              </a:rPr>
              <a:t>端挡板等。汽车的主控部分要确保所有这些具体的对象都是</a:t>
            </a:r>
            <a:endParaRPr lang="zh-CN" altLang="en-US" sz="2400" dirty="0">
              <a:latin typeface="Arial" panose="020B0604020202020204" pitchFamily="34" charset="0"/>
              <a:ea typeface="宋体" panose="02010600030101010101" pitchFamily="2" charset="-122"/>
            </a:endParaRPr>
          </a:p>
          <a:p>
            <a:pPr algn="l" eaLnBrk="0" hangingPunct="0"/>
            <a:r>
              <a:rPr lang="zh-CN" altLang="en-US" sz="2400" dirty="0">
                <a:latin typeface="Arial" panose="020B0604020202020204" pitchFamily="34" charset="0"/>
                <a:ea typeface="宋体" panose="02010600030101010101" pitchFamily="2" charset="-122"/>
              </a:rPr>
              <a:t>兼容的。</a:t>
            </a:r>
            <a:endParaRPr lang="zh-CN" altLang="en-US" sz="2400" dirty="0">
              <a:latin typeface="Tahoma" panose="020B0604030504040204" pitchFamily="2" charset="0"/>
              <a:ea typeface="宋体" panose="02010600030101010101" pitchFamily="2" charset="-122"/>
            </a:endParaRPr>
          </a:p>
          <a:p>
            <a:pPr algn="ctr" eaLnBrk="0" hangingPunct="0"/>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25602" name="Object 2"/>
          <p:cNvGraphicFramePr>
            <a:graphicFrameLocks noChangeAspect="1"/>
          </p:cNvGraphicFramePr>
          <p:nvPr/>
        </p:nvGraphicFramePr>
        <p:xfrm>
          <a:off x="684213" y="1052513"/>
          <a:ext cx="8064500" cy="5419725"/>
        </p:xfrm>
        <a:graphic>
          <a:graphicData uri="http://schemas.openxmlformats.org/presentationml/2006/ole">
            <mc:AlternateContent xmlns:mc="http://schemas.openxmlformats.org/markup-compatibility/2006">
              <mc:Choice xmlns:v="urn:schemas-microsoft-com:vml" Requires="v">
                <p:oleObj spid="_x0000_s3078" name="" r:id="rId1" imgW="6650990" imgH="4877435" progId="Visio.Drawing.5">
                  <p:embed/>
                </p:oleObj>
              </mc:Choice>
              <mc:Fallback>
                <p:oleObj name="" r:id="rId1" imgW="6650990" imgH="4877435" progId="Visio.Drawing.5">
                  <p:embed/>
                  <p:pic>
                    <p:nvPicPr>
                      <p:cNvPr id="0" name="图片 3077"/>
                      <p:cNvPicPr/>
                      <p:nvPr/>
                    </p:nvPicPr>
                    <p:blipFill>
                      <a:blip r:embed="rId2"/>
                      <a:stretch>
                        <a:fillRect/>
                      </a:stretch>
                    </p:blipFill>
                    <p:spPr>
                      <a:xfrm>
                        <a:off x="684213" y="1052513"/>
                        <a:ext cx="8064500" cy="5419725"/>
                      </a:xfrm>
                      <a:prstGeom prst="rect">
                        <a:avLst/>
                      </a:prstGeom>
                      <a:noFill/>
                      <a:ln w="38100">
                        <a:noFill/>
                        <a:miter/>
                      </a:ln>
                    </p:spPr>
                  </p:pic>
                </p:oleObj>
              </mc:Fallback>
            </mc:AlternateContent>
          </a:graphicData>
        </a:graphic>
      </p:graphicFrame>
      <p:sp>
        <p:nvSpPr>
          <p:cNvPr id="25603" name="Text Box 3"/>
          <p:cNvSpPr txBox="1"/>
          <p:nvPr/>
        </p:nvSpPr>
        <p:spPr>
          <a:xfrm>
            <a:off x="1584325" y="7064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p:sp>
        <p:nvSpPr>
          <p:cNvPr id="25604" name="Text Box 5"/>
          <p:cNvSpPr txBox="1"/>
          <p:nvPr/>
        </p:nvSpPr>
        <p:spPr>
          <a:xfrm>
            <a:off x="4598988" y="404813"/>
            <a:ext cx="10985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实例化</a:t>
            </a:r>
            <a:endParaRPr lang="zh-CN" altLang="en-US" sz="2400" dirty="0">
              <a:latin typeface="Tahoma" panose="020B0604030504040204" pitchFamily="2" charset="0"/>
              <a:ea typeface="宋体" panose="02010600030101010101" pitchFamily="2" charset="-122"/>
            </a:endParaRPr>
          </a:p>
        </p:txBody>
      </p:sp>
      <p:sp>
        <p:nvSpPr>
          <p:cNvPr id="25605" name="Text Box 7"/>
          <p:cNvSpPr txBox="1"/>
          <p:nvPr/>
        </p:nvSpPr>
        <p:spPr>
          <a:xfrm>
            <a:off x="3644900" y="476250"/>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继承</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6626" name="Rectangle 2"/>
          <p:cNvSpPr>
            <a:spLocks noGrp="1"/>
          </p:cNvSpPr>
          <p:nvPr>
            <p:ph type="title"/>
          </p:nvPr>
        </p:nvSpPr>
        <p:spPr>
          <a:xfrm>
            <a:off x="1150938" y="617538"/>
            <a:ext cx="7793037" cy="1143000"/>
          </a:xfrm>
        </p:spPr>
        <p:txBody>
          <a:bodyPr wrap="square" anchor="b" anchorCtr="0"/>
          <a:p>
            <a:r>
              <a:rPr lang="en-US" altLang="zh-CN" dirty="0"/>
              <a:t>4.Builder</a:t>
            </a:r>
            <a:r>
              <a:rPr lang="zh-CN" altLang="en-US" dirty="0"/>
              <a:t>（生成器）</a:t>
            </a:r>
            <a:endParaRPr lang="zh-CN" altLang="en-US" dirty="0"/>
          </a:p>
        </p:txBody>
      </p:sp>
      <p:sp>
        <p:nvSpPr>
          <p:cNvPr id="26627" name="Rectangle 3"/>
          <p:cNvSpPr>
            <a:spLocks noGrp="1"/>
          </p:cNvSpPr>
          <p:nvPr>
            <p:ph type="body"/>
          </p:nvPr>
        </p:nvSpPr>
        <p:spPr>
          <a:xfrm>
            <a:off x="1182688" y="2017713"/>
            <a:ext cx="7772400" cy="4114800"/>
          </a:xfrm>
        </p:spPr>
        <p:txBody>
          <a:bodyPr wrap="square" anchor="t" anchorCtr="0"/>
          <a:p>
            <a:r>
              <a:rPr lang="zh-CN" altLang="en-US" sz="2800" dirty="0"/>
              <a:t>意图：将一个复杂对象的构建与它的表示分离，使得同样的构建过程可以创建不同的表示结果。</a:t>
            </a:r>
            <a:endParaRPr lang="zh-CN" altLang="en-US" sz="2800" dirty="0"/>
          </a:p>
          <a:p>
            <a:r>
              <a:rPr lang="zh-CN" altLang="en-US" sz="2800" dirty="0"/>
              <a:t>例如，</a:t>
            </a:r>
            <a:r>
              <a:rPr lang="zh-CN" altLang="en-US" sz="2800" dirty="0"/>
              <a:t>快餐店用</a:t>
            </a:r>
            <a:r>
              <a:rPr lang="en-US" altLang="zh-CN" sz="2800" i="1" dirty="0">
                <a:cs typeface="Arial" panose="020B0604020202020204" pitchFamily="34" charset="0"/>
              </a:rPr>
              <a:t>Builder</a:t>
            </a:r>
            <a:r>
              <a:rPr lang="zh-CN" altLang="en-US" sz="2800" dirty="0"/>
              <a:t>模式来制作专门针对儿童的快餐。由于儿童的口味五花八门，因此菜单内容也需要经常变化</a:t>
            </a:r>
            <a:r>
              <a:rPr lang="en-US" altLang="zh-CN" sz="2800" dirty="0">
                <a:cs typeface="Arial" panose="020B0604020202020204" pitchFamily="34" charset="0"/>
              </a:rPr>
              <a:t>(</a:t>
            </a:r>
            <a:r>
              <a:rPr lang="zh-CN" altLang="en-US" sz="2800" dirty="0"/>
              <a:t>例如：主食、饮料、或者玩具等</a:t>
            </a:r>
            <a:r>
              <a:rPr lang="en-US" altLang="zh-CN" sz="2800" dirty="0">
                <a:cs typeface="Arial" panose="020B0604020202020204" pitchFamily="34" charset="0"/>
              </a:rPr>
              <a:t>)</a:t>
            </a:r>
            <a:r>
              <a:rPr lang="zh-CN" altLang="en-US" sz="2800" dirty="0"/>
              <a:t>，尽管如此，制作儿童快餐的过程是不变的。</a:t>
            </a:r>
            <a:r>
              <a:rPr lang="zh-CN" altLang="en-US" sz="2800" dirty="0">
                <a:solidFill>
                  <a:schemeClr val="hlink"/>
                </a:solidFill>
              </a:rPr>
              <a:t>注意：</a:t>
            </a:r>
            <a:r>
              <a:rPr lang="en-US" altLang="zh-CN" sz="2800" i="1" dirty="0">
                <a:cs typeface="Arial" panose="020B0604020202020204" pitchFamily="34" charset="0"/>
              </a:rPr>
              <a:t>Builder</a:t>
            </a:r>
            <a:r>
              <a:rPr lang="zh-CN" altLang="en-US" sz="2800" dirty="0"/>
              <a:t>和</a:t>
            </a:r>
            <a:r>
              <a:rPr lang="en-US" altLang="zh-CN" sz="2800" i="1" dirty="0">
                <a:cs typeface="Arial" panose="020B0604020202020204" pitchFamily="34" charset="0"/>
              </a:rPr>
              <a:t>Abstract Factory</a:t>
            </a:r>
            <a:r>
              <a:rPr lang="zh-CN" altLang="en-US" sz="2800" dirty="0"/>
              <a:t>模式的差异，</a:t>
            </a:r>
            <a:r>
              <a:rPr lang="en-US" altLang="zh-CN" sz="2800" i="1" dirty="0">
                <a:cs typeface="Arial" panose="020B0604020202020204" pitchFamily="34" charset="0"/>
              </a:rPr>
              <a:t>Builder</a:t>
            </a:r>
            <a:r>
              <a:rPr lang="zh-CN" altLang="en-US" sz="2800" dirty="0"/>
              <a:t>返回的是完成的产品，而</a:t>
            </a:r>
            <a:r>
              <a:rPr lang="en-US" altLang="zh-CN" sz="2800" i="1" dirty="0">
                <a:cs typeface="Arial" panose="020B0604020202020204" pitchFamily="34" charset="0"/>
              </a:rPr>
              <a:t>Abstract Factory</a:t>
            </a:r>
            <a:r>
              <a:rPr lang="zh-CN" altLang="en-US" sz="2800" dirty="0"/>
              <a:t>返回的是一组相关的部分。</a:t>
            </a:r>
            <a:r>
              <a:rPr lang="zh-CN" altLang="en-US" sz="2800" dirty="0"/>
              <a:t> </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27650" name="Rectangle 1026"/>
          <p:cNvSpPr>
            <a:spLocks noGrp="1"/>
          </p:cNvSpPr>
          <p:nvPr>
            <p:ph type="title"/>
          </p:nvPr>
        </p:nvSpPr>
        <p:spPr>
          <a:xfrm>
            <a:off x="1150938" y="617538"/>
            <a:ext cx="7793037" cy="1143000"/>
          </a:xfrm>
        </p:spPr>
        <p:txBody>
          <a:bodyPr wrap="square" anchor="b" anchorCtr="0"/>
          <a:p>
            <a:r>
              <a:rPr lang="en-US" altLang="zh-CN" dirty="0"/>
              <a:t>5.Prototype</a:t>
            </a:r>
            <a:r>
              <a:rPr lang="zh-CN" altLang="en-US" dirty="0"/>
              <a:t>（原型）</a:t>
            </a:r>
            <a:endParaRPr lang="zh-CN" altLang="en-US" dirty="0"/>
          </a:p>
        </p:txBody>
      </p:sp>
      <p:sp>
        <p:nvSpPr>
          <p:cNvPr id="27651" name="Rectangle 1027"/>
          <p:cNvSpPr>
            <a:spLocks noGrp="1"/>
          </p:cNvSpPr>
          <p:nvPr>
            <p:ph type="body"/>
          </p:nvPr>
        </p:nvSpPr>
        <p:spPr>
          <a:xfrm>
            <a:off x="1182688" y="2017713"/>
            <a:ext cx="7772400" cy="4114800"/>
          </a:xfrm>
        </p:spPr>
        <p:txBody>
          <a:bodyPr wrap="square" anchor="t" anchorCtr="0"/>
          <a:p>
            <a:r>
              <a:rPr lang="zh-CN" altLang="en-US" dirty="0"/>
              <a:t>意图：用原型实例指定创建对象的种类，并且通过拷贝这些原型创建新的对象。</a:t>
            </a:r>
            <a:endParaRPr lang="zh-CN" altLang="en-US" dirty="0"/>
          </a:p>
          <a:p>
            <a:r>
              <a:rPr lang="zh-CN" altLang="en-US" dirty="0"/>
              <a:t>例如，</a:t>
            </a:r>
            <a:r>
              <a:rPr lang="zh-CN" altLang="en-US" dirty="0"/>
              <a:t>一个细胞核的分裂可以生成两个同样基因型的细胞。而细胞的“克隆”就是</a:t>
            </a:r>
            <a:r>
              <a:rPr lang="en-US" altLang="zh-CN" i="1" dirty="0">
                <a:cs typeface="Arial" panose="020B0604020202020204" pitchFamily="34" charset="0"/>
              </a:rPr>
              <a:t>Prototype</a:t>
            </a:r>
            <a:r>
              <a:rPr lang="zh-CN" altLang="en-US" dirty="0"/>
              <a:t>模式的一个例子。</a:t>
            </a:r>
            <a:r>
              <a:rPr lang="zh-CN" altLang="en-US" dirty="0">
                <a:solidFill>
                  <a:schemeClr val="hlink"/>
                </a:solidFill>
              </a:rPr>
              <a:t>源细胞在这里作为一个主动的角色</a:t>
            </a:r>
            <a:r>
              <a:rPr lang="en-US" altLang="zh-CN" dirty="0">
                <a:solidFill>
                  <a:schemeClr val="hlink"/>
                </a:solidFill>
                <a:cs typeface="Arial" panose="020B0604020202020204" pitchFamily="34" charset="0"/>
              </a:rPr>
              <a:t>(active role)</a:t>
            </a:r>
            <a:r>
              <a:rPr lang="zh-CN" altLang="en-US" dirty="0">
                <a:solidFill>
                  <a:schemeClr val="hlink"/>
                </a:solidFill>
              </a:rPr>
              <a:t>，创建它自己的新实例。</a:t>
            </a:r>
            <a:endParaRPr lang="ja-JP" altLang="en-US" dirty="0">
              <a:solidFill>
                <a:schemeClr val="hlink"/>
              </a:solidFill>
              <a:latin typeface="Century" panose="02040604050505020304" pitchFamily="2" charset="0"/>
              <a:ea typeface="MS Mincho" pitchFamily="1" charset="-128"/>
            </a:endParaRPr>
          </a:p>
          <a:p>
            <a:endParaRPr lang="en-US" altLang="zh-CN" dirty="0">
              <a:solidFill>
                <a:schemeClr val="hlink"/>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28674" name="Picture 2"/>
          <p:cNvPicPr>
            <a:picLocks noChangeAspect="1"/>
          </p:cNvPicPr>
          <p:nvPr/>
        </p:nvPicPr>
        <p:blipFill>
          <a:blip r:embed="rId1"/>
          <a:stretch>
            <a:fillRect/>
          </a:stretch>
        </p:blipFill>
        <p:spPr>
          <a:xfrm>
            <a:off x="762000" y="1143000"/>
            <a:ext cx="7772400" cy="4840288"/>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29698" name="Object 2"/>
          <p:cNvGraphicFramePr>
            <a:graphicFrameLocks noChangeAspect="1"/>
          </p:cNvGraphicFramePr>
          <p:nvPr/>
        </p:nvGraphicFramePr>
        <p:xfrm>
          <a:off x="1066800" y="1676400"/>
          <a:ext cx="7391400" cy="4087813"/>
        </p:xfrm>
        <a:graphic>
          <a:graphicData uri="http://schemas.openxmlformats.org/presentationml/2006/ole">
            <mc:AlternateContent xmlns:mc="http://schemas.openxmlformats.org/markup-compatibility/2006">
              <mc:Choice xmlns:v="urn:schemas-microsoft-com:vml" Requires="v">
                <p:oleObj spid="_x0000_s3079" name="" r:id="rId1" imgW="4767580" imgH="2636520" progId="Visio.Drawing.5">
                  <p:embed/>
                </p:oleObj>
              </mc:Choice>
              <mc:Fallback>
                <p:oleObj name="" r:id="rId1" imgW="4767580" imgH="2636520" progId="Visio.Drawing.5">
                  <p:embed/>
                  <p:pic>
                    <p:nvPicPr>
                      <p:cNvPr id="0" name="图片 3078"/>
                      <p:cNvPicPr/>
                      <p:nvPr/>
                    </p:nvPicPr>
                    <p:blipFill>
                      <a:blip r:embed="rId2"/>
                      <a:stretch>
                        <a:fillRect/>
                      </a:stretch>
                    </p:blipFill>
                    <p:spPr>
                      <a:xfrm>
                        <a:off x="1066800" y="1676400"/>
                        <a:ext cx="7391400" cy="4087813"/>
                      </a:xfrm>
                      <a:prstGeom prst="rect">
                        <a:avLst/>
                      </a:prstGeom>
                      <a:noFill/>
                      <a:ln w="38100">
                        <a:noFill/>
                        <a:miter/>
                      </a:ln>
                    </p:spPr>
                  </p:pic>
                </p:oleObj>
              </mc:Fallback>
            </mc:AlternateContent>
          </a:graphicData>
        </a:graphic>
      </p:graphicFrame>
      <p:sp>
        <p:nvSpPr>
          <p:cNvPr id="29699" name="Rectangle 3"/>
          <p:cNvSpPr/>
          <p:nvPr/>
        </p:nvSpPr>
        <p:spPr>
          <a:xfrm>
            <a:off x="711200" y="62865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Prototype </a:t>
            </a:r>
            <a:r>
              <a:rPr lang="zh-CN" altLang="en-US" sz="4400" dirty="0">
                <a:solidFill>
                  <a:schemeClr val="tx2"/>
                </a:solidFill>
                <a:latin typeface="Tahoma" panose="020B0604030504040204" pitchFamily="2" charset="0"/>
                <a:ea typeface="宋体" panose="02010600030101010101" pitchFamily="2" charset="-122"/>
              </a:rPr>
              <a:t>结构</a:t>
            </a:r>
            <a:endParaRPr lang="zh-CN" altLang="en-US" sz="4400" dirty="0">
              <a:solidFill>
                <a:schemeClr val="tx2"/>
              </a:solidFill>
              <a:latin typeface="Tahoma" panose="020B0604030504040204" pitchFamily="2" charset="0"/>
              <a:ea typeface="宋体" panose="02010600030101010101" pitchFamily="2" charset="-122"/>
            </a:endParaRPr>
          </a:p>
        </p:txBody>
      </p:sp>
      <p:sp>
        <p:nvSpPr>
          <p:cNvPr id="29700" name="Text Box 4"/>
          <p:cNvSpPr txBox="1"/>
          <p:nvPr/>
        </p:nvSpPr>
        <p:spPr>
          <a:xfrm>
            <a:off x="914400" y="4724400"/>
            <a:ext cx="3435350" cy="581025"/>
          </a:xfrm>
          <a:prstGeom prst="rect">
            <a:avLst/>
          </a:prstGeom>
          <a:noFill/>
          <a:ln w="9525">
            <a:noFill/>
          </a:ln>
        </p:spPr>
        <p:txBody>
          <a:bodyPr wrap="none" anchor="t" anchorCtr="0">
            <a:spAutoFit/>
          </a:bodyPr>
          <a:p>
            <a:pPr algn="ctr" eaLnBrk="0" hangingPunct="0"/>
            <a:r>
              <a:rPr lang="zh-CN" altLang="en-US" sz="1600" dirty="0">
                <a:latin typeface="Tahoma" panose="020B0604030504040204" pitchFamily="2" charset="0"/>
                <a:ea typeface="宋体" panose="02010600030101010101" pitchFamily="2" charset="-122"/>
              </a:rPr>
              <a:t>用原型实例指定创建对象的种类，</a:t>
            </a:r>
            <a:endParaRPr lang="zh-CN" altLang="en-US" sz="1600" dirty="0">
              <a:latin typeface="Tahoma" panose="020B0604030504040204" pitchFamily="2" charset="0"/>
              <a:ea typeface="宋体" panose="02010600030101010101" pitchFamily="2" charset="-122"/>
            </a:endParaRPr>
          </a:p>
          <a:p>
            <a:pPr algn="ctr" eaLnBrk="0" hangingPunct="0"/>
            <a:r>
              <a:rPr lang="zh-CN" altLang="en-US" sz="1600" dirty="0">
                <a:latin typeface="Tahoma" panose="020B0604030504040204" pitchFamily="2" charset="0"/>
                <a:ea typeface="宋体" panose="02010600030101010101" pitchFamily="2" charset="-122"/>
              </a:rPr>
              <a:t>并且通过拷贝这些原型创建新的对象</a:t>
            </a:r>
            <a:endParaRPr lang="zh-CN" altLang="en-US" sz="1600" dirty="0">
              <a:latin typeface="Tahoma" panose="020B0604030504040204" pitchFamily="2" charset="0"/>
              <a:ea typeface="宋体" panose="02010600030101010101" pitchFamily="2" charset="-122"/>
            </a:endParaRPr>
          </a:p>
        </p:txBody>
      </p:sp>
      <p:sp>
        <p:nvSpPr>
          <p:cNvPr id="29701" name="Line 5"/>
          <p:cNvSpPr/>
          <p:nvPr/>
        </p:nvSpPr>
        <p:spPr>
          <a:xfrm flipV="1">
            <a:off x="3276600" y="3962400"/>
            <a:ext cx="762000" cy="762000"/>
          </a:xfrm>
          <a:prstGeom prst="line">
            <a:avLst/>
          </a:prstGeom>
          <a:ln w="9525" cap="flat" cmpd="sng">
            <a:solidFill>
              <a:schemeClr val="tx1"/>
            </a:solidFill>
            <a:prstDash val="dash"/>
            <a:round/>
            <a:headEnd type="none" w="med" len="med"/>
            <a:tailEnd type="arrow"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0722" name="Rectangle 2"/>
          <p:cNvSpPr>
            <a:spLocks noGrp="1"/>
          </p:cNvSpPr>
          <p:nvPr>
            <p:ph type="title"/>
          </p:nvPr>
        </p:nvSpPr>
        <p:spPr>
          <a:xfrm>
            <a:off x="1150938" y="617538"/>
            <a:ext cx="7793037" cy="1143000"/>
          </a:xfrm>
        </p:spPr>
        <p:txBody>
          <a:bodyPr wrap="square" anchor="b" anchorCtr="0"/>
          <a:p>
            <a:r>
              <a:rPr lang="en-US" altLang="zh-CN" dirty="0"/>
              <a:t>6.Adapter</a:t>
            </a:r>
            <a:r>
              <a:rPr lang="zh-CN" altLang="en-US" dirty="0"/>
              <a:t>（适配器）</a:t>
            </a:r>
            <a:endParaRPr lang="zh-CN" altLang="en-US" dirty="0"/>
          </a:p>
        </p:txBody>
      </p:sp>
      <p:sp>
        <p:nvSpPr>
          <p:cNvPr id="30723" name="Rectangle 3"/>
          <p:cNvSpPr>
            <a:spLocks noGrp="1"/>
          </p:cNvSpPr>
          <p:nvPr>
            <p:ph type="body"/>
          </p:nvPr>
        </p:nvSpPr>
        <p:spPr>
          <a:xfrm>
            <a:off x="1182688" y="2017713"/>
            <a:ext cx="7772400" cy="4114800"/>
          </a:xfrm>
        </p:spPr>
        <p:txBody>
          <a:bodyPr wrap="square" anchor="t" anchorCtr="0"/>
          <a:p>
            <a:r>
              <a:rPr lang="zh-CN" altLang="en-US" sz="2800" dirty="0"/>
              <a:t>意图：将一个类的接口转换成用户希望的另一个接口。使得原来由于接口不兼容而不能在一起工作的那些类可以在一起工作。</a:t>
            </a:r>
            <a:endParaRPr lang="zh-CN" altLang="en-US" sz="2800" dirty="0"/>
          </a:p>
          <a:p>
            <a:r>
              <a:rPr lang="zh-CN" altLang="en-US" sz="2800" dirty="0"/>
              <a:t>例如，</a:t>
            </a:r>
            <a:r>
              <a:rPr lang="zh-CN" altLang="en-US" sz="2800" dirty="0"/>
              <a:t>一个</a:t>
            </a:r>
            <a:r>
              <a:rPr lang="en-US" altLang="zh-CN" sz="2800" dirty="0">
                <a:cs typeface="Arial" panose="020B0604020202020204" pitchFamily="34" charset="0"/>
              </a:rPr>
              <a:t>1/2</a:t>
            </a:r>
            <a:r>
              <a:rPr lang="zh-CN" altLang="en-US" sz="2800" dirty="0"/>
              <a:t>英寸的防倒转齿轮不可能和一个</a:t>
            </a:r>
            <a:r>
              <a:rPr lang="en-US" altLang="zh-CN" sz="2800" dirty="0">
                <a:cs typeface="Arial" panose="020B0604020202020204" pitchFamily="34" charset="0"/>
              </a:rPr>
              <a:t>1/4</a:t>
            </a:r>
            <a:r>
              <a:rPr lang="zh-CN" altLang="en-US" sz="2800" dirty="0"/>
              <a:t>英寸的插槽配合工作。使用</a:t>
            </a:r>
            <a:r>
              <a:rPr lang="en-US" altLang="zh-CN" sz="2800" i="1" dirty="0">
                <a:cs typeface="Arial" panose="020B0604020202020204" pitchFamily="34" charset="0"/>
              </a:rPr>
              <a:t>Adapter</a:t>
            </a:r>
            <a:r>
              <a:rPr lang="zh-CN" altLang="en-US" sz="2800" dirty="0"/>
              <a:t>模式，阴口</a:t>
            </a:r>
            <a:r>
              <a:rPr lang="zh-CN" altLang="en-US" sz="2800" dirty="0">
                <a:latin typeface="Century" panose="02040604050505020304" pitchFamily="2" charset="0"/>
              </a:rPr>
              <a:t>和</a:t>
            </a:r>
            <a:r>
              <a:rPr lang="en-US" altLang="zh-CN" sz="2800" dirty="0">
                <a:latin typeface="Century" panose="02040604050505020304" pitchFamily="2" charset="0"/>
              </a:rPr>
              <a:t>1/2</a:t>
            </a:r>
            <a:r>
              <a:rPr lang="zh-CN" altLang="en-US" sz="2800" dirty="0">
                <a:latin typeface="Century" panose="02040604050505020304" pitchFamily="2" charset="0"/>
              </a:rPr>
              <a:t>英寸的防倒转齿轮接合，阳口和</a:t>
            </a:r>
            <a:r>
              <a:rPr lang="en-US" altLang="zh-CN" sz="2800" dirty="0">
                <a:latin typeface="Century" panose="02040604050505020304" pitchFamily="2" charset="0"/>
              </a:rPr>
              <a:t>1/4</a:t>
            </a:r>
            <a:r>
              <a:rPr lang="zh-CN" altLang="en-US" sz="2800" dirty="0">
                <a:latin typeface="Century" panose="02040604050505020304" pitchFamily="2" charset="0"/>
              </a:rPr>
              <a:t>英寸的插槽接合。这样两个部件就能够顺利工作。</a:t>
            </a:r>
            <a:endParaRPr lang="ja-JP" altLang="en-US" sz="2800" dirty="0">
              <a:latin typeface="Century" panose="02040604050505020304" pitchFamily="2" charset="0"/>
              <a:ea typeface="MS Mincho" pitchFamily="1" charset="-128"/>
            </a:endParaRPr>
          </a:p>
          <a:p>
            <a:endParaRPr lang="en-US" altLang="zh-CN" sz="2800" dirty="0"/>
          </a:p>
        </p:txBody>
      </p:sp>
      <p:sp>
        <p:nvSpPr>
          <p:cNvPr id="30724" name="Text Box 4"/>
          <p:cNvSpPr txBox="1"/>
          <p:nvPr/>
        </p:nvSpPr>
        <p:spPr>
          <a:xfrm>
            <a:off x="1219200" y="381000"/>
            <a:ext cx="2724150" cy="701675"/>
          </a:xfrm>
          <a:prstGeom prst="rect">
            <a:avLst/>
          </a:prstGeom>
          <a:noFill/>
          <a:ln w="9525">
            <a:noFill/>
          </a:ln>
        </p:spPr>
        <p:txBody>
          <a:bodyPr wrap="none" anchor="t" anchorCtr="0">
            <a:spAutoFit/>
          </a:bodyPr>
          <a:p>
            <a:pPr algn="ctr" eaLnBrk="0" hangingPunct="0"/>
            <a:r>
              <a:rPr lang="zh-CN" altLang="en-US" sz="4000" dirty="0">
                <a:solidFill>
                  <a:schemeClr val="hlink"/>
                </a:solidFill>
                <a:latin typeface="Tahoma" panose="020B0604030504040204" pitchFamily="2" charset="0"/>
                <a:ea typeface="宋体" panose="02010600030101010101" pitchFamily="2" charset="-122"/>
              </a:rPr>
              <a:t>结构型模式</a:t>
            </a:r>
            <a:endParaRPr lang="zh-CN" altLang="en-US" sz="4000" dirty="0">
              <a:solidFill>
                <a:schemeClr val="hlink"/>
              </a:solidFill>
              <a:latin typeface="Tahoma" panose="020B0604030504040204" pitchFamily="2"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ctr" anchorCtr="0"/>
          <a:p>
            <a:r>
              <a:rPr lang="zh-CN" altLang="en-US" dirty="0"/>
              <a:t>定义与意义</a:t>
            </a:r>
            <a:endParaRPr lang="zh-CN" altLang="en-US" dirty="0"/>
          </a:p>
        </p:txBody>
      </p:sp>
      <p:sp>
        <p:nvSpPr>
          <p:cNvPr id="9219" name="内容占位符 9218"/>
          <p:cNvSpPr>
            <a:spLocks noGrp="1"/>
          </p:cNvSpPr>
          <p:nvPr>
            <p:ph idx="1"/>
          </p:nvPr>
        </p:nvSpPr>
        <p:spPr/>
        <p:txBody>
          <a:bodyPr anchor="t" anchorCtr="0"/>
          <a:p>
            <a:pPr>
              <a:lnSpc>
                <a:spcPct val="80000"/>
              </a:lnSpc>
            </a:pPr>
            <a:r>
              <a:rPr lang="zh-CN" altLang="en-US" dirty="0"/>
              <a:t>见P3最后一行。</a:t>
            </a:r>
            <a:endParaRPr lang="zh-CN" altLang="en-US" dirty="0"/>
          </a:p>
          <a:p>
            <a:pPr>
              <a:lnSpc>
                <a:spcPct val="80000"/>
              </a:lnSpc>
            </a:pPr>
            <a:r>
              <a:rPr lang="zh-CN" altLang="en-US" dirty="0"/>
              <a:t>描述：名称、问题、解决方案、效果</a:t>
            </a:r>
            <a:endParaRPr lang="zh-CN" altLang="en-US" dirty="0"/>
          </a:p>
          <a:p>
            <a:pPr>
              <a:lnSpc>
                <a:spcPct val="80000"/>
              </a:lnSpc>
            </a:pPr>
            <a:r>
              <a:rPr lang="zh-CN" altLang="en-US" dirty="0"/>
              <a:t>意义：</a:t>
            </a:r>
            <a:r>
              <a:rPr lang="zh-CN" altLang="en-US" b="1" dirty="0">
                <a:solidFill>
                  <a:srgbClr val="CC0000"/>
                </a:solidFill>
              </a:rPr>
              <a:t>非常重要</a:t>
            </a:r>
            <a:endParaRPr lang="zh-CN" altLang="en-US" b="1" dirty="0">
              <a:solidFill>
                <a:srgbClr val="CC0000"/>
              </a:solidFill>
            </a:endParaRPr>
          </a:p>
          <a:p>
            <a:pPr>
              <a:lnSpc>
                <a:spcPct val="80000"/>
              </a:lnSpc>
            </a:pPr>
            <a:r>
              <a:rPr lang="zh-CN" altLang="en-US" dirty="0"/>
              <a:t>面向对象的设计模式可以等价于结构化编程语言的算法、数据结构。可以认为是OO的</a:t>
            </a:r>
            <a:r>
              <a:rPr lang="zh-CN" altLang="en-US" b="1" dirty="0">
                <a:solidFill>
                  <a:srgbClr val="CC0000"/>
                </a:solidFill>
              </a:rPr>
              <a:t>算法或（和）数据结构</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path" presetSubtype="0" accel="50000" decel="50000" fill="hold" grpId="0" nodeType="withEffect">
                                  <p:stCondLst>
                                    <p:cond delay="0"/>
                                  </p:stCondLst>
                                  <p:iterate type="lt">
                                    <p:tmPct val="10000"/>
                                  </p:iterate>
                                  <p:childTnLst>
                                    <p:animMotion origin="layout" path="M 0 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  -0.071 0.01333  C -0.051 0.01867  -0.032 0.02133  -0.017 0.02  C -0.004 0.02  0.01 0.01733  0.025 0.01333  C 0.069 0  0.102 -0.028  0.098 -0.048  C 0.095 -0.068  0.057 -0.07333  0.013 -0.06  C -0.008 -0.05333  -0.027 -0.044  -0.04 -0.03333  C -0.051 -0.02533  -0.062 -0.016  -0.074 -0.004  C -0.109 0.03467  -0.13 0.07733  -0.12 0.09333  C -0.111 0.10933  -0.074 0.092  -0.039 0.05467  C -0.022 0.036  -0.008 0.01733  0 0  Z" pathEditMode="relative" ptsTypes="">
                                      <p:cBhvr>
                                        <p:cTn id="6" dur="1297" fill="hold">
                                          <p:stCondLst>
                                            <p:cond delay="0"/>
                                          </p:stCondLst>
                                        </p:cTn>
                                        <p:tgtEl>
                                          <p:spTgt spid="92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indefinite" fill="hold">
                                          <p:stCondLst>
                                            <p:cond delay="0"/>
                                          </p:stCondLst>
                                        </p:cTn>
                                        <p:tgtEl>
                                          <p:spTgt spid="9219">
                                            <p:txEl>
                                              <p:charRg st="0" end="9"/>
                                            </p:txEl>
                                          </p:spTgt>
                                        </p:tgtEl>
                                        <p:attrNameLst>
                                          <p:attrName>style.visibility</p:attrName>
                                        </p:attrNameLst>
                                      </p:cBhvr>
                                      <p:to>
                                        <p:strVal val="visible"/>
                                      </p:to>
                                    </p:set>
                                    <p:animEffect transition="in" filter="fade">
                                      <p:cBhvr>
                                        <p:cTn id="11" dur="1000"/>
                                        <p:tgtEl>
                                          <p:spTgt spid="9219">
                                            <p:txEl>
                                              <p:charRg st="0" end="9"/>
                                            </p:txEl>
                                          </p:spTgt>
                                        </p:tgtEl>
                                      </p:cBhvr>
                                    </p:animEffect>
                                    <p:anim calcmode="lin" valueType="num">
                                      <p:cBhvr>
                                        <p:cTn id="12" dur="1000" fill="hold"/>
                                        <p:tgtEl>
                                          <p:spTgt spid="9219">
                                            <p:txEl>
                                              <p:charRg st="0" end="9"/>
                                            </p:txEl>
                                          </p:spTgt>
                                        </p:tgtEl>
                                        <p:attrNameLst>
                                          <p:attrName>ppt_x</p:attrName>
                                        </p:attrNameLst>
                                      </p:cBhvr>
                                      <p:tavLst>
                                        <p:tav tm="0">
                                          <p:val>
                                            <p:strVal val="#ppt_x"/>
                                          </p:val>
                                        </p:tav>
                                        <p:tav tm="100000">
                                          <p:val>
                                            <p:strVal val="#ppt_x"/>
                                          </p:val>
                                        </p:tav>
                                      </p:tavLst>
                                    </p:anim>
                                    <p:anim calcmode="lin" valueType="num">
                                      <p:cBhvr>
                                        <p:cTn id="13" dur="897" decel="100000" fill="hold"/>
                                        <p:tgtEl>
                                          <p:spTgt spid="9219">
                                            <p:txEl>
                                              <p:charRg st="0" end="9"/>
                                            </p:txEl>
                                          </p:spTgt>
                                        </p:tgtEl>
                                        <p:attrNameLst>
                                          <p:attrName>ppt_y</p:attrName>
                                        </p:attrNameLst>
                                      </p:cBhvr>
                                      <p:tavLst>
                                        <p:tav tm="0">
                                          <p:val>
                                            <p:strVal val="#ppt_y+1"/>
                                          </p:val>
                                        </p:tav>
                                        <p:tav tm="100000">
                                          <p:val>
                                            <p:strVal val="#ppt_y-.03"/>
                                          </p:val>
                                        </p:tav>
                                      </p:tavLst>
                                    </p:anim>
                                    <p:anim calcmode="lin" valueType="num">
                                      <p:cBhvr>
                                        <p:cTn id="14" dur="97" accel="100000" fill="hold">
                                          <p:stCondLst>
                                            <p:cond delay="897"/>
                                          </p:stCondLst>
                                        </p:cTn>
                                        <p:tgtEl>
                                          <p:spTgt spid="9219">
                                            <p:txEl>
                                              <p:charRg st="0" end="9"/>
                                            </p:txEl>
                                          </p:spTgt>
                                        </p:tgtEl>
                                        <p:attrNameLst>
                                          <p:attrName>ppt_y</p:attrName>
                                        </p:attrNameLst>
                                      </p:cBhvr>
                                      <p:tavLst>
                                        <p:tav tm="0">
                                          <p:val>
                                            <p:strVal val="#ppt_y-.03"/>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grpId="0" nodeType="clickEffect">
                                  <p:stCondLst>
                                    <p:cond delay="0"/>
                                  </p:stCondLst>
                                  <p:childTnLst>
                                    <p:set>
                                      <p:cBhvr>
                                        <p:cTn id="18" dur="indefinite" fill="hold">
                                          <p:stCondLst>
                                            <p:cond delay="0"/>
                                          </p:stCondLst>
                                        </p:cTn>
                                        <p:tgtEl>
                                          <p:spTgt spid="9219">
                                            <p:txEl>
                                              <p:charRg st="9" end="26"/>
                                            </p:txEl>
                                          </p:spTgt>
                                        </p:tgtEl>
                                        <p:attrNameLst>
                                          <p:attrName>style.visibility</p:attrName>
                                        </p:attrNameLst>
                                      </p:cBhvr>
                                      <p:to>
                                        <p:strVal val="visible"/>
                                      </p:to>
                                    </p:set>
                                    <p:animEffect transition="in" filter="fade">
                                      <p:cBhvr>
                                        <p:cTn id="19" dur="1000"/>
                                        <p:tgtEl>
                                          <p:spTgt spid="9219">
                                            <p:txEl>
                                              <p:charRg st="9" end="26"/>
                                            </p:txEl>
                                          </p:spTgt>
                                        </p:tgtEl>
                                      </p:cBhvr>
                                    </p:animEffect>
                                    <p:anim calcmode="lin" valueType="num">
                                      <p:cBhvr>
                                        <p:cTn id="20" dur="1000" fill="hold"/>
                                        <p:tgtEl>
                                          <p:spTgt spid="9219">
                                            <p:txEl>
                                              <p:charRg st="9" end="26"/>
                                            </p:txEl>
                                          </p:spTgt>
                                        </p:tgtEl>
                                        <p:attrNameLst>
                                          <p:attrName>ppt_x</p:attrName>
                                        </p:attrNameLst>
                                      </p:cBhvr>
                                      <p:tavLst>
                                        <p:tav tm="0">
                                          <p:val>
                                            <p:strVal val="#ppt_x"/>
                                          </p:val>
                                        </p:tav>
                                        <p:tav tm="100000">
                                          <p:val>
                                            <p:strVal val="#ppt_x"/>
                                          </p:val>
                                        </p:tav>
                                      </p:tavLst>
                                    </p:anim>
                                    <p:anim calcmode="lin" valueType="num">
                                      <p:cBhvr>
                                        <p:cTn id="21" dur="897" decel="100000" fill="hold"/>
                                        <p:tgtEl>
                                          <p:spTgt spid="9219">
                                            <p:txEl>
                                              <p:charRg st="9" end="26"/>
                                            </p:txEl>
                                          </p:spTgt>
                                        </p:tgtEl>
                                        <p:attrNameLst>
                                          <p:attrName>ppt_y</p:attrName>
                                        </p:attrNameLst>
                                      </p:cBhvr>
                                      <p:tavLst>
                                        <p:tav tm="0">
                                          <p:val>
                                            <p:strVal val="#ppt_y+1"/>
                                          </p:val>
                                        </p:tav>
                                        <p:tav tm="100000">
                                          <p:val>
                                            <p:strVal val="#ppt_y-.03"/>
                                          </p:val>
                                        </p:tav>
                                      </p:tavLst>
                                    </p:anim>
                                    <p:anim calcmode="lin" valueType="num">
                                      <p:cBhvr>
                                        <p:cTn id="22" dur="97" accel="100000" fill="hold">
                                          <p:stCondLst>
                                            <p:cond delay="897"/>
                                          </p:stCondLst>
                                        </p:cTn>
                                        <p:tgtEl>
                                          <p:spTgt spid="9219">
                                            <p:txEl>
                                              <p:charRg st="9" end="26"/>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indefinite" fill="hold">
                                          <p:stCondLst>
                                            <p:cond delay="0"/>
                                          </p:stCondLst>
                                        </p:cTn>
                                        <p:tgtEl>
                                          <p:spTgt spid="9219">
                                            <p:txEl>
                                              <p:charRg st="26" end="34"/>
                                            </p:txEl>
                                          </p:spTgt>
                                        </p:tgtEl>
                                        <p:attrNameLst>
                                          <p:attrName>style.visibility</p:attrName>
                                        </p:attrNameLst>
                                      </p:cBhvr>
                                      <p:to>
                                        <p:strVal val="visible"/>
                                      </p:to>
                                    </p:set>
                                    <p:animEffect transition="in" filter="fade">
                                      <p:cBhvr>
                                        <p:cTn id="27" dur="1000"/>
                                        <p:tgtEl>
                                          <p:spTgt spid="9219">
                                            <p:txEl>
                                              <p:charRg st="26" end="34"/>
                                            </p:txEl>
                                          </p:spTgt>
                                        </p:tgtEl>
                                      </p:cBhvr>
                                    </p:animEffect>
                                    <p:anim calcmode="lin" valueType="num">
                                      <p:cBhvr>
                                        <p:cTn id="28" dur="1000" fill="hold"/>
                                        <p:tgtEl>
                                          <p:spTgt spid="9219">
                                            <p:txEl>
                                              <p:charRg st="26" end="34"/>
                                            </p:txEl>
                                          </p:spTgt>
                                        </p:tgtEl>
                                        <p:attrNameLst>
                                          <p:attrName>ppt_x</p:attrName>
                                        </p:attrNameLst>
                                      </p:cBhvr>
                                      <p:tavLst>
                                        <p:tav tm="0">
                                          <p:val>
                                            <p:strVal val="#ppt_x"/>
                                          </p:val>
                                        </p:tav>
                                        <p:tav tm="100000">
                                          <p:val>
                                            <p:strVal val="#ppt_x"/>
                                          </p:val>
                                        </p:tav>
                                      </p:tavLst>
                                    </p:anim>
                                    <p:anim calcmode="lin" valueType="num">
                                      <p:cBhvr>
                                        <p:cTn id="29" dur="897" decel="100000" fill="hold"/>
                                        <p:tgtEl>
                                          <p:spTgt spid="9219">
                                            <p:txEl>
                                              <p:charRg st="26" end="34"/>
                                            </p:txEl>
                                          </p:spTgt>
                                        </p:tgtEl>
                                        <p:attrNameLst>
                                          <p:attrName>ppt_y</p:attrName>
                                        </p:attrNameLst>
                                      </p:cBhvr>
                                      <p:tavLst>
                                        <p:tav tm="0">
                                          <p:val>
                                            <p:strVal val="#ppt_y+1"/>
                                          </p:val>
                                        </p:tav>
                                        <p:tav tm="100000">
                                          <p:val>
                                            <p:strVal val="#ppt_y-.03"/>
                                          </p:val>
                                        </p:tav>
                                      </p:tavLst>
                                    </p:anim>
                                    <p:anim calcmode="lin" valueType="num">
                                      <p:cBhvr>
                                        <p:cTn id="30" dur="97" accel="100000" fill="hold">
                                          <p:stCondLst>
                                            <p:cond delay="897"/>
                                          </p:stCondLst>
                                        </p:cTn>
                                        <p:tgtEl>
                                          <p:spTgt spid="9219">
                                            <p:txEl>
                                              <p:charRg st="26" end="3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grpId="0" nodeType="clickEffect">
                                  <p:stCondLst>
                                    <p:cond delay="0"/>
                                  </p:stCondLst>
                                  <p:childTnLst>
                                    <p:set>
                                      <p:cBhvr>
                                        <p:cTn id="34" dur="indefinite" fill="hold">
                                          <p:stCondLst>
                                            <p:cond delay="0"/>
                                          </p:stCondLst>
                                        </p:cTn>
                                        <p:tgtEl>
                                          <p:spTgt spid="9219">
                                            <p:txEl>
                                              <p:charRg st="34" end="84"/>
                                            </p:txEl>
                                          </p:spTgt>
                                        </p:tgtEl>
                                        <p:attrNameLst>
                                          <p:attrName>style.visibility</p:attrName>
                                        </p:attrNameLst>
                                      </p:cBhvr>
                                      <p:to>
                                        <p:strVal val="visible"/>
                                      </p:to>
                                    </p:set>
                                    <p:animEffect transition="in" filter="fade">
                                      <p:cBhvr>
                                        <p:cTn id="35" dur="1000"/>
                                        <p:tgtEl>
                                          <p:spTgt spid="9219">
                                            <p:txEl>
                                              <p:charRg st="34" end="84"/>
                                            </p:txEl>
                                          </p:spTgt>
                                        </p:tgtEl>
                                      </p:cBhvr>
                                    </p:animEffect>
                                    <p:anim calcmode="lin" valueType="num">
                                      <p:cBhvr>
                                        <p:cTn id="36" dur="1000" fill="hold"/>
                                        <p:tgtEl>
                                          <p:spTgt spid="9219">
                                            <p:txEl>
                                              <p:charRg st="34" end="84"/>
                                            </p:txEl>
                                          </p:spTgt>
                                        </p:tgtEl>
                                        <p:attrNameLst>
                                          <p:attrName>ppt_x</p:attrName>
                                        </p:attrNameLst>
                                      </p:cBhvr>
                                      <p:tavLst>
                                        <p:tav tm="0">
                                          <p:val>
                                            <p:strVal val="#ppt_x"/>
                                          </p:val>
                                        </p:tav>
                                        <p:tav tm="100000">
                                          <p:val>
                                            <p:strVal val="#ppt_x"/>
                                          </p:val>
                                        </p:tav>
                                      </p:tavLst>
                                    </p:anim>
                                    <p:anim calcmode="lin" valueType="num">
                                      <p:cBhvr>
                                        <p:cTn id="37" dur="897" decel="100000" fill="hold"/>
                                        <p:tgtEl>
                                          <p:spTgt spid="9219">
                                            <p:txEl>
                                              <p:charRg st="34" end="84"/>
                                            </p:txEl>
                                          </p:spTgt>
                                        </p:tgtEl>
                                        <p:attrNameLst>
                                          <p:attrName>ppt_y</p:attrName>
                                        </p:attrNameLst>
                                      </p:cBhvr>
                                      <p:tavLst>
                                        <p:tav tm="0">
                                          <p:val>
                                            <p:strVal val="#ppt_y+1"/>
                                          </p:val>
                                        </p:tav>
                                        <p:tav tm="100000">
                                          <p:val>
                                            <p:strVal val="#ppt_y-.03"/>
                                          </p:val>
                                        </p:tav>
                                      </p:tavLst>
                                    </p:anim>
                                    <p:anim calcmode="lin" valueType="num">
                                      <p:cBhvr>
                                        <p:cTn id="38" dur="97" accel="100000" fill="hold">
                                          <p:stCondLst>
                                            <p:cond delay="897"/>
                                          </p:stCondLst>
                                        </p:cTn>
                                        <p:tgtEl>
                                          <p:spTgt spid="9219">
                                            <p:txEl>
                                              <p:charRg st="34" end="8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p:bldP spid="92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1746" name="Rectangle 2"/>
          <p:cNvSpPr/>
          <p:nvPr/>
        </p:nvSpPr>
        <p:spPr>
          <a:xfrm>
            <a:off x="711200" y="62865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Object Adapter</a:t>
            </a:r>
            <a:endParaRPr lang="en-US" altLang="zh-CN" sz="4400" dirty="0">
              <a:solidFill>
                <a:schemeClr val="tx2"/>
              </a:solidFill>
              <a:latin typeface="Tahoma" panose="020B0604030504040204" pitchFamily="2" charset="0"/>
              <a:ea typeface="宋体" panose="02010600030101010101" pitchFamily="2" charset="-122"/>
            </a:endParaRPr>
          </a:p>
        </p:txBody>
      </p:sp>
      <p:graphicFrame>
        <p:nvGraphicFramePr>
          <p:cNvPr id="31747" name="Object 3"/>
          <p:cNvGraphicFramePr>
            <a:graphicFrameLocks noChangeAspect="1"/>
          </p:cNvGraphicFramePr>
          <p:nvPr/>
        </p:nvGraphicFramePr>
        <p:xfrm>
          <a:off x="609600" y="1828800"/>
          <a:ext cx="8229600" cy="4267200"/>
        </p:xfrm>
        <a:graphic>
          <a:graphicData uri="http://schemas.openxmlformats.org/presentationml/2006/ole">
            <mc:AlternateContent xmlns:mc="http://schemas.openxmlformats.org/markup-compatibility/2006">
              <mc:Choice xmlns:v="urn:schemas-microsoft-com:vml" Requires="v">
                <p:oleObj spid="_x0000_s3080" name="" r:id="rId1" imgW="5838825" imgH="2561590" progId="Visio.Drawing.5">
                  <p:embed/>
                </p:oleObj>
              </mc:Choice>
              <mc:Fallback>
                <p:oleObj name="" r:id="rId1" imgW="5838825" imgH="2561590" progId="Visio.Drawing.5">
                  <p:embed/>
                  <p:pic>
                    <p:nvPicPr>
                      <p:cNvPr id="0" name="图片 3079"/>
                      <p:cNvPicPr/>
                      <p:nvPr/>
                    </p:nvPicPr>
                    <p:blipFill>
                      <a:blip r:embed="rId2"/>
                      <a:stretch>
                        <a:fillRect/>
                      </a:stretch>
                    </p:blipFill>
                    <p:spPr>
                      <a:xfrm>
                        <a:off x="609600" y="1828800"/>
                        <a:ext cx="8229600" cy="426720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2770" name="Rectangle 2"/>
          <p:cNvSpPr/>
          <p:nvPr/>
        </p:nvSpPr>
        <p:spPr>
          <a:xfrm>
            <a:off x="711200" y="62865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Class Adapter</a:t>
            </a:r>
            <a:endParaRPr lang="en-US" altLang="zh-CN" sz="4400" dirty="0">
              <a:solidFill>
                <a:schemeClr val="tx2"/>
              </a:solidFill>
              <a:latin typeface="Tahoma" panose="020B0604030504040204" pitchFamily="2" charset="0"/>
              <a:ea typeface="宋体" panose="02010600030101010101" pitchFamily="2" charset="-122"/>
            </a:endParaRPr>
          </a:p>
        </p:txBody>
      </p:sp>
      <p:graphicFrame>
        <p:nvGraphicFramePr>
          <p:cNvPr id="32771" name="Object 3"/>
          <p:cNvGraphicFramePr>
            <a:graphicFrameLocks noChangeAspect="1"/>
          </p:cNvGraphicFramePr>
          <p:nvPr/>
        </p:nvGraphicFramePr>
        <p:xfrm>
          <a:off x="609600" y="1828800"/>
          <a:ext cx="8229600" cy="4267200"/>
        </p:xfrm>
        <a:graphic>
          <a:graphicData uri="http://schemas.openxmlformats.org/presentationml/2006/ole">
            <mc:AlternateContent xmlns:mc="http://schemas.openxmlformats.org/markup-compatibility/2006">
              <mc:Choice xmlns:v="urn:schemas-microsoft-com:vml" Requires="v">
                <p:oleObj spid="_x0000_s3081" name="" r:id="rId1" imgW="5838825" imgH="2561590" progId="Visio.Drawing.5">
                  <p:embed/>
                </p:oleObj>
              </mc:Choice>
              <mc:Fallback>
                <p:oleObj name="" r:id="rId1" imgW="5838825" imgH="2561590" progId="Visio.Drawing.5">
                  <p:embed/>
                  <p:pic>
                    <p:nvPicPr>
                      <p:cNvPr id="0" name="图片 3080"/>
                      <p:cNvPicPr/>
                      <p:nvPr/>
                    </p:nvPicPr>
                    <p:blipFill>
                      <a:blip r:embed="rId2"/>
                      <a:stretch>
                        <a:fillRect/>
                      </a:stretch>
                    </p:blipFill>
                    <p:spPr>
                      <a:xfrm>
                        <a:off x="609600" y="1828800"/>
                        <a:ext cx="8229600" cy="426720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1"/>
          <p:cNvSpPr txBox="1"/>
          <p:nvPr/>
        </p:nvSpPr>
        <p:spPr>
          <a:xfrm>
            <a:off x="1257300" y="592138"/>
            <a:ext cx="5907088" cy="365125"/>
          </a:xfrm>
          <a:prstGeom prst="rect">
            <a:avLst/>
          </a:prstGeom>
          <a:noFill/>
          <a:ln w="9525">
            <a:noFill/>
          </a:ln>
        </p:spPr>
        <p:txBody>
          <a:bodyPr wrap="square" anchor="t" anchorCtr="0">
            <a:spAutoFit/>
          </a:bodyPr>
          <a:p>
            <a:pPr algn="ctr" eaLnBrk="0" hangingPunct="0"/>
            <a:r>
              <a:rPr lang="zh-CN" altLang="en-US" sz="2400">
                <a:latin typeface="Arial" panose="020B0604020202020204" pitchFamily="34" charset="0"/>
                <a:ea typeface="宋体" panose="02010600030101010101" pitchFamily="2" charset="-122"/>
              </a:rPr>
              <a:t>例子</a:t>
            </a:r>
            <a:endParaRPr lang="zh-CN" altLang="en-US" sz="2400">
              <a:latin typeface="Arial" panose="020B0604020202020204" pitchFamily="34" charset="0"/>
              <a:ea typeface="宋体" panose="02010600030101010101" pitchFamily="2" charset="-122"/>
            </a:endParaRPr>
          </a:p>
        </p:txBody>
      </p:sp>
      <p:sp>
        <p:nvSpPr>
          <p:cNvPr id="33794" name="文本框 2"/>
          <p:cNvSpPr txBox="1"/>
          <p:nvPr/>
        </p:nvSpPr>
        <p:spPr>
          <a:xfrm>
            <a:off x="900113" y="1557338"/>
            <a:ext cx="3203575" cy="914400"/>
          </a:xfrm>
          <a:prstGeom prst="rect">
            <a:avLst/>
          </a:prstGeom>
          <a:noFill/>
          <a:ln w="9525">
            <a:noFill/>
          </a:ln>
        </p:spPr>
        <p:txBody>
          <a:bodyPr wrap="none" anchor="t" anchorCtr="0">
            <a:spAutoFit/>
          </a:bodyPr>
          <a:p>
            <a:pPr algn="ctr" eaLnBrk="0" hangingPunct="0"/>
            <a:r>
              <a:rPr lang="en-US" altLang="zh-CN" sz="2400">
                <a:latin typeface="Arial" panose="020B0604020202020204" pitchFamily="34" charset="0"/>
                <a:ea typeface="宋体" panose="02010600030101010101" pitchFamily="2" charset="-122"/>
              </a:rPr>
              <a:t>tree/table</a:t>
            </a:r>
            <a:r>
              <a:rPr lang="zh-CN" altLang="en-US" sz="2400">
                <a:latin typeface="Arial" panose="020B0604020202020204" pitchFamily="34" charset="0"/>
                <a:ea typeface="宋体" panose="02010600030101010101" pitchFamily="2" charset="-122"/>
              </a:rPr>
              <a:t>内容提供器</a:t>
            </a:r>
            <a:endParaRPr lang="zh-CN" altLang="en-US" sz="2400">
              <a:latin typeface="Arial" panose="020B0604020202020204" pitchFamily="34" charset="0"/>
              <a:ea typeface="宋体" panose="02010600030101010101" pitchFamily="2" charset="-122"/>
            </a:endParaRPr>
          </a:p>
          <a:p>
            <a:pPr algn="ctr" eaLnBrk="0" hangingPunct="0"/>
            <a:r>
              <a:rPr lang="en-US" altLang="zh-CN" sz="2400">
                <a:latin typeface="Arial" panose="020B0604020202020204" pitchFamily="34" charset="0"/>
                <a:ea typeface="宋体" panose="02010600030101010101" pitchFamily="2" charset="-122"/>
              </a:rPr>
              <a:t>	tableContentProvider</a:t>
            </a:r>
            <a:endParaRPr lang="en-US" altLang="zh-CN" sz="2400">
              <a:latin typeface="Arial" panose="020B0604020202020204" pitchFamily="34" charset="0"/>
              <a:ea typeface="宋体" panose="02010600030101010101" pitchFamily="2" charset="-122"/>
            </a:endParaRPr>
          </a:p>
          <a:p>
            <a:pPr algn="ctr" eaLnBrk="0" hangingPunct="0"/>
            <a:r>
              <a:rPr lang="en-US" altLang="zh-CN" sz="2400">
                <a:latin typeface="Arial" panose="020B0604020202020204" pitchFamily="34" charset="0"/>
                <a:ea typeface="宋体" panose="02010600030101010101" pitchFamily="2" charset="-122"/>
              </a:rPr>
              <a:t>	treeContentProvider</a:t>
            </a:r>
            <a:endParaRPr lang="en-US" altLang="zh-CN" sz="2400">
              <a:latin typeface="Arial" panose="020B0604020202020204" pitchFamily="34" charset="0"/>
              <a:ea typeface="宋体" panose="02010600030101010101" pitchFamily="2" charset="-122"/>
            </a:endParaRPr>
          </a:p>
        </p:txBody>
      </p:sp>
      <p:sp>
        <p:nvSpPr>
          <p:cNvPr id="33795" name="文本框 3"/>
          <p:cNvSpPr txBox="1"/>
          <p:nvPr/>
        </p:nvSpPr>
        <p:spPr>
          <a:xfrm>
            <a:off x="900113" y="4005263"/>
            <a:ext cx="1782762" cy="366712"/>
          </a:xfrm>
          <a:prstGeom prst="rect">
            <a:avLst/>
          </a:prstGeom>
          <a:noFill/>
          <a:ln w="9525">
            <a:noFill/>
          </a:ln>
        </p:spPr>
        <p:txBody>
          <a:bodyPr wrap="none" anchor="t" anchorCtr="0">
            <a:spAutoFit/>
          </a:bodyPr>
          <a:p>
            <a:pPr algn="ctr" eaLnBrk="0" hangingPunct="0"/>
            <a:r>
              <a:rPr lang="zh-CN" altLang="en-US" sz="2400">
                <a:latin typeface="Arial" panose="020B0604020202020204" pitchFamily="34" charset="0"/>
                <a:ea typeface="宋体" panose="02010600030101010101" pitchFamily="2" charset="-122"/>
              </a:rPr>
              <a:t>控件事件处理器</a:t>
            </a:r>
            <a:endParaRPr lang="zh-CN" altLang="en-US" sz="240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4818" name="Rectangle 3"/>
          <p:cNvSpPr>
            <a:spLocks noGrp="1"/>
          </p:cNvSpPr>
          <p:nvPr>
            <p:ph type="body"/>
          </p:nvPr>
        </p:nvSpPr>
        <p:spPr>
          <a:xfrm>
            <a:off x="1182688" y="2017713"/>
            <a:ext cx="7772400" cy="4114800"/>
          </a:xfrm>
        </p:spPr>
        <p:txBody>
          <a:bodyPr wrap="square" anchor="t" anchorCtr="0"/>
          <a:p>
            <a:r>
              <a:rPr lang="zh-CN" altLang="en-US" dirty="0"/>
              <a:t>意图：利用共享技术有效地支持大量细粒度的对象。</a:t>
            </a:r>
            <a:endParaRPr lang="zh-CN" altLang="en-US" dirty="0"/>
          </a:p>
          <a:p>
            <a:r>
              <a:rPr lang="zh-CN" altLang="en-US" dirty="0"/>
              <a:t>例如，</a:t>
            </a:r>
            <a:r>
              <a:rPr lang="zh-CN" altLang="en-US" dirty="0"/>
              <a:t>大多数打电话者都不知道音频发生器</a:t>
            </a:r>
            <a:r>
              <a:rPr lang="en-US" altLang="zh-CN" dirty="0">
                <a:cs typeface="Arial" panose="020B0604020202020204" pitchFamily="34" charset="0"/>
              </a:rPr>
              <a:t>(</a:t>
            </a:r>
            <a:r>
              <a:rPr lang="zh-CN" altLang="en-US" dirty="0"/>
              <a:t>比如：拨号音、忙音、或记录音</a:t>
            </a:r>
            <a:r>
              <a:rPr lang="en-US" altLang="zh-CN" dirty="0">
                <a:cs typeface="Arial" panose="020B0604020202020204" pitchFamily="34" charset="0"/>
              </a:rPr>
              <a:t>)</a:t>
            </a:r>
            <a:r>
              <a:rPr lang="zh-CN" altLang="en-US" dirty="0"/>
              <a:t>池的数目比打电话人的数目少得多。而</a:t>
            </a:r>
            <a:r>
              <a:rPr lang="zh-CN" altLang="en-US" dirty="0">
                <a:solidFill>
                  <a:schemeClr val="hlink"/>
                </a:solidFill>
              </a:rPr>
              <a:t>拨号音发生器就是</a:t>
            </a:r>
            <a:r>
              <a:rPr lang="en-US" altLang="zh-CN" i="1" dirty="0">
                <a:solidFill>
                  <a:schemeClr val="hlink"/>
                </a:solidFill>
                <a:cs typeface="Arial" panose="020B0604020202020204" pitchFamily="34" charset="0"/>
              </a:rPr>
              <a:t>Flyweight</a:t>
            </a:r>
            <a:r>
              <a:rPr lang="zh-CN" altLang="en-US" dirty="0">
                <a:solidFill>
                  <a:schemeClr val="hlink"/>
                </a:solidFill>
              </a:rPr>
              <a:t>模式的一个例子。</a:t>
            </a:r>
            <a:r>
              <a:rPr lang="zh-CN" altLang="en-US" dirty="0">
                <a:solidFill>
                  <a:schemeClr val="hlink"/>
                </a:solidFill>
              </a:rPr>
              <a:t> 电信上网</a:t>
            </a:r>
            <a:r>
              <a:rPr lang="en-US" altLang="zh-CN" dirty="0">
                <a:solidFill>
                  <a:schemeClr val="hlink"/>
                </a:solidFill>
              </a:rPr>
              <a:t>IP</a:t>
            </a:r>
            <a:r>
              <a:rPr lang="zh-CN" altLang="en-US" dirty="0">
                <a:solidFill>
                  <a:schemeClr val="hlink"/>
                </a:solidFill>
              </a:rPr>
              <a:t>地址</a:t>
            </a:r>
            <a:endParaRPr lang="zh-CN" altLang="en-US" dirty="0">
              <a:solidFill>
                <a:schemeClr val="hlink"/>
              </a:solidFill>
            </a:endParaRPr>
          </a:p>
          <a:p>
            <a:endParaRPr lang="zh-CN" altLang="en-US" dirty="0">
              <a:solidFill>
                <a:schemeClr val="hlink"/>
              </a:solidFill>
            </a:endParaRPr>
          </a:p>
        </p:txBody>
      </p:sp>
      <p:sp>
        <p:nvSpPr>
          <p:cNvPr id="34819" name="Rectangle 4"/>
          <p:cNvSpPr>
            <a:spLocks noGrp="1"/>
          </p:cNvSpPr>
          <p:nvPr>
            <p:ph type="title"/>
          </p:nvPr>
        </p:nvSpPr>
        <p:spPr>
          <a:xfrm>
            <a:off x="1150938" y="617538"/>
            <a:ext cx="7793037" cy="1143000"/>
          </a:xfrm>
        </p:spPr>
        <p:txBody>
          <a:bodyPr wrap="square" anchor="b" anchorCtr="0"/>
          <a:p>
            <a:r>
              <a:rPr lang="en-US" altLang="zh-CN" dirty="0"/>
              <a:t>7.Flyweight</a:t>
            </a:r>
            <a:r>
              <a:rPr lang="zh-CN" altLang="en-US" dirty="0"/>
              <a:t>（享元）</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35842" name="Picture 2"/>
          <p:cNvPicPr>
            <a:picLocks noChangeAspect="1"/>
          </p:cNvPicPr>
          <p:nvPr/>
        </p:nvPicPr>
        <p:blipFill>
          <a:blip r:embed="rId1"/>
          <a:stretch>
            <a:fillRect/>
          </a:stretch>
        </p:blipFill>
        <p:spPr>
          <a:xfrm>
            <a:off x="914400" y="685800"/>
            <a:ext cx="7696200" cy="538797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6866" name="Rectangle 2"/>
          <p:cNvSpPr/>
          <p:nvPr/>
        </p:nvSpPr>
        <p:spPr>
          <a:xfrm>
            <a:off x="914400" y="68580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8.Fa</a:t>
            </a:r>
            <a:r>
              <a:rPr lang="en-US" altLang="zh-CN" sz="4400" dirty="0">
                <a:solidFill>
                  <a:schemeClr val="tx2"/>
                </a:solidFill>
                <a:latin typeface="Times New Roman" panose="02020603050405020304" pitchFamily="2" charset="0"/>
                <a:ea typeface="宋体" panose="02010600030101010101" pitchFamily="2" charset="-122"/>
              </a:rPr>
              <a:t>ç</a:t>
            </a:r>
            <a:r>
              <a:rPr lang="en-US" altLang="zh-CN" sz="4400" dirty="0">
                <a:solidFill>
                  <a:schemeClr val="tx2"/>
                </a:solidFill>
                <a:latin typeface="Tahoma" panose="020B0604030504040204" pitchFamily="2" charset="0"/>
                <a:ea typeface="宋体" panose="02010600030101010101" pitchFamily="2" charset="-122"/>
              </a:rPr>
              <a:t>ade </a:t>
            </a:r>
            <a:r>
              <a:rPr lang="zh-CN" altLang="en-US" sz="4400" dirty="0">
                <a:solidFill>
                  <a:schemeClr val="tx2"/>
                </a:solidFill>
                <a:latin typeface="Tahoma" panose="020B0604030504040204" pitchFamily="2" charset="0"/>
                <a:ea typeface="宋体" panose="02010600030101010101" pitchFamily="2" charset="-122"/>
              </a:rPr>
              <a:t>（统一外部界面）</a:t>
            </a:r>
            <a:endParaRPr lang="zh-CN" altLang="en-US" sz="4400" dirty="0">
              <a:solidFill>
                <a:schemeClr val="tx2"/>
              </a:solidFill>
              <a:latin typeface="Tahoma" panose="020B0604030504040204" pitchFamily="2" charset="0"/>
              <a:ea typeface="宋体" panose="02010600030101010101" pitchFamily="2" charset="-122"/>
            </a:endParaRPr>
          </a:p>
        </p:txBody>
      </p:sp>
      <p:sp>
        <p:nvSpPr>
          <p:cNvPr id="36867" name="Text Box 4"/>
          <p:cNvSpPr txBox="1"/>
          <p:nvPr/>
        </p:nvSpPr>
        <p:spPr>
          <a:xfrm>
            <a:off x="517525" y="2230438"/>
            <a:ext cx="7842250" cy="3743325"/>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意图：为系统中的一组接口提供一个一致的界面；</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          定义一个高层接口，这个接口使得这一系统或者子</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          系统更加容易使用。</a:t>
            </a:r>
            <a:endParaRPr lang="zh-CN" altLang="en-US" sz="2400" dirty="0">
              <a:latin typeface="Tahoma" panose="020B0604030504040204" pitchFamily="2" charset="0"/>
              <a:ea typeface="宋体" panose="02010600030101010101" pitchFamily="2" charset="-122"/>
            </a:endParaRPr>
          </a:p>
          <a:p>
            <a:pPr algn="ctr" eaLnBrk="0" hangingPunct="0"/>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例如，</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救护服务中心包括针对不同救护目的仪器设备。例如：</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针对不同的救护等级，需要配置不同的设备和技术要求</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的人员，儿科救护，直升飞机等。另一方面，需要救护</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的人员必须很容易的使用救护系统，即：播打求助热线。</a:t>
            </a:r>
            <a:endParaRPr lang="ja-JP" altLang="en-US" sz="2400" dirty="0">
              <a:latin typeface="Century" panose="02040604050505020304" pitchFamily="2" charset="0"/>
              <a:ea typeface="MS Mincho" pitchFamily="1" charset="-128"/>
            </a:endParaRPr>
          </a:p>
          <a:p>
            <a:pPr algn="ctr" eaLnBrk="0" hangingPunct="0"/>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37890" name="Object 2"/>
          <p:cNvGraphicFramePr>
            <a:graphicFrameLocks noChangeAspect="1"/>
          </p:cNvGraphicFramePr>
          <p:nvPr/>
        </p:nvGraphicFramePr>
        <p:xfrm>
          <a:off x="838200" y="2362200"/>
          <a:ext cx="7467600" cy="4003675"/>
        </p:xfrm>
        <a:graphic>
          <a:graphicData uri="http://schemas.openxmlformats.org/presentationml/2006/ole">
            <mc:AlternateContent xmlns:mc="http://schemas.openxmlformats.org/markup-compatibility/2006">
              <mc:Choice xmlns:v="urn:schemas-microsoft-com:vml" Requires="v">
                <p:oleObj spid="_x0000_s3082" name="" r:id="rId1" imgW="6669405" imgH="3576955" progId="Visio.Drawing.5">
                  <p:embed/>
                </p:oleObj>
              </mc:Choice>
              <mc:Fallback>
                <p:oleObj name="" r:id="rId1" imgW="6669405" imgH="3576955" progId="Visio.Drawing.5">
                  <p:embed/>
                  <p:pic>
                    <p:nvPicPr>
                      <p:cNvPr id="0" name="图片 3081"/>
                      <p:cNvPicPr/>
                      <p:nvPr/>
                    </p:nvPicPr>
                    <p:blipFill>
                      <a:blip r:embed="rId2"/>
                      <a:stretch>
                        <a:fillRect/>
                      </a:stretch>
                    </p:blipFill>
                    <p:spPr>
                      <a:xfrm>
                        <a:off x="838200" y="2362200"/>
                        <a:ext cx="7467600" cy="4003675"/>
                      </a:xfrm>
                      <a:prstGeom prst="rect">
                        <a:avLst/>
                      </a:prstGeom>
                      <a:noFill/>
                      <a:ln w="38100">
                        <a:noFill/>
                        <a:miter/>
                      </a:ln>
                    </p:spPr>
                  </p:pic>
                </p:oleObj>
              </mc:Fallback>
            </mc:AlternateContent>
          </a:graphicData>
        </a:graphic>
      </p:graphicFrame>
      <p:sp>
        <p:nvSpPr>
          <p:cNvPr id="37891" name="Rectangle 3"/>
          <p:cNvSpPr/>
          <p:nvPr/>
        </p:nvSpPr>
        <p:spPr>
          <a:xfrm>
            <a:off x="1828800" y="1447800"/>
            <a:ext cx="838200" cy="381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37892" name="Rectangle 4"/>
          <p:cNvSpPr/>
          <p:nvPr/>
        </p:nvSpPr>
        <p:spPr>
          <a:xfrm>
            <a:off x="4114800" y="1143000"/>
            <a:ext cx="838200" cy="381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37893" name="Rectangle 5"/>
          <p:cNvSpPr/>
          <p:nvPr/>
        </p:nvSpPr>
        <p:spPr>
          <a:xfrm>
            <a:off x="6400800" y="1447800"/>
            <a:ext cx="838200" cy="381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37894" name="Text Box 6"/>
          <p:cNvSpPr txBox="1"/>
          <p:nvPr/>
        </p:nvSpPr>
        <p:spPr>
          <a:xfrm>
            <a:off x="2955925" y="1368425"/>
            <a:ext cx="946150" cy="396875"/>
          </a:xfrm>
          <a:prstGeom prst="rect">
            <a:avLst/>
          </a:prstGeom>
          <a:noFill/>
          <a:ln w="9525">
            <a:noFill/>
          </a:ln>
        </p:spPr>
        <p:txBody>
          <a:bodyPr wrap="none" anchor="t" anchorCtr="0">
            <a:spAutoFit/>
          </a:bodyPr>
          <a:p>
            <a:pPr algn="ctr" eaLnBrk="0" hangingPunct="0"/>
            <a:r>
              <a:rPr lang="zh-CN" altLang="en-US" sz="2000" dirty="0">
                <a:latin typeface="Tahoma" panose="020B0604030504040204" pitchFamily="2" charset="0"/>
                <a:ea typeface="宋体" panose="02010600030101010101" pitchFamily="2" charset="-122"/>
              </a:rPr>
              <a:t>客户类</a:t>
            </a:r>
            <a:endParaRPr lang="zh-CN" altLang="en-US" sz="2000" dirty="0">
              <a:latin typeface="Tahoma" panose="020B0604030504040204" pitchFamily="2" charset="0"/>
              <a:ea typeface="宋体" panose="02010600030101010101" pitchFamily="2" charset="-122"/>
            </a:endParaRPr>
          </a:p>
        </p:txBody>
      </p:sp>
      <p:sp>
        <p:nvSpPr>
          <p:cNvPr id="37895" name="Line 7"/>
          <p:cNvSpPr/>
          <p:nvPr/>
        </p:nvSpPr>
        <p:spPr>
          <a:xfrm>
            <a:off x="2438400" y="1828800"/>
            <a:ext cx="137160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37896" name="Line 8"/>
          <p:cNvSpPr/>
          <p:nvPr/>
        </p:nvSpPr>
        <p:spPr>
          <a:xfrm flipH="1">
            <a:off x="4191000" y="1524000"/>
            <a:ext cx="381000" cy="914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37897" name="Line 9"/>
          <p:cNvSpPr/>
          <p:nvPr/>
        </p:nvSpPr>
        <p:spPr>
          <a:xfrm flipH="1">
            <a:off x="4495800" y="1828800"/>
            <a:ext cx="2133600" cy="685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37898" name="Text Box 10"/>
          <p:cNvSpPr txBox="1"/>
          <p:nvPr/>
        </p:nvSpPr>
        <p:spPr>
          <a:xfrm>
            <a:off x="1127125" y="6302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8914" name="Text Box 2"/>
          <p:cNvSpPr txBox="1"/>
          <p:nvPr/>
        </p:nvSpPr>
        <p:spPr>
          <a:xfrm>
            <a:off x="1752600" y="304800"/>
            <a:ext cx="6111875" cy="641350"/>
          </a:xfrm>
          <a:prstGeom prst="rect">
            <a:avLst/>
          </a:prstGeom>
          <a:noFill/>
          <a:ln w="9525">
            <a:noFill/>
          </a:ln>
        </p:spPr>
        <p:txBody>
          <a:bodyPr wrap="none" anchor="t" anchorCtr="0">
            <a:spAutoFit/>
          </a:bodyPr>
          <a:p>
            <a:pPr algn="ctr" eaLnBrk="0" hangingPunct="0"/>
            <a:r>
              <a:rPr lang="en-US" altLang="zh-CN" sz="3600" dirty="0">
                <a:latin typeface="Tahoma" panose="020B0604030504040204" pitchFamily="2" charset="0"/>
                <a:ea typeface="宋体" panose="02010600030101010101" pitchFamily="2" charset="-122"/>
              </a:rPr>
              <a:t>9.Composite</a:t>
            </a:r>
            <a:r>
              <a:rPr lang="zh-CN" altLang="en-US" sz="3600" dirty="0">
                <a:latin typeface="Tahoma" panose="020B0604030504040204" pitchFamily="2" charset="0"/>
                <a:ea typeface="宋体" panose="02010600030101010101" pitchFamily="2" charset="-122"/>
              </a:rPr>
              <a:t>（组合） </a:t>
            </a:r>
            <a:r>
              <a:rPr lang="en-US" altLang="zh-CN" sz="3600" dirty="0">
                <a:latin typeface="Tahoma" panose="020B0604030504040204" pitchFamily="2" charset="0"/>
                <a:ea typeface="宋体" panose="02010600030101010101" pitchFamily="2" charset="-122"/>
              </a:rPr>
              <a:t>Pattern</a:t>
            </a:r>
            <a:endParaRPr lang="en-US" altLang="zh-CN" sz="3600" dirty="0">
              <a:latin typeface="Tahoma" panose="020B0604030504040204" pitchFamily="2" charset="0"/>
              <a:ea typeface="宋体" panose="02010600030101010101" pitchFamily="2" charset="-122"/>
            </a:endParaRPr>
          </a:p>
        </p:txBody>
      </p:sp>
      <p:sp>
        <p:nvSpPr>
          <p:cNvPr id="38915" name="Text Box 4"/>
          <p:cNvSpPr txBox="1"/>
          <p:nvPr/>
        </p:nvSpPr>
        <p:spPr>
          <a:xfrm>
            <a:off x="533400" y="1981200"/>
            <a:ext cx="7989888" cy="1920875"/>
          </a:xfrm>
          <a:prstGeom prst="rect">
            <a:avLst/>
          </a:prstGeom>
          <a:noFill/>
          <a:ln w="9525">
            <a:noFill/>
          </a:ln>
        </p:spPr>
        <p:txBody>
          <a:bodyPr anchor="t" anchorCtr="0">
            <a:spAutoFit/>
          </a:bodyPr>
          <a:p>
            <a:pPr eaLnBrk="0" hangingPunct="0"/>
            <a:r>
              <a:rPr lang="zh-CN" altLang="en-US" sz="2000" b="1" dirty="0">
                <a:latin typeface="Tahoma" panose="020B0604030504040204" pitchFamily="2" charset="0"/>
                <a:ea typeface="宋体" panose="02010600030101010101" pitchFamily="2" charset="-122"/>
              </a:rPr>
              <a:t>意图：</a:t>
            </a:r>
            <a:r>
              <a:rPr lang="zh-CN" altLang="en-US" sz="2000" dirty="0">
                <a:latin typeface="Tahoma" panose="020B0604030504040204" pitchFamily="2" charset="0"/>
                <a:ea typeface="宋体" panose="02010600030101010101" pitchFamily="2" charset="-122"/>
              </a:rPr>
              <a:t>将对象组合成树形结构以表示</a:t>
            </a:r>
            <a:r>
              <a:rPr lang="zh-CN" altLang="en-US" sz="2000" dirty="0">
                <a:latin typeface="Times New Roman" panose="02020603050405020304" pitchFamily="2" charset="0"/>
                <a:ea typeface="宋体" panose="02010600030101010101" pitchFamily="2" charset="-122"/>
              </a:rPr>
              <a:t>“</a:t>
            </a:r>
            <a:r>
              <a:rPr lang="zh-CN" altLang="en-US" sz="2000" dirty="0">
                <a:solidFill>
                  <a:schemeClr val="hlink"/>
                </a:solidFill>
                <a:latin typeface="Tahoma" panose="020B0604030504040204" pitchFamily="2" charset="0"/>
                <a:ea typeface="宋体" panose="02010600030101010101" pitchFamily="2" charset="-122"/>
              </a:rPr>
              <a:t>部分</a:t>
            </a:r>
            <a:r>
              <a:rPr lang="en-US" altLang="zh-CN" sz="2000" dirty="0">
                <a:solidFill>
                  <a:schemeClr val="hlink"/>
                </a:solidFill>
                <a:latin typeface="Tahoma" panose="020B0604030504040204" pitchFamily="2" charset="0"/>
                <a:ea typeface="宋体" panose="02010600030101010101" pitchFamily="2" charset="-122"/>
              </a:rPr>
              <a:t>-</a:t>
            </a:r>
            <a:r>
              <a:rPr lang="zh-CN" altLang="en-US" sz="2000" dirty="0">
                <a:solidFill>
                  <a:schemeClr val="hlink"/>
                </a:solidFill>
                <a:latin typeface="Tahoma" panose="020B0604030504040204" pitchFamily="2" charset="0"/>
                <a:ea typeface="宋体" panose="02010600030101010101" pitchFamily="2" charset="-122"/>
              </a:rPr>
              <a:t>整体</a:t>
            </a:r>
            <a:r>
              <a:rPr lang="zh-CN" altLang="en-US" sz="2000" dirty="0">
                <a:latin typeface="Times New Roman" panose="02020603050405020304" pitchFamily="2" charset="0"/>
                <a:ea typeface="宋体" panose="02010600030101010101" pitchFamily="2" charset="-122"/>
              </a:rPr>
              <a:t>”</a:t>
            </a:r>
            <a:r>
              <a:rPr lang="zh-CN" altLang="en-US" sz="2000" dirty="0">
                <a:latin typeface="Tahoma" panose="020B0604030504040204" pitchFamily="2" charset="0"/>
                <a:ea typeface="宋体" panose="02010600030101010101" pitchFamily="2" charset="-122"/>
              </a:rPr>
              <a:t>的层次结构。</a:t>
            </a:r>
            <a:endParaRPr lang="zh-CN" altLang="en-US" sz="2000" dirty="0">
              <a:latin typeface="Tahoma" panose="020B0604030504040204" pitchFamily="2" charset="0"/>
              <a:ea typeface="宋体" panose="02010600030101010101" pitchFamily="2" charset="-122"/>
            </a:endParaRPr>
          </a:p>
          <a:p>
            <a:pPr eaLnBrk="0" hangingPunct="0"/>
            <a:r>
              <a:rPr lang="en-US" altLang="zh-CN" sz="2000" dirty="0">
                <a:latin typeface="Tahoma" panose="020B0604030504040204" pitchFamily="2" charset="0"/>
                <a:ea typeface="宋体" panose="02010600030101010101" pitchFamily="2" charset="-122"/>
              </a:rPr>
              <a:t>Composite</a:t>
            </a:r>
            <a:r>
              <a:rPr lang="zh-CN" altLang="en-US" sz="2000" dirty="0">
                <a:latin typeface="Tahoma" panose="020B0604030504040204" pitchFamily="2" charset="0"/>
                <a:ea typeface="宋体" panose="02010600030101010101" pitchFamily="2" charset="-122"/>
              </a:rPr>
              <a:t>使得用户对单个对象和组合对象的使用具有一致性。</a:t>
            </a:r>
            <a:endParaRPr lang="zh-CN" altLang="en-US" sz="2000" dirty="0">
              <a:latin typeface="Tahoma" panose="020B0604030504040204" pitchFamily="2" charset="0"/>
              <a:ea typeface="宋体" panose="02010600030101010101" pitchFamily="2" charset="-122"/>
            </a:endParaRPr>
          </a:p>
          <a:p>
            <a:pPr eaLnBrk="0" hangingPunct="0"/>
            <a:r>
              <a:rPr lang="zh-CN" altLang="en-US" sz="2000" b="1" dirty="0">
                <a:latin typeface="Tahoma" panose="020B0604030504040204" pitchFamily="2" charset="0"/>
                <a:ea typeface="宋体" panose="02010600030101010101" pitchFamily="2" charset="-122"/>
              </a:rPr>
              <a:t>例如</a:t>
            </a:r>
            <a:r>
              <a:rPr lang="zh-CN" altLang="en-US" sz="2000" dirty="0">
                <a:latin typeface="Tahoma" panose="020B0604030504040204" pitchFamily="2"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算术表达式能够用树结构来表示，其中操作数可以是一</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个数字或者一个算术表达式。如果我们把单个对象</a:t>
            </a:r>
            <a:r>
              <a:rPr lang="en-US" altLang="zh-CN" sz="2000" dirty="0">
                <a:latin typeface="Arial" panose="020B0604020202020204" pitchFamily="34" charset="0"/>
                <a:ea typeface="宋体" panose="02010600030101010101" pitchFamily="2" charset="-122"/>
                <a:cs typeface="Arial" panose="020B0604020202020204" pitchFamily="34" charset="0"/>
              </a:rPr>
              <a:t>(</a:t>
            </a:r>
            <a:r>
              <a:rPr lang="zh-CN" altLang="en-US" sz="2000" dirty="0">
                <a:latin typeface="Arial" panose="020B0604020202020204" pitchFamily="34" charset="0"/>
                <a:ea typeface="宋体" panose="02010600030101010101" pitchFamily="2" charset="-122"/>
              </a:rPr>
              <a:t>数字</a:t>
            </a:r>
            <a:r>
              <a:rPr lang="en-US" altLang="zh-CN" sz="2000" dirty="0">
                <a:latin typeface="Arial" panose="020B0604020202020204" pitchFamily="34" charset="0"/>
                <a:ea typeface="宋体" panose="02010600030101010101" pitchFamily="2" charset="-122"/>
                <a:cs typeface="Arial" panose="020B0604020202020204" pitchFamily="34" charset="0"/>
              </a:rPr>
              <a:t>)</a:t>
            </a:r>
            <a:r>
              <a:rPr lang="zh-CN" altLang="en-US" sz="2000" dirty="0">
                <a:latin typeface="Arial" panose="020B0604020202020204" pitchFamily="34" charset="0"/>
                <a:ea typeface="宋体" panose="02010600030101010101" pitchFamily="2" charset="-122"/>
              </a:rPr>
              <a:t>，和</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单个对象的组合</a:t>
            </a:r>
            <a:r>
              <a:rPr lang="en-US" altLang="zh-CN" sz="2000" dirty="0">
                <a:latin typeface="Arial" panose="020B0604020202020204" pitchFamily="34" charset="0"/>
                <a:ea typeface="宋体" panose="02010600030101010101" pitchFamily="2" charset="-122"/>
                <a:cs typeface="Arial" panose="020B0604020202020204" pitchFamily="34" charset="0"/>
              </a:rPr>
              <a:t>(</a:t>
            </a:r>
            <a:r>
              <a:rPr lang="zh-CN" altLang="en-US" sz="2000" dirty="0">
                <a:latin typeface="Arial" panose="020B0604020202020204" pitchFamily="34" charset="0"/>
                <a:ea typeface="宋体" panose="02010600030101010101" pitchFamily="2" charset="-122"/>
              </a:rPr>
              <a:t>子数学表达式</a:t>
            </a:r>
            <a:r>
              <a:rPr lang="en-US" altLang="zh-CN" sz="2000" dirty="0">
                <a:latin typeface="Arial" panose="020B0604020202020204" pitchFamily="34" charset="0"/>
                <a:ea typeface="宋体" panose="02010600030101010101" pitchFamily="2" charset="-122"/>
                <a:cs typeface="Arial" panose="020B0604020202020204" pitchFamily="34" charset="0"/>
              </a:rPr>
              <a:t>)</a:t>
            </a:r>
            <a:r>
              <a:rPr lang="zh-CN" altLang="en-US" sz="2000" dirty="0">
                <a:latin typeface="Arial" panose="020B0604020202020204" pitchFamily="34" charset="0"/>
                <a:ea typeface="宋体" panose="02010600030101010101" pitchFamily="2" charset="-122"/>
              </a:rPr>
              <a:t>同等地对待，这个算术表达式</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就是一个</a:t>
            </a:r>
            <a:r>
              <a:rPr lang="en-US" altLang="zh-CN" sz="2000" i="1" dirty="0">
                <a:latin typeface="Arial" panose="020B0604020202020204" pitchFamily="34" charset="0"/>
                <a:ea typeface="宋体" panose="02010600030101010101" pitchFamily="2" charset="-122"/>
                <a:cs typeface="Arial" panose="020B0604020202020204" pitchFamily="34" charset="0"/>
              </a:rPr>
              <a:t>Composite</a:t>
            </a:r>
            <a:r>
              <a:rPr lang="zh-CN" altLang="en-US" sz="2000" dirty="0">
                <a:latin typeface="Arial" panose="020B0604020202020204" pitchFamily="34" charset="0"/>
                <a:ea typeface="宋体" panose="02010600030101010101" pitchFamily="2" charset="-122"/>
              </a:rPr>
              <a:t>模式的例子。</a:t>
            </a:r>
            <a:endParaRPr lang="zh-CN" altLang="en-US" sz="2000" dirty="0">
              <a:latin typeface="Tahoma" panose="020B0604030504040204" pitchFamily="2" charset="0"/>
              <a:ea typeface="宋体" panose="02010600030101010101" pitchFamily="2" charset="-122"/>
            </a:endParaRPr>
          </a:p>
        </p:txBody>
      </p:sp>
      <p:pic>
        <p:nvPicPr>
          <p:cNvPr id="38916" name="Picture 5"/>
          <p:cNvPicPr>
            <a:picLocks noChangeAspect="1"/>
          </p:cNvPicPr>
          <p:nvPr/>
        </p:nvPicPr>
        <p:blipFill>
          <a:blip r:embed="rId1"/>
          <a:stretch>
            <a:fillRect/>
          </a:stretch>
        </p:blipFill>
        <p:spPr>
          <a:xfrm>
            <a:off x="1403350" y="3933825"/>
            <a:ext cx="5473700" cy="259080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39938" name="Object 2"/>
          <p:cNvGraphicFramePr>
            <a:graphicFrameLocks noChangeAspect="1"/>
          </p:cNvGraphicFramePr>
          <p:nvPr/>
        </p:nvGraphicFramePr>
        <p:xfrm>
          <a:off x="838200" y="1981200"/>
          <a:ext cx="7848600" cy="3992563"/>
        </p:xfrm>
        <a:graphic>
          <a:graphicData uri="http://schemas.openxmlformats.org/presentationml/2006/ole">
            <mc:AlternateContent xmlns:mc="http://schemas.openxmlformats.org/markup-compatibility/2006">
              <mc:Choice xmlns:v="urn:schemas-microsoft-com:vml" Requires="v">
                <p:oleObj spid="_x0000_s3083" name="" r:id="rId1" imgW="6269355" imgH="3190240" progId="Visio.Drawing.5">
                  <p:embed/>
                </p:oleObj>
              </mc:Choice>
              <mc:Fallback>
                <p:oleObj name="" r:id="rId1" imgW="6269355" imgH="3190240" progId="Visio.Drawing.5">
                  <p:embed/>
                  <p:pic>
                    <p:nvPicPr>
                      <p:cNvPr id="0" name="图片 3082"/>
                      <p:cNvPicPr/>
                      <p:nvPr/>
                    </p:nvPicPr>
                    <p:blipFill>
                      <a:blip r:embed="rId2"/>
                      <a:stretch>
                        <a:fillRect/>
                      </a:stretch>
                    </p:blipFill>
                    <p:spPr>
                      <a:xfrm>
                        <a:off x="838200" y="1981200"/>
                        <a:ext cx="7848600" cy="3992563"/>
                      </a:xfrm>
                      <a:prstGeom prst="rect">
                        <a:avLst/>
                      </a:prstGeom>
                      <a:noFill/>
                      <a:ln w="38100">
                        <a:noFill/>
                        <a:miter/>
                      </a:ln>
                    </p:spPr>
                  </p:pic>
                </p:oleObj>
              </mc:Fallback>
            </mc:AlternateContent>
          </a:graphicData>
        </a:graphic>
      </p:graphicFrame>
      <p:sp>
        <p:nvSpPr>
          <p:cNvPr id="39939" name="Text Box 3"/>
          <p:cNvSpPr txBox="1"/>
          <p:nvPr/>
        </p:nvSpPr>
        <p:spPr>
          <a:xfrm>
            <a:off x="1431925" y="10112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0962" name="Text Box 2"/>
          <p:cNvSpPr txBox="1"/>
          <p:nvPr/>
        </p:nvSpPr>
        <p:spPr>
          <a:xfrm>
            <a:off x="1508125" y="1011238"/>
            <a:ext cx="14033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应用例子</a:t>
            </a:r>
            <a:endParaRPr lang="zh-CN" altLang="en-US" sz="2400" dirty="0">
              <a:latin typeface="Tahoma" panose="020B0604030504040204" pitchFamily="2" charset="0"/>
              <a:ea typeface="宋体" panose="02010600030101010101" pitchFamily="2" charset="-122"/>
            </a:endParaRPr>
          </a:p>
        </p:txBody>
      </p:sp>
      <p:sp>
        <p:nvSpPr>
          <p:cNvPr id="40963" name="Text Box 3"/>
          <p:cNvSpPr txBox="1"/>
          <p:nvPr/>
        </p:nvSpPr>
        <p:spPr>
          <a:xfrm>
            <a:off x="5638800" y="4419600"/>
            <a:ext cx="1066800" cy="336550"/>
          </a:xfrm>
          <a:prstGeom prst="rect">
            <a:avLst/>
          </a:prstGeom>
          <a:noFill/>
          <a:ln w="9525">
            <a:noFill/>
          </a:ln>
        </p:spPr>
        <p:txBody>
          <a:bodyPr anchor="t" anchorCtr="0">
            <a:spAutoFit/>
          </a:bodyPr>
          <a:p>
            <a:pPr eaLnBrk="0" hangingPunct="0"/>
            <a:r>
              <a:rPr lang="en-US" altLang="zh-CN" sz="1600" dirty="0">
                <a:latin typeface="Tahoma" panose="020B0604030504040204" pitchFamily="2" charset="0"/>
                <a:ea typeface="宋体" panose="02010600030101010101" pitchFamily="2" charset="-122"/>
              </a:rPr>
              <a:t>  graphics</a:t>
            </a:r>
            <a:endParaRPr lang="en-US" altLang="zh-CN" sz="1600" dirty="0">
              <a:latin typeface="Tahoma" panose="020B0604030504040204" pitchFamily="2" charset="0"/>
              <a:ea typeface="宋体" panose="02010600030101010101" pitchFamily="2" charset="-122"/>
            </a:endParaRPr>
          </a:p>
        </p:txBody>
      </p:sp>
      <p:sp>
        <p:nvSpPr>
          <p:cNvPr id="40964" name="Rectangle 4"/>
          <p:cNvSpPr/>
          <p:nvPr/>
        </p:nvSpPr>
        <p:spPr>
          <a:xfrm>
            <a:off x="2819400" y="1905000"/>
            <a:ext cx="1828800" cy="14478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i="1" dirty="0">
                <a:latin typeface="Tahoma" panose="020B0604030504040204" pitchFamily="2" charset="0"/>
                <a:ea typeface="宋体" panose="02010600030101010101" pitchFamily="2" charset="-122"/>
              </a:rPr>
              <a:t>Graphic</a:t>
            </a:r>
            <a:endParaRPr lang="en-US" altLang="zh-CN" sz="1600" b="1"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Draw()</a:t>
            </a:r>
            <a:endParaRPr lang="en-US" altLang="zh-CN" sz="1600"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Add(Graphic)</a:t>
            </a:r>
            <a:endParaRPr lang="en-US" altLang="zh-CN" sz="1600"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Remove(Graphic)</a:t>
            </a:r>
            <a:endParaRPr lang="en-US" altLang="zh-CN" sz="1600"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GetChild(int)</a:t>
            </a:r>
            <a:endParaRPr lang="en-US" altLang="zh-CN" sz="1600" i="1" dirty="0">
              <a:latin typeface="Tahoma" panose="020B0604030504040204" pitchFamily="2" charset="0"/>
              <a:ea typeface="宋体" panose="02010600030101010101" pitchFamily="2" charset="-122"/>
            </a:endParaRPr>
          </a:p>
        </p:txBody>
      </p:sp>
      <p:sp>
        <p:nvSpPr>
          <p:cNvPr id="40965" name="Rectangle 5"/>
          <p:cNvSpPr/>
          <p:nvPr/>
        </p:nvSpPr>
        <p:spPr>
          <a:xfrm>
            <a:off x="304800" y="4724400"/>
            <a:ext cx="838200" cy="7620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dirty="0">
                <a:latin typeface="Tahoma" panose="020B0604030504040204" pitchFamily="2" charset="0"/>
                <a:ea typeface="宋体" panose="02010600030101010101" pitchFamily="2" charset="-122"/>
              </a:rPr>
              <a:t>Line</a:t>
            </a:r>
            <a:endParaRPr lang="en-US" altLang="zh-CN" sz="1600" b="1"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Draw()</a:t>
            </a:r>
            <a:endParaRPr lang="en-US" altLang="zh-CN" sz="1600" dirty="0">
              <a:latin typeface="Tahoma" panose="020B0604030504040204" pitchFamily="2" charset="0"/>
              <a:ea typeface="宋体" panose="02010600030101010101" pitchFamily="2" charset="-122"/>
            </a:endParaRPr>
          </a:p>
        </p:txBody>
      </p:sp>
      <p:sp>
        <p:nvSpPr>
          <p:cNvPr id="40966" name="Rectangle 6"/>
          <p:cNvSpPr/>
          <p:nvPr/>
        </p:nvSpPr>
        <p:spPr>
          <a:xfrm>
            <a:off x="1447800" y="4724400"/>
            <a:ext cx="1143000" cy="7620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dirty="0">
                <a:latin typeface="Tahoma" panose="020B0604030504040204" pitchFamily="2" charset="0"/>
                <a:ea typeface="宋体" panose="02010600030101010101" pitchFamily="2" charset="-122"/>
              </a:rPr>
              <a:t>Rectangle</a:t>
            </a:r>
            <a:endParaRPr lang="en-US" altLang="zh-CN" sz="1600" b="1"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Draw()</a:t>
            </a:r>
            <a:endParaRPr lang="en-US" altLang="zh-CN" sz="1600" dirty="0">
              <a:latin typeface="Tahoma" panose="020B0604030504040204" pitchFamily="2" charset="0"/>
              <a:ea typeface="宋体" panose="02010600030101010101" pitchFamily="2" charset="-122"/>
            </a:endParaRPr>
          </a:p>
        </p:txBody>
      </p:sp>
      <p:sp>
        <p:nvSpPr>
          <p:cNvPr id="40967" name="Rectangle 7"/>
          <p:cNvSpPr/>
          <p:nvPr/>
        </p:nvSpPr>
        <p:spPr>
          <a:xfrm>
            <a:off x="2895600" y="4724400"/>
            <a:ext cx="990600" cy="7620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dirty="0">
                <a:latin typeface="Tahoma" panose="020B0604030504040204" pitchFamily="2" charset="0"/>
                <a:ea typeface="宋体" panose="02010600030101010101" pitchFamily="2" charset="-122"/>
              </a:rPr>
              <a:t>Text</a:t>
            </a:r>
            <a:endParaRPr lang="en-US" altLang="zh-CN" sz="1600" b="1"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Draw()</a:t>
            </a:r>
            <a:endParaRPr lang="en-US" altLang="zh-CN" sz="1600" dirty="0">
              <a:latin typeface="Tahoma" panose="020B0604030504040204" pitchFamily="2" charset="0"/>
              <a:ea typeface="宋体" panose="02010600030101010101" pitchFamily="2" charset="-122"/>
            </a:endParaRPr>
          </a:p>
        </p:txBody>
      </p:sp>
      <p:sp>
        <p:nvSpPr>
          <p:cNvPr id="40968" name="Rectangle 8"/>
          <p:cNvSpPr/>
          <p:nvPr/>
        </p:nvSpPr>
        <p:spPr>
          <a:xfrm>
            <a:off x="4191000" y="4724400"/>
            <a:ext cx="1752600" cy="16764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b="1" dirty="0">
                <a:latin typeface="Tahoma" panose="020B0604030504040204" pitchFamily="2" charset="0"/>
                <a:ea typeface="宋体" panose="02010600030101010101" pitchFamily="2" charset="-122"/>
              </a:rPr>
              <a:t>Picture</a:t>
            </a:r>
            <a:endParaRPr lang="en-US" altLang="zh-CN" sz="1600" b="1" dirty="0">
              <a:latin typeface="Tahoma" panose="020B0604030504040204" pitchFamily="2" charset="0"/>
              <a:ea typeface="宋体" panose="02010600030101010101" pitchFamily="2" charset="-122"/>
            </a:endParaRPr>
          </a:p>
          <a:p>
            <a:pPr algn="ctr" eaLnBrk="0" hangingPunct="0"/>
            <a:endParaRPr lang="en-US" altLang="zh-CN" sz="1600" b="1"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Draw()</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Add(Graphic)</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Remove(Graphic)</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GetChild(int)</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p:txBody>
      </p:sp>
      <p:sp>
        <p:nvSpPr>
          <p:cNvPr id="40969" name="AutoShape 9"/>
          <p:cNvSpPr/>
          <p:nvPr/>
        </p:nvSpPr>
        <p:spPr>
          <a:xfrm>
            <a:off x="6781800" y="5105400"/>
            <a:ext cx="1905000" cy="533400"/>
          </a:xfrm>
          <a:prstGeom prst="foldedCorner">
            <a:avLst>
              <a:gd name="adj" fmla="val 12500"/>
            </a:avLst>
          </a:prstGeom>
          <a:noFill/>
          <a:ln w="9525" cap="flat" cmpd="sng">
            <a:solidFill>
              <a:schemeClr val="tx1"/>
            </a:solidFill>
            <a:prstDash val="solid"/>
            <a:round/>
            <a:headEnd type="none" w="med" len="med"/>
            <a:tailEnd type="none" w="med" len="med"/>
          </a:ln>
        </p:spPr>
        <p:txBody>
          <a:bodyPr wrap="none" anchor="ctr" anchorCtr="0"/>
          <a:p>
            <a:pPr algn="ctr" eaLnBrk="0" hangingPunct="0"/>
            <a:r>
              <a:rPr lang="en-US" altLang="zh-CN" sz="1400" dirty="0">
                <a:latin typeface="Tahoma" panose="020B0604030504040204" pitchFamily="2" charset="0"/>
                <a:ea typeface="宋体" panose="02010600030101010101" pitchFamily="2" charset="-122"/>
              </a:rPr>
              <a:t>forall g in graphics</a:t>
            </a:r>
            <a:endParaRPr lang="en-US" altLang="zh-CN" sz="1400" dirty="0">
              <a:latin typeface="Tahoma" panose="020B0604030504040204" pitchFamily="2" charset="0"/>
              <a:ea typeface="宋体" panose="02010600030101010101" pitchFamily="2" charset="-122"/>
            </a:endParaRPr>
          </a:p>
          <a:p>
            <a:pPr algn="ctr" eaLnBrk="0" hangingPunct="0"/>
            <a:r>
              <a:rPr lang="en-US" altLang="zh-CN" sz="1400" dirty="0">
                <a:latin typeface="Tahoma" panose="020B0604030504040204" pitchFamily="2" charset="0"/>
                <a:ea typeface="宋体" panose="02010600030101010101" pitchFamily="2" charset="-122"/>
              </a:rPr>
              <a:t>g.Draw()</a:t>
            </a:r>
            <a:endParaRPr lang="en-US" altLang="zh-CN" sz="1400" dirty="0">
              <a:latin typeface="Tahoma" panose="020B0604030504040204" pitchFamily="2" charset="0"/>
              <a:ea typeface="宋体" panose="02010600030101010101" pitchFamily="2" charset="-122"/>
            </a:endParaRPr>
          </a:p>
        </p:txBody>
      </p:sp>
      <p:sp>
        <p:nvSpPr>
          <p:cNvPr id="40970" name="AutoShape 10"/>
          <p:cNvSpPr/>
          <p:nvPr/>
        </p:nvSpPr>
        <p:spPr>
          <a:xfrm>
            <a:off x="6477000" y="6019800"/>
            <a:ext cx="2209800" cy="381000"/>
          </a:xfrm>
          <a:prstGeom prst="foldedCorner">
            <a:avLst>
              <a:gd name="adj" fmla="val 12500"/>
            </a:avLst>
          </a:prstGeom>
          <a:noFill/>
          <a:ln w="9525" cap="flat" cmpd="sng">
            <a:solidFill>
              <a:schemeClr val="tx1"/>
            </a:solidFill>
            <a:prstDash val="solid"/>
            <a:round/>
            <a:headEnd type="none" w="med" len="med"/>
            <a:tailEnd type="none" w="med" len="med"/>
          </a:ln>
        </p:spPr>
        <p:txBody>
          <a:bodyPr wrap="none" anchor="ctr" anchorCtr="0"/>
          <a:p>
            <a:pPr algn="ctr" eaLnBrk="0" hangingPunct="0"/>
            <a:r>
              <a:rPr lang="en-US" altLang="zh-CN" sz="1400" dirty="0">
                <a:latin typeface="Tahoma" panose="020B0604030504040204" pitchFamily="2" charset="0"/>
                <a:ea typeface="宋体" panose="02010600030101010101" pitchFamily="2" charset="-122"/>
              </a:rPr>
              <a:t>add g to list of graphics</a:t>
            </a:r>
            <a:endParaRPr lang="en-US" altLang="zh-CN" sz="1400" dirty="0">
              <a:latin typeface="Tahoma" panose="020B0604030504040204" pitchFamily="2" charset="0"/>
              <a:ea typeface="宋体" panose="02010600030101010101" pitchFamily="2" charset="-122"/>
            </a:endParaRPr>
          </a:p>
        </p:txBody>
      </p:sp>
      <p:sp>
        <p:nvSpPr>
          <p:cNvPr id="40971" name="Line 11"/>
          <p:cNvSpPr/>
          <p:nvPr/>
        </p:nvSpPr>
        <p:spPr>
          <a:xfrm>
            <a:off x="2819400" y="2286000"/>
            <a:ext cx="1828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2" name="Line 12"/>
          <p:cNvSpPr/>
          <p:nvPr/>
        </p:nvSpPr>
        <p:spPr>
          <a:xfrm>
            <a:off x="304800" y="5105400"/>
            <a:ext cx="838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3" name="Line 13"/>
          <p:cNvSpPr/>
          <p:nvPr/>
        </p:nvSpPr>
        <p:spPr>
          <a:xfrm>
            <a:off x="1524000" y="5105400"/>
            <a:ext cx="1066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4" name="Line 14"/>
          <p:cNvSpPr/>
          <p:nvPr/>
        </p:nvSpPr>
        <p:spPr>
          <a:xfrm>
            <a:off x="2895600" y="5105400"/>
            <a:ext cx="990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5" name="Line 15"/>
          <p:cNvSpPr/>
          <p:nvPr/>
        </p:nvSpPr>
        <p:spPr>
          <a:xfrm>
            <a:off x="4191000" y="5105400"/>
            <a:ext cx="1752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6" name="Line 16"/>
          <p:cNvSpPr/>
          <p:nvPr/>
        </p:nvSpPr>
        <p:spPr>
          <a:xfrm>
            <a:off x="685800" y="4114800"/>
            <a:ext cx="4419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7" name="Line 17"/>
          <p:cNvSpPr/>
          <p:nvPr/>
        </p:nvSpPr>
        <p:spPr>
          <a:xfrm>
            <a:off x="5105400" y="41148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8" name="Line 18"/>
          <p:cNvSpPr/>
          <p:nvPr/>
        </p:nvSpPr>
        <p:spPr>
          <a:xfrm>
            <a:off x="3352800" y="41148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79" name="Line 19"/>
          <p:cNvSpPr/>
          <p:nvPr/>
        </p:nvSpPr>
        <p:spPr>
          <a:xfrm>
            <a:off x="1905000" y="41148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0" name="Line 20"/>
          <p:cNvSpPr/>
          <p:nvPr/>
        </p:nvSpPr>
        <p:spPr>
          <a:xfrm>
            <a:off x="685800" y="41148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1" name="Line 21"/>
          <p:cNvSpPr/>
          <p:nvPr/>
        </p:nvSpPr>
        <p:spPr>
          <a:xfrm>
            <a:off x="3733800" y="3352800"/>
            <a:ext cx="0" cy="533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2" name="Line 31"/>
          <p:cNvSpPr/>
          <p:nvPr/>
        </p:nvSpPr>
        <p:spPr>
          <a:xfrm flipH="1">
            <a:off x="4648200" y="2057400"/>
            <a:ext cx="2057400" cy="0"/>
          </a:xfrm>
          <a:prstGeom prst="line">
            <a:avLst/>
          </a:prstGeom>
          <a:ln w="12700" cap="flat" cmpd="sng">
            <a:solidFill>
              <a:schemeClr val="tx1"/>
            </a:solidFill>
            <a:prstDash val="solid"/>
            <a:round/>
            <a:headEnd type="none" w="med" len="med"/>
            <a:tailEnd type="arrow"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3" name="Line 32"/>
          <p:cNvSpPr/>
          <p:nvPr/>
        </p:nvSpPr>
        <p:spPr>
          <a:xfrm flipH="1">
            <a:off x="6705600" y="2057400"/>
            <a:ext cx="0" cy="2819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4" name="Line 34"/>
          <p:cNvSpPr/>
          <p:nvPr/>
        </p:nvSpPr>
        <p:spPr>
          <a:xfrm>
            <a:off x="5257800" y="5334000"/>
            <a:ext cx="1524000" cy="0"/>
          </a:xfrm>
          <a:prstGeom prst="line">
            <a:avLst/>
          </a:prstGeom>
          <a:ln w="9525" cap="flat" cmpd="sng">
            <a:solidFill>
              <a:schemeClr val="tx1"/>
            </a:solidFill>
            <a:prstDash val="lg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5" name="Line 35"/>
          <p:cNvSpPr/>
          <p:nvPr/>
        </p:nvSpPr>
        <p:spPr>
          <a:xfrm>
            <a:off x="228600" y="4114800"/>
            <a:ext cx="457200" cy="0"/>
          </a:xfrm>
          <a:prstGeom prst="line">
            <a:avLst/>
          </a:prstGeom>
          <a:ln w="9525" cap="flat" cmpd="sng">
            <a:solidFill>
              <a:schemeClr val="tx1"/>
            </a:solidFill>
            <a:prstDash val="lg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6" name="Line 36"/>
          <p:cNvSpPr/>
          <p:nvPr/>
        </p:nvSpPr>
        <p:spPr>
          <a:xfrm>
            <a:off x="5638800" y="5562600"/>
            <a:ext cx="609600" cy="0"/>
          </a:xfrm>
          <a:prstGeom prst="line">
            <a:avLst/>
          </a:prstGeom>
          <a:ln w="9525" cap="flat" cmpd="sng">
            <a:solidFill>
              <a:schemeClr val="tx1"/>
            </a:solidFill>
            <a:prstDash val="lg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7" name="Line 37"/>
          <p:cNvSpPr/>
          <p:nvPr/>
        </p:nvSpPr>
        <p:spPr>
          <a:xfrm>
            <a:off x="6248400" y="5562600"/>
            <a:ext cx="0" cy="762000"/>
          </a:xfrm>
          <a:prstGeom prst="line">
            <a:avLst/>
          </a:prstGeom>
          <a:ln w="9525" cap="flat" cmpd="sng">
            <a:solidFill>
              <a:schemeClr val="tx1"/>
            </a:solidFill>
            <a:prstDash val="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8" name="Line 38"/>
          <p:cNvSpPr/>
          <p:nvPr/>
        </p:nvSpPr>
        <p:spPr>
          <a:xfrm>
            <a:off x="6248400" y="6324600"/>
            <a:ext cx="228600" cy="0"/>
          </a:xfrm>
          <a:prstGeom prst="line">
            <a:avLst/>
          </a:prstGeom>
          <a:ln w="9525" cap="flat" cmpd="sng">
            <a:solidFill>
              <a:schemeClr val="tx1"/>
            </a:solidFill>
            <a:prstDash val="lgDash"/>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89" name="AutoShape 43"/>
          <p:cNvSpPr/>
          <p:nvPr/>
        </p:nvSpPr>
        <p:spPr>
          <a:xfrm>
            <a:off x="5943600" y="4800600"/>
            <a:ext cx="228600" cy="152400"/>
          </a:xfrm>
          <a:prstGeom prst="flowChartDecision">
            <a:avLst/>
          </a:prstGeom>
          <a:no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40990" name="Line 44"/>
          <p:cNvSpPr/>
          <p:nvPr/>
        </p:nvSpPr>
        <p:spPr>
          <a:xfrm>
            <a:off x="6172200" y="4876800"/>
            <a:ext cx="533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40991" name="AutoShape 47"/>
          <p:cNvSpPr/>
          <p:nvPr/>
        </p:nvSpPr>
        <p:spPr>
          <a:xfrm>
            <a:off x="3627438" y="3886200"/>
            <a:ext cx="228600" cy="228600"/>
          </a:xfrm>
          <a:prstGeom prst="flowChartExtra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40992" name="AutoShape 49"/>
          <p:cNvSpPr/>
          <p:nvPr/>
        </p:nvSpPr>
        <p:spPr>
          <a:xfrm>
            <a:off x="5173663" y="5275263"/>
            <a:ext cx="93662" cy="93662"/>
          </a:xfrm>
          <a:prstGeom prst="flowChartConnector">
            <a:avLst/>
          </a:prstGeom>
          <a:noFill/>
          <a:ln w="9525" cap="flat" cmpd="sng">
            <a:solidFill>
              <a:schemeClr val="tx1"/>
            </a:solidFill>
            <a:prstDash val="solid"/>
            <a:round/>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40993" name="AutoShape 50"/>
          <p:cNvSpPr/>
          <p:nvPr/>
        </p:nvSpPr>
        <p:spPr>
          <a:xfrm>
            <a:off x="5562600" y="5516563"/>
            <a:ext cx="93663" cy="93662"/>
          </a:xfrm>
          <a:prstGeom prst="flowChartConnector">
            <a:avLst/>
          </a:prstGeom>
          <a:noFill/>
          <a:ln w="9525" cap="flat" cmpd="sng">
            <a:solidFill>
              <a:schemeClr val="tx1"/>
            </a:solidFill>
            <a:prstDash val="solid"/>
            <a:round/>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40994" name="Text Box 51"/>
          <p:cNvSpPr txBox="1"/>
          <p:nvPr/>
        </p:nvSpPr>
        <p:spPr>
          <a:xfrm>
            <a:off x="4729163" y="1797050"/>
            <a:ext cx="295275" cy="336550"/>
          </a:xfrm>
          <a:prstGeom prst="rect">
            <a:avLst/>
          </a:prstGeom>
          <a:noFill/>
          <a:ln w="9525">
            <a:noFill/>
          </a:ln>
        </p:spPr>
        <p:txBody>
          <a:bodyPr wrap="none" anchor="t" anchorCtr="0">
            <a:spAutoFit/>
          </a:bodyPr>
          <a:p>
            <a:pPr algn="ctr" eaLnBrk="0" hangingPunct="0"/>
            <a:r>
              <a:rPr lang="en-US" altLang="zh-CN" sz="1600" dirty="0">
                <a:latin typeface="Tahoma" panose="020B0604030504040204" pitchFamily="2" charset="0"/>
                <a:ea typeface="宋体" panose="02010600030101010101" pitchFamily="2" charset="-122"/>
              </a:rPr>
              <a:t>*</a:t>
            </a:r>
            <a:endParaRPr lang="en-US" altLang="zh-CN" sz="1600" dirty="0">
              <a:latin typeface="Tahoma" panose="020B0604030504040204" pitchFamily="2"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0241"/>
          <p:cNvSpPr>
            <a:spLocks noGrp="1"/>
          </p:cNvSpPr>
          <p:nvPr>
            <p:ph type="title"/>
          </p:nvPr>
        </p:nvSpPr>
        <p:spPr/>
        <p:txBody>
          <a:bodyPr anchor="ctr" anchorCtr="0"/>
          <a:p>
            <a:r>
              <a:rPr lang="zh-CN" altLang="en-US" dirty="0"/>
              <a:t>设计模式三个层次</a:t>
            </a:r>
            <a:endParaRPr lang="zh-CN" altLang="en-US" dirty="0"/>
          </a:p>
        </p:txBody>
      </p:sp>
      <p:sp>
        <p:nvSpPr>
          <p:cNvPr id="9218" name="文本占位符 10242"/>
          <p:cNvSpPr>
            <a:spLocks noGrp="1"/>
          </p:cNvSpPr>
          <p:nvPr>
            <p:ph idx="1"/>
          </p:nvPr>
        </p:nvSpPr>
        <p:spPr/>
        <p:txBody>
          <a:bodyPr anchor="t" anchorCtr="0"/>
          <a:p>
            <a:r>
              <a:rPr lang="zh-CN" altLang="en-US" dirty="0"/>
              <a:t>体系结构层次：体系结构模式或体系结构风格</a:t>
            </a:r>
            <a:endParaRPr lang="zh-CN" altLang="en-US" dirty="0"/>
          </a:p>
          <a:p>
            <a:r>
              <a:rPr lang="zh-CN" altLang="en-US" dirty="0"/>
              <a:t>OO设计层次：设计模式</a:t>
            </a:r>
            <a:endParaRPr lang="zh-CN" altLang="en-US" dirty="0"/>
          </a:p>
          <a:p>
            <a:r>
              <a:rPr lang="zh-CN" altLang="en-US" dirty="0"/>
              <a:t>习惯用法：与具体编程语言相关的设计方案</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1986" name="Rectangle 2"/>
          <p:cNvSpPr>
            <a:spLocks noGrp="1"/>
          </p:cNvSpPr>
          <p:nvPr>
            <p:ph type="title"/>
          </p:nvPr>
        </p:nvSpPr>
        <p:spPr>
          <a:xfrm>
            <a:off x="1150938" y="617538"/>
            <a:ext cx="7793037" cy="1143000"/>
          </a:xfrm>
        </p:spPr>
        <p:txBody>
          <a:bodyPr wrap="square" anchor="b" anchorCtr="0"/>
          <a:p>
            <a:r>
              <a:rPr lang="en-US" altLang="zh-CN" dirty="0"/>
              <a:t>10.Decorator</a:t>
            </a:r>
            <a:r>
              <a:rPr lang="zh-CN" altLang="en-US" dirty="0"/>
              <a:t>（装饰）</a:t>
            </a:r>
            <a:endParaRPr lang="zh-CN" altLang="en-US" dirty="0"/>
          </a:p>
        </p:txBody>
      </p:sp>
      <p:sp>
        <p:nvSpPr>
          <p:cNvPr id="41987" name="Rectangle 3"/>
          <p:cNvSpPr>
            <a:spLocks noGrp="1"/>
          </p:cNvSpPr>
          <p:nvPr>
            <p:ph type="body"/>
          </p:nvPr>
        </p:nvSpPr>
        <p:spPr>
          <a:xfrm>
            <a:off x="1182688" y="2017713"/>
            <a:ext cx="7772400" cy="4114800"/>
          </a:xfrm>
        </p:spPr>
        <p:txBody>
          <a:bodyPr wrap="square" anchor="t" anchorCtr="0"/>
          <a:p>
            <a:r>
              <a:rPr lang="zh-CN" altLang="en-US" sz="2800" dirty="0"/>
              <a:t>意图：动态地给一个对象添加一些额外的职责。</a:t>
            </a:r>
            <a:endParaRPr lang="zh-CN" altLang="en-US" sz="2800" dirty="0"/>
          </a:p>
          <a:p>
            <a:r>
              <a:rPr lang="zh-CN" altLang="en-US" sz="2800" dirty="0"/>
              <a:t>例如，</a:t>
            </a:r>
            <a:r>
              <a:rPr lang="zh-CN" altLang="en-US" sz="2800" dirty="0"/>
              <a:t>绘画作品可以带画框或者不带画框地挂在墙上。通常，我们都是把画镶边，配上画框后再挂到墙上。这里，画、画框、和镶边构成了一个可视的构件。</a:t>
            </a:r>
            <a:r>
              <a:rPr lang="zh-CN" altLang="en-US" sz="2800" dirty="0"/>
              <a:t> </a:t>
            </a:r>
            <a:endParaRPr lang="zh-CN" altLang="en-US" sz="2800" dirty="0"/>
          </a:p>
          <a:p>
            <a:r>
              <a:rPr lang="zh-CN" altLang="en-US" sz="2800" dirty="0">
                <a:solidFill>
                  <a:srgbClr val="DDDDDD"/>
                </a:solidFill>
              </a:rPr>
              <a:t>如</a:t>
            </a:r>
            <a:r>
              <a:rPr lang="en-US" altLang="zh-CN" sz="2800" dirty="0">
                <a:solidFill>
                  <a:srgbClr val="DDDDDD"/>
                </a:solidFill>
              </a:rPr>
              <a:t>sql</a:t>
            </a:r>
            <a:r>
              <a:rPr lang="zh-CN" altLang="en-US" sz="2800" dirty="0">
                <a:solidFill>
                  <a:srgbClr val="DDDDDD"/>
                </a:solidFill>
              </a:rPr>
              <a:t>图形化编辑工具，一些语言的图形化编辑工具等</a:t>
            </a:r>
            <a:endParaRPr lang="zh-CN" altLang="en-US" sz="2800" dirty="0">
              <a:solidFill>
                <a:srgbClr val="DDDDDD"/>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43010" name="Picture 2"/>
          <p:cNvPicPr>
            <a:picLocks noChangeAspect="1"/>
          </p:cNvPicPr>
          <p:nvPr/>
        </p:nvPicPr>
        <p:blipFill>
          <a:blip r:embed="rId1">
            <a:lum contrast="54000"/>
          </a:blip>
          <a:stretch>
            <a:fillRect/>
          </a:stretch>
        </p:blipFill>
        <p:spPr>
          <a:xfrm>
            <a:off x="914400" y="1066800"/>
            <a:ext cx="7543800" cy="5113338"/>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44034" name="Object 2"/>
          <p:cNvGraphicFramePr>
            <a:graphicFrameLocks noChangeAspect="1"/>
          </p:cNvGraphicFramePr>
          <p:nvPr/>
        </p:nvGraphicFramePr>
        <p:xfrm>
          <a:off x="914400" y="1600200"/>
          <a:ext cx="7772400" cy="4465638"/>
        </p:xfrm>
        <a:graphic>
          <a:graphicData uri="http://schemas.openxmlformats.org/presentationml/2006/ole">
            <mc:AlternateContent xmlns:mc="http://schemas.openxmlformats.org/markup-compatibility/2006">
              <mc:Choice xmlns:v="urn:schemas-microsoft-com:vml" Requires="v">
                <p:oleObj spid="_x0000_s3084" name="" r:id="rId1" imgW="5880100" imgH="3320415" progId="Visio.Drawing.5">
                  <p:embed/>
                </p:oleObj>
              </mc:Choice>
              <mc:Fallback>
                <p:oleObj name="" r:id="rId1" imgW="5880100" imgH="3320415" progId="Visio.Drawing.5">
                  <p:embed/>
                  <p:pic>
                    <p:nvPicPr>
                      <p:cNvPr id="0" name="图片 3083"/>
                      <p:cNvPicPr/>
                      <p:nvPr/>
                    </p:nvPicPr>
                    <p:blipFill>
                      <a:blip r:embed="rId2"/>
                      <a:stretch>
                        <a:fillRect/>
                      </a:stretch>
                    </p:blipFill>
                    <p:spPr>
                      <a:xfrm>
                        <a:off x="914400" y="1600200"/>
                        <a:ext cx="7772400" cy="4465638"/>
                      </a:xfrm>
                      <a:prstGeom prst="rect">
                        <a:avLst/>
                      </a:prstGeom>
                      <a:noFill/>
                      <a:ln w="38100">
                        <a:noFill/>
                        <a:miter/>
                      </a:ln>
                    </p:spPr>
                  </p:pic>
                </p:oleObj>
              </mc:Fallback>
            </mc:AlternateContent>
          </a:graphicData>
        </a:graphic>
      </p:graphicFrame>
      <p:sp>
        <p:nvSpPr>
          <p:cNvPr id="44035" name="Text Box 3"/>
          <p:cNvSpPr txBox="1"/>
          <p:nvPr/>
        </p:nvSpPr>
        <p:spPr>
          <a:xfrm>
            <a:off x="1177925" y="754063"/>
            <a:ext cx="996950" cy="579437"/>
          </a:xfrm>
          <a:prstGeom prst="rect">
            <a:avLst/>
          </a:prstGeom>
          <a:noFill/>
          <a:ln w="9525">
            <a:noFill/>
          </a:ln>
        </p:spPr>
        <p:txBody>
          <a:bodyPr wrap="none" anchor="t" anchorCtr="0">
            <a:spAutoFit/>
          </a:bodyPr>
          <a:p>
            <a:pPr algn="ctr" eaLnBrk="0" hangingPunct="0"/>
            <a:r>
              <a:rPr lang="zh-CN" altLang="en-US" sz="3200" dirty="0">
                <a:latin typeface="Tahoma" panose="020B0604030504040204" pitchFamily="2" charset="0"/>
                <a:ea typeface="宋体" panose="02010600030101010101" pitchFamily="2" charset="-122"/>
              </a:rPr>
              <a:t>结构</a:t>
            </a:r>
            <a:endParaRPr lang="zh-CN" altLang="en-US" sz="3200" dirty="0">
              <a:latin typeface="Tahoma" panose="020B0604030504040204" pitchFamily="2"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5058" name="Rectangle 1026"/>
          <p:cNvSpPr>
            <a:spLocks noGrp="1"/>
          </p:cNvSpPr>
          <p:nvPr>
            <p:ph type="title"/>
          </p:nvPr>
        </p:nvSpPr>
        <p:spPr>
          <a:xfrm>
            <a:off x="1150938" y="617538"/>
            <a:ext cx="7793037" cy="1143000"/>
          </a:xfrm>
        </p:spPr>
        <p:txBody>
          <a:bodyPr wrap="square" anchor="b" anchorCtr="0"/>
          <a:p>
            <a:r>
              <a:rPr lang="en-US" altLang="zh-CN" dirty="0"/>
              <a:t>11.Proxy</a:t>
            </a:r>
            <a:r>
              <a:rPr lang="zh-CN" altLang="en-US" dirty="0"/>
              <a:t>（代理）</a:t>
            </a:r>
            <a:endParaRPr lang="zh-CN" altLang="en-US" dirty="0"/>
          </a:p>
        </p:txBody>
      </p:sp>
      <p:sp>
        <p:nvSpPr>
          <p:cNvPr id="45059" name="Rectangle 1027"/>
          <p:cNvSpPr>
            <a:spLocks noGrp="1"/>
          </p:cNvSpPr>
          <p:nvPr>
            <p:ph type="body"/>
          </p:nvPr>
        </p:nvSpPr>
        <p:spPr>
          <a:xfrm>
            <a:off x="1182688" y="2017713"/>
            <a:ext cx="7772400" cy="4114800"/>
          </a:xfrm>
        </p:spPr>
        <p:txBody>
          <a:bodyPr wrap="square" anchor="t" anchorCtr="0"/>
          <a:p>
            <a:r>
              <a:rPr lang="zh-CN" altLang="en-US" dirty="0"/>
              <a:t>意图：为其它对象提供一种代理以控制这个对象的访问。</a:t>
            </a:r>
            <a:endParaRPr lang="zh-CN" altLang="en-US" dirty="0"/>
          </a:p>
          <a:p>
            <a:r>
              <a:rPr lang="zh-CN" altLang="en-US" dirty="0"/>
              <a:t>如旅行社</a:t>
            </a:r>
            <a:r>
              <a:rPr lang="zh-CN" altLang="en-US" dirty="0"/>
              <a:t>。</a:t>
            </a:r>
            <a:endParaRPr lang="ja-JP" altLang="en-US" dirty="0">
              <a:latin typeface="Century" panose="02040604050505020304" pitchFamily="2" charset="0"/>
              <a:ea typeface="MS Mincho" pitchFamily="1" charset="-128"/>
            </a:endParaRPr>
          </a:p>
          <a:p>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6082" name="Rectangle 2"/>
          <p:cNvSpPr>
            <a:spLocks noGrp="1"/>
          </p:cNvSpPr>
          <p:nvPr>
            <p:ph type="title"/>
          </p:nvPr>
        </p:nvSpPr>
        <p:spPr>
          <a:xfrm>
            <a:off x="1150938" y="617538"/>
            <a:ext cx="7793037" cy="1143000"/>
          </a:xfrm>
        </p:spPr>
        <p:txBody>
          <a:bodyPr wrap="square" anchor="b" anchorCtr="0"/>
          <a:p>
            <a:r>
              <a:rPr lang="en-US" altLang="zh-CN" dirty="0">
                <a:cs typeface="Arial" panose="020B0604020202020204" pitchFamily="34" charset="0"/>
              </a:rPr>
              <a:t>12.Bridge</a:t>
            </a:r>
            <a:r>
              <a:rPr lang="zh-CN" altLang="en-US" dirty="0"/>
              <a:t>（桥接）</a:t>
            </a:r>
            <a:endParaRPr lang="zh-CN" altLang="en-US" dirty="0"/>
          </a:p>
        </p:txBody>
      </p:sp>
      <p:sp>
        <p:nvSpPr>
          <p:cNvPr id="46083" name="Rectangle 3"/>
          <p:cNvSpPr>
            <a:spLocks noGrp="1"/>
          </p:cNvSpPr>
          <p:nvPr>
            <p:ph type="body"/>
          </p:nvPr>
        </p:nvSpPr>
        <p:spPr>
          <a:xfrm>
            <a:off x="1182688" y="2017713"/>
            <a:ext cx="7772400" cy="4114800"/>
          </a:xfrm>
        </p:spPr>
        <p:txBody>
          <a:bodyPr wrap="square" anchor="t" anchorCtr="0"/>
          <a:p>
            <a:pPr>
              <a:lnSpc>
                <a:spcPct val="90000"/>
              </a:lnSpc>
            </a:pPr>
            <a:r>
              <a:rPr lang="zh-CN" altLang="en-US" sz="2800" dirty="0"/>
              <a:t>意图：将抽象部分与它的实现部分分开，使它们都可以独立变化。</a:t>
            </a:r>
            <a:endParaRPr lang="zh-CN" altLang="en-US" sz="2800" dirty="0"/>
          </a:p>
          <a:p>
            <a:pPr>
              <a:lnSpc>
                <a:spcPct val="90000"/>
              </a:lnSpc>
            </a:pPr>
            <a:r>
              <a:rPr lang="zh-CN" altLang="en-US" sz="2800" dirty="0"/>
              <a:t>例如，</a:t>
            </a:r>
            <a:r>
              <a:rPr lang="zh-CN" altLang="en-US" sz="2800" dirty="0"/>
              <a:t>开关是用来控制灯泡、吊扇、垃圾处理器等各种设备的打开和闭合，通过使用</a:t>
            </a:r>
            <a:r>
              <a:rPr lang="en-US" altLang="zh-CN" sz="2800" dirty="0">
                <a:cs typeface="Arial" panose="020B0604020202020204" pitchFamily="34" charset="0"/>
              </a:rPr>
              <a:t>Bridge</a:t>
            </a:r>
            <a:r>
              <a:rPr lang="zh-CN" altLang="en-US" sz="2800" dirty="0"/>
              <a:t>模式，我们可以将开关的具体实现和抽象的开关类分离开来。</a:t>
            </a:r>
            <a:endParaRPr lang="zh-CN" altLang="en-US" sz="2800" dirty="0"/>
          </a:p>
          <a:p>
            <a:pPr>
              <a:lnSpc>
                <a:spcPct val="90000"/>
              </a:lnSpc>
            </a:pPr>
            <a:endParaRPr lang="zh-CN" altLang="en-US" sz="2800" dirty="0"/>
          </a:p>
          <a:p>
            <a:pPr>
              <a:lnSpc>
                <a:spcPct val="90000"/>
              </a:lnSpc>
            </a:pPr>
            <a:r>
              <a:rPr lang="zh-CN" altLang="en-US" sz="2800" dirty="0"/>
              <a:t>行为协调：</a:t>
            </a:r>
            <a:r>
              <a:rPr lang="en-US" altLang="zh-CN" sz="2800" dirty="0"/>
              <a:t>abstraction</a:t>
            </a:r>
            <a:r>
              <a:rPr lang="zh-CN" altLang="en-US" sz="2800" dirty="0"/>
              <a:t>将</a:t>
            </a:r>
            <a:r>
              <a:rPr lang="en-US" altLang="zh-CN" sz="2800" dirty="0"/>
              <a:t>Client</a:t>
            </a:r>
            <a:r>
              <a:rPr lang="zh-CN" altLang="en-US" sz="2800" dirty="0"/>
              <a:t>的请求发给它的</a:t>
            </a:r>
            <a:r>
              <a:rPr lang="en-US" altLang="zh-CN" sz="2800" dirty="0"/>
              <a:t>Implementor</a:t>
            </a:r>
            <a:r>
              <a:rPr lang="zh-CN" altLang="en-US" sz="2800" dirty="0"/>
              <a:t>。</a:t>
            </a:r>
            <a:endParaRPr lang="en-US" altLang="zh-CN" sz="2800" dirty="0">
              <a:latin typeface="Century" panose="02040604050505020304" pitchFamily="2" charset="0"/>
              <a:ea typeface="MS Mincho" pitchFamily="1" charset="-128"/>
            </a:endParaRPr>
          </a:p>
          <a:p>
            <a:pPr>
              <a:lnSpc>
                <a:spcPct val="90000"/>
              </a:lnSpc>
            </a:pPr>
            <a:endParaRPr lang="en-US" altLang="zh-CN"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47106" name="Picture 1026"/>
          <p:cNvPicPr>
            <a:picLocks noChangeAspect="1"/>
          </p:cNvPicPr>
          <p:nvPr/>
        </p:nvPicPr>
        <p:blipFill>
          <a:blip r:embed="rId1"/>
          <a:stretch>
            <a:fillRect/>
          </a:stretch>
        </p:blipFill>
        <p:spPr>
          <a:xfrm>
            <a:off x="609600" y="900113"/>
            <a:ext cx="8129588" cy="5510212"/>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48130" name="Object 2"/>
          <p:cNvGraphicFramePr>
            <a:graphicFrameLocks noChangeAspect="1"/>
          </p:cNvGraphicFramePr>
          <p:nvPr/>
        </p:nvGraphicFramePr>
        <p:xfrm>
          <a:off x="457200" y="1371600"/>
          <a:ext cx="8077200" cy="4648200"/>
        </p:xfrm>
        <a:graphic>
          <a:graphicData uri="http://schemas.openxmlformats.org/presentationml/2006/ole">
            <mc:AlternateContent xmlns:mc="http://schemas.openxmlformats.org/markup-compatibility/2006">
              <mc:Choice xmlns:v="urn:schemas-microsoft-com:vml" Requires="v">
                <p:oleObj spid="_x0000_s3085" name="" r:id="rId1" imgW="7246620" imgH="2923540" progId="Visio.Drawing.5">
                  <p:embed/>
                </p:oleObj>
              </mc:Choice>
              <mc:Fallback>
                <p:oleObj name="" r:id="rId1" imgW="7246620" imgH="2923540" progId="Visio.Drawing.5">
                  <p:embed/>
                  <p:pic>
                    <p:nvPicPr>
                      <p:cNvPr id="0" name="图片 3084"/>
                      <p:cNvPicPr/>
                      <p:nvPr/>
                    </p:nvPicPr>
                    <p:blipFill>
                      <a:blip r:embed="rId2"/>
                      <a:stretch>
                        <a:fillRect/>
                      </a:stretch>
                    </p:blipFill>
                    <p:spPr>
                      <a:xfrm>
                        <a:off x="457200" y="1371600"/>
                        <a:ext cx="8077200" cy="4648200"/>
                      </a:xfrm>
                      <a:prstGeom prst="rect">
                        <a:avLst/>
                      </a:prstGeom>
                      <a:noFill/>
                      <a:ln w="38100">
                        <a:noFill/>
                        <a:miter/>
                      </a:ln>
                    </p:spPr>
                  </p:pic>
                </p:oleObj>
              </mc:Fallback>
            </mc:AlternateContent>
          </a:graphicData>
        </a:graphic>
      </p:graphicFrame>
      <p:sp>
        <p:nvSpPr>
          <p:cNvPr id="48131" name="Text Box 3"/>
          <p:cNvSpPr txBox="1"/>
          <p:nvPr/>
        </p:nvSpPr>
        <p:spPr>
          <a:xfrm>
            <a:off x="1279525" y="6302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49154" name="Text Box 2"/>
          <p:cNvSpPr txBox="1"/>
          <p:nvPr/>
        </p:nvSpPr>
        <p:spPr>
          <a:xfrm>
            <a:off x="1371600" y="1219200"/>
            <a:ext cx="6529388" cy="641350"/>
          </a:xfrm>
          <a:prstGeom prst="rect">
            <a:avLst/>
          </a:prstGeom>
          <a:noFill/>
          <a:ln w="9525">
            <a:noFill/>
          </a:ln>
        </p:spPr>
        <p:txBody>
          <a:bodyPr wrap="none" anchor="t" anchorCtr="0">
            <a:spAutoFit/>
          </a:bodyPr>
          <a:p>
            <a:pPr algn="ctr" eaLnBrk="0" hangingPunct="0"/>
            <a:r>
              <a:rPr lang="en-US" altLang="zh-CN" sz="3600" dirty="0">
                <a:latin typeface="Tahoma" panose="020B0604030504040204" pitchFamily="2" charset="0"/>
                <a:ea typeface="宋体" panose="02010600030101010101" pitchFamily="2" charset="-122"/>
              </a:rPr>
              <a:t>13.Observer</a:t>
            </a:r>
            <a:r>
              <a:rPr lang="zh-CN" altLang="en-US" sz="3600" dirty="0">
                <a:latin typeface="Tahoma" panose="020B0604030504040204" pitchFamily="2" charset="0"/>
                <a:ea typeface="宋体" panose="02010600030101010101" pitchFamily="2" charset="-122"/>
              </a:rPr>
              <a:t>（观察者） </a:t>
            </a:r>
            <a:r>
              <a:rPr lang="en-US" altLang="zh-CN" sz="3600" dirty="0">
                <a:latin typeface="Tahoma" panose="020B0604030504040204" pitchFamily="2" charset="0"/>
                <a:ea typeface="宋体" panose="02010600030101010101" pitchFamily="2" charset="-122"/>
              </a:rPr>
              <a:t>Pattern</a:t>
            </a:r>
            <a:endParaRPr lang="en-US" altLang="zh-CN" sz="3600" dirty="0">
              <a:latin typeface="Tahoma" panose="020B0604030504040204" pitchFamily="2" charset="0"/>
              <a:ea typeface="宋体" panose="02010600030101010101" pitchFamily="2" charset="-122"/>
            </a:endParaRPr>
          </a:p>
        </p:txBody>
      </p:sp>
      <p:sp>
        <p:nvSpPr>
          <p:cNvPr id="49155" name="Text Box 3"/>
          <p:cNvSpPr txBox="1"/>
          <p:nvPr/>
        </p:nvSpPr>
        <p:spPr>
          <a:xfrm>
            <a:off x="304800" y="2057400"/>
            <a:ext cx="8413750" cy="264795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意图：定义对象间的一对多的依赖关系，当一个对象的状态</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发生改变时，所有依赖于它的对象都得到通知并被自动更新。</a:t>
            </a:r>
            <a:endParaRPr lang="zh-CN" altLang="en-US" sz="2400" dirty="0">
              <a:latin typeface="Tahoma" panose="020B0604030504040204" pitchFamily="2" charset="0"/>
              <a:ea typeface="宋体" panose="02010600030101010101" pitchFamily="2" charset="-122"/>
            </a:endParaRPr>
          </a:p>
          <a:p>
            <a:pPr algn="ctr" eaLnBrk="0" hangingPunct="0"/>
            <a:endParaRPr lang="ja-JP" altLang="en-US" sz="2400" dirty="0">
              <a:latin typeface="Century" panose="02040604050505020304" pitchFamily="2" charset="0"/>
              <a:ea typeface="MS Mincho" pitchFamily="1" charset="-128"/>
            </a:endParaRPr>
          </a:p>
          <a:p>
            <a:pPr algn="ctr" eaLnBrk="0" hangingPunct="0"/>
            <a:endParaRPr lang="ja-JP" altLang="en-US" sz="2400" dirty="0">
              <a:latin typeface="Century" panose="02040604050505020304" pitchFamily="2" charset="0"/>
              <a:ea typeface="MS Mincho" pitchFamily="1" charset="-128"/>
            </a:endParaRPr>
          </a:p>
          <a:p>
            <a:pPr algn="ctr" eaLnBrk="0" hangingPunct="0"/>
            <a:r>
              <a:rPr lang="ja-JP" altLang="en-US" sz="2400" dirty="0">
                <a:latin typeface="Century" panose="02040604050505020304" pitchFamily="2" charset="0"/>
                <a:ea typeface="MS Mincho" pitchFamily="1" charset="-128"/>
              </a:rPr>
              <a:t>  </a:t>
            </a:r>
            <a:r>
              <a:rPr lang="zh-CN" altLang="en-US" sz="2400" dirty="0">
                <a:latin typeface="Century" panose="02040604050505020304" pitchFamily="2" charset="0"/>
                <a:ea typeface="宋体" panose="02010600030101010101" pitchFamily="2" charset="-122"/>
              </a:rPr>
              <a:t>例如，</a:t>
            </a:r>
            <a:r>
              <a:rPr lang="zh-CN" altLang="en-US" sz="2400" dirty="0">
                <a:latin typeface="Arial" panose="020B0604020202020204" pitchFamily="34" charset="0"/>
                <a:ea typeface="宋体" panose="02010600030101010101" pitchFamily="2" charset="-122"/>
              </a:rPr>
              <a:t>注册了某公司产品质量保证书的客户就象投标人</a:t>
            </a:r>
            <a:endParaRPr lang="zh-CN" altLang="en-US" sz="2400" dirty="0">
              <a:latin typeface="Arial" panose="020B0604020202020204" pitchFamily="34" charset="0"/>
              <a:ea typeface="宋体" panose="02010600030101010101" pitchFamily="2" charset="-122"/>
            </a:endParaRPr>
          </a:p>
          <a:p>
            <a:pPr algn="ctr" eaLnBrk="0" hangingPunct="0"/>
            <a:r>
              <a:rPr lang="en-US" altLang="zh-CN" sz="2400" dirty="0">
                <a:latin typeface="Arial" panose="020B0604020202020204" pitchFamily="34" charset="0"/>
                <a:ea typeface="宋体" panose="02010600030101010101" pitchFamily="2" charset="-122"/>
                <a:cs typeface="Arial" panose="020B0604020202020204" pitchFamily="34" charset="0"/>
              </a:rPr>
              <a:t>(</a:t>
            </a:r>
            <a:r>
              <a:rPr lang="en-US" altLang="zh-CN" sz="2400" i="1" dirty="0">
                <a:latin typeface="Arial" panose="020B0604020202020204" pitchFamily="34" charset="0"/>
                <a:ea typeface="宋体" panose="02010600030101010101" pitchFamily="2" charset="-122"/>
                <a:cs typeface="Arial" panose="020B0604020202020204" pitchFamily="34" charset="0"/>
              </a:rPr>
              <a:t>observers</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。当该产品的安全记录发生改变时</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例如需要召回</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产品时</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rPr>
              <a:t>，所有注册的客户都将被通知。</a:t>
            </a:r>
            <a:endParaRPr lang="zh-CN" altLang="en-US" sz="2400" dirty="0">
              <a:latin typeface="Arial" panose="020B0604020202020204" pitchFamily="34" charset="0"/>
              <a:ea typeface="宋体" panose="02010600030101010101" pitchFamily="2" charset="-122"/>
            </a:endParaRPr>
          </a:p>
        </p:txBody>
      </p:sp>
      <p:sp>
        <p:nvSpPr>
          <p:cNvPr id="49156" name="Text Box 4"/>
          <p:cNvSpPr txBox="1"/>
          <p:nvPr/>
        </p:nvSpPr>
        <p:spPr>
          <a:xfrm>
            <a:off x="1371600" y="381000"/>
            <a:ext cx="2216150" cy="701675"/>
          </a:xfrm>
          <a:prstGeom prst="rect">
            <a:avLst/>
          </a:prstGeom>
          <a:noFill/>
          <a:ln w="9525">
            <a:noFill/>
          </a:ln>
        </p:spPr>
        <p:txBody>
          <a:bodyPr wrap="none" anchor="t" anchorCtr="0">
            <a:spAutoFit/>
          </a:bodyPr>
          <a:p>
            <a:pPr algn="ctr" eaLnBrk="0" hangingPunct="0"/>
            <a:r>
              <a:rPr lang="zh-CN" altLang="en-US" sz="4000" dirty="0">
                <a:solidFill>
                  <a:schemeClr val="hlink"/>
                </a:solidFill>
                <a:latin typeface="Tahoma" panose="020B0604030504040204" pitchFamily="2" charset="0"/>
                <a:ea typeface="宋体" panose="02010600030101010101" pitchFamily="2" charset="-122"/>
              </a:rPr>
              <a:t>行为模式</a:t>
            </a:r>
            <a:endParaRPr lang="zh-CN" altLang="en-US" sz="4000" dirty="0">
              <a:solidFill>
                <a:schemeClr val="hlink"/>
              </a:solidFill>
              <a:latin typeface="Tahoma" panose="020B0604030504040204" pitchFamily="2"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50178" name="Picture 2"/>
          <p:cNvPicPr>
            <a:picLocks noChangeAspect="1"/>
          </p:cNvPicPr>
          <p:nvPr/>
        </p:nvPicPr>
        <p:blipFill>
          <a:blip r:embed="rId1"/>
          <a:stretch>
            <a:fillRect/>
          </a:stretch>
        </p:blipFill>
        <p:spPr>
          <a:xfrm>
            <a:off x="533400" y="533400"/>
            <a:ext cx="8077200" cy="6057900"/>
          </a:xfrm>
          <a:prstGeom prst="rect">
            <a:avLst/>
          </a:prstGeom>
          <a:noFill/>
          <a:ln w="9525">
            <a:noFill/>
          </a:ln>
        </p:spPr>
      </p:pic>
      <mc:AlternateContent xmlns:mc="http://schemas.openxmlformats.org/markup-compatibility/2006" xmlns:p14="http://schemas.microsoft.com/office/powerpoint/2010/main">
        <mc:Choice Requires="p14">
          <p:contentPart r:id="rId2" p14:bwMode="auto">
            <p14:nvContentPartPr>
              <p14:cNvPr id="49156" name="未知"/>
              <p14:cNvContentPartPr/>
              <p14:nvPr/>
            </p14:nvContentPartPr>
            <p14:xfrm>
              <a:off x="1108075" y="3646488"/>
              <a:ext cx="309563" cy="377825"/>
            </p14:xfrm>
          </p:contentPart>
        </mc:Choice>
        <mc:Fallback xmlns="">
          <p:pic>
            <p:nvPicPr>
              <p:cNvPr id="49156" name="未知"/>
            </p:nvPicPr>
            <p:blipFill>
              <a:blip r:embed="rId3"/>
            </p:blipFill>
            <p:spPr>
              <a:xfrm>
                <a:off x="1108075" y="3646488"/>
                <a:ext cx="309563" cy="37782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9157" name="Ink 4"/>
              <p14:cNvContentPartPr/>
              <p14:nvPr/>
            </p14:nvContentPartPr>
            <p14:xfrm>
              <a:off x="2560638" y="4103686"/>
              <a:ext cx="217487" cy="320675"/>
            </p14:xfrm>
          </p:contentPart>
        </mc:Choice>
        <mc:Fallback xmlns="">
          <p:pic>
            <p:nvPicPr>
              <p:cNvPr id="49157" name="Ink 4"/>
            </p:nvPicPr>
            <p:blipFill>
              <a:blip r:embed="rId5"/>
            </p:blipFill>
            <p:spPr>
              <a:xfrm>
                <a:off x="2560638" y="4103686"/>
                <a:ext cx="217487" cy="32067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9158" name="Ink 5"/>
              <p14:cNvContentPartPr/>
              <p14:nvPr/>
            </p14:nvContentPartPr>
            <p14:xfrm>
              <a:off x="2811463" y="4206875"/>
              <a:ext cx="171450" cy="171450"/>
            </p14:xfrm>
          </p:contentPart>
        </mc:Choice>
        <mc:Fallback xmlns="">
          <p:pic>
            <p:nvPicPr>
              <p:cNvPr id="49158" name="Ink 5"/>
            </p:nvPicPr>
            <p:blipFill>
              <a:blip r:embed="rId7"/>
            </p:blipFill>
            <p:spPr>
              <a:xfrm>
                <a:off x="2811463" y="4206875"/>
                <a:ext cx="171450" cy="171450"/>
              </a:xfrm>
              <a:prstGeom prst="rect"/>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51202" name="Object 1026"/>
          <p:cNvGraphicFramePr>
            <a:graphicFrameLocks noChangeAspect="1"/>
          </p:cNvGraphicFramePr>
          <p:nvPr/>
        </p:nvGraphicFramePr>
        <p:xfrm>
          <a:off x="609600" y="1981200"/>
          <a:ext cx="8153400" cy="4090988"/>
        </p:xfrm>
        <a:graphic>
          <a:graphicData uri="http://schemas.openxmlformats.org/presentationml/2006/ole">
            <mc:AlternateContent xmlns:mc="http://schemas.openxmlformats.org/markup-compatibility/2006">
              <mc:Choice xmlns:v="urn:schemas-microsoft-com:vml" Requires="v">
                <p:oleObj spid="_x0000_s3086" name="" r:id="rId1" imgW="6932295" imgH="3466465" progId="Visio.Drawing.5">
                  <p:embed/>
                </p:oleObj>
              </mc:Choice>
              <mc:Fallback>
                <p:oleObj name="" r:id="rId1" imgW="6932295" imgH="3466465" progId="Visio.Drawing.5">
                  <p:embed/>
                  <p:pic>
                    <p:nvPicPr>
                      <p:cNvPr id="0" name="图片 3085"/>
                      <p:cNvPicPr/>
                      <p:nvPr/>
                    </p:nvPicPr>
                    <p:blipFill>
                      <a:blip r:embed="rId2"/>
                      <a:stretch>
                        <a:fillRect/>
                      </a:stretch>
                    </p:blipFill>
                    <p:spPr>
                      <a:xfrm>
                        <a:off x="609600" y="1981200"/>
                        <a:ext cx="8153400" cy="4090988"/>
                      </a:xfrm>
                      <a:prstGeom prst="rect">
                        <a:avLst/>
                      </a:prstGeom>
                      <a:noFill/>
                      <a:ln w="38100">
                        <a:noFill/>
                        <a:miter/>
                      </a:ln>
                    </p:spPr>
                  </p:pic>
                </p:oleObj>
              </mc:Fallback>
            </mc:AlternateContent>
          </a:graphicData>
        </a:graphic>
      </p:graphicFrame>
      <p:sp>
        <p:nvSpPr>
          <p:cNvPr id="51203" name="Line 1027"/>
          <p:cNvSpPr/>
          <p:nvPr/>
        </p:nvSpPr>
        <p:spPr>
          <a:xfrm>
            <a:off x="2667000" y="2590800"/>
            <a:ext cx="2209800" cy="152400"/>
          </a:xfrm>
          <a:prstGeom prst="line">
            <a:avLst/>
          </a:prstGeom>
          <a:ln w="9525" cap="flat" cmpd="sng">
            <a:solidFill>
              <a:schemeClr val="tx1"/>
            </a:solidFill>
            <a:prstDash val="solid"/>
            <a:round/>
            <a:headEnd type="none" w="med" len="med"/>
            <a:tailEnd type="arrow"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1204" name="Text Box 1028"/>
          <p:cNvSpPr txBox="1"/>
          <p:nvPr/>
        </p:nvSpPr>
        <p:spPr>
          <a:xfrm>
            <a:off x="2727325" y="2292350"/>
            <a:ext cx="862013" cy="304800"/>
          </a:xfrm>
          <a:prstGeom prst="rect">
            <a:avLst/>
          </a:prstGeom>
          <a:noFill/>
          <a:ln w="9525">
            <a:noFill/>
          </a:ln>
        </p:spPr>
        <p:txBody>
          <a:bodyPr wrap="none" anchor="t" anchorCtr="0">
            <a:spAutoFit/>
          </a:bodyPr>
          <a:p>
            <a:pPr algn="ctr" eaLnBrk="0" hangingPunct="0"/>
            <a:r>
              <a:rPr lang="en-US" altLang="zh-CN" sz="1400" dirty="0">
                <a:latin typeface="Tahoma" panose="020B0604030504040204" pitchFamily="2" charset="0"/>
                <a:ea typeface="宋体" panose="02010600030101010101" pitchFamily="2" charset="-122"/>
              </a:rPr>
              <a:t>observer</a:t>
            </a:r>
            <a:endParaRPr lang="en-US" altLang="zh-CN" sz="1400" dirty="0">
              <a:latin typeface="Tahoma" panose="020B0604030504040204" pitchFamily="2" charset="0"/>
              <a:ea typeface="宋体" panose="02010600030101010101" pitchFamily="2" charset="-122"/>
            </a:endParaRPr>
          </a:p>
        </p:txBody>
      </p:sp>
      <p:sp>
        <p:nvSpPr>
          <p:cNvPr id="51205" name="Text Box 1029"/>
          <p:cNvSpPr txBox="1"/>
          <p:nvPr/>
        </p:nvSpPr>
        <p:spPr>
          <a:xfrm>
            <a:off x="4556125" y="2368550"/>
            <a:ext cx="280988" cy="304800"/>
          </a:xfrm>
          <a:prstGeom prst="rect">
            <a:avLst/>
          </a:prstGeom>
          <a:noFill/>
          <a:ln w="9525">
            <a:noFill/>
          </a:ln>
        </p:spPr>
        <p:txBody>
          <a:bodyPr wrap="none" anchor="t" anchorCtr="0">
            <a:spAutoFit/>
          </a:bodyPr>
          <a:p>
            <a:pPr algn="ctr" eaLnBrk="0" hangingPunct="0"/>
            <a:r>
              <a:rPr lang="en-US" altLang="zh-CN" sz="1400" dirty="0">
                <a:latin typeface="Tahoma" panose="020B0604030504040204" pitchFamily="2" charset="0"/>
                <a:ea typeface="宋体" panose="02010600030101010101" pitchFamily="2" charset="-122"/>
              </a:rPr>
              <a:t>*</a:t>
            </a:r>
            <a:endParaRPr lang="en-US" altLang="zh-CN" sz="1400" dirty="0">
              <a:latin typeface="Tahoma" panose="020B0604030504040204" pitchFamily="2" charset="0"/>
              <a:ea typeface="宋体" panose="02010600030101010101" pitchFamily="2" charset="-122"/>
            </a:endParaRPr>
          </a:p>
        </p:txBody>
      </p:sp>
      <p:sp>
        <p:nvSpPr>
          <p:cNvPr id="51206" name="Text Box 1030"/>
          <p:cNvSpPr txBox="1"/>
          <p:nvPr/>
        </p:nvSpPr>
        <p:spPr>
          <a:xfrm>
            <a:off x="1660525" y="1087438"/>
            <a:ext cx="7937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结构</a:t>
            </a:r>
            <a:endParaRPr lang="zh-CN" altLang="en-US" sz="2400" dirty="0">
              <a:latin typeface="Tahoma" panose="020B0604030504040204" pitchFamily="2"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3" p14:bwMode="auto">
            <p14:nvContentPartPr>
              <p14:cNvPr id="50184" name="未知"/>
              <p14:cNvContentPartPr/>
              <p14:nvPr/>
            </p14:nvContentPartPr>
            <p14:xfrm>
              <a:off x="2457450" y="3786188"/>
              <a:ext cx="336550" cy="200025"/>
            </p14:xfrm>
          </p:contentPart>
        </mc:Choice>
        <mc:Fallback xmlns="">
          <p:pic>
            <p:nvPicPr>
              <p:cNvPr id="50184" name="未知"/>
            </p:nvPicPr>
            <p:blipFill>
              <a:blip r:embed="rId4"/>
            </p:blipFill>
            <p:spPr>
              <a:xfrm>
                <a:off x="2457450" y="3786188"/>
                <a:ext cx="336550" cy="2000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0185" name="Ink 8"/>
              <p14:cNvContentPartPr/>
              <p14:nvPr/>
            </p14:nvContentPartPr>
            <p14:xfrm>
              <a:off x="1085850" y="3360738"/>
              <a:ext cx="1109663" cy="650875"/>
            </p14:xfrm>
          </p:contentPart>
        </mc:Choice>
        <mc:Fallback xmlns="">
          <p:pic>
            <p:nvPicPr>
              <p:cNvPr id="50185" name="Ink 8"/>
            </p:nvPicPr>
            <p:blipFill>
              <a:blip r:embed="rId6"/>
            </p:blipFill>
            <p:spPr>
              <a:xfrm>
                <a:off x="1085850" y="3360738"/>
                <a:ext cx="1109663" cy="6508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0186" name="Ink 9"/>
              <p14:cNvContentPartPr/>
              <p14:nvPr/>
            </p14:nvContentPartPr>
            <p14:xfrm>
              <a:off x="903288" y="4422775"/>
              <a:ext cx="788987" cy="241300"/>
            </p14:xfrm>
          </p:contentPart>
        </mc:Choice>
        <mc:Fallback xmlns="">
          <p:pic>
            <p:nvPicPr>
              <p:cNvPr id="50186" name="Ink 9"/>
            </p:nvPicPr>
            <p:blipFill>
              <a:blip r:embed="rId8"/>
            </p:blipFill>
            <p:spPr>
              <a:xfrm>
                <a:off x="903288" y="4422775"/>
                <a:ext cx="788987" cy="241300"/>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
        <p:nvSpPr>
          <p:cNvPr id="10242" name="Rectangle 2"/>
          <p:cNvSpPr>
            <a:spLocks noGrp="1"/>
          </p:cNvSpPr>
          <p:nvPr>
            <p:ph type="title"/>
          </p:nvPr>
        </p:nvSpPr>
        <p:spPr>
          <a:xfrm>
            <a:off x="1150938" y="617538"/>
            <a:ext cx="7793037" cy="1143000"/>
          </a:xfrm>
        </p:spPr>
        <p:txBody>
          <a:bodyPr wrap="square" anchor="b" anchorCtr="0"/>
          <a:p>
            <a:endParaRPr lang="zh-CN" altLang="en-US" dirty="0"/>
          </a:p>
        </p:txBody>
      </p:sp>
      <p:sp>
        <p:nvSpPr>
          <p:cNvPr id="11268" name="Rectangle 3"/>
          <p:cNvSpPr>
            <a:spLocks noGrp="1"/>
          </p:cNvSpPr>
          <p:nvPr>
            <p:ph type="body"/>
          </p:nvPr>
        </p:nvSpPr>
        <p:spPr>
          <a:xfrm>
            <a:off x="1182688" y="2017713"/>
            <a:ext cx="7772400" cy="4114800"/>
          </a:xfrm>
        </p:spPr>
        <p:txBody>
          <a:bodyPr wrap="square" anchor="t" anchorCtr="0"/>
          <a:p>
            <a:r>
              <a:rPr lang="zh-CN" altLang="en-US" dirty="0"/>
              <a:t>课堂设计：</a:t>
            </a:r>
            <a:endParaRPr lang="zh-CN" altLang="en-US" dirty="0"/>
          </a:p>
          <a:p>
            <a:pPr lvl="1"/>
            <a:r>
              <a:rPr lang="zh-CN" altLang="en-US" dirty="0"/>
              <a:t>组件</a:t>
            </a:r>
            <a:endParaRPr lang="zh-CN" altLang="en-US" dirty="0"/>
          </a:p>
          <a:p>
            <a:pPr lvl="1"/>
            <a:r>
              <a:rPr lang="zh-CN" altLang="en-US" dirty="0"/>
              <a:t>文件</a:t>
            </a:r>
            <a:endParaRPr lang="zh-CN" altLang="en-US" dirty="0"/>
          </a:p>
          <a:p>
            <a:pPr lvl="1"/>
            <a:r>
              <a:rPr lang="zh-CN" altLang="en-US" dirty="0"/>
              <a:t>图形</a:t>
            </a:r>
            <a:endParaRPr lang="zh-CN" altLang="en-US" dirty="0"/>
          </a:p>
          <a:p>
            <a:pPr lvl="1"/>
            <a:r>
              <a:rPr lang="zh-CN" altLang="en-US" dirty="0"/>
              <a:t>请总结规律</a:t>
            </a:r>
            <a:endParaRPr lang="zh-CN" altLang="en-US" dirty="0"/>
          </a:p>
          <a:p>
            <a:pPr lvl="1"/>
            <a:r>
              <a:rPr lang="zh-CN" altLang="en-US" dirty="0"/>
              <a:t>请谈一下你对这些设计的想法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8">
                                            <p:txEl>
                                              <p:charRg st="15" end="21"/>
                                            </p:txEl>
                                          </p:spTgt>
                                        </p:tgtEl>
                                        <p:attrNameLst>
                                          <p:attrName>style.visibility</p:attrName>
                                        </p:attrNameLst>
                                      </p:cBhvr>
                                      <p:to>
                                        <p:strVal val="visible"/>
                                      </p:to>
                                    </p:set>
                                    <p:animEffect transition="in" filter="blinds(horizontal)">
                                      <p:cBhvr>
                                        <p:cTn id="7" dur="500"/>
                                        <p:tgtEl>
                                          <p:spTgt spid="11268">
                                            <p:txEl>
                                              <p:charRg st="15"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8">
                                            <p:txEl>
                                              <p:charRg st="21" end="35"/>
                                            </p:txEl>
                                          </p:spTgt>
                                        </p:tgtEl>
                                        <p:attrNameLst>
                                          <p:attrName>style.visibility</p:attrName>
                                        </p:attrNameLst>
                                      </p:cBhvr>
                                      <p:to>
                                        <p:strVal val="visible"/>
                                      </p:to>
                                    </p:set>
                                    <p:animEffect transition="in" filter="blinds(horizontal)">
                                      <p:cBhvr>
                                        <p:cTn id="12" dur="500"/>
                                        <p:tgtEl>
                                          <p:spTgt spid="11268">
                                            <p:txEl>
                                              <p:charRg st="21"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aphicFrame>
        <p:nvGraphicFramePr>
          <p:cNvPr id="52226" name="Object 2"/>
          <p:cNvGraphicFramePr>
            <a:graphicFrameLocks noChangeAspect="1"/>
          </p:cNvGraphicFramePr>
          <p:nvPr/>
        </p:nvGraphicFramePr>
        <p:xfrm>
          <a:off x="762000" y="2209800"/>
          <a:ext cx="7696200" cy="3527425"/>
        </p:xfrm>
        <a:graphic>
          <a:graphicData uri="http://schemas.openxmlformats.org/presentationml/2006/ole">
            <mc:AlternateContent xmlns:mc="http://schemas.openxmlformats.org/markup-compatibility/2006">
              <mc:Choice xmlns:v="urn:schemas-microsoft-com:vml" Requires="v">
                <p:oleObj spid="_x0000_s3087" name="" r:id="rId1" imgW="4197985" imgH="1924685" progId="Visio.Drawing.5">
                  <p:embed/>
                </p:oleObj>
              </mc:Choice>
              <mc:Fallback>
                <p:oleObj name="" r:id="rId1" imgW="4197985" imgH="1924685" progId="Visio.Drawing.5">
                  <p:embed/>
                  <p:pic>
                    <p:nvPicPr>
                      <p:cNvPr id="0" name="图片 3086"/>
                      <p:cNvPicPr/>
                      <p:nvPr/>
                    </p:nvPicPr>
                    <p:blipFill>
                      <a:blip r:embed="rId2"/>
                      <a:stretch>
                        <a:fillRect/>
                      </a:stretch>
                    </p:blipFill>
                    <p:spPr>
                      <a:xfrm>
                        <a:off x="762000" y="2209800"/>
                        <a:ext cx="7696200" cy="3527425"/>
                      </a:xfrm>
                      <a:prstGeom prst="rect">
                        <a:avLst/>
                      </a:prstGeom>
                      <a:noFill/>
                      <a:ln w="38100">
                        <a:noFill/>
                        <a:miter/>
                      </a:ln>
                    </p:spPr>
                  </p:pic>
                </p:oleObj>
              </mc:Fallback>
            </mc:AlternateContent>
          </a:graphicData>
        </a:graphic>
      </p:graphicFrame>
      <p:sp>
        <p:nvSpPr>
          <p:cNvPr id="52227" name="Text Box 3"/>
          <p:cNvSpPr txBox="1"/>
          <p:nvPr/>
        </p:nvSpPr>
        <p:spPr>
          <a:xfrm>
            <a:off x="1584325" y="1011238"/>
            <a:ext cx="1403350" cy="4572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行为协作</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grpSp>
        <p:nvGrpSpPr>
          <p:cNvPr id="53250" name="组合 52226"/>
          <p:cNvGrpSpPr/>
          <p:nvPr/>
        </p:nvGrpSpPr>
        <p:grpSpPr>
          <a:xfrm>
            <a:off x="838200" y="1828800"/>
            <a:ext cx="7162800" cy="4191000"/>
            <a:chOff x="0" y="0"/>
            <a:chExt cx="8064" cy="4292"/>
          </a:xfrm>
        </p:grpSpPr>
        <p:grpSp>
          <p:nvGrpSpPr>
            <p:cNvPr id="53251" name="组合 52227"/>
            <p:cNvGrpSpPr/>
            <p:nvPr/>
          </p:nvGrpSpPr>
          <p:grpSpPr>
            <a:xfrm>
              <a:off x="1728" y="2386"/>
              <a:ext cx="1440" cy="1906"/>
              <a:chOff x="0" y="0"/>
              <a:chExt cx="1440" cy="1906"/>
            </a:xfrm>
          </p:grpSpPr>
          <p:sp>
            <p:nvSpPr>
              <p:cNvPr id="53252" name="Rectangle 4"/>
              <p:cNvSpPr/>
              <p:nvPr/>
            </p:nvSpPr>
            <p:spPr>
              <a:xfrm>
                <a:off x="0" y="767"/>
                <a:ext cx="1440" cy="1139"/>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400" dirty="0">
                    <a:latin typeface="Times New Roman" panose="02020603050405020304" pitchFamily="2" charset="0"/>
                    <a:ea typeface="宋体" panose="02010600030101010101" pitchFamily="2" charset="-122"/>
                  </a:rPr>
                  <a:t>A=50%</a:t>
                </a:r>
                <a:endParaRPr lang="en-US" altLang="zh-CN" sz="1400" dirty="0">
                  <a:latin typeface="Times New Roman" panose="02020603050405020304" pitchFamily="2" charset="0"/>
                  <a:ea typeface="宋体" panose="02010600030101010101" pitchFamily="2" charset="-122"/>
                </a:endParaRPr>
              </a:p>
              <a:p>
                <a:pPr algn="ctr" eaLnBrk="0" hangingPunct="0"/>
                <a:r>
                  <a:rPr lang="en-US" altLang="zh-CN" sz="1400" dirty="0">
                    <a:latin typeface="Times New Roman" panose="02020603050405020304" pitchFamily="2" charset="0"/>
                    <a:ea typeface="宋体" panose="02010600030101010101" pitchFamily="2" charset="-122"/>
                  </a:rPr>
                  <a:t>B=30%</a:t>
                </a:r>
                <a:endParaRPr lang="en-US" altLang="zh-CN" sz="1400" dirty="0">
                  <a:latin typeface="Times New Roman" panose="02020603050405020304" pitchFamily="2" charset="0"/>
                  <a:ea typeface="宋体" panose="02010600030101010101" pitchFamily="2" charset="-122"/>
                </a:endParaRPr>
              </a:p>
              <a:p>
                <a:pPr algn="ctr" eaLnBrk="0" hangingPunct="0"/>
                <a:r>
                  <a:rPr lang="en-US" altLang="zh-CN" sz="1400" dirty="0">
                    <a:latin typeface="Times New Roman" panose="02020603050405020304" pitchFamily="2" charset="0"/>
                    <a:ea typeface="宋体" panose="02010600030101010101" pitchFamily="2" charset="-122"/>
                  </a:rPr>
                  <a:t>C=20%</a:t>
                </a:r>
                <a:endParaRPr lang="en-US" altLang="zh-CN" sz="1000" dirty="0">
                  <a:latin typeface="Times New Roman" panose="02020603050405020304" pitchFamily="2" charset="0"/>
                  <a:ea typeface="宋体" panose="02010600030101010101" pitchFamily="2" charset="-122"/>
                </a:endParaRPr>
              </a:p>
            </p:txBody>
          </p:sp>
          <p:sp>
            <p:nvSpPr>
              <p:cNvPr id="53253" name="Line 5"/>
              <p:cNvSpPr/>
              <p:nvPr/>
            </p:nvSpPr>
            <p:spPr>
              <a:xfrm flipV="1">
                <a:off x="864" y="0"/>
                <a:ext cx="0" cy="780"/>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54" name="Line 6"/>
              <p:cNvSpPr/>
              <p:nvPr/>
            </p:nvSpPr>
            <p:spPr>
              <a:xfrm>
                <a:off x="576" y="0"/>
                <a:ext cx="0" cy="792"/>
              </a:xfrm>
              <a:prstGeom prst="line">
                <a:avLst/>
              </a:prstGeom>
              <a:ln w="9525" cap="rnd" cmpd="sng">
                <a:solidFill>
                  <a:srgbClr val="000000"/>
                </a:solidFill>
                <a:prstDash val="sysDot"/>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grpSp>
        <p:grpSp>
          <p:nvGrpSpPr>
            <p:cNvPr id="53255" name="组合 52231"/>
            <p:cNvGrpSpPr/>
            <p:nvPr/>
          </p:nvGrpSpPr>
          <p:grpSpPr>
            <a:xfrm>
              <a:off x="0" y="0"/>
              <a:ext cx="5070" cy="2386"/>
              <a:chOff x="0" y="0"/>
              <a:chExt cx="5070" cy="2386"/>
            </a:xfrm>
          </p:grpSpPr>
          <p:sp>
            <p:nvSpPr>
              <p:cNvPr id="53256" name="Line 8"/>
              <p:cNvSpPr/>
              <p:nvPr/>
            </p:nvSpPr>
            <p:spPr>
              <a:xfrm flipH="1" flipV="1">
                <a:off x="864" y="1296"/>
                <a:ext cx="576" cy="864"/>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57" name="Line 9"/>
              <p:cNvSpPr/>
              <p:nvPr/>
            </p:nvSpPr>
            <p:spPr>
              <a:xfrm flipV="1">
                <a:off x="2592" y="1296"/>
                <a:ext cx="0" cy="864"/>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58" name="Line 10"/>
              <p:cNvSpPr/>
              <p:nvPr/>
            </p:nvSpPr>
            <p:spPr>
              <a:xfrm flipV="1">
                <a:off x="3456" y="1296"/>
                <a:ext cx="576" cy="658"/>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59" name="Line 11"/>
              <p:cNvSpPr/>
              <p:nvPr/>
            </p:nvSpPr>
            <p:spPr>
              <a:xfrm>
                <a:off x="720" y="1378"/>
                <a:ext cx="720" cy="1008"/>
              </a:xfrm>
              <a:prstGeom prst="line">
                <a:avLst/>
              </a:prstGeom>
              <a:ln w="9525" cap="rnd" cmpd="sng">
                <a:solidFill>
                  <a:srgbClr val="000000"/>
                </a:solidFill>
                <a:prstDash val="sysDot"/>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60" name="Line 12"/>
              <p:cNvSpPr/>
              <p:nvPr/>
            </p:nvSpPr>
            <p:spPr>
              <a:xfrm>
                <a:off x="2304" y="1299"/>
                <a:ext cx="0" cy="655"/>
              </a:xfrm>
              <a:prstGeom prst="line">
                <a:avLst/>
              </a:prstGeom>
              <a:ln w="9525" cap="rnd" cmpd="sng">
                <a:solidFill>
                  <a:srgbClr val="000000"/>
                </a:solidFill>
                <a:prstDash val="sysDot"/>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61" name="Line 13"/>
              <p:cNvSpPr/>
              <p:nvPr/>
            </p:nvSpPr>
            <p:spPr>
              <a:xfrm flipH="1">
                <a:off x="3456" y="1256"/>
                <a:ext cx="881" cy="986"/>
              </a:xfrm>
              <a:prstGeom prst="line">
                <a:avLst/>
              </a:prstGeom>
              <a:ln w="9525" cap="rnd" cmpd="sng">
                <a:solidFill>
                  <a:srgbClr val="000000"/>
                </a:solidFill>
                <a:prstDash val="sysDot"/>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pic>
            <p:nvPicPr>
              <p:cNvPr id="53262" name="Picture 14" descr="todas"/>
              <p:cNvPicPr>
                <a:picLocks noChangeAspect="1"/>
              </p:cNvPicPr>
              <p:nvPr/>
            </p:nvPicPr>
            <p:blipFill>
              <a:blip r:embed="rId1"/>
              <a:stretch>
                <a:fillRect/>
              </a:stretch>
            </p:blipFill>
            <p:spPr>
              <a:xfrm>
                <a:off x="0" y="0"/>
                <a:ext cx="5026" cy="1296"/>
              </a:xfrm>
              <a:prstGeom prst="rect">
                <a:avLst/>
              </a:prstGeom>
              <a:noFill/>
              <a:ln w="9525">
                <a:noFill/>
              </a:ln>
            </p:spPr>
          </p:pic>
          <p:sp>
            <p:nvSpPr>
              <p:cNvPr id="53263" name="Rectangle 15"/>
              <p:cNvSpPr/>
              <p:nvPr/>
            </p:nvSpPr>
            <p:spPr>
              <a:xfrm>
                <a:off x="1440" y="1937"/>
                <a:ext cx="2016" cy="43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latin typeface="Times New Roman" panose="02020603050405020304" pitchFamily="2" charset="0"/>
                    <a:ea typeface="宋体" panose="02010600030101010101" pitchFamily="2" charset="-122"/>
                  </a:rPr>
                  <a:t>MiddleObject</a:t>
                </a:r>
                <a:endParaRPr lang="en-US" altLang="zh-CN" sz="1200" dirty="0">
                  <a:latin typeface="Times New Roman" panose="02020603050405020304" pitchFamily="2" charset="0"/>
                  <a:ea typeface="宋体" panose="02010600030101010101" pitchFamily="2" charset="-122"/>
                </a:endParaRPr>
              </a:p>
            </p:txBody>
          </p:sp>
          <p:sp>
            <p:nvSpPr>
              <p:cNvPr id="53264" name="Line 16"/>
              <p:cNvSpPr/>
              <p:nvPr/>
            </p:nvSpPr>
            <p:spPr>
              <a:xfrm flipV="1">
                <a:off x="3476" y="2272"/>
                <a:ext cx="1594" cy="5"/>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grpSp>
        <p:grpSp>
          <p:nvGrpSpPr>
            <p:cNvPr id="53265" name="组合 52241"/>
            <p:cNvGrpSpPr/>
            <p:nvPr/>
          </p:nvGrpSpPr>
          <p:grpSpPr>
            <a:xfrm>
              <a:off x="3888" y="2160"/>
              <a:ext cx="4176" cy="1584"/>
              <a:chOff x="0" y="0"/>
              <a:chExt cx="4176" cy="1584"/>
            </a:xfrm>
          </p:grpSpPr>
          <p:sp>
            <p:nvSpPr>
              <p:cNvPr id="53266" name="AutoShape 18"/>
              <p:cNvSpPr/>
              <p:nvPr/>
            </p:nvSpPr>
            <p:spPr>
              <a:xfrm>
                <a:off x="576" y="0"/>
                <a:ext cx="3312" cy="576"/>
              </a:xfrm>
              <a:prstGeom prst="parallelogram">
                <a:avLst>
                  <a:gd name="adj" fmla="val 143750"/>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1000" dirty="0">
                    <a:latin typeface="Times New Roman" panose="02020603050405020304" pitchFamily="2" charset="0"/>
                    <a:ea typeface="宋体" panose="02010600030101010101" pitchFamily="2" charset="-122"/>
                  </a:rPr>
                  <a:t>ValueRenderizer</a:t>
                </a:r>
                <a:endParaRPr lang="en-US" altLang="zh-CN" sz="1000" dirty="0">
                  <a:latin typeface="Times New Roman" panose="02020603050405020304" pitchFamily="2" charset="0"/>
                  <a:ea typeface="宋体" panose="02010600030101010101" pitchFamily="2" charset="-122"/>
                </a:endParaRPr>
              </a:p>
            </p:txBody>
          </p:sp>
          <p:sp>
            <p:nvSpPr>
              <p:cNvPr id="53267" name="Rectangle 19"/>
              <p:cNvSpPr/>
              <p:nvPr/>
            </p:nvSpPr>
            <p:spPr>
              <a:xfrm>
                <a:off x="0" y="1152"/>
                <a:ext cx="1152" cy="43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000" dirty="0">
                    <a:latin typeface="Times New Roman" panose="02020603050405020304" pitchFamily="2" charset="0"/>
                    <a:ea typeface="宋体" panose="02010600030101010101" pitchFamily="2" charset="-122"/>
                  </a:rPr>
                  <a:t>Gradient</a:t>
                </a:r>
                <a:endParaRPr lang="en-US" altLang="zh-CN" sz="1000" dirty="0">
                  <a:latin typeface="Times New Roman" panose="02020603050405020304" pitchFamily="2" charset="0"/>
                  <a:ea typeface="宋体" panose="02010600030101010101" pitchFamily="2" charset="-122"/>
                </a:endParaRPr>
              </a:p>
            </p:txBody>
          </p:sp>
          <p:sp>
            <p:nvSpPr>
              <p:cNvPr id="53268" name="Rectangle 20"/>
              <p:cNvSpPr/>
              <p:nvPr/>
            </p:nvSpPr>
            <p:spPr>
              <a:xfrm>
                <a:off x="1440" y="1152"/>
                <a:ext cx="1152" cy="43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000" dirty="0">
                    <a:latin typeface="Times New Roman" panose="02020603050405020304" pitchFamily="2" charset="0"/>
                    <a:ea typeface="宋体" panose="02010600030101010101" pitchFamily="2" charset="-122"/>
                  </a:rPr>
                  <a:t>Solid</a:t>
                </a:r>
                <a:endParaRPr lang="en-US" altLang="zh-CN" sz="1000" dirty="0">
                  <a:latin typeface="Times New Roman" panose="02020603050405020304" pitchFamily="2" charset="0"/>
                  <a:ea typeface="宋体" panose="02010600030101010101" pitchFamily="2" charset="-122"/>
                </a:endParaRPr>
              </a:p>
            </p:txBody>
          </p:sp>
          <p:sp>
            <p:nvSpPr>
              <p:cNvPr id="53269" name="Rectangle 21"/>
              <p:cNvSpPr/>
              <p:nvPr/>
            </p:nvSpPr>
            <p:spPr>
              <a:xfrm>
                <a:off x="3024" y="1152"/>
                <a:ext cx="1152" cy="43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000" dirty="0">
                    <a:latin typeface="Times New Roman" panose="02020603050405020304" pitchFamily="2" charset="0"/>
                    <a:ea typeface="宋体" panose="02010600030101010101" pitchFamily="2" charset="-122"/>
                  </a:rPr>
                  <a:t>Strip</a:t>
                </a:r>
                <a:endParaRPr lang="en-US" altLang="zh-CN" sz="1000" dirty="0">
                  <a:latin typeface="Times New Roman" panose="02020603050405020304" pitchFamily="2" charset="0"/>
                  <a:ea typeface="宋体" panose="02010600030101010101" pitchFamily="2" charset="-122"/>
                </a:endParaRPr>
              </a:p>
            </p:txBody>
          </p:sp>
          <p:sp>
            <p:nvSpPr>
              <p:cNvPr id="53270" name="Line 22"/>
              <p:cNvSpPr/>
              <p:nvPr/>
            </p:nvSpPr>
            <p:spPr>
              <a:xfrm>
                <a:off x="576" y="864"/>
                <a:ext cx="3024" cy="0"/>
              </a:xfrm>
              <a:prstGeom prst="line">
                <a:avLst/>
              </a:prstGeom>
              <a:ln w="9525" cap="flat" cmpd="sng">
                <a:solidFill>
                  <a:srgbClr val="000000"/>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71" name="Line 23"/>
              <p:cNvSpPr/>
              <p:nvPr/>
            </p:nvSpPr>
            <p:spPr>
              <a:xfrm>
                <a:off x="2016" y="864"/>
                <a:ext cx="0" cy="288"/>
              </a:xfrm>
              <a:prstGeom prst="line">
                <a:avLst/>
              </a:prstGeom>
              <a:ln w="9525" cap="flat" cmpd="sng">
                <a:solidFill>
                  <a:srgbClr val="000000"/>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72" name="Line 24"/>
              <p:cNvSpPr/>
              <p:nvPr/>
            </p:nvSpPr>
            <p:spPr>
              <a:xfrm flipV="1">
                <a:off x="2016" y="576"/>
                <a:ext cx="0" cy="288"/>
              </a:xfrm>
              <a:prstGeom prst="line">
                <a:avLst/>
              </a:prstGeom>
              <a:ln w="9525" cap="flat" cmpd="sng">
                <a:solidFill>
                  <a:srgbClr val="000000"/>
                </a:solidFill>
                <a:prstDash val="solid"/>
                <a:round/>
                <a:headEnd type="none" w="med" len="med"/>
                <a:tailEnd type="triangl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grpSp>
      </p:grpSp>
      <p:sp>
        <p:nvSpPr>
          <p:cNvPr id="53273" name="Line 25"/>
          <p:cNvSpPr/>
          <p:nvPr/>
        </p:nvSpPr>
        <p:spPr>
          <a:xfrm>
            <a:off x="4800600" y="4800600"/>
            <a:ext cx="0" cy="228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74" name="Line 26"/>
          <p:cNvSpPr/>
          <p:nvPr/>
        </p:nvSpPr>
        <p:spPr>
          <a:xfrm>
            <a:off x="7467600" y="4800600"/>
            <a:ext cx="0" cy="228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53275" name="Text Box 27"/>
          <p:cNvSpPr txBox="1"/>
          <p:nvPr/>
        </p:nvSpPr>
        <p:spPr>
          <a:xfrm>
            <a:off x="457200" y="4191000"/>
            <a:ext cx="1712913" cy="457200"/>
          </a:xfrm>
          <a:prstGeom prst="rect">
            <a:avLst/>
          </a:prstGeom>
          <a:noFill/>
          <a:ln w="9525">
            <a:noFill/>
          </a:ln>
        </p:spPr>
        <p:txBody>
          <a:bodyPr wrap="none" anchor="t" anchorCtr="0">
            <a:spAutoFit/>
          </a:bodyPr>
          <a:p>
            <a:pPr algn="ctr" eaLnBrk="0" hangingPunct="0"/>
            <a:r>
              <a:rPr lang="en-US" altLang="zh-CN" sz="2400" dirty="0">
                <a:latin typeface="Tahoma" panose="020B0604030504040204" pitchFamily="2" charset="0"/>
                <a:ea typeface="宋体" panose="02010600030101010101" pitchFamily="2" charset="-122"/>
              </a:rPr>
              <a:t>Middle Obj.</a:t>
            </a:r>
            <a:endParaRPr lang="en-US" altLang="zh-CN" sz="2400" dirty="0">
              <a:latin typeface="Tahoma" panose="020B0604030504040204" pitchFamily="2"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2" p14:bwMode="auto">
            <p14:nvContentPartPr>
              <p14:cNvPr id="52253" name="未知"/>
              <p14:cNvContentPartPr/>
              <p14:nvPr/>
            </p14:nvContentPartPr>
            <p14:xfrm>
              <a:off x="2000248" y="4986338"/>
              <a:ext cx="1588" cy="1587"/>
            </p14:xfrm>
          </p:contentPart>
        </mc:Choice>
        <mc:Fallback xmlns="">
          <p:pic>
            <p:nvPicPr>
              <p:cNvPr id="52253" name="未知"/>
            </p:nvPicPr>
            <p:blipFill>
              <a:blip r:embed="rId3"/>
            </p:blipFill>
            <p:spPr>
              <a:xfrm>
                <a:off x="2000248" y="4986338"/>
                <a:ext cx="1588" cy="1587"/>
              </a:xfrm>
              <a:prstGeom prst="rect"/>
            </p:spPr>
          </p:pic>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54274" name="Text Box 2050"/>
          <p:cNvSpPr txBox="1"/>
          <p:nvPr/>
        </p:nvSpPr>
        <p:spPr>
          <a:xfrm>
            <a:off x="1812925" y="1150938"/>
            <a:ext cx="4856163" cy="579437"/>
          </a:xfrm>
          <a:prstGeom prst="rect">
            <a:avLst/>
          </a:prstGeom>
          <a:noFill/>
          <a:ln w="9525">
            <a:noFill/>
          </a:ln>
        </p:spPr>
        <p:txBody>
          <a:bodyPr wrap="none" anchor="t" anchorCtr="0">
            <a:spAutoFit/>
          </a:bodyPr>
          <a:p>
            <a:pPr algn="ctr" eaLnBrk="0" hangingPunct="0"/>
            <a:r>
              <a:rPr lang="en-US" altLang="zh-CN" sz="3200" dirty="0">
                <a:latin typeface="Tahoma" panose="020B0604030504040204" pitchFamily="2" charset="0"/>
                <a:ea typeface="宋体" panose="02010600030101010101" pitchFamily="2" charset="-122"/>
              </a:rPr>
              <a:t>14. State</a:t>
            </a:r>
            <a:r>
              <a:rPr lang="zh-CN" altLang="en-US" sz="3200" dirty="0">
                <a:latin typeface="Tahoma" panose="020B0604030504040204" pitchFamily="2" charset="0"/>
                <a:ea typeface="宋体" panose="02010600030101010101" pitchFamily="2" charset="-122"/>
              </a:rPr>
              <a:t>（状态） </a:t>
            </a:r>
            <a:r>
              <a:rPr lang="en-US" altLang="zh-CN" sz="3200" dirty="0">
                <a:latin typeface="Tahoma" panose="020B0604030504040204" pitchFamily="2" charset="0"/>
                <a:ea typeface="宋体" panose="02010600030101010101" pitchFamily="2" charset="-122"/>
              </a:rPr>
              <a:t>Pattern</a:t>
            </a:r>
            <a:endParaRPr lang="en-US" altLang="zh-CN" sz="3200" dirty="0">
              <a:latin typeface="Tahoma" panose="020B0604030504040204" pitchFamily="2" charset="0"/>
              <a:ea typeface="宋体" panose="02010600030101010101" pitchFamily="2" charset="-122"/>
            </a:endParaRPr>
          </a:p>
        </p:txBody>
      </p:sp>
      <p:sp>
        <p:nvSpPr>
          <p:cNvPr id="54275" name="Text Box 2051"/>
          <p:cNvSpPr txBox="1"/>
          <p:nvPr/>
        </p:nvSpPr>
        <p:spPr>
          <a:xfrm>
            <a:off x="762000" y="2209800"/>
            <a:ext cx="7321550" cy="2530475"/>
          </a:xfrm>
          <a:prstGeom prst="rect">
            <a:avLst/>
          </a:prstGeom>
          <a:noFill/>
          <a:ln w="9525">
            <a:noFill/>
          </a:ln>
        </p:spPr>
        <p:txBody>
          <a:bodyPr anchor="t" anchorCtr="0">
            <a:spAutoFit/>
          </a:bodyPr>
          <a:p>
            <a:pPr eaLnBrk="0" hangingPunct="0"/>
            <a:r>
              <a:rPr lang="zh-CN" altLang="en-US" sz="2000" b="1" dirty="0">
                <a:latin typeface="Tahoma" panose="020B0604030504040204" pitchFamily="2" charset="0"/>
                <a:ea typeface="宋体" panose="02010600030101010101" pitchFamily="2" charset="-122"/>
              </a:rPr>
              <a:t>意图</a:t>
            </a:r>
            <a:r>
              <a:rPr lang="zh-CN" altLang="en-US" sz="2000" dirty="0">
                <a:latin typeface="Tahoma" panose="020B0604030504040204" pitchFamily="2" charset="0"/>
                <a:ea typeface="宋体" panose="02010600030101010101" pitchFamily="2" charset="-122"/>
              </a:rPr>
              <a:t>：允许一个对象在其内部状态改变时改变它的行为。对象看</a:t>
            </a:r>
            <a:endParaRPr lang="zh-CN" altLang="en-US" sz="2000" dirty="0">
              <a:latin typeface="Tahoma" panose="020B0604030504040204" pitchFamily="2" charset="0"/>
              <a:ea typeface="宋体" panose="02010600030101010101" pitchFamily="2" charset="-122"/>
            </a:endParaRPr>
          </a:p>
          <a:p>
            <a:pPr eaLnBrk="0" hangingPunct="0"/>
            <a:r>
              <a:rPr lang="zh-CN" altLang="en-US" sz="2000" dirty="0">
                <a:latin typeface="Tahoma" panose="020B0604030504040204" pitchFamily="2" charset="0"/>
                <a:ea typeface="宋体" panose="02010600030101010101" pitchFamily="2" charset="-122"/>
              </a:rPr>
              <a:t>起来似乎修改了它的类。分离状态与状态改变的处理行为。</a:t>
            </a:r>
            <a:endParaRPr lang="zh-CN" altLang="en-US" sz="2000" dirty="0">
              <a:latin typeface="Tahoma" panose="020B0604030504040204" pitchFamily="2" charset="0"/>
              <a:ea typeface="宋体" panose="02010600030101010101" pitchFamily="2" charset="-122"/>
            </a:endParaRPr>
          </a:p>
          <a:p>
            <a:pPr eaLnBrk="0" hangingPunct="0"/>
            <a:endParaRPr lang="zh-CN" altLang="en-US" sz="2000" dirty="0">
              <a:latin typeface="Tahoma" panose="020B0604030504040204" pitchFamily="2" charset="0"/>
              <a:ea typeface="宋体" panose="02010600030101010101" pitchFamily="2" charset="-122"/>
            </a:endParaRPr>
          </a:p>
          <a:p>
            <a:pPr eaLnBrk="0" hangingPunct="0"/>
            <a:endParaRPr lang="zh-CN" altLang="en-US" sz="2000" dirty="0">
              <a:latin typeface="Tahoma" panose="020B0604030504040204" pitchFamily="2" charset="0"/>
              <a:ea typeface="宋体" panose="02010600030101010101" pitchFamily="2" charset="-122"/>
            </a:endParaRPr>
          </a:p>
          <a:p>
            <a:pPr eaLnBrk="0" hangingPunct="0"/>
            <a:r>
              <a:rPr lang="zh-CN" altLang="en-US" sz="2000" dirty="0">
                <a:latin typeface="Tahoma" panose="020B0604030504040204" pitchFamily="2" charset="0"/>
                <a:ea typeface="宋体" panose="02010600030101010101" pitchFamily="2" charset="-122"/>
              </a:rPr>
              <a:t>例如，</a:t>
            </a:r>
            <a:r>
              <a:rPr lang="zh-CN" altLang="en-US" sz="2000" dirty="0">
                <a:latin typeface="Arial" panose="020B0604020202020204" pitchFamily="34" charset="0"/>
                <a:ea typeface="宋体" panose="02010600030101010101" pitchFamily="2" charset="-122"/>
              </a:rPr>
              <a:t>自动售货机的行为会根据它所处的状态而不断变化。比如说：已经投入售货机的钱、可选货物清单、用户的选择、和售货机里所剩的用于找零的硬币，等等都属于售货机状态的一部分。</a:t>
            </a:r>
            <a:r>
              <a:rPr lang="zh-CN" altLang="en-US" sz="2000" dirty="0">
                <a:latin typeface="Tahoma" panose="020B0604030504040204" pitchFamily="2" charset="0"/>
                <a:ea typeface="宋体" panose="02010600030101010101" pitchFamily="2" charset="-122"/>
              </a:rPr>
              <a:t> </a:t>
            </a:r>
            <a:endParaRPr lang="zh-CN" altLang="en-US" sz="2000" dirty="0">
              <a:latin typeface="Tahoma" panose="020B0604030504040204" pitchFamily="2" charset="0"/>
              <a:ea typeface="宋体" panose="02010600030101010101" pitchFamily="2" charset="-122"/>
            </a:endParaRPr>
          </a:p>
          <a:p>
            <a:pPr eaLnBrk="0" hangingPunct="0"/>
            <a:endParaRPr lang="en-US" altLang="zh-CN" sz="2000" dirty="0">
              <a:latin typeface="Tahoma" panose="020B0604030504040204" pitchFamily="2"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55298" name="Picture 2"/>
          <p:cNvPicPr>
            <a:picLocks noChangeAspect="1"/>
          </p:cNvPicPr>
          <p:nvPr/>
        </p:nvPicPr>
        <p:blipFill>
          <a:blip r:embed="rId1"/>
          <a:stretch>
            <a:fillRect/>
          </a:stretch>
        </p:blipFill>
        <p:spPr>
          <a:xfrm>
            <a:off x="533400" y="609600"/>
            <a:ext cx="7924800" cy="5943600"/>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56322" name="Rectangle 2"/>
          <p:cNvSpPr/>
          <p:nvPr/>
        </p:nvSpPr>
        <p:spPr>
          <a:xfrm>
            <a:off x="711200" y="628650"/>
            <a:ext cx="7772400" cy="57150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15. Chain of Responsibility </a:t>
            </a:r>
            <a:endParaRPr lang="en-US" altLang="zh-CN" sz="4400" dirty="0">
              <a:solidFill>
                <a:schemeClr val="tx2"/>
              </a:solidFill>
              <a:latin typeface="Tahoma" panose="020B0604030504040204" pitchFamily="2" charset="0"/>
              <a:ea typeface="宋体" panose="02010600030101010101" pitchFamily="2" charset="-122"/>
            </a:endParaRPr>
          </a:p>
        </p:txBody>
      </p:sp>
      <p:sp>
        <p:nvSpPr>
          <p:cNvPr id="56323" name="Text Box 3"/>
          <p:cNvSpPr txBox="1"/>
          <p:nvPr/>
        </p:nvSpPr>
        <p:spPr>
          <a:xfrm>
            <a:off x="533400" y="2057400"/>
            <a:ext cx="8432800" cy="4473575"/>
          </a:xfrm>
          <a:prstGeom prst="rect">
            <a:avLst/>
          </a:prstGeom>
          <a:noFill/>
          <a:ln w="9525">
            <a:noFill/>
          </a:ln>
        </p:spPr>
        <p:txBody>
          <a:bodyPr wrap="none" anchor="t" anchorCtr="0">
            <a:spAutoFit/>
          </a:bodyPr>
          <a:p>
            <a:pPr algn="ctr" eaLnBrk="0" hangingPunct="0"/>
            <a:r>
              <a:rPr lang="zh-CN" altLang="en-US" sz="2400" b="1" dirty="0">
                <a:latin typeface="Tahoma" panose="020B0604030504040204" pitchFamily="2" charset="0"/>
                <a:ea typeface="宋体" panose="02010600030101010101" pitchFamily="2" charset="-122"/>
              </a:rPr>
              <a:t>意图：</a:t>
            </a:r>
            <a:r>
              <a:rPr lang="zh-CN" altLang="en-US" sz="2400" dirty="0">
                <a:latin typeface="Tahoma" panose="020B0604030504040204" pitchFamily="2" charset="0"/>
                <a:ea typeface="宋体" panose="02010600030101010101" pitchFamily="2" charset="-122"/>
              </a:rPr>
              <a:t>使多个对象都有机会处理请求，从而避免请求的发送者</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和接收者之间的耦合关系。将这些对象连成一条链，并沿着这</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条链传递该请求，直到有一个对象处理它为止。</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b="1" dirty="0">
                <a:latin typeface="Tahoma" panose="020B0604030504040204" pitchFamily="2" charset="0"/>
                <a:ea typeface="宋体" panose="02010600030101010101" pitchFamily="2" charset="-122"/>
              </a:rPr>
              <a:t>例如，</a:t>
            </a:r>
            <a:br>
              <a:rPr lang="ja-JP" altLang="en-US" sz="2400" dirty="0">
                <a:latin typeface="Century" panose="02040604050505020304" pitchFamily="2" charset="0"/>
                <a:ea typeface="MS Mincho" pitchFamily="1" charset="-128"/>
              </a:rPr>
            </a:br>
            <a:r>
              <a:rPr lang="zh-CN" altLang="en-US" sz="2400" dirty="0">
                <a:latin typeface="Arial" panose="020B0604020202020204" pitchFamily="34" charset="0"/>
                <a:ea typeface="宋体" panose="02010600030101010101" pitchFamily="2" charset="-122"/>
              </a:rPr>
              <a:t>一个依靠机械装置来对硬币进行分类的银行用一个单独的投币</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口管理所有的硬币。当一个硬币被扔进来时，</a:t>
            </a:r>
            <a:endParaRPr lang="zh-CN" altLang="en-US" sz="2400" dirty="0">
              <a:latin typeface="Arial" panose="020B0604020202020204" pitchFamily="34" charset="0"/>
              <a:ea typeface="宋体" panose="02010600030101010101" pitchFamily="2" charset="-122"/>
            </a:endParaRPr>
          </a:p>
          <a:p>
            <a:pPr algn="ctr" eaLnBrk="0" hangingPunct="0"/>
            <a:r>
              <a:rPr lang="en-US" altLang="zh-CN" sz="2400" i="1" dirty="0">
                <a:latin typeface="Arial" panose="020B0604020202020204" pitchFamily="34" charset="0"/>
                <a:ea typeface="宋体" panose="02010600030101010101" pitchFamily="2" charset="-122"/>
                <a:cs typeface="Arial" panose="020B0604020202020204" pitchFamily="34" charset="0"/>
              </a:rPr>
              <a:t>Chain of Responsibility</a:t>
            </a:r>
            <a:r>
              <a:rPr lang="zh-CN" altLang="en-US" sz="2400" dirty="0">
                <a:latin typeface="Arial" panose="020B0604020202020204" pitchFamily="34" charset="0"/>
                <a:ea typeface="宋体" panose="02010600030101010101" pitchFamily="2" charset="-122"/>
              </a:rPr>
              <a:t>决定了哪个管道容纳哪种硬币。如果一</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个管道不能容纳这个硬币，这个硬币将被传递到下一个管道，</a:t>
            </a:r>
            <a:endParaRPr lang="zh-CN" altLang="en-US" sz="2400" dirty="0">
              <a:latin typeface="Arial" panose="020B0604020202020204" pitchFamily="34" charset="0"/>
              <a:ea typeface="宋体" panose="02010600030101010101" pitchFamily="2" charset="-122"/>
            </a:endParaRPr>
          </a:p>
          <a:p>
            <a:pPr algn="ctr" eaLnBrk="0" hangingPunct="0"/>
            <a:r>
              <a:rPr lang="zh-CN" altLang="en-US" sz="2400" dirty="0">
                <a:latin typeface="Arial" panose="020B0604020202020204" pitchFamily="34" charset="0"/>
                <a:ea typeface="宋体" panose="02010600030101010101" pitchFamily="2" charset="-122"/>
              </a:rPr>
              <a:t>直到它被接受为止。</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b="1" dirty="0">
                <a:latin typeface="Tahoma" panose="020B0604030504040204" pitchFamily="2" charset="0"/>
                <a:ea typeface="宋体" panose="02010600030101010101" pitchFamily="2" charset="-122"/>
              </a:rPr>
              <a:t>行为协调：</a:t>
            </a:r>
            <a:endParaRPr lang="zh-CN" altLang="en-US" sz="2400" b="1" dirty="0">
              <a:latin typeface="Tahoma" panose="020B0604030504040204" pitchFamily="2" charset="0"/>
              <a:ea typeface="宋体" panose="02010600030101010101" pitchFamily="2" charset="-122"/>
            </a:endParaRPr>
          </a:p>
          <a:p>
            <a:pPr algn="ctr" eaLnBrk="0" hangingPunct="0">
              <a:buFont typeface="Arial" panose="020B0604020202020204" pitchFamily="34" charset="0"/>
              <a:buChar char="•"/>
            </a:pPr>
            <a:r>
              <a:rPr lang="zh-CN" altLang="en-US" sz="2400" dirty="0">
                <a:latin typeface="Tahoma" panose="020B0604030504040204" pitchFamily="2" charset="0"/>
                <a:ea typeface="宋体" panose="02010600030101010101" pitchFamily="2" charset="-122"/>
              </a:rPr>
              <a:t>当客户提交一个请求时，请求沿链传递直至有一个</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 </a:t>
            </a:r>
            <a:r>
              <a:rPr lang="en-US" altLang="zh-CN" sz="2400" dirty="0">
                <a:latin typeface="Tahoma" panose="020B0604030504040204" pitchFamily="2" charset="0"/>
                <a:ea typeface="宋体" panose="02010600030101010101" pitchFamily="2" charset="-122"/>
              </a:rPr>
              <a:t>ConcreteHandler</a:t>
            </a:r>
            <a:r>
              <a:rPr lang="zh-CN" altLang="en-US" sz="2400" dirty="0">
                <a:latin typeface="Tahoma" panose="020B0604030504040204" pitchFamily="2" charset="0"/>
                <a:ea typeface="宋体" panose="02010600030101010101" pitchFamily="2" charset="-122"/>
              </a:rPr>
              <a:t>对象负责处理它。</a:t>
            </a:r>
            <a:endParaRPr lang="zh-CN" altLang="en-US" sz="2400" dirty="0">
              <a:latin typeface="Tahoma" panose="020B0604030504040204" pitchFamily="2"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57346" name="Picture 2"/>
          <p:cNvPicPr>
            <a:picLocks noChangeAspect="1"/>
          </p:cNvPicPr>
          <p:nvPr/>
        </p:nvPicPr>
        <p:blipFill>
          <a:blip r:embed="rId1"/>
          <a:stretch>
            <a:fillRect/>
          </a:stretch>
        </p:blipFill>
        <p:spPr>
          <a:xfrm>
            <a:off x="1128713" y="557213"/>
            <a:ext cx="7481887" cy="5610225"/>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58370" name="Rectangle 2"/>
          <p:cNvSpPr/>
          <p:nvPr/>
        </p:nvSpPr>
        <p:spPr>
          <a:xfrm>
            <a:off x="914400" y="990600"/>
            <a:ext cx="7797800" cy="590550"/>
          </a:xfrm>
          <a:prstGeom prst="rect">
            <a:avLst/>
          </a:prstGeom>
          <a:noFill/>
          <a:ln w="9525">
            <a:noFill/>
          </a:ln>
        </p:spPr>
        <p:txBody>
          <a:bodyPr anchor="ctr" anchorCtr="0"/>
          <a:p>
            <a:pPr eaLnBrk="0" hangingPunct="0"/>
            <a:r>
              <a:rPr lang="en-US" altLang="zh-CN" sz="4400" dirty="0">
                <a:solidFill>
                  <a:schemeClr val="tx2"/>
                </a:solidFill>
                <a:latin typeface="Tahoma" panose="020B0604030504040204" pitchFamily="2" charset="0"/>
                <a:ea typeface="宋体" panose="02010600030101010101" pitchFamily="2" charset="-122"/>
              </a:rPr>
              <a:t>16. Strategy</a:t>
            </a:r>
            <a:r>
              <a:rPr lang="zh-CN" altLang="en-US" sz="4400" dirty="0">
                <a:solidFill>
                  <a:schemeClr val="tx2"/>
                </a:solidFill>
                <a:latin typeface="Tahoma" panose="020B0604030504040204" pitchFamily="2" charset="0"/>
                <a:ea typeface="宋体" panose="02010600030101010101" pitchFamily="2" charset="-122"/>
              </a:rPr>
              <a:t>（策略） </a:t>
            </a:r>
            <a:r>
              <a:rPr lang="en-US" altLang="zh-CN" sz="4400" dirty="0">
                <a:solidFill>
                  <a:schemeClr val="tx2"/>
                </a:solidFill>
                <a:latin typeface="Tahoma" panose="020B0604030504040204" pitchFamily="2" charset="0"/>
                <a:ea typeface="宋体" panose="02010600030101010101" pitchFamily="2" charset="-122"/>
              </a:rPr>
              <a:t>Pattern</a:t>
            </a:r>
            <a:endParaRPr lang="en-US" altLang="zh-CN" sz="4400" dirty="0">
              <a:solidFill>
                <a:schemeClr val="tx2"/>
              </a:solidFill>
              <a:latin typeface="Tahoma" panose="020B0604030504040204" pitchFamily="2" charset="0"/>
              <a:ea typeface="宋体" panose="02010600030101010101" pitchFamily="2" charset="-122"/>
            </a:endParaRPr>
          </a:p>
        </p:txBody>
      </p:sp>
      <p:sp>
        <p:nvSpPr>
          <p:cNvPr id="58371" name="Text Box 3"/>
          <p:cNvSpPr txBox="1"/>
          <p:nvPr/>
        </p:nvSpPr>
        <p:spPr>
          <a:xfrm>
            <a:off x="457200" y="1905000"/>
            <a:ext cx="8686800" cy="1616075"/>
          </a:xfrm>
          <a:prstGeom prst="rect">
            <a:avLst/>
          </a:prstGeom>
          <a:noFill/>
          <a:ln w="9525">
            <a:noFill/>
          </a:ln>
        </p:spPr>
        <p:txBody>
          <a:bodyPr anchor="t" anchorCtr="0">
            <a:spAutoFit/>
          </a:bodyPr>
          <a:p>
            <a:pPr eaLnBrk="0" hangingPunct="0"/>
            <a:r>
              <a:rPr lang="zh-CN" altLang="en-US" sz="2000" dirty="0">
                <a:latin typeface="Tahoma" panose="020B0604030504040204" pitchFamily="2" charset="0"/>
                <a:ea typeface="宋体" panose="02010600030101010101" pitchFamily="2" charset="-122"/>
              </a:rPr>
              <a:t>意图：定义一系列的算法，把它们一个个封装起来，并且使它们可相互替换。本模式使得算法可独立于使用它的客户而变化。</a:t>
            </a:r>
            <a:endParaRPr lang="zh-CN" altLang="en-US" sz="2000" dirty="0">
              <a:latin typeface="Tahoma" panose="020B0604030504040204" pitchFamily="2" charset="0"/>
              <a:ea typeface="宋体" panose="02010600030101010101" pitchFamily="2" charset="-122"/>
            </a:endParaRPr>
          </a:p>
          <a:p>
            <a:pPr eaLnBrk="0" hangingPunct="0"/>
            <a:endParaRPr lang="zh-CN" altLang="en-US" sz="2000" dirty="0">
              <a:latin typeface="Tahoma" panose="020B0604030504040204" pitchFamily="2" charset="0"/>
              <a:ea typeface="宋体" panose="02010600030101010101" pitchFamily="2" charset="-122"/>
            </a:endParaRPr>
          </a:p>
          <a:p>
            <a:pPr eaLnBrk="0" hangingPunct="0"/>
            <a:r>
              <a:rPr lang="zh-CN" altLang="en-US" sz="2000" dirty="0">
                <a:latin typeface="Tahoma" panose="020B0604030504040204" pitchFamily="2" charset="0"/>
                <a:ea typeface="宋体" panose="02010600030101010101" pitchFamily="2" charset="-122"/>
              </a:rPr>
              <a:t>例如，</a:t>
            </a:r>
            <a:r>
              <a:rPr lang="zh-CN" altLang="en-US" sz="2000" dirty="0">
                <a:latin typeface="Arial" panose="020B0604020202020204" pitchFamily="34" charset="0"/>
                <a:ea typeface="宋体" panose="02010600030101010101" pitchFamily="2" charset="-122"/>
              </a:rPr>
              <a:t>传真、夜里到达的邮件、航空邮件、水陆路邮件都是将信件从一个地方传递到另外一个地方，但是使用了不同的传递方式。</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59394" name="Rectangle 3"/>
          <p:cNvSpPr>
            <a:spLocks noGrp="1"/>
          </p:cNvSpPr>
          <p:nvPr>
            <p:ph type="body"/>
          </p:nvPr>
        </p:nvSpPr>
        <p:spPr>
          <a:xfrm>
            <a:off x="1182688" y="2017713"/>
            <a:ext cx="7772400" cy="4114800"/>
          </a:xfrm>
        </p:spPr>
        <p:txBody>
          <a:bodyPr wrap="square" anchor="t" anchorCtr="0"/>
          <a:p>
            <a:r>
              <a:rPr lang="zh-CN" altLang="en-US" dirty="0"/>
              <a:t>意图：给定一种语言，定义它的文法的一种表示，并定义一个解释器，这个解释器使用该表示来解释语言中的例子。</a:t>
            </a:r>
            <a:endParaRPr lang="zh-CN" altLang="en-US" dirty="0"/>
          </a:p>
          <a:p>
            <a:r>
              <a:rPr lang="zh-CN" altLang="en-US" dirty="0"/>
              <a:t>例如，</a:t>
            </a:r>
            <a:r>
              <a:rPr lang="zh-CN" altLang="en-US" dirty="0"/>
              <a:t>音符为表示声音的声调和长度提供一套文法表示方式。当音乐家按照乐谱演奏时，他们就是</a:t>
            </a:r>
            <a:r>
              <a:rPr lang="en-US" altLang="zh-CN" i="1" dirty="0">
                <a:cs typeface="Arial" panose="020B0604020202020204" pitchFamily="34" charset="0"/>
              </a:rPr>
              <a:t>Interpreters</a:t>
            </a:r>
            <a:r>
              <a:rPr lang="zh-CN" altLang="en-US" dirty="0"/>
              <a:t>，翻译音符的文法。</a:t>
            </a:r>
            <a:r>
              <a:rPr lang="zh-CN" altLang="en-US" dirty="0"/>
              <a:t> </a:t>
            </a:r>
            <a:endParaRPr lang="zh-CN" altLang="en-US" dirty="0"/>
          </a:p>
        </p:txBody>
      </p:sp>
      <p:sp>
        <p:nvSpPr>
          <p:cNvPr id="59395" name="Rectangle 4"/>
          <p:cNvSpPr>
            <a:spLocks noGrp="1"/>
          </p:cNvSpPr>
          <p:nvPr>
            <p:ph type="title"/>
          </p:nvPr>
        </p:nvSpPr>
        <p:spPr>
          <a:xfrm>
            <a:off x="1150938" y="617538"/>
            <a:ext cx="7793037" cy="1143000"/>
          </a:xfrm>
        </p:spPr>
        <p:txBody>
          <a:bodyPr wrap="square" anchor="b" anchorCtr="0"/>
          <a:p>
            <a:r>
              <a:rPr lang="en-US" altLang="zh-CN" dirty="0"/>
              <a:t>18. Interpreter</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60418" name="Picture 2"/>
          <p:cNvPicPr>
            <a:picLocks noChangeAspect="1"/>
          </p:cNvPicPr>
          <p:nvPr/>
        </p:nvPicPr>
        <p:blipFill>
          <a:blip r:embed="rId1"/>
          <a:stretch>
            <a:fillRect/>
          </a:stretch>
        </p:blipFill>
        <p:spPr>
          <a:xfrm>
            <a:off x="900113" y="600075"/>
            <a:ext cx="7329487" cy="5495925"/>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1442" name="Rectangle 1027"/>
          <p:cNvSpPr>
            <a:spLocks noGrp="1"/>
          </p:cNvSpPr>
          <p:nvPr>
            <p:ph type="body"/>
          </p:nvPr>
        </p:nvSpPr>
        <p:spPr>
          <a:xfrm>
            <a:off x="1182688" y="2017713"/>
            <a:ext cx="7772400" cy="4114800"/>
          </a:xfrm>
        </p:spPr>
        <p:txBody>
          <a:bodyPr wrap="square" anchor="t" anchorCtr="0"/>
          <a:p>
            <a:r>
              <a:rPr lang="zh-CN" altLang="en-US" dirty="0"/>
              <a:t>意图：提供一种方法，顺序访问一个聚合对象中各个元素，而又不需要暴露该对象的内部表示。</a:t>
            </a:r>
            <a:endParaRPr lang="zh-CN" altLang="en-US" dirty="0"/>
          </a:p>
          <a:p>
            <a:r>
              <a:rPr lang="zh-CN" altLang="en-US" dirty="0"/>
              <a:t>例如，</a:t>
            </a:r>
            <a:r>
              <a:rPr lang="zh-CN" altLang="en-US" dirty="0"/>
              <a:t>现代电视机中的频道选择器就是</a:t>
            </a:r>
            <a:r>
              <a:rPr lang="en-US" altLang="zh-CN" i="1" dirty="0">
                <a:cs typeface="Arial" panose="020B0604020202020204" pitchFamily="34" charset="0"/>
              </a:rPr>
              <a:t>Iterator</a:t>
            </a:r>
            <a:r>
              <a:rPr lang="zh-CN" altLang="en-US" dirty="0"/>
              <a:t>模式的一个例子。选择频道时，并不是在电视机控制面板上标示出所有的频道，例如一个按钮对应一个频道。</a:t>
            </a:r>
            <a:endParaRPr lang="zh-CN" altLang="en-US" dirty="0"/>
          </a:p>
        </p:txBody>
      </p:sp>
      <p:sp>
        <p:nvSpPr>
          <p:cNvPr id="61443" name="Rectangle 1028"/>
          <p:cNvSpPr>
            <a:spLocks noGrp="1"/>
          </p:cNvSpPr>
          <p:nvPr>
            <p:ph type="title"/>
          </p:nvPr>
        </p:nvSpPr>
        <p:spPr>
          <a:xfrm>
            <a:off x="1150938" y="617538"/>
            <a:ext cx="7793037" cy="1143000"/>
          </a:xfrm>
        </p:spPr>
        <p:txBody>
          <a:bodyPr wrap="square" anchor="b" anchorCtr="0"/>
          <a:p>
            <a:r>
              <a:rPr lang="en-US" altLang="zh-CN" dirty="0"/>
              <a:t>19.Iterator</a:t>
            </a:r>
            <a:r>
              <a:rPr lang="zh-CN" altLang="en-US" dirty="0"/>
              <a:t>（迭代器，游标）</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1150938" y="617538"/>
            <a:ext cx="7793037" cy="1143000"/>
          </a:xfrm>
        </p:spPr>
        <p:txBody>
          <a:bodyPr wrap="square" anchor="b" anchorCtr="0"/>
          <a:p>
            <a:endParaRPr lang="zh-CN" altLang="en-US" dirty="0"/>
          </a:p>
        </p:txBody>
      </p:sp>
      <p:sp>
        <p:nvSpPr>
          <p:cNvPr id="11266" name="内容占位符 2"/>
          <p:cNvSpPr>
            <a:spLocks noGrp="1"/>
          </p:cNvSpPr>
          <p:nvPr>
            <p:ph idx="4294967295"/>
          </p:nvPr>
        </p:nvSpPr>
        <p:spPr>
          <a:xfrm>
            <a:off x="1182688" y="2017713"/>
            <a:ext cx="7772400" cy="4114800"/>
          </a:xfrm>
        </p:spPr>
        <p:txBody>
          <a:bodyPr wrap="square" anchor="t" anchorCtr="0"/>
          <a:p>
            <a:r>
              <a:rPr lang="zh-CN" altLang="en-US" dirty="0"/>
              <a:t>组件可以分为原子组件与组合组件，原子组件是不能再分解的一个组件单元，组合组件则是由多个组件组成，而组成组合组件的这些组件既可以是原子组件，也可以是组合组件。这样，原子组件可以通过组合构成一个组合组件，原子组件与组合组件又可以通过组合构成更大的组合组件。</a:t>
            </a:r>
            <a:endParaRPr lang="zh-CN" altLang="en-US" dirty="0"/>
          </a:p>
        </p:txBody>
      </p:sp>
      <p:sp>
        <p:nvSpPr>
          <p:cNvPr id="11267" name="灯片编号占位符 3"/>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2466" name="Rectangle 3"/>
          <p:cNvSpPr>
            <a:spLocks noGrp="1"/>
          </p:cNvSpPr>
          <p:nvPr>
            <p:ph type="body"/>
          </p:nvPr>
        </p:nvSpPr>
        <p:spPr>
          <a:xfrm>
            <a:off x="1219200" y="1981200"/>
            <a:ext cx="7772400" cy="4114800"/>
          </a:xfrm>
        </p:spPr>
        <p:txBody>
          <a:bodyPr wrap="square" anchor="t" anchorCtr="0"/>
          <a:p>
            <a:r>
              <a:rPr lang="zh-CN" altLang="en-US" sz="2800" dirty="0"/>
              <a:t>意图：用一个中介对象来封装一系列对象的交互。中介者使各对象不需要显式地相互引用，从而使其耦合松散，而且可以独立地改变它们之间的交互。</a:t>
            </a:r>
            <a:endParaRPr lang="zh-CN" altLang="en-US" sz="2800" dirty="0"/>
          </a:p>
          <a:p>
            <a:r>
              <a:rPr lang="zh-CN" altLang="en-US" sz="2800" dirty="0"/>
              <a:t>例如，</a:t>
            </a:r>
            <a:r>
              <a:rPr lang="zh-CN" altLang="en-US" sz="2800" dirty="0"/>
              <a:t>机场的控制塔为停靠在机场内的飞机提供了一个中心的信息交换点，并且它负责管理机场的空域范围。作为中心化的信息交换点和空域范围的约束管理者，控制塔就是一个</a:t>
            </a:r>
            <a:r>
              <a:rPr lang="en-US" altLang="zh-CN" sz="2800" i="1" dirty="0">
                <a:cs typeface="Arial" panose="020B0604020202020204" pitchFamily="34" charset="0"/>
              </a:rPr>
              <a:t>Mediator</a:t>
            </a:r>
            <a:r>
              <a:rPr lang="zh-CN" altLang="en-US" sz="2800" dirty="0"/>
              <a:t>。</a:t>
            </a:r>
            <a:endParaRPr lang="en-US" altLang="zh-CN" sz="2800" dirty="0">
              <a:latin typeface="Century" panose="02040604050505020304" pitchFamily="2" charset="0"/>
              <a:ea typeface="MS Mincho" pitchFamily="1" charset="-128"/>
            </a:endParaRPr>
          </a:p>
          <a:p>
            <a:endParaRPr lang="en-US" altLang="zh-CN" sz="2800" dirty="0"/>
          </a:p>
        </p:txBody>
      </p:sp>
      <p:sp>
        <p:nvSpPr>
          <p:cNvPr id="62467" name="Rectangle 4"/>
          <p:cNvSpPr>
            <a:spLocks noGrp="1"/>
          </p:cNvSpPr>
          <p:nvPr>
            <p:ph type="title"/>
          </p:nvPr>
        </p:nvSpPr>
        <p:spPr>
          <a:xfrm>
            <a:off x="1150938" y="617538"/>
            <a:ext cx="7793037" cy="1143000"/>
          </a:xfrm>
        </p:spPr>
        <p:txBody>
          <a:bodyPr wrap="square" anchor="b" anchorCtr="0"/>
          <a:p>
            <a:r>
              <a:rPr lang="en-US" altLang="zh-CN" dirty="0"/>
              <a:t>20.Mediator</a:t>
            </a:r>
            <a:r>
              <a:rPr lang="zh-CN" altLang="en-US" dirty="0"/>
              <a:t>（中介者）</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3490" name="Rectangle 3"/>
          <p:cNvSpPr>
            <a:spLocks noGrp="1"/>
          </p:cNvSpPr>
          <p:nvPr>
            <p:ph type="body"/>
          </p:nvPr>
        </p:nvSpPr>
        <p:spPr>
          <a:xfrm>
            <a:off x="1182688" y="2017713"/>
            <a:ext cx="7772400" cy="4114800"/>
          </a:xfrm>
        </p:spPr>
        <p:txBody>
          <a:bodyPr wrap="square" anchor="t" anchorCtr="0"/>
          <a:p>
            <a:r>
              <a:rPr lang="zh-CN" altLang="en-US" dirty="0"/>
              <a:t>意图：在不破坏封装性的前提下，捕获一个对象的内部状态，并在该对象之外保存这个状态。这样，以后就可以将该对象恢复到原先保存的状态。</a:t>
            </a:r>
            <a:endParaRPr lang="zh-CN" altLang="en-US" dirty="0"/>
          </a:p>
          <a:p>
            <a:r>
              <a:rPr lang="zh-CN" altLang="en-US" dirty="0"/>
              <a:t>例如，</a:t>
            </a:r>
            <a:r>
              <a:rPr lang="zh-CN" altLang="en-US" dirty="0">
                <a:latin typeface="Century" panose="02040604050505020304" pitchFamily="2" charset="0"/>
              </a:rPr>
              <a:t>对音频混频器来说，它可以有无限数量的声音设置。而技术员可以通过照相的方式来记录某个特殊的设置，并且用这张照片还原到原来的设置状态。</a:t>
            </a:r>
            <a:endParaRPr lang="ja-JP" altLang="en-US" dirty="0">
              <a:latin typeface="Century" panose="02040604050505020304" pitchFamily="2" charset="0"/>
              <a:ea typeface="MS Mincho" pitchFamily="1" charset="-128"/>
            </a:endParaRPr>
          </a:p>
          <a:p>
            <a:endParaRPr lang="en-US" altLang="zh-CN" dirty="0"/>
          </a:p>
        </p:txBody>
      </p:sp>
      <p:sp>
        <p:nvSpPr>
          <p:cNvPr id="63491" name="Rectangle 4"/>
          <p:cNvSpPr>
            <a:spLocks noGrp="1"/>
          </p:cNvSpPr>
          <p:nvPr>
            <p:ph type="title"/>
          </p:nvPr>
        </p:nvSpPr>
        <p:spPr>
          <a:xfrm>
            <a:off x="1150938" y="617538"/>
            <a:ext cx="7793037" cy="1143000"/>
          </a:xfrm>
        </p:spPr>
        <p:txBody>
          <a:bodyPr wrap="square" anchor="b" anchorCtr="0"/>
          <a:p>
            <a:r>
              <a:rPr lang="en-US" altLang="zh-CN" dirty="0"/>
              <a:t>21.Memento</a:t>
            </a:r>
            <a:r>
              <a:rPr lang="zh-CN" altLang="en-US" dirty="0"/>
              <a:t>（备忘录）</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64514" name="Picture 2"/>
          <p:cNvPicPr>
            <a:picLocks noChangeAspect="1"/>
          </p:cNvPicPr>
          <p:nvPr/>
        </p:nvPicPr>
        <p:blipFill>
          <a:blip r:embed="rId1"/>
          <a:stretch>
            <a:fillRect/>
          </a:stretch>
        </p:blipFill>
        <p:spPr>
          <a:xfrm>
            <a:off x="685800" y="838200"/>
            <a:ext cx="7924800" cy="5372100"/>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5538" name="Rectangle 3"/>
          <p:cNvSpPr>
            <a:spLocks noGrp="1"/>
          </p:cNvSpPr>
          <p:nvPr>
            <p:ph type="body"/>
          </p:nvPr>
        </p:nvSpPr>
        <p:spPr>
          <a:xfrm>
            <a:off x="1182688" y="2017713"/>
            <a:ext cx="7772400" cy="4114800"/>
          </a:xfrm>
        </p:spPr>
        <p:txBody>
          <a:bodyPr wrap="square" anchor="t" anchorCtr="0"/>
          <a:p>
            <a:r>
              <a:rPr lang="zh-CN" altLang="en-US" sz="2800" dirty="0"/>
              <a:t>意图：定义一个操作中算法的骨架，而将一些步骤延迟到子类中。它使得子类可以不改变一个算法的结构而可重新定义该算法的某些特定的步骤。</a:t>
            </a:r>
            <a:endParaRPr lang="zh-CN" altLang="en-US" sz="2800" dirty="0"/>
          </a:p>
          <a:p>
            <a:r>
              <a:rPr lang="zh-CN" altLang="en-US" sz="2800" dirty="0"/>
              <a:t>例如，</a:t>
            </a:r>
            <a:r>
              <a:rPr lang="zh-CN" altLang="en-US" sz="2800" dirty="0">
                <a:latin typeface="Century" panose="02040604050505020304" pitchFamily="2" charset="0"/>
              </a:rPr>
              <a:t>房屋建造者经常使用</a:t>
            </a:r>
            <a:r>
              <a:rPr lang="en-US" altLang="zh-CN" sz="2800" dirty="0">
                <a:latin typeface="Century" panose="02040604050505020304" pitchFamily="2" charset="0"/>
              </a:rPr>
              <a:t>(</a:t>
            </a:r>
            <a:r>
              <a:rPr lang="en-US" altLang="zh-CN" sz="2800" i="1" dirty="0">
                <a:latin typeface="Century" panose="02040604050505020304" pitchFamily="2" charset="0"/>
              </a:rPr>
              <a:t>Template Method</a:t>
            </a:r>
            <a:r>
              <a:rPr lang="en-US" altLang="zh-CN" sz="2800" dirty="0">
                <a:latin typeface="Century" panose="02040604050505020304" pitchFamily="2" charset="0"/>
              </a:rPr>
              <a:t>)</a:t>
            </a:r>
            <a:r>
              <a:rPr lang="zh-CN" altLang="en-US" sz="2800" dirty="0">
                <a:latin typeface="Century" panose="02040604050505020304" pitchFamily="2" charset="0"/>
              </a:rPr>
              <a:t>模式，基于有限数量的建筑平面图来设计各种各样的房屋模型。而基本的建筑平面图只是一个骨架，各种不同的房屋模型之间的差别只有在最后的建造阶段才体现出来。</a:t>
            </a:r>
            <a:endParaRPr lang="ja-JP" altLang="en-US" sz="2800" dirty="0">
              <a:latin typeface="Century" panose="02040604050505020304" pitchFamily="2" charset="0"/>
              <a:ea typeface="MS Mincho" pitchFamily="1" charset="-128"/>
            </a:endParaRPr>
          </a:p>
          <a:p>
            <a:endParaRPr lang="en-US" altLang="zh-CN" sz="2800" dirty="0"/>
          </a:p>
        </p:txBody>
      </p:sp>
      <p:sp>
        <p:nvSpPr>
          <p:cNvPr id="65539" name="Rectangle 4"/>
          <p:cNvSpPr>
            <a:spLocks noGrp="1"/>
          </p:cNvSpPr>
          <p:nvPr>
            <p:ph type="title"/>
          </p:nvPr>
        </p:nvSpPr>
        <p:spPr>
          <a:xfrm>
            <a:off x="838200" y="617538"/>
            <a:ext cx="8105775" cy="1143000"/>
          </a:xfrm>
        </p:spPr>
        <p:txBody>
          <a:bodyPr wrap="square" anchor="b" anchorCtr="0"/>
          <a:p>
            <a:r>
              <a:rPr lang="en-US" altLang="zh-CN" dirty="0"/>
              <a:t>22.Template Method</a:t>
            </a:r>
            <a:r>
              <a:rPr lang="zh-CN" altLang="en-US" dirty="0"/>
              <a:t>（模板方法）</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66562" name="Picture 2"/>
          <p:cNvPicPr>
            <a:picLocks noChangeAspect="1"/>
          </p:cNvPicPr>
          <p:nvPr/>
        </p:nvPicPr>
        <p:blipFill>
          <a:blip r:embed="rId1"/>
          <a:stretch>
            <a:fillRect/>
          </a:stretch>
        </p:blipFill>
        <p:spPr>
          <a:xfrm>
            <a:off x="685800" y="1143000"/>
            <a:ext cx="7558088" cy="480377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7586" name="Rectangle 1027"/>
          <p:cNvSpPr>
            <a:spLocks noGrp="1"/>
          </p:cNvSpPr>
          <p:nvPr>
            <p:ph type="body"/>
          </p:nvPr>
        </p:nvSpPr>
        <p:spPr>
          <a:xfrm>
            <a:off x="1182688" y="2017713"/>
            <a:ext cx="7772400" cy="4114800"/>
          </a:xfrm>
        </p:spPr>
        <p:txBody>
          <a:bodyPr wrap="square" anchor="t" anchorCtr="0"/>
          <a:p>
            <a:pPr>
              <a:lnSpc>
                <a:spcPct val="90000"/>
              </a:lnSpc>
            </a:pPr>
            <a:r>
              <a:rPr lang="zh-CN" altLang="en-US" sz="2800" dirty="0"/>
              <a:t>意图：表示一个作用于某对象结构中的各元素的操作。它使你可以在不改变各元素的类的前提下定义作用于这些元素的新操作。</a:t>
            </a:r>
            <a:endParaRPr lang="zh-CN" altLang="en-US" sz="2800" dirty="0"/>
          </a:p>
          <a:p>
            <a:pPr>
              <a:lnSpc>
                <a:spcPct val="90000"/>
              </a:lnSpc>
            </a:pPr>
            <a:r>
              <a:rPr lang="zh-CN" altLang="en-US" sz="2800" dirty="0"/>
              <a:t>例如，</a:t>
            </a:r>
            <a:br>
              <a:rPr lang="ja-JP" altLang="en-US" sz="2800" dirty="0">
                <a:latin typeface="Century" panose="02040604050505020304" pitchFamily="2" charset="0"/>
                <a:ea typeface="MS Mincho" pitchFamily="1" charset="-128"/>
              </a:rPr>
            </a:br>
            <a:r>
              <a:rPr lang="zh-CN" altLang="en-US" sz="2800" dirty="0">
                <a:latin typeface="Century" panose="02040604050505020304" pitchFamily="2" charset="0"/>
              </a:rPr>
              <a:t>一个外来的顾问进入公司的某个部门，并和该部门的每位员工单独见面，就是一个</a:t>
            </a:r>
            <a:r>
              <a:rPr lang="en-US" altLang="zh-CN" sz="2800" i="1" dirty="0">
                <a:latin typeface="Century" panose="02040604050505020304" pitchFamily="2" charset="0"/>
              </a:rPr>
              <a:t>Visitor</a:t>
            </a:r>
            <a:r>
              <a:rPr lang="zh-CN" altLang="en-US" sz="2800" dirty="0">
                <a:latin typeface="Century" panose="02040604050505020304" pitchFamily="2" charset="0"/>
              </a:rPr>
              <a:t>例子。当</a:t>
            </a:r>
            <a:r>
              <a:rPr lang="en-US" altLang="zh-CN" sz="2800" i="1" dirty="0">
                <a:latin typeface="Century" panose="02040604050505020304" pitchFamily="2" charset="0"/>
              </a:rPr>
              <a:t>visitor</a:t>
            </a:r>
            <a:r>
              <a:rPr lang="zh-CN" altLang="en-US" sz="2800" dirty="0">
                <a:latin typeface="Century" panose="02040604050505020304" pitchFamily="2" charset="0"/>
              </a:rPr>
              <a:t>被陪同进入每个小办公间时，他们什么都不作。一旦他们进入了小办公间，他们就会马上对员工进行面试</a:t>
            </a:r>
            <a:r>
              <a:rPr lang="en-US" altLang="zh-CN" sz="2800" dirty="0">
                <a:latin typeface="Century" panose="02040604050505020304" pitchFamily="2" charset="0"/>
              </a:rPr>
              <a:t>(</a:t>
            </a:r>
            <a:r>
              <a:rPr lang="zh-CN" altLang="en-US" sz="2800" dirty="0">
                <a:latin typeface="Century" panose="02040604050505020304" pitchFamily="2" charset="0"/>
              </a:rPr>
              <a:t>发送消息并得到结果</a:t>
            </a:r>
            <a:r>
              <a:rPr lang="en-US" altLang="zh-CN" sz="2800" dirty="0">
                <a:latin typeface="Century" panose="02040604050505020304" pitchFamily="2" charset="0"/>
              </a:rPr>
              <a:t>)</a:t>
            </a:r>
            <a:r>
              <a:rPr lang="zh-CN" altLang="en-US" sz="2800" dirty="0">
                <a:latin typeface="Century" panose="02040604050505020304" pitchFamily="2" charset="0"/>
              </a:rPr>
              <a:t>。</a:t>
            </a:r>
            <a:endParaRPr lang="ja-JP" altLang="en-US" sz="2800" dirty="0">
              <a:latin typeface="Century" panose="02040604050505020304" pitchFamily="2" charset="0"/>
              <a:ea typeface="MS Mincho" pitchFamily="1" charset="-128"/>
            </a:endParaRPr>
          </a:p>
          <a:p>
            <a:pPr>
              <a:lnSpc>
                <a:spcPct val="90000"/>
              </a:lnSpc>
            </a:pPr>
            <a:endParaRPr lang="en-US" altLang="zh-CN" sz="2800" dirty="0"/>
          </a:p>
        </p:txBody>
      </p:sp>
      <p:sp>
        <p:nvSpPr>
          <p:cNvPr id="67587" name="Rectangle 1028"/>
          <p:cNvSpPr>
            <a:spLocks noGrp="1"/>
          </p:cNvSpPr>
          <p:nvPr>
            <p:ph type="title"/>
          </p:nvPr>
        </p:nvSpPr>
        <p:spPr>
          <a:xfrm>
            <a:off x="1150938" y="617538"/>
            <a:ext cx="7793037" cy="1143000"/>
          </a:xfrm>
        </p:spPr>
        <p:txBody>
          <a:bodyPr wrap="square" anchor="b" anchorCtr="0"/>
          <a:p>
            <a:r>
              <a:rPr lang="en-US" altLang="zh-CN" dirty="0"/>
              <a:t>23.Visitor</a:t>
            </a:r>
            <a:r>
              <a:rPr lang="zh-CN" altLang="en-US" dirty="0"/>
              <a:t>（访问者）</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灯片编号占位符 5"/>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8610" name="Rectangle 2"/>
          <p:cNvSpPr>
            <a:spLocks noGrp="1"/>
          </p:cNvSpPr>
          <p:nvPr>
            <p:ph type="title"/>
          </p:nvPr>
        </p:nvSpPr>
        <p:spPr>
          <a:xfrm>
            <a:off x="1150938" y="617538"/>
            <a:ext cx="7793037" cy="1143000"/>
          </a:xfrm>
        </p:spPr>
        <p:txBody>
          <a:bodyPr wrap="square" anchor="b" anchorCtr="0"/>
          <a:p>
            <a:endParaRPr lang="zh-CN" altLang="en-US" dirty="0"/>
          </a:p>
        </p:txBody>
      </p:sp>
      <p:sp>
        <p:nvSpPr>
          <p:cNvPr id="68611" name="Rectangle 3"/>
          <p:cNvSpPr>
            <a:spLocks noGrp="1"/>
          </p:cNvSpPr>
          <p:nvPr>
            <p:ph type="body"/>
          </p:nvPr>
        </p:nvSpPr>
        <p:spPr>
          <a:xfrm>
            <a:off x="1182688" y="2017713"/>
            <a:ext cx="7772400" cy="4114800"/>
          </a:xfrm>
        </p:spPr>
        <p:txBody>
          <a:bodyPr wrap="square" anchor="t" anchorCtr="0"/>
          <a:p>
            <a:r>
              <a:rPr lang="zh-CN" altLang="en-US" dirty="0"/>
              <a:t>再看设计模式：</a:t>
            </a:r>
            <a:endParaRPr lang="zh-CN" altLang="en-US" dirty="0"/>
          </a:p>
          <a:p>
            <a:r>
              <a:rPr lang="zh-CN" altLang="en-US" dirty="0"/>
              <a:t>一个设计模式是一个经常要出现的一种设计的模板与抽象，可以通过实例化</a:t>
            </a:r>
            <a:r>
              <a:rPr lang="en-US" altLang="zh-CN" dirty="0"/>
              <a:t>\</a:t>
            </a:r>
            <a:r>
              <a:rPr lang="zh-CN" altLang="en-US" dirty="0"/>
              <a:t>修改该模板进而得到该设计。</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5"/>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69634" name="Rectangle 2"/>
          <p:cNvSpPr>
            <a:spLocks noGrp="1"/>
          </p:cNvSpPr>
          <p:nvPr>
            <p:ph type="title"/>
          </p:nvPr>
        </p:nvSpPr>
        <p:spPr>
          <a:xfrm>
            <a:off x="1150938" y="617538"/>
            <a:ext cx="7793037" cy="1143000"/>
          </a:xfrm>
        </p:spPr>
        <p:txBody>
          <a:bodyPr wrap="square" anchor="b" anchorCtr="0"/>
          <a:p>
            <a:r>
              <a:rPr lang="zh-CN" altLang="en-US"/>
              <a:t>一个程序员的感受</a:t>
            </a:r>
            <a:endParaRPr lang="zh-CN" altLang="en-US"/>
          </a:p>
        </p:txBody>
      </p:sp>
      <p:sp>
        <p:nvSpPr>
          <p:cNvPr id="69635" name="Rectangle 3"/>
          <p:cNvSpPr>
            <a:spLocks noGrp="1"/>
          </p:cNvSpPr>
          <p:nvPr>
            <p:ph type="body"/>
          </p:nvPr>
        </p:nvSpPr>
        <p:spPr>
          <a:xfrm>
            <a:off x="1182688" y="2017713"/>
            <a:ext cx="7772400" cy="4114800"/>
          </a:xfrm>
        </p:spPr>
        <p:txBody>
          <a:bodyPr wrap="square" anchor="t" anchorCtr="0"/>
          <a:p>
            <a:pPr>
              <a:lnSpc>
                <a:spcPct val="80000"/>
              </a:lnSpc>
            </a:pPr>
            <a:r>
              <a:rPr lang="zh-CN" altLang="en-US" sz="1800" dirty="0"/>
              <a:t>设计模式之于面向对象系统的设计和开发的作用就有如数据结构之于面向过程开发的作用一般，其重要性和必要性自然不需要我赘述。然而学习设计模式的过程却是痛苦的，从阅读设计模式的圣经</a:t>
            </a:r>
            <a:r>
              <a:rPr lang="en-US" altLang="zh-CN" sz="1800" dirty="0"/>
              <a:t>——GoF</a:t>
            </a:r>
            <a:r>
              <a:rPr lang="zh-CN" altLang="en-US" sz="1800" dirty="0"/>
              <a:t>的</a:t>
            </a:r>
            <a:r>
              <a:rPr lang="en-US" altLang="zh-CN" sz="1800" dirty="0"/>
              <a:t>《</a:t>
            </a:r>
            <a:r>
              <a:rPr lang="zh-CN" altLang="en-US" sz="1800" dirty="0"/>
              <a:t>设计模式：可复用面向对象软件的基础</a:t>
            </a:r>
            <a:r>
              <a:rPr lang="en-US" altLang="zh-CN" sz="1800" dirty="0"/>
              <a:t>》</a:t>
            </a:r>
            <a:r>
              <a:rPr lang="zh-CN" altLang="en-US" sz="1800" dirty="0"/>
              <a:t>时的枯燥、苦闷、茫无头绪，到有一天突然有一种顿悟；自己去实现</a:t>
            </a:r>
            <a:r>
              <a:rPr lang="en-US" altLang="zh-CN" sz="1800" dirty="0"/>
              <a:t>GoF</a:t>
            </a:r>
            <a:r>
              <a:rPr lang="zh-CN" altLang="en-US" sz="1800" dirty="0"/>
              <a:t>的</a:t>
            </a:r>
            <a:r>
              <a:rPr lang="en-US" altLang="zh-CN" sz="1800" dirty="0"/>
              <a:t>23</a:t>
            </a:r>
            <a:r>
              <a:rPr lang="zh-CN" altLang="en-US" sz="1800" dirty="0"/>
              <a:t>中模式时候的知其然不知其所以然，并且有一天在自己设计的系统种由于设计的原因让自己苦不堪言，突然悟到了设计模式种的某一个正好可以很好的解决问题，到自己设计的</a:t>
            </a:r>
            <a:r>
              <a:rPr lang="en-US" altLang="zh-CN" sz="1800" dirty="0"/>
              <a:t>elegant</a:t>
            </a:r>
            <a:r>
              <a:rPr lang="zh-CN" altLang="en-US" sz="1800" dirty="0"/>
              <a:t>的系统时候的喜悦与思考；一直到最后向别人去讲解设计模式，别人向你咨询设计模式，和别人讨论设计模式。就如</a:t>
            </a:r>
            <a:r>
              <a:rPr lang="en-US" altLang="zh-CN" sz="1800" dirty="0"/>
              <a:t>GoF</a:t>
            </a:r>
            <a:r>
              <a:rPr lang="zh-CN" altLang="en-US" sz="1800" dirty="0"/>
              <a:t>在其前言中说到：一旦你理解了设计并且有了一种“</a:t>
            </a:r>
            <a:r>
              <a:rPr lang="en-US" altLang="zh-CN" sz="1800" dirty="0"/>
              <a:t>Aha</a:t>
            </a:r>
            <a:r>
              <a:rPr lang="zh-CN" altLang="en-US" sz="1800" dirty="0"/>
              <a:t>！”（而不是“</a:t>
            </a:r>
            <a:r>
              <a:rPr lang="en-US" altLang="zh-CN" sz="1800" dirty="0"/>
              <a:t>Huh</a:t>
            </a:r>
            <a:r>
              <a:rPr lang="zh-CN" altLang="en-US" sz="1800" dirty="0"/>
              <a:t>？”）的应用经验和体验后，你将用一种非同寻常的方式思考面向对象设计。这个过程我认为是漫长的，</a:t>
            </a:r>
            <a:r>
              <a:rPr lang="en-US" altLang="zh-CN" sz="1800" dirty="0"/>
              <a:t>painful</a:t>
            </a:r>
            <a:r>
              <a:rPr lang="zh-CN" altLang="en-US" sz="1800" dirty="0"/>
              <a:t>，但是是非常必要的。经过了的才是自己的，</a:t>
            </a:r>
            <a:r>
              <a:rPr lang="en-US" altLang="zh-CN" sz="1800" dirty="0"/>
              <a:t>Scott Mayer</a:t>
            </a:r>
            <a:r>
              <a:rPr lang="zh-CN" altLang="en-US" sz="1800" dirty="0"/>
              <a:t>在其巨著</a:t>
            </a:r>
            <a:r>
              <a:rPr lang="en-US" altLang="zh-CN" sz="1800" dirty="0"/>
              <a:t>《Effective C++》</a:t>
            </a:r>
            <a:r>
              <a:rPr lang="zh-CN" altLang="en-US" sz="1800" dirty="0"/>
              <a:t>就曾经说过：</a:t>
            </a:r>
            <a:r>
              <a:rPr lang="en-US" altLang="zh-CN" sz="1800" dirty="0"/>
              <a:t>C++</a:t>
            </a:r>
            <a:r>
              <a:rPr lang="zh-CN" altLang="en-US" sz="1800" dirty="0"/>
              <a:t>老手和</a:t>
            </a:r>
            <a:r>
              <a:rPr lang="en-US" altLang="zh-CN" sz="1800" dirty="0"/>
              <a:t>C++</a:t>
            </a:r>
            <a:r>
              <a:rPr lang="zh-CN" altLang="en-US" sz="1800" dirty="0"/>
              <a:t>新手的区别就是前者手背上有很多伤疤。是的在软件开发和设计的过程中，失败、错误是最好的老师，当然在系统开发中，失败和错误则是噩梦的开端和结束，因为你很难有改正错误的机会。因此，尽量让自己多几道疤痕是对的。</a:t>
            </a:r>
            <a:endParaRPr lang="zh-CN" altLang="en-US" sz="1800" dirty="0"/>
          </a:p>
          <a:p>
            <a:pPr>
              <a:lnSpc>
                <a:spcPct val="80000"/>
              </a:lnSpc>
            </a:pPr>
            <a:endParaRPr lang="zh-CN" alt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灯片编号占位符 5"/>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0658" name="Rectangle 2"/>
          <p:cNvSpPr>
            <a:spLocks noGrp="1"/>
          </p:cNvSpPr>
          <p:nvPr>
            <p:ph type="title"/>
          </p:nvPr>
        </p:nvSpPr>
        <p:spPr>
          <a:xfrm>
            <a:off x="1150938" y="617538"/>
            <a:ext cx="7793037" cy="1143000"/>
          </a:xfrm>
        </p:spPr>
        <p:txBody>
          <a:bodyPr wrap="square" anchor="b" anchorCtr="0"/>
          <a:p>
            <a:endParaRPr lang="zh-CN" altLang="en-US" dirty="0"/>
          </a:p>
        </p:txBody>
      </p:sp>
      <p:sp>
        <p:nvSpPr>
          <p:cNvPr id="70659" name="Rectangle 3"/>
          <p:cNvSpPr>
            <a:spLocks noGrp="1"/>
          </p:cNvSpPr>
          <p:nvPr>
            <p:ph type="body"/>
          </p:nvPr>
        </p:nvSpPr>
        <p:spPr>
          <a:xfrm>
            <a:off x="1182688" y="2017713"/>
            <a:ext cx="7772400" cy="4114800"/>
          </a:xfrm>
        </p:spPr>
        <p:txBody>
          <a:bodyPr wrap="square" anchor="t" anchorCtr="0"/>
          <a:p>
            <a:pPr>
              <a:lnSpc>
                <a:spcPct val="80000"/>
              </a:lnSpc>
            </a:pPr>
            <a:r>
              <a:rPr lang="zh-CN" altLang="en-US" sz="1600" dirty="0"/>
              <a:t>抽象工厂模式与工厂模式的区别：抽象工厂模式比工厂模式更复杂，更灵活，一个抽象工厂模式或以先创建出多个具体的工厂，这些具体的工厂再创建出具体的产品</a:t>
            </a:r>
            <a:endParaRPr lang="zh-CN" altLang="en-US" sz="1600" dirty="0"/>
          </a:p>
          <a:p>
            <a:pPr>
              <a:lnSpc>
                <a:spcPct val="80000"/>
              </a:lnSpc>
            </a:pPr>
            <a:r>
              <a:rPr lang="zh-CN" altLang="en-US" sz="1600" dirty="0"/>
              <a:t>工厂要生产食用油   </a:t>
            </a:r>
            <a:endParaRPr lang="zh-CN" altLang="en-US" sz="1600" dirty="0"/>
          </a:p>
          <a:p>
            <a:pPr>
              <a:lnSpc>
                <a:spcPct val="80000"/>
              </a:lnSpc>
            </a:pPr>
            <a:r>
              <a:rPr lang="zh-CN" altLang="en-US" sz="1600" dirty="0"/>
              <a:t>  工厂模式</a:t>
            </a:r>
            <a:r>
              <a:rPr lang="en-US" altLang="zh-CN" sz="1600" dirty="0"/>
              <a:t>:</a:t>
            </a:r>
            <a:r>
              <a:rPr lang="zh-CN" altLang="en-US" sz="1600" dirty="0"/>
              <a:t>只生产大豆油</a:t>
            </a:r>
            <a:r>
              <a:rPr lang="en-US" altLang="zh-CN" sz="1600" dirty="0"/>
              <a:t>,</a:t>
            </a:r>
            <a:r>
              <a:rPr lang="zh-CN" altLang="en-US" sz="1600" dirty="0"/>
              <a:t>产品单一</a:t>
            </a:r>
            <a:r>
              <a:rPr lang="en-US" altLang="zh-CN" sz="1600" dirty="0"/>
              <a:t>;   </a:t>
            </a:r>
            <a:endParaRPr lang="en-US" altLang="zh-CN" sz="1600" dirty="0"/>
          </a:p>
          <a:p>
            <a:pPr>
              <a:lnSpc>
                <a:spcPct val="80000"/>
              </a:lnSpc>
            </a:pPr>
            <a:r>
              <a:rPr lang="en-US" altLang="zh-CN" sz="1600" dirty="0"/>
              <a:t>  </a:t>
            </a:r>
            <a:r>
              <a:rPr lang="zh-CN" altLang="en-US" sz="1600" dirty="0"/>
              <a:t>抽象工厂模式</a:t>
            </a:r>
            <a:r>
              <a:rPr lang="en-US" altLang="zh-CN" sz="1600" dirty="0"/>
              <a:t>:</a:t>
            </a:r>
            <a:r>
              <a:rPr lang="zh-CN" altLang="en-US" sz="1600" dirty="0"/>
              <a:t>除了大豆油</a:t>
            </a:r>
            <a:r>
              <a:rPr lang="en-US" altLang="zh-CN" sz="1600" dirty="0"/>
              <a:t>,</a:t>
            </a:r>
            <a:r>
              <a:rPr lang="zh-CN" altLang="en-US" sz="1600" dirty="0"/>
              <a:t>还生产色拉油</a:t>
            </a:r>
            <a:r>
              <a:rPr lang="en-US" altLang="zh-CN" sz="1600" dirty="0"/>
              <a:t>,</a:t>
            </a:r>
            <a:r>
              <a:rPr lang="zh-CN" altLang="en-US" sz="1600" dirty="0"/>
              <a:t>花生油</a:t>
            </a:r>
            <a:r>
              <a:rPr lang="en-US" altLang="zh-CN" sz="1600" dirty="0"/>
              <a:t>,</a:t>
            </a:r>
            <a:r>
              <a:rPr lang="zh-CN" altLang="en-US" sz="1600" dirty="0"/>
              <a:t>调和油</a:t>
            </a:r>
            <a:r>
              <a:rPr lang="en-US" altLang="zh-CN" sz="1600" dirty="0"/>
              <a:t>......</a:t>
            </a:r>
            <a:endParaRPr lang="en-US" altLang="zh-CN" sz="1600" dirty="0"/>
          </a:p>
          <a:p>
            <a:pPr>
              <a:lnSpc>
                <a:spcPct val="80000"/>
              </a:lnSpc>
            </a:pPr>
            <a:r>
              <a:rPr lang="zh-CN" altLang="en-US" sz="1600" dirty="0"/>
              <a:t>抽象工厂模式关键在于工厂类是多层次的，有父工厂类和子工厂类，父工厂类可以产生子工厂类，再由子工厂类生产出产品，这样产品也可以是由复杂关系的，也可以说多种的。   </a:t>
            </a:r>
            <a:endParaRPr lang="zh-CN" altLang="en-US" sz="1600" dirty="0"/>
          </a:p>
          <a:p>
            <a:pPr>
              <a:lnSpc>
                <a:spcPct val="80000"/>
              </a:lnSpc>
            </a:pPr>
            <a:r>
              <a:rPr lang="zh-CN" altLang="en-US" sz="1600" dirty="0"/>
              <a:t>  工厂方法模式，将的是由一个方法，可以产生不同的但是同类的（或者同接口的）产品。工厂方法模式就能满足一般的需要。复杂情况下才用抽象工厂模式。</a:t>
            </a:r>
            <a:endParaRPr lang="zh-CN" altLang="en-US" sz="1600" dirty="0"/>
          </a:p>
          <a:p>
            <a:pPr>
              <a:lnSpc>
                <a:spcPct val="80000"/>
              </a:lnSpc>
            </a:pPr>
            <a:r>
              <a:rPr lang="zh-CN" altLang="en-US" sz="1600" i="1" dirty="0">
                <a:solidFill>
                  <a:schemeClr val="hlink"/>
                </a:solidFill>
              </a:rPr>
              <a:t>工厂方法采用的是类继承机制（生成一个子类，重写该工厂方法，在该方法中生产一个对象）。而抽象工厂采用的是对象组合机制，专门定义“工厂”对象来负责对象的创建。对象组合的方式就是把“工厂”对象作为参数传递。</a:t>
            </a:r>
            <a:endParaRPr lang="zh-CN" altLang="en-US" sz="1600" i="1" dirty="0">
              <a:solidFill>
                <a:schemeClr val="hlink"/>
              </a:solidFill>
            </a:endParaRPr>
          </a:p>
          <a:p>
            <a:pPr>
              <a:lnSpc>
                <a:spcPct val="80000"/>
              </a:lnSpc>
            </a:pPr>
            <a:r>
              <a:rPr lang="zh-CN" altLang="en-US" sz="1600" b="1" dirty="0"/>
              <a:t>工厂方法模式：一个抽象产品类，可以派生出多个具体产品类。抽象工厂模式：多个抽象产品类，每个抽象产品类可以派生出多个具体产品类。工厂方法模式的具体工厂类只能创建一个具体产品类的实例，而抽象工厂模式可以创建多个。</a:t>
            </a:r>
            <a:endParaRPr lang="zh-CN" altLang="en-US" sz="16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1682" name="Rectangle 2"/>
          <p:cNvSpPr>
            <a:spLocks noGrp="1"/>
          </p:cNvSpPr>
          <p:nvPr>
            <p:ph type="title"/>
          </p:nvPr>
        </p:nvSpPr>
        <p:spPr>
          <a:xfrm>
            <a:off x="1150938" y="617538"/>
            <a:ext cx="7793037" cy="1143000"/>
          </a:xfrm>
        </p:spPr>
        <p:txBody>
          <a:bodyPr wrap="square" anchor="b" anchorCtr="0"/>
          <a:p>
            <a:r>
              <a:rPr lang="zh-CN" altLang="en-US" sz="3600"/>
              <a:t>六、简单常用的软件体系结构模式</a:t>
            </a:r>
            <a:endParaRPr lang="zh-CN" altLang="en-US" sz="3600"/>
          </a:p>
        </p:txBody>
      </p:sp>
      <p:sp>
        <p:nvSpPr>
          <p:cNvPr id="71683" name="Rectangle 3"/>
          <p:cNvSpPr>
            <a:spLocks noGrp="1"/>
          </p:cNvSpPr>
          <p:nvPr>
            <p:ph type="body"/>
          </p:nvPr>
        </p:nvSpPr>
        <p:spPr>
          <a:xfrm>
            <a:off x="457200" y="1981200"/>
            <a:ext cx="7772400" cy="4114800"/>
          </a:xfrm>
        </p:spPr>
        <p:txBody>
          <a:bodyPr wrap="square" anchor="t" anchorCtr="0"/>
          <a:p>
            <a:pPr>
              <a:lnSpc>
                <a:spcPct val="90000"/>
              </a:lnSpc>
            </a:pPr>
            <a:r>
              <a:rPr lang="zh-CN" altLang="en-US" sz="2800" dirty="0"/>
              <a:t>从混沌到有序（结构）</a:t>
            </a:r>
            <a:endParaRPr lang="zh-CN" altLang="en-US" sz="2800" dirty="0"/>
          </a:p>
          <a:p>
            <a:pPr>
              <a:lnSpc>
                <a:spcPct val="90000"/>
              </a:lnSpc>
              <a:buNone/>
            </a:pPr>
            <a:r>
              <a:rPr lang="zh-CN" altLang="en-US" sz="2800" dirty="0"/>
              <a:t>   </a:t>
            </a:r>
            <a:r>
              <a:rPr lang="en-US" altLang="zh-CN" sz="2800" dirty="0"/>
              <a:t>Layers</a:t>
            </a:r>
            <a:r>
              <a:rPr lang="zh-CN" altLang="en-US" sz="2800" dirty="0"/>
              <a:t>，</a:t>
            </a:r>
            <a:r>
              <a:rPr lang="en-US" altLang="zh-CN" sz="2800" dirty="0"/>
              <a:t>Pipes and Filters</a:t>
            </a:r>
            <a:r>
              <a:rPr lang="zh-CN" altLang="en-US" sz="2800" dirty="0"/>
              <a:t>，</a:t>
            </a:r>
            <a:r>
              <a:rPr lang="en-US" altLang="zh-CN" sz="2800" dirty="0"/>
              <a:t>Blackboard</a:t>
            </a:r>
            <a:endParaRPr lang="en-US" altLang="zh-CN" sz="2800" dirty="0"/>
          </a:p>
          <a:p>
            <a:pPr>
              <a:lnSpc>
                <a:spcPct val="90000"/>
              </a:lnSpc>
            </a:pPr>
            <a:r>
              <a:rPr lang="zh-CN" altLang="en-US" sz="2800" dirty="0"/>
              <a:t>分布式系统</a:t>
            </a:r>
            <a:endParaRPr lang="zh-CN" altLang="en-US" sz="2800" dirty="0"/>
          </a:p>
          <a:p>
            <a:pPr>
              <a:lnSpc>
                <a:spcPct val="90000"/>
              </a:lnSpc>
              <a:buNone/>
            </a:pPr>
            <a:r>
              <a:rPr lang="zh-CN" altLang="en-US" sz="2800" dirty="0"/>
              <a:t>    </a:t>
            </a:r>
            <a:r>
              <a:rPr lang="en-US" altLang="zh-CN" sz="2800" dirty="0"/>
              <a:t>Broker</a:t>
            </a:r>
            <a:endParaRPr lang="en-US" altLang="zh-CN" sz="2800" dirty="0"/>
          </a:p>
          <a:p>
            <a:pPr>
              <a:lnSpc>
                <a:spcPct val="90000"/>
              </a:lnSpc>
            </a:pPr>
            <a:r>
              <a:rPr lang="zh-CN" altLang="en-US" sz="2800" dirty="0"/>
              <a:t>交互式系统</a:t>
            </a:r>
            <a:endParaRPr lang="zh-CN" altLang="en-US" sz="2800" dirty="0"/>
          </a:p>
          <a:p>
            <a:pPr>
              <a:lnSpc>
                <a:spcPct val="90000"/>
              </a:lnSpc>
              <a:buNone/>
            </a:pPr>
            <a:r>
              <a:rPr lang="zh-CN" altLang="en-US" sz="2800" dirty="0"/>
              <a:t>   </a:t>
            </a:r>
            <a:r>
              <a:rPr lang="en-US" altLang="zh-CN" sz="2800" dirty="0"/>
              <a:t>M(model)-V(View)-C(control)</a:t>
            </a:r>
            <a:endParaRPr lang="en-US" altLang="zh-CN" sz="2800" dirty="0"/>
          </a:p>
          <a:p>
            <a:pPr>
              <a:lnSpc>
                <a:spcPct val="90000"/>
              </a:lnSpc>
              <a:buNone/>
            </a:pPr>
            <a:r>
              <a:rPr lang="en-US" altLang="zh-CN" sz="2800" dirty="0"/>
              <a:t>   Presentation-Abstraction-Control</a:t>
            </a:r>
            <a:endParaRPr lang="en-US" altLang="zh-CN" sz="2800" dirty="0"/>
          </a:p>
          <a:p>
            <a:pPr>
              <a:lnSpc>
                <a:spcPct val="90000"/>
              </a:lnSpc>
            </a:pPr>
            <a:r>
              <a:rPr lang="zh-CN" altLang="en-US" sz="2800" dirty="0"/>
              <a:t>适应式系统</a:t>
            </a:r>
            <a:endParaRPr lang="zh-CN" altLang="en-US" sz="2800" dirty="0"/>
          </a:p>
          <a:p>
            <a:pPr>
              <a:lnSpc>
                <a:spcPct val="90000"/>
              </a:lnSpc>
              <a:buNone/>
            </a:pPr>
            <a:r>
              <a:rPr lang="zh-CN" altLang="en-US" sz="2800" dirty="0"/>
              <a:t>   </a:t>
            </a:r>
            <a:r>
              <a:rPr lang="en-US" altLang="zh-CN" sz="2800" dirty="0"/>
              <a:t>Microkernel </a:t>
            </a:r>
            <a:r>
              <a:rPr lang="zh-CN" altLang="en-US" sz="2800" dirty="0"/>
              <a:t>，</a:t>
            </a:r>
            <a:r>
              <a:rPr lang="en-US" altLang="zh-CN" sz="2800" dirty="0"/>
              <a:t>Reflection</a:t>
            </a:r>
            <a:endParaRPr lang="en-US" altLang="zh-CN" sz="2800" dirty="0"/>
          </a:p>
        </p:txBody>
      </p:sp>
      <p:sp>
        <p:nvSpPr>
          <p:cNvPr id="71684" name="Text Box 4"/>
          <p:cNvSpPr txBox="1"/>
          <p:nvPr/>
        </p:nvSpPr>
        <p:spPr>
          <a:xfrm>
            <a:off x="762000" y="457200"/>
            <a:ext cx="7499350" cy="579438"/>
          </a:xfrm>
          <a:prstGeom prst="rect">
            <a:avLst/>
          </a:prstGeom>
          <a:noFill/>
          <a:ln w="9525">
            <a:noFill/>
          </a:ln>
        </p:spPr>
        <p:txBody>
          <a:bodyPr wrap="none" anchor="t" anchorCtr="0">
            <a:spAutoFit/>
          </a:bodyPr>
          <a:p>
            <a:pPr algn="ctr" eaLnBrk="0" hangingPunct="0"/>
            <a:r>
              <a:rPr lang="zh-CN" altLang="en-US" sz="3200" dirty="0">
                <a:latin typeface="Tahoma" panose="020B0604030504040204" pitchFamily="2" charset="0"/>
                <a:ea typeface="宋体" panose="02010600030101010101" pitchFamily="2" charset="-122"/>
              </a:rPr>
              <a:t>第二部分：软件体系结构模式、分析模式</a:t>
            </a:r>
            <a:endParaRPr lang="zh-CN" altLang="en-US" sz="3200" dirty="0">
              <a:latin typeface="Tahoma" panose="020B0604030504040204" pitchFamily="2"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xfrm>
            <a:off x="1150938" y="617538"/>
            <a:ext cx="7793037" cy="1143000"/>
          </a:xfrm>
        </p:spPr>
        <p:txBody>
          <a:bodyPr wrap="square" anchor="b" anchorCtr="0"/>
          <a:p>
            <a:endParaRPr lang="zh-CN" altLang="en-US" dirty="0"/>
          </a:p>
        </p:txBody>
      </p:sp>
      <p:sp>
        <p:nvSpPr>
          <p:cNvPr id="12290" name="内容占位符 2"/>
          <p:cNvSpPr>
            <a:spLocks noGrp="1"/>
          </p:cNvSpPr>
          <p:nvPr>
            <p:ph idx="4294967295"/>
          </p:nvPr>
        </p:nvSpPr>
        <p:spPr>
          <a:xfrm>
            <a:off x="1182688" y="2017713"/>
            <a:ext cx="7772400" cy="4114800"/>
          </a:xfrm>
        </p:spPr>
        <p:txBody>
          <a:bodyPr wrap="square" anchor="t" anchorCtr="0"/>
          <a:p>
            <a:r>
              <a:rPr lang="zh-CN" altLang="en-US" dirty="0"/>
              <a:t>图形由基本图形元素和组合图形元素两种，其中基本的图形元素包括点，线，园，矩形，椭圆形，射线等基本元素。基本图形元素可以组合形成组合图形元素，基本图形元素和组合图形元素又可以组合成为更大的组合图形元素。请利用</a:t>
            </a:r>
            <a:r>
              <a:rPr lang="en-US" altLang="zh-CN" dirty="0"/>
              <a:t>UML</a:t>
            </a:r>
            <a:r>
              <a:rPr lang="zh-CN" altLang="en-US" dirty="0"/>
              <a:t>设计。</a:t>
            </a:r>
            <a:endParaRPr lang="zh-CN" altLang="en-US" dirty="0"/>
          </a:p>
        </p:txBody>
      </p:sp>
      <p:sp>
        <p:nvSpPr>
          <p:cNvPr id="12291" name="灯片编号占位符 3"/>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2706" name="Text Box 2"/>
          <p:cNvSpPr txBox="1"/>
          <p:nvPr/>
        </p:nvSpPr>
        <p:spPr>
          <a:xfrm>
            <a:off x="2362200" y="685800"/>
            <a:ext cx="3073400" cy="641350"/>
          </a:xfrm>
          <a:prstGeom prst="rect">
            <a:avLst/>
          </a:prstGeom>
          <a:noFill/>
          <a:ln w="9525">
            <a:noFill/>
          </a:ln>
        </p:spPr>
        <p:txBody>
          <a:bodyPr wrap="none" anchor="t" anchorCtr="0">
            <a:spAutoFit/>
          </a:bodyPr>
          <a:p>
            <a:pPr algn="ctr" eaLnBrk="0" hangingPunct="0"/>
            <a:r>
              <a:rPr lang="en-US" altLang="zh-CN" sz="3600" dirty="0">
                <a:latin typeface="Tahoma" panose="020B0604030504040204" pitchFamily="2" charset="0"/>
                <a:ea typeface="宋体" panose="02010600030101010101" pitchFamily="2" charset="-122"/>
              </a:rPr>
              <a:t>1.MVC Pattern</a:t>
            </a:r>
            <a:endParaRPr lang="en-US" altLang="zh-CN" sz="3600" dirty="0">
              <a:latin typeface="Tahoma" panose="020B0604030504040204" pitchFamily="2" charset="0"/>
              <a:ea typeface="宋体" panose="02010600030101010101" pitchFamily="2" charset="-122"/>
            </a:endParaRPr>
          </a:p>
        </p:txBody>
      </p:sp>
      <p:sp>
        <p:nvSpPr>
          <p:cNvPr id="72707" name="Text Box 5"/>
          <p:cNvSpPr txBox="1"/>
          <p:nvPr/>
        </p:nvSpPr>
        <p:spPr>
          <a:xfrm>
            <a:off x="468313" y="2492375"/>
            <a:ext cx="8372475" cy="19177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意图：</a:t>
            </a:r>
            <a:r>
              <a:rPr lang="en-US" altLang="zh-CN" sz="2400" dirty="0">
                <a:latin typeface="Tahoma" panose="020B0604030504040204" pitchFamily="2" charset="0"/>
                <a:ea typeface="宋体" panose="02010600030101010101" pitchFamily="2" charset="-122"/>
              </a:rPr>
              <a:t>MVC</a:t>
            </a:r>
            <a:r>
              <a:rPr lang="zh-CN" altLang="en-US" sz="2400" dirty="0">
                <a:latin typeface="Tahoma" panose="020B0604030504040204" pitchFamily="2" charset="0"/>
                <a:ea typeface="宋体" panose="02010600030101010101" pitchFamily="2" charset="-122"/>
              </a:rPr>
              <a:t>将交互式应用系统构造成</a:t>
            </a:r>
            <a:r>
              <a:rPr lang="en-US" altLang="zh-CN" sz="2400" dirty="0">
                <a:latin typeface="Tahoma" panose="020B0604030504040204" pitchFamily="2" charset="0"/>
                <a:ea typeface="宋体" panose="02010600030101010101" pitchFamily="2" charset="-122"/>
              </a:rPr>
              <a:t>3</a:t>
            </a:r>
            <a:r>
              <a:rPr lang="zh-CN" altLang="en-US" sz="2400" dirty="0">
                <a:latin typeface="Tahoma" panose="020B0604030504040204" pitchFamily="2" charset="0"/>
                <a:ea typeface="宋体" panose="02010600030101010101" pitchFamily="2" charset="-122"/>
              </a:rPr>
              <a:t>个软构件及其之间</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协调的体系结构。</a:t>
            </a:r>
            <a:endParaRPr lang="zh-CN" altLang="en-US" sz="2400" dirty="0">
              <a:latin typeface="Tahoma" panose="020B0604030504040204" pitchFamily="2" charset="0"/>
              <a:ea typeface="宋体" panose="02010600030101010101" pitchFamily="2" charset="-122"/>
            </a:endParaRPr>
          </a:p>
          <a:p>
            <a:pPr algn="ctr" eaLnBrk="0" hangingPunct="0"/>
            <a:r>
              <a:rPr lang="en-US" altLang="zh-CN" sz="2400" dirty="0">
                <a:latin typeface="Tahoma" panose="020B0604030504040204" pitchFamily="2" charset="0"/>
                <a:ea typeface="宋体" panose="02010600030101010101" pitchFamily="2" charset="-122"/>
              </a:rPr>
              <a:t>M(model):</a:t>
            </a:r>
            <a:r>
              <a:rPr lang="zh-CN" altLang="en-US" sz="2400" dirty="0">
                <a:latin typeface="Tahoma" panose="020B0604030504040204" pitchFamily="2" charset="0"/>
                <a:ea typeface="宋体" panose="02010600030101010101" pitchFamily="2" charset="-122"/>
              </a:rPr>
              <a:t>包含应用系统的核心功能、数据；</a:t>
            </a:r>
            <a:r>
              <a:rPr lang="en-US" altLang="zh-CN" sz="2400" dirty="0">
                <a:latin typeface="Tahoma" panose="020B0604030504040204" pitchFamily="2" charset="0"/>
                <a:ea typeface="宋体" panose="02010600030101010101" pitchFamily="2" charset="-122"/>
              </a:rPr>
              <a:t>V(view):</a:t>
            </a:r>
            <a:r>
              <a:rPr lang="zh-CN" altLang="en-US" sz="2400" dirty="0">
                <a:latin typeface="Tahoma" panose="020B0604030504040204" pitchFamily="2" charset="0"/>
                <a:ea typeface="宋体" panose="02010600030101010101" pitchFamily="2" charset="-122"/>
              </a:rPr>
              <a:t>向用户</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显示信息，提供界面；</a:t>
            </a:r>
            <a:r>
              <a:rPr lang="en-US" altLang="zh-CN" sz="2400" dirty="0">
                <a:latin typeface="Tahoma" panose="020B0604030504040204" pitchFamily="2" charset="0"/>
                <a:ea typeface="宋体" panose="02010600030101010101" pitchFamily="2" charset="-122"/>
              </a:rPr>
              <a:t>C(controller):</a:t>
            </a:r>
            <a:r>
              <a:rPr lang="zh-CN" altLang="en-US" sz="2400" dirty="0">
                <a:latin typeface="Tahoma" panose="020B0604030504040204" pitchFamily="2" charset="0"/>
                <a:ea typeface="宋体" panose="02010600030101010101" pitchFamily="2" charset="-122"/>
              </a:rPr>
              <a:t>处理用户的输入、输出。</a:t>
            </a:r>
            <a:endParaRPr lang="zh-CN" altLang="en-US" sz="2400" dirty="0">
              <a:latin typeface="Tahoma" panose="020B0604030504040204" pitchFamily="2" charset="0"/>
              <a:ea typeface="宋体" panose="02010600030101010101" pitchFamily="2" charset="-122"/>
            </a:endParaRPr>
          </a:p>
          <a:p>
            <a:pPr algn="ctr" eaLnBrk="0" hangingPunct="0"/>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3730" name="Text Box 2"/>
          <p:cNvSpPr txBox="1"/>
          <p:nvPr/>
        </p:nvSpPr>
        <p:spPr>
          <a:xfrm>
            <a:off x="1524000" y="660400"/>
            <a:ext cx="5480050" cy="1555750"/>
          </a:xfrm>
          <a:prstGeom prst="rect">
            <a:avLst/>
          </a:prstGeom>
          <a:noFill/>
          <a:ln w="9525">
            <a:noFill/>
          </a:ln>
        </p:spPr>
        <p:txBody>
          <a:bodyPr wrap="none" anchor="t" anchorCtr="0">
            <a:spAutoFit/>
          </a:bodyPr>
          <a:p>
            <a:pPr algn="ctr" eaLnBrk="0" hangingPunct="0"/>
            <a:r>
              <a:rPr lang="en-US" altLang="zh-CN" sz="4000" dirty="0">
                <a:latin typeface="Tahoma" panose="020B0604030504040204" pitchFamily="2" charset="0"/>
                <a:ea typeface="宋体" panose="02010600030101010101" pitchFamily="2" charset="-122"/>
              </a:rPr>
              <a:t>MVC</a:t>
            </a:r>
            <a:r>
              <a:rPr lang="zh-CN" altLang="en-US" sz="4000" dirty="0">
                <a:latin typeface="Tahoma" panose="020B0604030504040204" pitchFamily="2" charset="0"/>
                <a:ea typeface="宋体" panose="02010600030101010101" pitchFamily="2" charset="-122"/>
              </a:rPr>
              <a:t>结构</a:t>
            </a:r>
            <a:endParaRPr lang="zh-CN" altLang="en-US" sz="4000" dirty="0">
              <a:latin typeface="Tahoma" panose="020B0604030504040204" pitchFamily="2" charset="0"/>
              <a:ea typeface="宋体" panose="02010600030101010101" pitchFamily="2" charset="-122"/>
            </a:endParaRPr>
          </a:p>
          <a:p>
            <a:pPr algn="ctr" eaLnBrk="0" hangingPunct="0"/>
            <a:r>
              <a:rPr lang="zh-CN" altLang="en-US" sz="2800" dirty="0">
                <a:latin typeface="Tahoma" panose="020B0604030504040204" pitchFamily="2" charset="0"/>
                <a:ea typeface="宋体" panose="02010600030101010101" pitchFamily="2" charset="-122"/>
              </a:rPr>
              <a:t>   </a:t>
            </a:r>
            <a:r>
              <a:rPr lang="en-US" altLang="zh-CN" sz="2800" dirty="0">
                <a:latin typeface="Tahoma" panose="020B0604030504040204" pitchFamily="2" charset="0"/>
                <a:ea typeface="宋体" panose="02010600030101010101" pitchFamily="2" charset="-122"/>
              </a:rPr>
              <a:t>MVC</a:t>
            </a:r>
            <a:r>
              <a:rPr lang="zh-CN" altLang="en-US" sz="2800" dirty="0">
                <a:latin typeface="Tahoma" panose="020B0604030504040204" pitchFamily="2" charset="0"/>
                <a:ea typeface="宋体" panose="02010600030101010101" pitchFamily="2" charset="-122"/>
              </a:rPr>
              <a:t>模式包含着</a:t>
            </a:r>
            <a:r>
              <a:rPr lang="en-US" altLang="zh-CN" sz="2800" dirty="0">
                <a:latin typeface="Tahoma" panose="020B0604030504040204" pitchFamily="2" charset="0"/>
                <a:ea typeface="宋体" panose="02010600030101010101" pitchFamily="2" charset="-122"/>
              </a:rPr>
              <a:t>Observer</a:t>
            </a:r>
            <a:r>
              <a:rPr lang="zh-CN" altLang="en-US" sz="2800" dirty="0">
                <a:latin typeface="Tahoma" panose="020B0604030504040204" pitchFamily="2" charset="0"/>
                <a:ea typeface="宋体" panose="02010600030101010101" pitchFamily="2" charset="-122"/>
              </a:rPr>
              <a:t>模式：</a:t>
            </a:r>
            <a:endParaRPr lang="zh-CN" altLang="en-US" sz="2800" dirty="0">
              <a:latin typeface="Tahoma" panose="020B0604030504040204" pitchFamily="2" charset="0"/>
              <a:ea typeface="宋体" panose="02010600030101010101" pitchFamily="2" charset="-122"/>
            </a:endParaRPr>
          </a:p>
          <a:p>
            <a:pPr algn="ctr" eaLnBrk="0" hangingPunct="0"/>
            <a:r>
              <a:rPr lang="zh-CN" altLang="en-US" sz="2800" dirty="0">
                <a:latin typeface="Tahoma" panose="020B0604030504040204" pitchFamily="2" charset="0"/>
                <a:ea typeface="宋体" panose="02010600030101010101" pitchFamily="2" charset="-122"/>
              </a:rPr>
              <a:t>   </a:t>
            </a:r>
            <a:r>
              <a:rPr lang="en-US" altLang="zh-CN" sz="2800" dirty="0">
                <a:latin typeface="Tahoma" panose="020B0604030504040204" pitchFamily="2" charset="0"/>
                <a:ea typeface="宋体" panose="02010600030101010101" pitchFamily="2" charset="-122"/>
              </a:rPr>
              <a:t>Subject:M,Observer:V&amp;C</a:t>
            </a:r>
            <a:endParaRPr lang="en-US" altLang="zh-CN" sz="2800" dirty="0">
              <a:latin typeface="Tahoma" panose="020B0604030504040204" pitchFamily="2" charset="0"/>
              <a:ea typeface="宋体" panose="02010600030101010101" pitchFamily="2" charset="-122"/>
            </a:endParaRPr>
          </a:p>
        </p:txBody>
      </p:sp>
      <p:sp>
        <p:nvSpPr>
          <p:cNvPr id="73731" name="Text Box 3"/>
          <p:cNvSpPr txBox="1"/>
          <p:nvPr/>
        </p:nvSpPr>
        <p:spPr>
          <a:xfrm>
            <a:off x="762000" y="2286000"/>
            <a:ext cx="7772400" cy="4473575"/>
          </a:xfrm>
          <a:prstGeom prst="rect">
            <a:avLst/>
          </a:prstGeom>
          <a:noFill/>
          <a:ln w="9525">
            <a:noFill/>
          </a:ln>
        </p:spPr>
        <p:txBody>
          <a:bodyPr anchor="t" anchorCtr="0">
            <a:spAutoFit/>
          </a:bodyPr>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a:p>
            <a:pPr eaLnBrk="0" hangingPunct="0"/>
            <a:endParaRPr lang="en-US" altLang="zh-CN" sz="2400" dirty="0">
              <a:latin typeface="Tahoma" panose="020B0604030504040204" pitchFamily="2" charset="0"/>
              <a:ea typeface="宋体" panose="02010600030101010101" pitchFamily="2" charset="-122"/>
            </a:endParaRPr>
          </a:p>
        </p:txBody>
      </p:sp>
      <p:sp>
        <p:nvSpPr>
          <p:cNvPr id="73732" name="Rectangle 9"/>
          <p:cNvSpPr/>
          <p:nvPr/>
        </p:nvSpPr>
        <p:spPr>
          <a:xfrm>
            <a:off x="5257800" y="2133600"/>
            <a:ext cx="1371600" cy="7620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i="1" dirty="0">
                <a:latin typeface="Tahoma" panose="020B0604030504040204" pitchFamily="2" charset="0"/>
                <a:ea typeface="宋体" panose="02010600030101010101" pitchFamily="2" charset="-122"/>
              </a:rPr>
              <a:t>Observer</a:t>
            </a:r>
            <a:endParaRPr lang="en-US" altLang="zh-CN" sz="1600" i="1" dirty="0">
              <a:latin typeface="Tahoma" panose="020B0604030504040204" pitchFamily="2" charset="0"/>
              <a:ea typeface="宋体" panose="02010600030101010101" pitchFamily="2" charset="-122"/>
            </a:endParaRPr>
          </a:p>
          <a:p>
            <a:pPr algn="ctr" eaLnBrk="0" hangingPunct="0"/>
            <a:endParaRPr lang="en-US" altLang="zh-CN" sz="1600" i="1" dirty="0">
              <a:latin typeface="Tahoma" panose="020B0604030504040204" pitchFamily="2" charset="0"/>
              <a:ea typeface="宋体" panose="02010600030101010101" pitchFamily="2" charset="-122"/>
            </a:endParaRPr>
          </a:p>
          <a:p>
            <a:pPr algn="ctr" eaLnBrk="0" hangingPunct="0"/>
            <a:r>
              <a:rPr lang="en-US" altLang="zh-CN" sz="1600" i="1" dirty="0">
                <a:latin typeface="Tahoma" panose="020B0604030504040204" pitchFamily="2" charset="0"/>
                <a:ea typeface="宋体" panose="02010600030101010101" pitchFamily="2" charset="-122"/>
              </a:rPr>
              <a:t>update</a:t>
            </a:r>
            <a:endParaRPr lang="en-US" altLang="zh-CN" sz="1600" i="1" dirty="0">
              <a:latin typeface="Tahoma" panose="020B0604030504040204" pitchFamily="2" charset="0"/>
              <a:ea typeface="宋体" panose="02010600030101010101" pitchFamily="2" charset="-122"/>
            </a:endParaRPr>
          </a:p>
        </p:txBody>
      </p:sp>
      <p:sp>
        <p:nvSpPr>
          <p:cNvPr id="73733" name="Rectangle 10"/>
          <p:cNvSpPr/>
          <p:nvPr/>
        </p:nvSpPr>
        <p:spPr>
          <a:xfrm>
            <a:off x="762000" y="2743200"/>
            <a:ext cx="1752600" cy="2743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Model</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coreData</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setOfObservers</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attach(Observer)</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detach(Observer)</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notify</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getData</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service</a:t>
            </a:r>
            <a:endParaRPr lang="en-US" altLang="zh-CN" sz="1600" dirty="0">
              <a:latin typeface="Tahoma" panose="020B0604030504040204" pitchFamily="2" charset="0"/>
              <a:ea typeface="宋体" panose="02010600030101010101" pitchFamily="2" charset="-122"/>
            </a:endParaRPr>
          </a:p>
        </p:txBody>
      </p:sp>
      <p:sp>
        <p:nvSpPr>
          <p:cNvPr id="73734" name="Rectangle 11"/>
          <p:cNvSpPr/>
          <p:nvPr/>
        </p:nvSpPr>
        <p:spPr>
          <a:xfrm>
            <a:off x="3581400" y="3657600"/>
            <a:ext cx="1600200" cy="24384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View</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myModel</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myController</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initialize(Model)</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makeController</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activate</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display</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update</a:t>
            </a:r>
            <a:endParaRPr lang="en-US" altLang="zh-CN" sz="1600" dirty="0">
              <a:latin typeface="Tahoma" panose="020B0604030504040204" pitchFamily="2" charset="0"/>
              <a:ea typeface="宋体" panose="02010600030101010101" pitchFamily="2" charset="-122"/>
            </a:endParaRPr>
          </a:p>
        </p:txBody>
      </p:sp>
      <p:sp>
        <p:nvSpPr>
          <p:cNvPr id="73735" name="Rectangle 12"/>
          <p:cNvSpPr/>
          <p:nvPr/>
        </p:nvSpPr>
        <p:spPr>
          <a:xfrm>
            <a:off x="6477000" y="4495800"/>
            <a:ext cx="2057400" cy="20574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Controller</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myModel</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myView</a:t>
            </a:r>
            <a:endParaRPr lang="en-US" altLang="zh-CN" sz="1600" dirty="0">
              <a:latin typeface="Tahoma" panose="020B0604030504040204" pitchFamily="2" charset="0"/>
              <a:ea typeface="宋体" panose="02010600030101010101" pitchFamily="2" charset="-122"/>
            </a:endParaRPr>
          </a:p>
          <a:p>
            <a:pPr algn="ctr" eaLnBrk="0" hangingPunct="0"/>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initialize(Model,View)</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handleEvent</a:t>
            </a:r>
            <a:endParaRPr lang="en-US" altLang="zh-CN" sz="1600" dirty="0">
              <a:latin typeface="Tahoma" panose="020B0604030504040204" pitchFamily="2" charset="0"/>
              <a:ea typeface="宋体" panose="02010600030101010101" pitchFamily="2" charset="-122"/>
            </a:endParaRPr>
          </a:p>
          <a:p>
            <a:pPr algn="ctr" eaLnBrk="0" hangingPunct="0"/>
            <a:r>
              <a:rPr lang="en-US" altLang="zh-CN" sz="1600" dirty="0">
                <a:latin typeface="Tahoma" panose="020B0604030504040204" pitchFamily="2" charset="0"/>
                <a:ea typeface="宋体" panose="02010600030101010101" pitchFamily="2" charset="-122"/>
              </a:rPr>
              <a:t>update</a:t>
            </a:r>
            <a:endParaRPr lang="en-US" altLang="zh-CN" sz="1600" dirty="0">
              <a:latin typeface="Tahoma" panose="020B0604030504040204" pitchFamily="2" charset="0"/>
              <a:ea typeface="宋体" panose="02010600030101010101" pitchFamily="2" charset="-122"/>
            </a:endParaRPr>
          </a:p>
        </p:txBody>
      </p:sp>
      <p:sp>
        <p:nvSpPr>
          <p:cNvPr id="73736" name="Line 13"/>
          <p:cNvSpPr/>
          <p:nvPr/>
        </p:nvSpPr>
        <p:spPr>
          <a:xfrm>
            <a:off x="6477000" y="4953000"/>
            <a:ext cx="2057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37" name="Line 14"/>
          <p:cNvSpPr/>
          <p:nvPr/>
        </p:nvSpPr>
        <p:spPr>
          <a:xfrm>
            <a:off x="3581400" y="4038600"/>
            <a:ext cx="1600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38" name="Line 15"/>
          <p:cNvSpPr/>
          <p:nvPr/>
        </p:nvSpPr>
        <p:spPr>
          <a:xfrm>
            <a:off x="762000" y="3200400"/>
            <a:ext cx="1752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39" name="Line 16"/>
          <p:cNvSpPr/>
          <p:nvPr/>
        </p:nvSpPr>
        <p:spPr>
          <a:xfrm>
            <a:off x="5257800" y="2514600"/>
            <a:ext cx="1371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0" name="Line 17"/>
          <p:cNvSpPr/>
          <p:nvPr/>
        </p:nvSpPr>
        <p:spPr>
          <a:xfrm>
            <a:off x="762000" y="3886200"/>
            <a:ext cx="1752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1" name="Line 18"/>
          <p:cNvSpPr/>
          <p:nvPr/>
        </p:nvSpPr>
        <p:spPr>
          <a:xfrm>
            <a:off x="3581400" y="4724400"/>
            <a:ext cx="1600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2" name="Line 19"/>
          <p:cNvSpPr/>
          <p:nvPr/>
        </p:nvSpPr>
        <p:spPr>
          <a:xfrm>
            <a:off x="6477000" y="5638800"/>
            <a:ext cx="2057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3" name="Line 20"/>
          <p:cNvSpPr/>
          <p:nvPr/>
        </p:nvSpPr>
        <p:spPr>
          <a:xfrm>
            <a:off x="1600200" y="5486400"/>
            <a:ext cx="0" cy="8382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4" name="Line 21"/>
          <p:cNvSpPr/>
          <p:nvPr/>
        </p:nvSpPr>
        <p:spPr>
          <a:xfrm>
            <a:off x="1600200" y="6324600"/>
            <a:ext cx="4876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5" name="Line 22"/>
          <p:cNvSpPr/>
          <p:nvPr/>
        </p:nvSpPr>
        <p:spPr>
          <a:xfrm>
            <a:off x="5181600" y="4876800"/>
            <a:ext cx="1295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6" name="Line 23"/>
          <p:cNvSpPr/>
          <p:nvPr/>
        </p:nvSpPr>
        <p:spPr>
          <a:xfrm>
            <a:off x="2514600" y="4191000"/>
            <a:ext cx="1066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7" name="Line 24"/>
          <p:cNvSpPr/>
          <p:nvPr/>
        </p:nvSpPr>
        <p:spPr>
          <a:xfrm>
            <a:off x="4419600" y="3352800"/>
            <a:ext cx="3124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8" name="Line 25"/>
          <p:cNvSpPr/>
          <p:nvPr/>
        </p:nvSpPr>
        <p:spPr>
          <a:xfrm>
            <a:off x="7543800" y="3352800"/>
            <a:ext cx="0" cy="1143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49" name="Line 26"/>
          <p:cNvSpPr/>
          <p:nvPr/>
        </p:nvSpPr>
        <p:spPr>
          <a:xfrm>
            <a:off x="4419600" y="33528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50" name="AutoShape 27"/>
          <p:cNvSpPr/>
          <p:nvPr/>
        </p:nvSpPr>
        <p:spPr>
          <a:xfrm>
            <a:off x="5867400" y="3124200"/>
            <a:ext cx="228600" cy="228600"/>
          </a:xfrm>
          <a:prstGeom prst="flowChartExtract">
            <a:avLst/>
          </a:prstGeom>
          <a:no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sz="2400" dirty="0">
              <a:latin typeface="Tahoma" panose="020B0604030504040204" pitchFamily="2" charset="0"/>
              <a:ea typeface="宋体" panose="02010600030101010101" pitchFamily="2" charset="-122"/>
            </a:endParaRPr>
          </a:p>
        </p:txBody>
      </p:sp>
      <p:sp>
        <p:nvSpPr>
          <p:cNvPr id="73751" name="Line 28"/>
          <p:cNvSpPr/>
          <p:nvPr/>
        </p:nvSpPr>
        <p:spPr>
          <a:xfrm flipV="1">
            <a:off x="5976938" y="2895600"/>
            <a:ext cx="0" cy="228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52" name="Line 33"/>
          <p:cNvSpPr/>
          <p:nvPr/>
        </p:nvSpPr>
        <p:spPr>
          <a:xfrm flipV="1">
            <a:off x="1600200" y="2362200"/>
            <a:ext cx="0" cy="381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53" name="Line 34"/>
          <p:cNvSpPr/>
          <p:nvPr/>
        </p:nvSpPr>
        <p:spPr>
          <a:xfrm>
            <a:off x="1600200" y="2362200"/>
            <a:ext cx="3657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3754" name="Text Box 35"/>
          <p:cNvSpPr txBox="1"/>
          <p:nvPr/>
        </p:nvSpPr>
        <p:spPr>
          <a:xfrm>
            <a:off x="4754563" y="2286000"/>
            <a:ext cx="350837" cy="457200"/>
          </a:xfrm>
          <a:prstGeom prst="rect">
            <a:avLst/>
          </a:prstGeom>
          <a:noFill/>
          <a:ln w="9525">
            <a:noFill/>
          </a:ln>
        </p:spPr>
        <p:txBody>
          <a:bodyPr wrap="none" anchor="t" anchorCtr="0">
            <a:spAutoFit/>
          </a:bodyPr>
          <a:p>
            <a:pPr algn="ctr" eaLnBrk="0" hangingPunct="0"/>
            <a:r>
              <a:rPr lang="en-US" altLang="zh-CN" sz="2400" dirty="0">
                <a:latin typeface="Tahoma" panose="020B0604030504040204" pitchFamily="2" charset="0"/>
                <a:ea typeface="宋体" panose="02010600030101010101" pitchFamily="2" charset="-122"/>
              </a:rPr>
              <a:t>*</a:t>
            </a:r>
            <a:endParaRPr lang="en-US" altLang="zh-CN" sz="2400" dirty="0">
              <a:latin typeface="Tahoma" panose="020B0604030504040204" pitchFamily="2" charset="0"/>
              <a:ea typeface="宋体" panose="02010600030101010101" pitchFamily="2" charset="-122"/>
            </a:endParaRPr>
          </a:p>
        </p:txBody>
      </p:sp>
      <p:sp>
        <p:nvSpPr>
          <p:cNvPr id="73755" name="Text Box 36"/>
          <p:cNvSpPr txBox="1"/>
          <p:nvPr/>
        </p:nvSpPr>
        <p:spPr>
          <a:xfrm>
            <a:off x="1662113" y="2368550"/>
            <a:ext cx="1081087"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调用</a:t>
            </a:r>
            <a:r>
              <a:rPr lang="en-US" altLang="zh-CN" sz="1400" dirty="0">
                <a:latin typeface="Tahoma" panose="020B0604030504040204" pitchFamily="2" charset="0"/>
                <a:ea typeface="宋体" panose="02010600030101010101" pitchFamily="2" charset="-122"/>
              </a:rPr>
              <a:t>update</a:t>
            </a:r>
            <a:endParaRPr lang="en-US" altLang="zh-CN" sz="1400" dirty="0">
              <a:latin typeface="Tahoma" panose="020B0604030504040204" pitchFamily="2" charset="0"/>
              <a:ea typeface="宋体" panose="02010600030101010101" pitchFamily="2" charset="-122"/>
            </a:endParaRPr>
          </a:p>
        </p:txBody>
      </p:sp>
      <p:sp>
        <p:nvSpPr>
          <p:cNvPr id="73756" name="Text Box 37"/>
          <p:cNvSpPr txBox="1"/>
          <p:nvPr/>
        </p:nvSpPr>
        <p:spPr>
          <a:xfrm>
            <a:off x="2819400" y="4267200"/>
            <a:ext cx="801688" cy="304800"/>
          </a:xfrm>
          <a:prstGeom prst="rect">
            <a:avLst/>
          </a:prstGeom>
          <a:noFill/>
          <a:ln w="9525">
            <a:noFill/>
          </a:ln>
        </p:spPr>
        <p:txBody>
          <a:bodyPr wrap="none" anchor="t" anchorCtr="0">
            <a:spAutoFit/>
          </a:bodyPr>
          <a:p>
            <a:pPr algn="ctr" eaLnBrk="0" hangingPunct="0"/>
            <a:r>
              <a:rPr lang="en-US" altLang="zh-CN" sz="1400" dirty="0">
                <a:latin typeface="Tahoma" panose="020B0604030504040204" pitchFamily="2" charset="0"/>
                <a:ea typeface="宋体" panose="02010600030101010101" pitchFamily="2" charset="-122"/>
              </a:rPr>
              <a:t>getData</a:t>
            </a:r>
            <a:endParaRPr lang="en-US" altLang="zh-CN" sz="1400" dirty="0">
              <a:latin typeface="Tahoma" panose="020B0604030504040204" pitchFamily="2" charset="0"/>
              <a:ea typeface="宋体" panose="02010600030101010101" pitchFamily="2" charset="-122"/>
            </a:endParaRPr>
          </a:p>
        </p:txBody>
      </p:sp>
      <p:sp>
        <p:nvSpPr>
          <p:cNvPr id="73757" name="Text Box 38"/>
          <p:cNvSpPr txBox="1"/>
          <p:nvPr/>
        </p:nvSpPr>
        <p:spPr>
          <a:xfrm>
            <a:off x="5334000" y="44958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生成</a:t>
            </a:r>
            <a:endParaRPr lang="zh-CN" altLang="en-US" sz="1400" dirty="0">
              <a:latin typeface="Tahoma" panose="020B0604030504040204" pitchFamily="2" charset="0"/>
              <a:ea typeface="宋体" panose="02010600030101010101" pitchFamily="2" charset="-122"/>
            </a:endParaRPr>
          </a:p>
        </p:txBody>
      </p:sp>
      <p:sp>
        <p:nvSpPr>
          <p:cNvPr id="73758" name="Text Box 39"/>
          <p:cNvSpPr txBox="1"/>
          <p:nvPr/>
        </p:nvSpPr>
        <p:spPr>
          <a:xfrm>
            <a:off x="5715000" y="49530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显示</a:t>
            </a:r>
            <a:endParaRPr lang="zh-CN" altLang="en-US" sz="1400" dirty="0">
              <a:latin typeface="Tahoma" panose="020B0604030504040204" pitchFamily="2" charset="0"/>
              <a:ea typeface="宋体" panose="02010600030101010101" pitchFamily="2" charset="-122"/>
            </a:endParaRPr>
          </a:p>
        </p:txBody>
      </p:sp>
      <p:sp>
        <p:nvSpPr>
          <p:cNvPr id="73759" name="Text Box 40"/>
          <p:cNvSpPr txBox="1"/>
          <p:nvPr/>
        </p:nvSpPr>
        <p:spPr>
          <a:xfrm>
            <a:off x="4699000" y="6324600"/>
            <a:ext cx="12509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调用服务程序</a:t>
            </a:r>
            <a:endParaRPr lang="zh-CN" altLang="en-US" sz="1400" dirty="0">
              <a:latin typeface="Tahoma" panose="020B0604030504040204" pitchFamily="2"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4754" name="Text Box 2"/>
          <p:cNvSpPr txBox="1"/>
          <p:nvPr/>
        </p:nvSpPr>
        <p:spPr>
          <a:xfrm>
            <a:off x="1584325" y="922338"/>
            <a:ext cx="5757863" cy="584200"/>
          </a:xfrm>
          <a:prstGeom prst="rect">
            <a:avLst/>
          </a:prstGeom>
          <a:noFill/>
          <a:ln w="9525">
            <a:noFill/>
          </a:ln>
        </p:spPr>
        <p:txBody>
          <a:bodyPr wrap="none" anchor="t" anchorCtr="0">
            <a:spAutoFit/>
          </a:bodyPr>
          <a:p>
            <a:pPr algn="ctr" eaLnBrk="0" hangingPunct="0"/>
            <a:r>
              <a:rPr lang="en-US" altLang="zh-CN" sz="3200" dirty="0">
                <a:latin typeface="Tahoma" panose="020B0604030504040204" pitchFamily="2" charset="0"/>
                <a:ea typeface="宋体" panose="02010600030101010101" pitchFamily="2" charset="-122"/>
              </a:rPr>
              <a:t>2.</a:t>
            </a:r>
            <a:r>
              <a:rPr lang="zh-CN" altLang="en-US" sz="3200" dirty="0">
                <a:latin typeface="Tahoma" panose="020B0604030504040204" pitchFamily="2" charset="0"/>
                <a:ea typeface="宋体" panose="02010600030101010101" pitchFamily="2" charset="-122"/>
              </a:rPr>
              <a:t>反射模式</a:t>
            </a:r>
            <a:r>
              <a:rPr lang="en-US" altLang="zh-CN" sz="3200" dirty="0">
                <a:latin typeface="Tahoma" panose="020B0604030504040204" pitchFamily="2" charset="0"/>
                <a:ea typeface="宋体" panose="02010600030101010101" pitchFamily="2" charset="-122"/>
              </a:rPr>
              <a:t>(Reflective Pattern)</a:t>
            </a:r>
            <a:r>
              <a:rPr lang="en-US" altLang="zh-CN" sz="2400" dirty="0">
                <a:latin typeface="Tahoma" panose="020B0604030504040204" pitchFamily="2" charset="0"/>
                <a:ea typeface="宋体" panose="02010600030101010101" pitchFamily="2" charset="-122"/>
              </a:rPr>
              <a:t> </a:t>
            </a:r>
            <a:endParaRPr lang="en-US" altLang="zh-CN" sz="2400" dirty="0">
              <a:latin typeface="Tahoma" panose="020B0604030504040204" pitchFamily="2" charset="0"/>
              <a:ea typeface="宋体" panose="02010600030101010101" pitchFamily="2" charset="-122"/>
            </a:endParaRPr>
          </a:p>
        </p:txBody>
      </p:sp>
      <p:sp>
        <p:nvSpPr>
          <p:cNvPr id="74755" name="Rectangle 4"/>
          <p:cNvSpPr/>
          <p:nvPr/>
        </p:nvSpPr>
        <p:spPr>
          <a:xfrm>
            <a:off x="838200" y="1752600"/>
            <a:ext cx="7772400" cy="3749675"/>
          </a:xfrm>
          <a:prstGeom prst="rect">
            <a:avLst/>
          </a:prstGeom>
          <a:noFill/>
          <a:ln w="9525">
            <a:noFill/>
          </a:ln>
        </p:spPr>
        <p:txBody>
          <a:bodyPr anchor="t" anchorCtr="0">
            <a:spAutoFit/>
          </a:bodyPr>
          <a:p>
            <a:pPr eaLnBrk="0" hangingPunct="0"/>
            <a:r>
              <a:rPr lang="zh-CN" altLang="en-US" sz="2400" dirty="0">
                <a:latin typeface="Times New Roman" panose="02020603050405020304" pitchFamily="2" charset="0"/>
                <a:ea typeface="宋体" panose="02010600030101010101" pitchFamily="2" charset="-122"/>
              </a:rPr>
              <a:t>意图：</a:t>
            </a:r>
            <a:endParaRPr lang="zh-CN" altLang="en-US" sz="2400" dirty="0">
              <a:latin typeface="Times New Roman" panose="02020603050405020304" pitchFamily="2" charset="0"/>
              <a:ea typeface="宋体" panose="02010600030101010101" pitchFamily="2" charset="-122"/>
            </a:endParaRPr>
          </a:p>
          <a:p>
            <a:pPr eaLnBrk="0" hangingPunct="0"/>
            <a:r>
              <a:rPr lang="zh-CN" altLang="en-US" sz="2400" dirty="0">
                <a:latin typeface="Times New Roman" panose="02020603050405020304" pitchFamily="2" charset="0"/>
                <a:ea typeface="宋体" panose="02010600030101010101" pitchFamily="2" charset="-122"/>
              </a:rPr>
              <a:t>反射模式提供了一个动态地改变软件系统结构和行为的</a:t>
            </a:r>
            <a:endParaRPr lang="zh-CN" altLang="en-US" sz="2400" dirty="0">
              <a:latin typeface="Times New Roman" panose="02020603050405020304" pitchFamily="2" charset="0"/>
              <a:ea typeface="宋体" panose="02010600030101010101" pitchFamily="2" charset="-122"/>
            </a:endParaRPr>
          </a:p>
          <a:p>
            <a:pPr eaLnBrk="0" hangingPunct="0"/>
            <a:r>
              <a:rPr lang="zh-CN" altLang="en-US" sz="2400" dirty="0">
                <a:latin typeface="Times New Roman" panose="02020603050405020304" pitchFamily="2" charset="0"/>
                <a:ea typeface="宋体" panose="02010600030101010101" pitchFamily="2" charset="-122"/>
              </a:rPr>
              <a:t>机制。</a:t>
            </a:r>
            <a:endParaRPr lang="en-US" altLang="zh-CN" sz="2400" dirty="0">
              <a:latin typeface="Times New Roman" panose="02020603050405020304" pitchFamily="2" charset="0"/>
              <a:ea typeface="宋体" panose="02010600030101010101" pitchFamily="2" charset="-122"/>
            </a:endParaRPr>
          </a:p>
          <a:p>
            <a:pPr eaLnBrk="0" hangingPunct="0"/>
            <a:r>
              <a:rPr lang="zh-CN" altLang="en-US" sz="2400" dirty="0">
                <a:latin typeface="Times New Roman" panose="02020603050405020304" pitchFamily="2" charset="0"/>
                <a:ea typeface="宋体" panose="02010600030101010101" pitchFamily="2" charset="-122"/>
              </a:rPr>
              <a:t>它将应用问题划分为两个级别，即元级和基本级。</a:t>
            </a:r>
            <a:endParaRPr lang="zh-CN" altLang="en-US" sz="2400" dirty="0">
              <a:latin typeface="Times New Roman" panose="02020603050405020304" pitchFamily="2" charset="0"/>
              <a:ea typeface="宋体" panose="02010600030101010101" pitchFamily="2" charset="-122"/>
            </a:endParaRPr>
          </a:p>
          <a:p>
            <a:pPr eaLnBrk="0" hangingPunct="0"/>
            <a:r>
              <a:rPr lang="zh-CN" altLang="en-US" sz="2400" dirty="0">
                <a:latin typeface="Times New Roman" panose="02020603050405020304" pitchFamily="2" charset="0"/>
                <a:ea typeface="宋体" panose="02010600030101010101" pitchFamily="2" charset="-122"/>
              </a:rPr>
              <a:t>一个</a:t>
            </a:r>
            <a:r>
              <a:rPr lang="zh-CN" altLang="en-US" sz="2400" dirty="0">
                <a:latin typeface="Tahoma" panose="020B0604030504040204" pitchFamily="2" charset="0"/>
                <a:ea typeface="宋体" panose="02010600030101010101" pitchFamily="2" charset="-122"/>
              </a:rPr>
              <a:t>元</a:t>
            </a:r>
            <a:r>
              <a:rPr lang="zh-CN" altLang="en-US" sz="2400" dirty="0">
                <a:latin typeface="Times New Roman" panose="02020603050405020304" pitchFamily="2" charset="0"/>
                <a:ea typeface="宋体" panose="02010600030101010101" pitchFamily="2" charset="-122"/>
              </a:rPr>
              <a:t>对象描述一个或多个基本级对象的内部结构</a:t>
            </a:r>
            <a:r>
              <a:rPr lang="zh-CN" altLang="en-US" sz="2400" dirty="0">
                <a:latin typeface="Tahoma" panose="020B0604030504040204" pitchFamily="2" charset="0"/>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和</a:t>
            </a:r>
            <a:r>
              <a:rPr lang="en-US" altLang="zh-CN" sz="2400" dirty="0">
                <a:latin typeface="Tahoma" panose="020B0604030504040204" pitchFamily="2" charset="0"/>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或</a:t>
            </a:r>
            <a:r>
              <a:rPr lang="zh-CN" altLang="en-US" sz="2400" dirty="0">
                <a:latin typeface="Tahoma" panose="020B0604030504040204" pitchFamily="2" charset="0"/>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行为的信息，能够动态地管理对应的基本级中对象的界面。</a:t>
            </a:r>
            <a:endParaRPr lang="en-US" altLang="zh-CN" sz="2400" dirty="0">
              <a:latin typeface="Times New Roman" panose="02020603050405020304" pitchFamily="2" charset="0"/>
              <a:ea typeface="宋体" panose="02010600030101010101" pitchFamily="2" charset="-122"/>
            </a:endParaRPr>
          </a:p>
          <a:p>
            <a:pPr eaLnBrk="0" hangingPunct="0"/>
            <a:r>
              <a:rPr lang="zh-CN" altLang="en-US" sz="2400" dirty="0">
                <a:latin typeface="Tahoma" panose="020B0604030504040204" pitchFamily="2" charset="0"/>
                <a:ea typeface="宋体" panose="02010600030101010101" pitchFamily="2" charset="-122"/>
              </a:rPr>
              <a:t>元</a:t>
            </a:r>
            <a:r>
              <a:rPr lang="zh-CN" altLang="en-US" sz="2400" dirty="0">
                <a:latin typeface="Times New Roman" panose="02020603050405020304" pitchFamily="2" charset="0"/>
                <a:ea typeface="宋体" panose="02010600030101010101" pitchFamily="2" charset="-122"/>
              </a:rPr>
              <a:t>对象和基本级对象之间的</a:t>
            </a:r>
            <a:r>
              <a:rPr lang="zh-CN" altLang="en-US" sz="2400" dirty="0">
                <a:latin typeface="Tahoma" panose="020B0604030504040204" pitchFamily="2" charset="0"/>
                <a:ea typeface="宋体" panose="02010600030101010101" pitchFamily="2" charset="-122"/>
              </a:rPr>
              <a:t>反射</a:t>
            </a:r>
            <a:r>
              <a:rPr lang="zh-CN" altLang="en-US" sz="2400" dirty="0">
                <a:latin typeface="Times New Roman" panose="02020603050405020304" pitchFamily="2" charset="0"/>
                <a:ea typeface="宋体" panose="02010600030101010101" pitchFamily="2" charset="-122"/>
              </a:rPr>
              <a:t>关系，使用一个</a:t>
            </a:r>
            <a:r>
              <a:rPr lang="zh-CN" altLang="en-US" sz="2400" dirty="0">
                <a:latin typeface="Tahoma" panose="020B0604030504040204" pitchFamily="2" charset="0"/>
                <a:ea typeface="宋体" panose="02010600030101010101" pitchFamily="2" charset="-122"/>
              </a:rPr>
              <a:t>元</a:t>
            </a:r>
            <a:r>
              <a:rPr lang="zh-CN" altLang="en-US" sz="2400" dirty="0">
                <a:latin typeface="Times New Roman" panose="02020603050405020304" pitchFamily="2" charset="0"/>
                <a:ea typeface="宋体" panose="02010600030101010101" pitchFamily="2" charset="-122"/>
              </a:rPr>
              <a:t>对象协议</a:t>
            </a:r>
            <a:r>
              <a:rPr lang="en-US" altLang="zh-CN" sz="2400" dirty="0">
                <a:latin typeface="Tahoma" panose="020B0604030504040204" pitchFamily="2" charset="0"/>
                <a:ea typeface="宋体" panose="02010600030101010101" pitchFamily="2" charset="-122"/>
              </a:rPr>
              <a:t>MOP</a:t>
            </a:r>
            <a:r>
              <a:rPr lang="zh-CN" altLang="en-US" sz="2400" dirty="0">
                <a:latin typeface="Times New Roman" panose="02020603050405020304" pitchFamily="2" charset="0"/>
                <a:ea typeface="宋体" panose="02010600030101010101" pitchFamily="2" charset="-122"/>
              </a:rPr>
              <a:t>描述。用户使用</a:t>
            </a:r>
            <a:r>
              <a:rPr lang="en-US" altLang="zh-CN" sz="2400" dirty="0">
                <a:latin typeface="Tahoma" panose="020B0604030504040204" pitchFamily="2" charset="0"/>
                <a:ea typeface="宋体" panose="02010600030101010101" pitchFamily="2" charset="-122"/>
              </a:rPr>
              <a:t>MOP</a:t>
            </a:r>
            <a:r>
              <a:rPr lang="zh-CN" altLang="en-US" sz="2400" dirty="0">
                <a:latin typeface="Times New Roman" panose="02020603050405020304" pitchFamily="2" charset="0"/>
                <a:ea typeface="宋体" panose="02010600030101010101" pitchFamily="2" charset="-122"/>
              </a:rPr>
              <a:t>定义、构造、扩充和变更</a:t>
            </a:r>
            <a:r>
              <a:rPr lang="zh-CN" altLang="en-US" sz="2400" dirty="0">
                <a:latin typeface="Tahoma" panose="020B0604030504040204" pitchFamily="2" charset="0"/>
                <a:ea typeface="宋体" panose="02010600030101010101" pitchFamily="2" charset="-122"/>
              </a:rPr>
              <a:t>元</a:t>
            </a:r>
            <a:r>
              <a:rPr lang="zh-CN" altLang="en-US" sz="2400" dirty="0">
                <a:latin typeface="Times New Roman" panose="02020603050405020304" pitchFamily="2" charset="0"/>
                <a:ea typeface="宋体" panose="02010600030101010101" pitchFamily="2" charset="-122"/>
              </a:rPr>
              <a:t>对象集。</a:t>
            </a:r>
            <a:endParaRPr lang="zh-CN" altLang="en-US" sz="1100" dirty="0">
              <a:latin typeface="Tahoma" panose="020B0604030504040204" pitchFamily="2"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5778" name="Text Box 2"/>
          <p:cNvSpPr txBox="1"/>
          <p:nvPr/>
        </p:nvSpPr>
        <p:spPr>
          <a:xfrm>
            <a:off x="1431925" y="1011238"/>
            <a:ext cx="184150" cy="457200"/>
          </a:xfrm>
          <a:prstGeom prst="rect">
            <a:avLst/>
          </a:prstGeom>
          <a:noFill/>
          <a:ln w="9525">
            <a:noFill/>
          </a:ln>
        </p:spPr>
        <p:txBody>
          <a:bodyPr wrap="none" anchor="t" anchorCtr="0">
            <a:spAutoFit/>
          </a:bodyPr>
          <a:p>
            <a:pPr algn="ctr" eaLnBrk="0" hangingPunct="0"/>
            <a:endParaRPr lang="zh-CN" altLang="en-US" sz="2400" dirty="0">
              <a:latin typeface="Tahoma" panose="020B0604030504040204" pitchFamily="2" charset="0"/>
              <a:ea typeface="宋体" panose="02010600030101010101" pitchFamily="2" charset="-122"/>
            </a:endParaRPr>
          </a:p>
        </p:txBody>
      </p:sp>
      <p:sp>
        <p:nvSpPr>
          <p:cNvPr id="75779" name="Text Box 3"/>
          <p:cNvSpPr txBox="1"/>
          <p:nvPr/>
        </p:nvSpPr>
        <p:spPr>
          <a:xfrm>
            <a:off x="1508125" y="982663"/>
            <a:ext cx="3028950" cy="579437"/>
          </a:xfrm>
          <a:prstGeom prst="rect">
            <a:avLst/>
          </a:prstGeom>
          <a:noFill/>
          <a:ln w="9525">
            <a:noFill/>
          </a:ln>
        </p:spPr>
        <p:txBody>
          <a:bodyPr wrap="none" anchor="t" anchorCtr="0">
            <a:spAutoFit/>
          </a:bodyPr>
          <a:p>
            <a:pPr algn="ctr" eaLnBrk="0" hangingPunct="0"/>
            <a:r>
              <a:rPr lang="zh-CN" altLang="en-US" sz="3200" dirty="0">
                <a:latin typeface="Tahoma" panose="020B0604030504040204" pitchFamily="2" charset="0"/>
                <a:ea typeface="宋体" panose="02010600030101010101" pitchFamily="2" charset="-122"/>
              </a:rPr>
              <a:t>反射模式的结构</a:t>
            </a:r>
            <a:endParaRPr lang="zh-CN" altLang="en-US" sz="3200" dirty="0">
              <a:latin typeface="Tahoma" panose="020B0604030504040204" pitchFamily="2" charset="0"/>
              <a:ea typeface="宋体" panose="02010600030101010101" pitchFamily="2" charset="-122"/>
            </a:endParaRPr>
          </a:p>
        </p:txBody>
      </p:sp>
      <p:sp>
        <p:nvSpPr>
          <p:cNvPr id="75780" name="Text Box 4"/>
          <p:cNvSpPr txBox="1"/>
          <p:nvPr/>
        </p:nvSpPr>
        <p:spPr>
          <a:xfrm>
            <a:off x="304800" y="2362200"/>
            <a:ext cx="3392488" cy="2047875"/>
          </a:xfrm>
          <a:prstGeom prst="rect">
            <a:avLst/>
          </a:prstGeom>
          <a:noFill/>
          <a:ln w="9525">
            <a:noFill/>
          </a:ln>
        </p:spPr>
        <p:txBody>
          <a:bodyPr anchor="t" anchorCtr="0">
            <a:spAutoFit/>
          </a:bodyPr>
          <a:p>
            <a:pPr eaLnBrk="0" hangingPunct="0"/>
            <a:r>
              <a:rPr lang="en-US" altLang="zh-CN" sz="1600" dirty="0">
                <a:latin typeface="Tahoma" panose="020B0604030504040204" pitchFamily="2" charset="0"/>
                <a:ea typeface="宋体" panose="02010600030101010101" pitchFamily="2" charset="-122"/>
              </a:rPr>
              <a:t> </a:t>
            </a:r>
            <a:r>
              <a:rPr lang="en-US" altLang="zh-CN" sz="1600" b="1" dirty="0">
                <a:latin typeface="Tahoma" panose="020B0604030504040204" pitchFamily="2" charset="0"/>
                <a:ea typeface="宋体" panose="02010600030101010101" pitchFamily="2" charset="-122"/>
              </a:rPr>
              <a:t>Meta Level</a:t>
            </a:r>
            <a:endParaRPr lang="en-US" altLang="zh-CN" sz="1600" b="1"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endParaRPr lang="en-US" altLang="zh-CN" sz="1600" dirty="0">
              <a:latin typeface="Tahoma" panose="020B0604030504040204" pitchFamily="2" charset="0"/>
              <a:ea typeface="宋体" panose="02010600030101010101" pitchFamily="2" charset="-122"/>
            </a:endParaRPr>
          </a:p>
          <a:p>
            <a:pPr eaLnBrk="0" hangingPunct="0"/>
            <a:r>
              <a:rPr lang="en-US" altLang="zh-CN" sz="1600" b="1" dirty="0">
                <a:latin typeface="Tahoma" panose="020B0604030504040204" pitchFamily="2" charset="0"/>
                <a:ea typeface="宋体" panose="02010600030101010101" pitchFamily="2" charset="-122"/>
              </a:rPr>
              <a:t>Base Level</a:t>
            </a:r>
            <a:endParaRPr lang="en-US" altLang="zh-CN" sz="1600" b="1" dirty="0">
              <a:latin typeface="Tahoma" panose="020B0604030504040204" pitchFamily="2" charset="0"/>
              <a:ea typeface="宋体" panose="02010600030101010101" pitchFamily="2" charset="-122"/>
            </a:endParaRPr>
          </a:p>
        </p:txBody>
      </p:sp>
      <p:sp>
        <p:nvSpPr>
          <p:cNvPr id="75781" name="Rectangle 6"/>
          <p:cNvSpPr/>
          <p:nvPr/>
        </p:nvSpPr>
        <p:spPr>
          <a:xfrm>
            <a:off x="1219200" y="44196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ComponentA</a:t>
            </a:r>
            <a:endParaRPr lang="en-US" altLang="zh-CN" sz="1600" dirty="0">
              <a:latin typeface="Tahoma" panose="020B0604030504040204" pitchFamily="2" charset="0"/>
              <a:ea typeface="宋体" panose="02010600030101010101" pitchFamily="2" charset="-122"/>
            </a:endParaRPr>
          </a:p>
        </p:txBody>
      </p:sp>
      <p:sp>
        <p:nvSpPr>
          <p:cNvPr id="75782" name="Rectangle 8"/>
          <p:cNvSpPr/>
          <p:nvPr/>
        </p:nvSpPr>
        <p:spPr>
          <a:xfrm>
            <a:off x="3962400" y="28194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MetaobjectB</a:t>
            </a:r>
            <a:endParaRPr lang="en-US" altLang="zh-CN" sz="1600" dirty="0">
              <a:latin typeface="Tahoma" panose="020B0604030504040204" pitchFamily="2" charset="0"/>
              <a:ea typeface="宋体" panose="02010600030101010101" pitchFamily="2" charset="-122"/>
            </a:endParaRPr>
          </a:p>
        </p:txBody>
      </p:sp>
      <p:sp>
        <p:nvSpPr>
          <p:cNvPr id="75783" name="Rectangle 9"/>
          <p:cNvSpPr/>
          <p:nvPr/>
        </p:nvSpPr>
        <p:spPr>
          <a:xfrm>
            <a:off x="6629400" y="28194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MOP</a:t>
            </a:r>
            <a:endParaRPr lang="en-US" altLang="zh-CN" sz="1600" dirty="0">
              <a:latin typeface="Tahoma" panose="020B0604030504040204" pitchFamily="2" charset="0"/>
              <a:ea typeface="宋体" panose="02010600030101010101" pitchFamily="2" charset="-122"/>
            </a:endParaRPr>
          </a:p>
        </p:txBody>
      </p:sp>
      <p:sp>
        <p:nvSpPr>
          <p:cNvPr id="75784" name="Rectangle 10"/>
          <p:cNvSpPr/>
          <p:nvPr/>
        </p:nvSpPr>
        <p:spPr>
          <a:xfrm>
            <a:off x="1219200" y="28194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MetaobjectA</a:t>
            </a:r>
            <a:endParaRPr lang="en-US" altLang="zh-CN" sz="1600" dirty="0">
              <a:latin typeface="Tahoma" panose="020B0604030504040204" pitchFamily="2" charset="0"/>
              <a:ea typeface="宋体" panose="02010600030101010101" pitchFamily="2" charset="-122"/>
            </a:endParaRPr>
          </a:p>
        </p:txBody>
      </p:sp>
      <p:sp>
        <p:nvSpPr>
          <p:cNvPr id="75785" name="Rectangle 11"/>
          <p:cNvSpPr/>
          <p:nvPr/>
        </p:nvSpPr>
        <p:spPr>
          <a:xfrm>
            <a:off x="3962400" y="44196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ComponentB</a:t>
            </a:r>
            <a:endParaRPr lang="en-US" altLang="zh-CN" sz="1600" dirty="0">
              <a:latin typeface="Tahoma" panose="020B0604030504040204" pitchFamily="2" charset="0"/>
              <a:ea typeface="宋体" panose="02010600030101010101" pitchFamily="2" charset="-122"/>
            </a:endParaRPr>
          </a:p>
        </p:txBody>
      </p:sp>
      <p:sp>
        <p:nvSpPr>
          <p:cNvPr id="75786" name="Rectangle 12"/>
          <p:cNvSpPr/>
          <p:nvPr/>
        </p:nvSpPr>
        <p:spPr>
          <a:xfrm>
            <a:off x="6627813" y="4419600"/>
            <a:ext cx="1828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1600" dirty="0">
                <a:latin typeface="Tahoma" panose="020B0604030504040204" pitchFamily="2" charset="0"/>
                <a:ea typeface="宋体" panose="02010600030101010101" pitchFamily="2" charset="-122"/>
              </a:rPr>
              <a:t>UserInterface</a:t>
            </a:r>
            <a:endParaRPr lang="en-US" altLang="zh-CN" sz="1600" dirty="0">
              <a:latin typeface="Tahoma" panose="020B0604030504040204" pitchFamily="2" charset="0"/>
              <a:ea typeface="宋体" panose="02010600030101010101" pitchFamily="2" charset="-122"/>
            </a:endParaRPr>
          </a:p>
        </p:txBody>
      </p:sp>
      <p:sp>
        <p:nvSpPr>
          <p:cNvPr id="75787" name="Line 13"/>
          <p:cNvSpPr/>
          <p:nvPr/>
        </p:nvSpPr>
        <p:spPr>
          <a:xfrm>
            <a:off x="2133600" y="2286000"/>
            <a:ext cx="0" cy="533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88" name="Line 14"/>
          <p:cNvSpPr/>
          <p:nvPr/>
        </p:nvSpPr>
        <p:spPr>
          <a:xfrm>
            <a:off x="2133600" y="2286000"/>
            <a:ext cx="57150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89" name="Line 15"/>
          <p:cNvSpPr/>
          <p:nvPr/>
        </p:nvSpPr>
        <p:spPr>
          <a:xfrm>
            <a:off x="7848600" y="2286000"/>
            <a:ext cx="0" cy="533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0" name="Line 16"/>
          <p:cNvSpPr/>
          <p:nvPr/>
        </p:nvSpPr>
        <p:spPr>
          <a:xfrm>
            <a:off x="4876800" y="25146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1" name="Line 17"/>
          <p:cNvSpPr/>
          <p:nvPr/>
        </p:nvSpPr>
        <p:spPr>
          <a:xfrm>
            <a:off x="4876800" y="2514600"/>
            <a:ext cx="2438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2" name="Line 18"/>
          <p:cNvSpPr/>
          <p:nvPr/>
        </p:nvSpPr>
        <p:spPr>
          <a:xfrm>
            <a:off x="7315200" y="25146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3" name="Line 19"/>
          <p:cNvSpPr/>
          <p:nvPr/>
        </p:nvSpPr>
        <p:spPr>
          <a:xfrm>
            <a:off x="1600200" y="3276600"/>
            <a:ext cx="0" cy="1143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4" name="Line 20"/>
          <p:cNvSpPr/>
          <p:nvPr/>
        </p:nvSpPr>
        <p:spPr>
          <a:xfrm>
            <a:off x="1905000" y="3276600"/>
            <a:ext cx="0" cy="1143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5" name="Line 21"/>
          <p:cNvSpPr/>
          <p:nvPr/>
        </p:nvSpPr>
        <p:spPr>
          <a:xfrm>
            <a:off x="2362200" y="3276600"/>
            <a:ext cx="0" cy="381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6" name="Line 22"/>
          <p:cNvSpPr/>
          <p:nvPr/>
        </p:nvSpPr>
        <p:spPr>
          <a:xfrm>
            <a:off x="2362200" y="3657600"/>
            <a:ext cx="20574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7" name="Line 23"/>
          <p:cNvSpPr/>
          <p:nvPr/>
        </p:nvSpPr>
        <p:spPr>
          <a:xfrm>
            <a:off x="4419600" y="3657600"/>
            <a:ext cx="0" cy="762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8" name="Line 24"/>
          <p:cNvSpPr/>
          <p:nvPr/>
        </p:nvSpPr>
        <p:spPr>
          <a:xfrm>
            <a:off x="4876800" y="3276600"/>
            <a:ext cx="0" cy="1143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799" name="Line 26"/>
          <p:cNvSpPr/>
          <p:nvPr/>
        </p:nvSpPr>
        <p:spPr>
          <a:xfrm>
            <a:off x="5486400" y="3657600"/>
            <a:ext cx="0" cy="762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0" name="Line 27"/>
          <p:cNvSpPr/>
          <p:nvPr/>
        </p:nvSpPr>
        <p:spPr>
          <a:xfrm>
            <a:off x="5486400" y="3657600"/>
            <a:ext cx="23622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1" name="Line 29"/>
          <p:cNvSpPr/>
          <p:nvPr/>
        </p:nvSpPr>
        <p:spPr>
          <a:xfrm>
            <a:off x="533400" y="3962400"/>
            <a:ext cx="8382000" cy="0"/>
          </a:xfrm>
          <a:prstGeom prst="line">
            <a:avLst/>
          </a:prstGeom>
          <a:ln w="76200" cap="flat" cmpd="tri">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2" name="Line 30"/>
          <p:cNvSpPr/>
          <p:nvPr/>
        </p:nvSpPr>
        <p:spPr>
          <a:xfrm>
            <a:off x="1905000" y="4876800"/>
            <a:ext cx="0" cy="4572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3" name="Line 31"/>
          <p:cNvSpPr/>
          <p:nvPr/>
        </p:nvSpPr>
        <p:spPr>
          <a:xfrm>
            <a:off x="1905000" y="5334000"/>
            <a:ext cx="5943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4" name="Line 32"/>
          <p:cNvSpPr/>
          <p:nvPr/>
        </p:nvSpPr>
        <p:spPr>
          <a:xfrm flipV="1">
            <a:off x="7848600" y="4876800"/>
            <a:ext cx="0" cy="4572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5" name="Line 33"/>
          <p:cNvSpPr/>
          <p:nvPr/>
        </p:nvSpPr>
        <p:spPr>
          <a:xfrm>
            <a:off x="5486400" y="48768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6" name="Line 34"/>
          <p:cNvSpPr/>
          <p:nvPr/>
        </p:nvSpPr>
        <p:spPr>
          <a:xfrm>
            <a:off x="7315200" y="4876800"/>
            <a:ext cx="0" cy="3048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7" name="Line 35"/>
          <p:cNvSpPr/>
          <p:nvPr/>
        </p:nvSpPr>
        <p:spPr>
          <a:xfrm>
            <a:off x="5486400" y="5181600"/>
            <a:ext cx="18288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8" name="Line 36"/>
          <p:cNvSpPr/>
          <p:nvPr/>
        </p:nvSpPr>
        <p:spPr>
          <a:xfrm>
            <a:off x="7848600" y="3276600"/>
            <a:ext cx="0" cy="3810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09" name="Line 37"/>
          <p:cNvSpPr/>
          <p:nvPr/>
        </p:nvSpPr>
        <p:spPr>
          <a:xfrm>
            <a:off x="5181600" y="3276600"/>
            <a:ext cx="0" cy="5334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10" name="Line 38"/>
          <p:cNvSpPr/>
          <p:nvPr/>
        </p:nvSpPr>
        <p:spPr>
          <a:xfrm>
            <a:off x="5181600" y="3810000"/>
            <a:ext cx="2133600" cy="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11" name="Line 39"/>
          <p:cNvSpPr/>
          <p:nvPr/>
        </p:nvSpPr>
        <p:spPr>
          <a:xfrm>
            <a:off x="7315200" y="3810000"/>
            <a:ext cx="0" cy="609600"/>
          </a:xfrm>
          <a:prstGeom prst="line">
            <a:avLst/>
          </a:prstGeom>
          <a:ln w="9525" cap="flat" cmpd="sng">
            <a:solidFill>
              <a:schemeClr val="tx1"/>
            </a:solidFill>
            <a:prstDash val="solid"/>
            <a:round/>
            <a:headEnd type="none" w="med" len="med"/>
            <a:tailEnd type="none" w="med" len="med"/>
          </a:ln>
        </p:spPr>
        <p:txBody>
          <a:bodyPr anchor="t" anchorCtr="0"/>
          <a:p>
            <a:pPr algn="ctr" eaLnBrk="0" hangingPunct="0"/>
            <a:endParaRPr lang="zh-CN" altLang="en-US" sz="2400">
              <a:latin typeface="Arial" panose="020B0604020202020204" pitchFamily="34" charset="0"/>
              <a:ea typeface="宋体" panose="02010600030101010101" pitchFamily="2" charset="-122"/>
            </a:endParaRPr>
          </a:p>
        </p:txBody>
      </p:sp>
      <p:sp>
        <p:nvSpPr>
          <p:cNvPr id="75812" name="Text Box 40"/>
          <p:cNvSpPr txBox="1"/>
          <p:nvPr/>
        </p:nvSpPr>
        <p:spPr>
          <a:xfrm>
            <a:off x="914400" y="3429000"/>
            <a:ext cx="539750" cy="517525"/>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取得</a:t>
            </a:r>
            <a:endParaRPr lang="zh-CN" altLang="en-US" sz="1400" dirty="0">
              <a:latin typeface="Tahoma" panose="020B0604030504040204" pitchFamily="2" charset="0"/>
              <a:ea typeface="宋体" panose="02010600030101010101" pitchFamily="2" charset="-122"/>
            </a:endParaRPr>
          </a:p>
          <a:p>
            <a:pPr algn="ctr" eaLnBrk="0" hangingPunct="0"/>
            <a:r>
              <a:rPr lang="zh-CN" altLang="en-US" sz="1400" dirty="0">
                <a:latin typeface="Tahoma" panose="020B0604030504040204" pitchFamily="2" charset="0"/>
                <a:ea typeface="宋体" panose="02010600030101010101" pitchFamily="2" charset="-122"/>
              </a:rPr>
              <a:t>信息</a:t>
            </a:r>
            <a:endParaRPr lang="zh-CN" altLang="en-US" sz="1400" dirty="0">
              <a:latin typeface="Tahoma" panose="020B0604030504040204" pitchFamily="2" charset="0"/>
              <a:ea typeface="宋体" panose="02010600030101010101" pitchFamily="2" charset="-122"/>
            </a:endParaRPr>
          </a:p>
        </p:txBody>
      </p:sp>
      <p:sp>
        <p:nvSpPr>
          <p:cNvPr id="75813" name="Text Box 41"/>
          <p:cNvSpPr txBox="1"/>
          <p:nvPr/>
        </p:nvSpPr>
        <p:spPr>
          <a:xfrm>
            <a:off x="1974850" y="40386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使用</a:t>
            </a:r>
            <a:endParaRPr lang="zh-CN" altLang="en-US" sz="1400" dirty="0">
              <a:latin typeface="Tahoma" panose="020B0604030504040204" pitchFamily="2" charset="0"/>
              <a:ea typeface="宋体" panose="02010600030101010101" pitchFamily="2" charset="-122"/>
            </a:endParaRPr>
          </a:p>
        </p:txBody>
      </p:sp>
      <p:sp>
        <p:nvSpPr>
          <p:cNvPr id="75814" name="Text Box 42"/>
          <p:cNvSpPr txBox="1"/>
          <p:nvPr/>
        </p:nvSpPr>
        <p:spPr>
          <a:xfrm>
            <a:off x="3810000" y="41148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使用</a:t>
            </a:r>
            <a:endParaRPr lang="zh-CN" altLang="en-US" sz="1400" dirty="0">
              <a:latin typeface="Tahoma" panose="020B0604030504040204" pitchFamily="2" charset="0"/>
              <a:ea typeface="宋体" panose="02010600030101010101" pitchFamily="2" charset="-122"/>
            </a:endParaRPr>
          </a:p>
        </p:txBody>
      </p:sp>
      <p:sp>
        <p:nvSpPr>
          <p:cNvPr id="75815" name="Text Box 43"/>
          <p:cNvSpPr txBox="1"/>
          <p:nvPr/>
        </p:nvSpPr>
        <p:spPr>
          <a:xfrm>
            <a:off x="4876800" y="41148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使用</a:t>
            </a:r>
            <a:endParaRPr lang="zh-CN" altLang="en-US" sz="1400" dirty="0">
              <a:latin typeface="Tahoma" panose="020B0604030504040204" pitchFamily="2" charset="0"/>
              <a:ea typeface="宋体" panose="02010600030101010101" pitchFamily="2" charset="-122"/>
            </a:endParaRPr>
          </a:p>
        </p:txBody>
      </p:sp>
      <p:sp>
        <p:nvSpPr>
          <p:cNvPr id="75816" name="Text Box 44"/>
          <p:cNvSpPr txBox="1"/>
          <p:nvPr/>
        </p:nvSpPr>
        <p:spPr>
          <a:xfrm>
            <a:off x="7391400" y="41148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使用</a:t>
            </a:r>
            <a:endParaRPr lang="zh-CN" altLang="en-US" sz="1400" dirty="0">
              <a:latin typeface="Tahoma" panose="020B0604030504040204" pitchFamily="2" charset="0"/>
              <a:ea typeface="宋体" panose="02010600030101010101" pitchFamily="2" charset="-122"/>
            </a:endParaRPr>
          </a:p>
        </p:txBody>
      </p:sp>
      <p:sp>
        <p:nvSpPr>
          <p:cNvPr id="75817" name="Text Box 45"/>
          <p:cNvSpPr txBox="1"/>
          <p:nvPr/>
        </p:nvSpPr>
        <p:spPr>
          <a:xfrm>
            <a:off x="8001000" y="24384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变更</a:t>
            </a:r>
            <a:endParaRPr lang="zh-CN" altLang="en-US" sz="1400" dirty="0">
              <a:latin typeface="Tahoma" panose="020B0604030504040204" pitchFamily="2" charset="0"/>
              <a:ea typeface="宋体" panose="02010600030101010101" pitchFamily="2" charset="-122"/>
            </a:endParaRPr>
          </a:p>
        </p:txBody>
      </p:sp>
      <p:sp>
        <p:nvSpPr>
          <p:cNvPr id="75818" name="Text Box 46"/>
          <p:cNvSpPr txBox="1"/>
          <p:nvPr/>
        </p:nvSpPr>
        <p:spPr>
          <a:xfrm>
            <a:off x="8077200" y="3276600"/>
            <a:ext cx="539750" cy="304800"/>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变更</a:t>
            </a:r>
            <a:endParaRPr lang="zh-CN" altLang="en-US" sz="1400" dirty="0">
              <a:latin typeface="Tahoma" panose="020B0604030504040204" pitchFamily="2" charset="0"/>
              <a:ea typeface="宋体" panose="02010600030101010101" pitchFamily="2" charset="-122"/>
            </a:endParaRPr>
          </a:p>
        </p:txBody>
      </p:sp>
      <p:sp>
        <p:nvSpPr>
          <p:cNvPr id="75819" name="Text Box 47"/>
          <p:cNvSpPr txBox="1"/>
          <p:nvPr/>
        </p:nvSpPr>
        <p:spPr>
          <a:xfrm>
            <a:off x="7807325" y="4876800"/>
            <a:ext cx="539750" cy="517525"/>
          </a:xfrm>
          <a:prstGeom prst="rect">
            <a:avLst/>
          </a:prstGeom>
          <a:noFill/>
          <a:ln w="9525">
            <a:noFill/>
          </a:ln>
        </p:spPr>
        <p:txBody>
          <a:bodyPr wrap="none" anchor="t" anchorCtr="0">
            <a:spAutoFit/>
          </a:bodyPr>
          <a:p>
            <a:pPr algn="ctr" eaLnBrk="0" hangingPunct="0"/>
            <a:r>
              <a:rPr lang="zh-CN" altLang="en-US" sz="1400" dirty="0">
                <a:latin typeface="Tahoma" panose="020B0604030504040204" pitchFamily="2" charset="0"/>
                <a:ea typeface="宋体" panose="02010600030101010101" pitchFamily="2" charset="-122"/>
              </a:rPr>
              <a:t>提供</a:t>
            </a:r>
            <a:endParaRPr lang="zh-CN" altLang="en-US" sz="1400" dirty="0">
              <a:latin typeface="Tahoma" panose="020B0604030504040204" pitchFamily="2" charset="0"/>
              <a:ea typeface="宋体" panose="02010600030101010101" pitchFamily="2" charset="-122"/>
            </a:endParaRPr>
          </a:p>
          <a:p>
            <a:pPr algn="ctr" eaLnBrk="0" hangingPunct="0"/>
            <a:r>
              <a:rPr lang="zh-CN" altLang="en-US" sz="1400" dirty="0">
                <a:latin typeface="Tahoma" panose="020B0604030504040204" pitchFamily="2" charset="0"/>
                <a:ea typeface="宋体" panose="02010600030101010101" pitchFamily="2" charset="-122"/>
              </a:rPr>
              <a:t>存取</a:t>
            </a:r>
            <a:endParaRPr lang="zh-CN" altLang="en-US" sz="1400" dirty="0">
              <a:latin typeface="Tahoma" panose="020B0604030504040204" pitchFamily="2" charset="0"/>
              <a:ea typeface="宋体" panose="02010600030101010101" pitchFamily="2" charset="-122"/>
            </a:endParaRPr>
          </a:p>
        </p:txBody>
      </p:sp>
      <p:sp>
        <p:nvSpPr>
          <p:cNvPr id="75820" name="Text Box 48"/>
          <p:cNvSpPr txBox="1"/>
          <p:nvPr/>
        </p:nvSpPr>
        <p:spPr>
          <a:xfrm>
            <a:off x="3032125" y="2784475"/>
            <a:ext cx="488950" cy="457200"/>
          </a:xfrm>
          <a:prstGeom prst="rect">
            <a:avLst/>
          </a:prstGeom>
          <a:noFill/>
          <a:ln w="9525">
            <a:noFill/>
          </a:ln>
        </p:spPr>
        <p:txBody>
          <a:bodyPr wrap="none" anchor="t" anchorCtr="0">
            <a:spAutoFit/>
          </a:bodyPr>
          <a:p>
            <a:pPr algn="ctr" eaLnBrk="0" hangingPunct="0"/>
            <a:r>
              <a:rPr lang="en-US" altLang="zh-CN" sz="2400" dirty="0">
                <a:latin typeface="Times New Roman" panose="02020603050405020304" pitchFamily="2" charset="0"/>
                <a:ea typeface="宋体" panose="02010600030101010101" pitchFamily="2" charset="-122"/>
              </a:rPr>
              <a:t>…</a:t>
            </a:r>
            <a:endParaRPr lang="en-US" altLang="zh-CN" sz="2400" dirty="0">
              <a:latin typeface="Tahoma" panose="020B0604030504040204" pitchFamily="2" charset="0"/>
              <a:ea typeface="宋体" panose="02010600030101010101" pitchFamily="2" charset="-122"/>
            </a:endParaRPr>
          </a:p>
        </p:txBody>
      </p:sp>
      <p:sp>
        <p:nvSpPr>
          <p:cNvPr id="75821" name="Text Box 49"/>
          <p:cNvSpPr txBox="1"/>
          <p:nvPr/>
        </p:nvSpPr>
        <p:spPr>
          <a:xfrm>
            <a:off x="3276600" y="4419600"/>
            <a:ext cx="488950" cy="457200"/>
          </a:xfrm>
          <a:prstGeom prst="rect">
            <a:avLst/>
          </a:prstGeom>
          <a:noFill/>
          <a:ln w="9525">
            <a:noFill/>
          </a:ln>
        </p:spPr>
        <p:txBody>
          <a:bodyPr wrap="none" anchor="t" anchorCtr="0">
            <a:spAutoFit/>
          </a:bodyPr>
          <a:p>
            <a:pPr algn="ctr" eaLnBrk="0" hangingPunct="0"/>
            <a:r>
              <a:rPr lang="en-US" altLang="zh-CN" sz="2400" dirty="0">
                <a:latin typeface="Times New Roman" panose="02020603050405020304" pitchFamily="2" charset="0"/>
                <a:ea typeface="宋体" panose="02010600030101010101" pitchFamily="2" charset="-122"/>
              </a:rPr>
              <a:t>…</a:t>
            </a:r>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6802" name="Rectangle 1026"/>
          <p:cNvSpPr>
            <a:spLocks noGrp="1"/>
          </p:cNvSpPr>
          <p:nvPr>
            <p:ph type="title"/>
          </p:nvPr>
        </p:nvSpPr>
        <p:spPr>
          <a:xfrm>
            <a:off x="1066800" y="228600"/>
            <a:ext cx="7793038" cy="1143000"/>
          </a:xfrm>
        </p:spPr>
        <p:txBody>
          <a:bodyPr wrap="square" anchor="b" anchorCtr="0"/>
          <a:p>
            <a:r>
              <a:rPr lang="en-US" altLang="zh-CN" dirty="0"/>
              <a:t>3.Layers </a:t>
            </a:r>
            <a:endParaRPr lang="en-US" altLang="zh-CN" dirty="0"/>
          </a:p>
        </p:txBody>
      </p:sp>
      <p:sp>
        <p:nvSpPr>
          <p:cNvPr id="76803" name="Text Box 1028"/>
          <p:cNvSpPr txBox="1"/>
          <p:nvPr/>
        </p:nvSpPr>
        <p:spPr>
          <a:xfrm>
            <a:off x="533400" y="1905000"/>
            <a:ext cx="8234363" cy="1917700"/>
          </a:xfrm>
          <a:prstGeom prst="rect">
            <a:avLst/>
          </a:prstGeom>
          <a:noFill/>
          <a:ln w="9525">
            <a:noFill/>
          </a:ln>
        </p:spPr>
        <p:txBody>
          <a:bodyPr wrap="none" anchor="t" anchorCtr="0">
            <a:spAutoFit/>
          </a:bodyPr>
          <a:p>
            <a:pPr algn="ctr" eaLnBrk="0" hangingPunct="0"/>
            <a:r>
              <a:rPr lang="en-US" altLang="zh-CN" sz="2400" i="1" dirty="0">
                <a:latin typeface="Tahoma" panose="020B0604030504040204" pitchFamily="2" charset="0"/>
                <a:ea typeface="宋体" panose="02010600030101010101" pitchFamily="2" charset="-122"/>
              </a:rPr>
              <a:t>Layer</a:t>
            </a:r>
            <a:r>
              <a:rPr lang="zh-CN" altLang="en-US" sz="2400" dirty="0">
                <a:latin typeface="Tahoma" panose="020B0604030504040204" pitchFamily="2" charset="0"/>
                <a:ea typeface="宋体" panose="02010600030101010101" pitchFamily="2" charset="-122"/>
              </a:rPr>
              <a:t>模式有助于将应用程序结构化地分解为几个子任务组，</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并且这些子任务分布在不同的层次</a:t>
            </a:r>
            <a:r>
              <a:rPr lang="en-US" altLang="zh-CN" sz="2400" dirty="0">
                <a:latin typeface="Tahoma" panose="020B0604030504040204" pitchFamily="2" charset="0"/>
                <a:ea typeface="宋体" panose="02010600030101010101" pitchFamily="2" charset="-122"/>
              </a:rPr>
              <a:t>(</a:t>
            </a:r>
            <a:r>
              <a:rPr lang="en-US" altLang="zh-CN" sz="2400" i="1" dirty="0">
                <a:latin typeface="Tahoma" panose="020B0604030504040204" pitchFamily="2" charset="0"/>
                <a:ea typeface="宋体" panose="02010600030101010101" pitchFamily="2" charset="-122"/>
              </a:rPr>
              <a:t>Layer</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。让我们来看一</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个邮寄自行车的例子</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上图</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。在邮寄</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接收自行车这个过程</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的两端，或者对骑车的人来说，它们可能都不知道如何组</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装和拆卸一辆自行车，而他们也没有必要知道这些。 </a:t>
            </a:r>
            <a:endParaRPr lang="zh-CN" altLang="en-US" sz="2400" dirty="0">
              <a:latin typeface="Tahoma" panose="020B0604030504040204" pitchFamily="2" charset="0"/>
              <a:ea typeface="宋体" panose="02010600030101010101" pitchFamily="2" charset="-122"/>
            </a:endParaRPr>
          </a:p>
        </p:txBody>
      </p:sp>
      <p:pic>
        <p:nvPicPr>
          <p:cNvPr id="76804" name="Picture 1029"/>
          <p:cNvPicPr>
            <a:picLocks noChangeAspect="1"/>
          </p:cNvPicPr>
          <p:nvPr/>
        </p:nvPicPr>
        <p:blipFill>
          <a:blip r:embed="rId1"/>
          <a:stretch>
            <a:fillRect/>
          </a:stretch>
        </p:blipFill>
        <p:spPr>
          <a:xfrm>
            <a:off x="609600" y="3733800"/>
            <a:ext cx="7543800" cy="2895600"/>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7826" name="Rectangle 2"/>
          <p:cNvSpPr>
            <a:spLocks noGrp="1"/>
          </p:cNvSpPr>
          <p:nvPr>
            <p:ph type="title"/>
          </p:nvPr>
        </p:nvSpPr>
        <p:spPr>
          <a:xfrm>
            <a:off x="1150938" y="617538"/>
            <a:ext cx="7793037" cy="1143000"/>
          </a:xfrm>
        </p:spPr>
        <p:txBody>
          <a:bodyPr wrap="square" anchor="b" anchorCtr="0"/>
          <a:p>
            <a:r>
              <a:rPr lang="en-US" altLang="zh-CN" dirty="0"/>
              <a:t>4.Pipes and Filters</a:t>
            </a:r>
            <a:endParaRPr lang="en-US" altLang="zh-CN" dirty="0"/>
          </a:p>
        </p:txBody>
      </p:sp>
      <p:sp>
        <p:nvSpPr>
          <p:cNvPr id="77827" name="Text Box 4"/>
          <p:cNvSpPr txBox="1"/>
          <p:nvPr/>
        </p:nvSpPr>
        <p:spPr>
          <a:xfrm>
            <a:off x="914400" y="1905000"/>
            <a:ext cx="7793038" cy="1552575"/>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公共自来水系统就是一个</a:t>
            </a:r>
            <a:r>
              <a:rPr lang="en-US" altLang="zh-CN" sz="2400" dirty="0">
                <a:latin typeface="Tahoma" panose="020B0604030504040204" pitchFamily="2" charset="0"/>
                <a:ea typeface="宋体" panose="02010600030101010101" pitchFamily="2" charset="-122"/>
              </a:rPr>
              <a:t>(</a:t>
            </a:r>
            <a:r>
              <a:rPr lang="en-US" altLang="zh-CN" sz="2400" i="1" dirty="0">
                <a:latin typeface="Tahoma" panose="020B0604030504040204" pitchFamily="2" charset="0"/>
                <a:ea typeface="宋体" panose="02010600030101010101" pitchFamily="2" charset="-122"/>
              </a:rPr>
              <a:t>Pipes and Filters</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模式的例子。</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水流通过</a:t>
            </a:r>
            <a:r>
              <a:rPr lang="en-US" altLang="zh-CN" sz="2400" dirty="0">
                <a:latin typeface="Tahoma" panose="020B0604030504040204" pitchFamily="2" charset="0"/>
                <a:ea typeface="宋体" panose="02010600030101010101" pitchFamily="2" charset="-122"/>
              </a:rPr>
              <a:t>pipes</a:t>
            </a:r>
            <a:r>
              <a:rPr lang="zh-CN" altLang="en-US" sz="2400" dirty="0">
                <a:latin typeface="Tahoma" panose="020B0604030504040204" pitchFamily="2" charset="0"/>
                <a:ea typeface="宋体" panose="02010600030101010101" pitchFamily="2" charset="-122"/>
              </a:rPr>
              <a:t>流进一个</a:t>
            </a:r>
            <a:r>
              <a:rPr lang="en-US" altLang="zh-CN" sz="2400" dirty="0">
                <a:latin typeface="Tahoma" panose="020B0604030504040204" pitchFamily="2" charset="0"/>
                <a:ea typeface="宋体" panose="02010600030101010101" pitchFamily="2" charset="-122"/>
              </a:rPr>
              <a:t>filter</a:t>
            </a:r>
            <a:r>
              <a:rPr lang="zh-CN" altLang="en-US" sz="2400" dirty="0">
                <a:latin typeface="Tahoma" panose="020B0604030504040204" pitchFamily="2" charset="0"/>
                <a:ea typeface="宋体" panose="02010600030101010101" pitchFamily="2" charset="-122"/>
              </a:rPr>
              <a:t>，而从</a:t>
            </a:r>
            <a:r>
              <a:rPr lang="en-US" altLang="zh-CN" sz="2400" dirty="0">
                <a:latin typeface="Tahoma" panose="020B0604030504040204" pitchFamily="2" charset="0"/>
                <a:ea typeface="宋体" panose="02010600030101010101" pitchFamily="2" charset="-122"/>
              </a:rPr>
              <a:t>filter</a:t>
            </a:r>
            <a:r>
              <a:rPr lang="zh-CN" altLang="en-US" sz="2400" dirty="0">
                <a:latin typeface="Tahoma" panose="020B0604030504040204" pitchFamily="2" charset="0"/>
                <a:ea typeface="宋体" panose="02010600030101010101" pitchFamily="2" charset="-122"/>
              </a:rPr>
              <a:t>流出的水也是通</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过</a:t>
            </a:r>
            <a:r>
              <a:rPr lang="en-US" altLang="zh-CN" sz="2400" dirty="0">
                <a:latin typeface="Tahoma" panose="020B0604030504040204" pitchFamily="2" charset="0"/>
                <a:ea typeface="宋体" panose="02010600030101010101" pitchFamily="2" charset="-122"/>
              </a:rPr>
              <a:t>pipes</a:t>
            </a:r>
            <a:r>
              <a:rPr lang="zh-CN" altLang="en-US" sz="2400" dirty="0">
                <a:latin typeface="Tahoma" panose="020B0604030504040204" pitchFamily="2" charset="0"/>
                <a:ea typeface="宋体" panose="02010600030101010101" pitchFamily="2" charset="-122"/>
              </a:rPr>
              <a:t>输出到下一个</a:t>
            </a:r>
            <a:r>
              <a:rPr lang="en-US" altLang="zh-CN" sz="2400" dirty="0">
                <a:latin typeface="Tahoma" panose="020B0604030504040204" pitchFamily="2" charset="0"/>
                <a:ea typeface="宋体" panose="02010600030101010101" pitchFamily="2" charset="-122"/>
              </a:rPr>
              <a:t>filter</a:t>
            </a:r>
            <a:r>
              <a:rPr lang="zh-CN" altLang="en-US" sz="2400" dirty="0">
                <a:latin typeface="Tahoma" panose="020B0604030504040204" pitchFamily="2" charset="0"/>
                <a:ea typeface="宋体" panose="02010600030101010101" pitchFamily="2" charset="-122"/>
              </a:rPr>
              <a:t>。这个例子显示了模式例子中</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所对应的名字，并且模式能够产生可行的例子。 </a:t>
            </a:r>
            <a:endParaRPr lang="zh-CN" altLang="en-US" sz="2400" dirty="0">
              <a:latin typeface="Tahoma" panose="020B0604030504040204" pitchFamily="2" charset="0"/>
              <a:ea typeface="宋体" panose="02010600030101010101" pitchFamily="2" charset="-122"/>
            </a:endParaRPr>
          </a:p>
        </p:txBody>
      </p:sp>
      <p:pic>
        <p:nvPicPr>
          <p:cNvPr id="77828" name="Picture 5"/>
          <p:cNvPicPr>
            <a:picLocks noChangeAspect="1"/>
          </p:cNvPicPr>
          <p:nvPr/>
        </p:nvPicPr>
        <p:blipFill>
          <a:blip r:embed="rId1"/>
          <a:stretch>
            <a:fillRect/>
          </a:stretch>
        </p:blipFill>
        <p:spPr>
          <a:xfrm>
            <a:off x="685800" y="3429000"/>
            <a:ext cx="7620000" cy="3048000"/>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8850" name="Rectangle 1026"/>
          <p:cNvSpPr>
            <a:spLocks noGrp="1"/>
          </p:cNvSpPr>
          <p:nvPr>
            <p:ph type="title"/>
          </p:nvPr>
        </p:nvSpPr>
        <p:spPr>
          <a:xfrm>
            <a:off x="1150938" y="617538"/>
            <a:ext cx="7793037" cy="1143000"/>
          </a:xfrm>
        </p:spPr>
        <p:txBody>
          <a:bodyPr wrap="square" anchor="b" anchorCtr="0"/>
          <a:p>
            <a:r>
              <a:rPr lang="en-US" altLang="zh-CN" dirty="0"/>
              <a:t>5.Blackboard</a:t>
            </a:r>
            <a:endParaRPr lang="en-US" altLang="zh-CN" dirty="0"/>
          </a:p>
        </p:txBody>
      </p:sp>
      <p:sp>
        <p:nvSpPr>
          <p:cNvPr id="78851" name="Text Box 1028"/>
          <p:cNvSpPr txBox="1"/>
          <p:nvPr/>
        </p:nvSpPr>
        <p:spPr>
          <a:xfrm>
            <a:off x="1066800" y="1828800"/>
            <a:ext cx="7759700" cy="1917700"/>
          </a:xfrm>
          <a:prstGeom prst="rect">
            <a:avLst/>
          </a:prstGeom>
          <a:noFill/>
          <a:ln w="9525">
            <a:noFill/>
          </a:ln>
        </p:spPr>
        <p:txBody>
          <a:bodyPr wrap="none" anchor="t" anchorCtr="0">
            <a:spAutoFit/>
          </a:bodyPr>
          <a:p>
            <a:pPr algn="ctr" eaLnBrk="0" hangingPunct="0"/>
            <a:r>
              <a:rPr lang="zh-CN" altLang="en-US" sz="2400" dirty="0">
                <a:latin typeface="Century" panose="02040604050505020304" pitchFamily="2" charset="0"/>
                <a:ea typeface="宋体" panose="02010600030101010101" pitchFamily="2" charset="-122"/>
              </a:rPr>
              <a:t>在电视上看任何一个关于破案的剧情，都可以注意到犯</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罪行为并不能马上被侦破。经常需要一个</a:t>
            </a:r>
            <a:r>
              <a:rPr lang="en-US" altLang="zh-CN" sz="2400" dirty="0">
                <a:latin typeface="Century" panose="02040604050505020304" pitchFamily="2" charset="0"/>
                <a:ea typeface="宋体" panose="02010600030101010101" pitchFamily="2" charset="-122"/>
              </a:rPr>
              <a:t>Blackboard</a:t>
            </a:r>
            <a:r>
              <a:rPr lang="zh-CN" altLang="en-US" sz="2400" dirty="0">
                <a:latin typeface="Century" panose="02040604050505020304" pitchFamily="2" charset="0"/>
                <a:ea typeface="宋体" panose="02010600030101010101" pitchFamily="2" charset="-122"/>
              </a:rPr>
              <a:t>，</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上面记录着：作案证据、推理报告、犯罪现场的资料、</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等等。当所有的判案专家将他们的问题都加到这个</a:t>
            </a:r>
            <a:endParaRPr lang="zh-CN" altLang="en-US" sz="2400" dirty="0">
              <a:latin typeface="Century" panose="02040604050505020304" pitchFamily="2" charset="0"/>
              <a:ea typeface="宋体" panose="02010600030101010101" pitchFamily="2" charset="-122"/>
            </a:endParaRPr>
          </a:p>
          <a:p>
            <a:pPr algn="ctr" eaLnBrk="0" hangingPunct="0"/>
            <a:r>
              <a:rPr lang="en-US" altLang="zh-CN" sz="2400" dirty="0">
                <a:latin typeface="Century" panose="02040604050505020304" pitchFamily="2" charset="0"/>
                <a:ea typeface="宋体" panose="02010600030101010101" pitchFamily="2" charset="-122"/>
              </a:rPr>
              <a:t>blackboard</a:t>
            </a:r>
            <a:r>
              <a:rPr lang="zh-CN" altLang="en-US" sz="2400" dirty="0">
                <a:latin typeface="Century" panose="02040604050505020304" pitchFamily="2" charset="0"/>
                <a:ea typeface="宋体" panose="02010600030101010101" pitchFamily="2" charset="-122"/>
              </a:rPr>
              <a:t>上之后，警察就可以来判案了。</a:t>
            </a:r>
            <a:endParaRPr lang="zh-CN" altLang="en-US" sz="2400" dirty="0">
              <a:latin typeface="Tahoma" panose="020B0604030504040204" pitchFamily="2" charset="0"/>
              <a:ea typeface="宋体" panose="02010600030101010101" pitchFamily="2" charset="-122"/>
            </a:endParaRPr>
          </a:p>
        </p:txBody>
      </p:sp>
      <p:pic>
        <p:nvPicPr>
          <p:cNvPr id="78852" name="Picture 1029"/>
          <p:cNvPicPr>
            <a:picLocks noChangeAspect="1"/>
          </p:cNvPicPr>
          <p:nvPr/>
        </p:nvPicPr>
        <p:blipFill>
          <a:blip r:embed="rId1"/>
          <a:stretch>
            <a:fillRect/>
          </a:stretch>
        </p:blipFill>
        <p:spPr>
          <a:xfrm>
            <a:off x="1219200" y="3657600"/>
            <a:ext cx="7315200" cy="289560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79874" name="Rectangle 2"/>
          <p:cNvSpPr>
            <a:spLocks noGrp="1"/>
          </p:cNvSpPr>
          <p:nvPr>
            <p:ph type="title"/>
          </p:nvPr>
        </p:nvSpPr>
        <p:spPr>
          <a:xfrm>
            <a:off x="1150938" y="617538"/>
            <a:ext cx="7793037" cy="1143000"/>
          </a:xfrm>
        </p:spPr>
        <p:txBody>
          <a:bodyPr wrap="square" anchor="b" anchorCtr="0"/>
          <a:p>
            <a:r>
              <a:rPr lang="en-US" altLang="zh-CN" dirty="0"/>
              <a:t>6.Broker</a:t>
            </a:r>
            <a:endParaRPr lang="en-US" altLang="zh-CN" dirty="0"/>
          </a:p>
        </p:txBody>
      </p:sp>
      <p:sp>
        <p:nvSpPr>
          <p:cNvPr id="79875" name="Text Box 4"/>
          <p:cNvSpPr txBox="1"/>
          <p:nvPr/>
        </p:nvSpPr>
        <p:spPr>
          <a:xfrm>
            <a:off x="685800" y="2362200"/>
            <a:ext cx="7804150" cy="3378200"/>
          </a:xfrm>
          <a:prstGeom prst="rect">
            <a:avLst/>
          </a:prstGeom>
          <a:noFill/>
          <a:ln w="9525">
            <a:noFill/>
          </a:ln>
        </p:spPr>
        <p:txBody>
          <a:bodyPr wrap="none" anchor="t" anchorCtr="0">
            <a:spAutoFit/>
          </a:bodyPr>
          <a:p>
            <a:pPr algn="ctr" eaLnBrk="0" hangingPunct="0"/>
            <a:r>
              <a:rPr lang="zh-CN" altLang="en-US" sz="2400" dirty="0">
                <a:latin typeface="Century" panose="02040604050505020304" pitchFamily="2" charset="0"/>
                <a:ea typeface="宋体" panose="02010600030101010101" pitchFamily="2" charset="-122"/>
              </a:rPr>
              <a:t>旅行社就是提供与旅行相关服务的一个</a:t>
            </a:r>
            <a:r>
              <a:rPr lang="en-US" altLang="zh-CN" sz="2400" i="1" dirty="0">
                <a:latin typeface="Century" panose="02040604050505020304" pitchFamily="2" charset="0"/>
                <a:ea typeface="宋体" panose="02010600030101010101" pitchFamily="2" charset="-122"/>
              </a:rPr>
              <a:t>Broker</a:t>
            </a:r>
            <a:r>
              <a:rPr lang="zh-CN" altLang="en-US" sz="2400" dirty="0">
                <a:latin typeface="Century" panose="02040604050505020304" pitchFamily="2" charset="0"/>
                <a:ea typeface="宋体" panose="02010600030101010101" pitchFamily="2" charset="-122"/>
              </a:rPr>
              <a:t>。用户</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只需要和旅行社打交道，就可以预订船票、机票和火</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车票等，并且可以预订旅馆房间、租车，乃至整个旅</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行所需要的所有服务。尽管在整个预订的过程中，会</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涉及很多其它的公司，但用户只须和旅行社直接打交道。</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值得注意的是：通常旅行路线的代码都是非常复杂的，</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旅行社</a:t>
            </a:r>
            <a:r>
              <a:rPr lang="en-US" altLang="zh-CN" sz="2400" dirty="0">
                <a:latin typeface="Century" panose="02040604050505020304" pitchFamily="2" charset="0"/>
                <a:ea typeface="宋体" panose="02010600030101010101" pitchFamily="2" charset="-122"/>
              </a:rPr>
              <a:t>(</a:t>
            </a:r>
            <a:r>
              <a:rPr lang="en-US" altLang="zh-CN" sz="2400" i="1" dirty="0">
                <a:latin typeface="Century" panose="02040604050505020304" pitchFamily="2" charset="0"/>
                <a:ea typeface="宋体" panose="02010600030101010101" pitchFamily="2" charset="-122"/>
              </a:rPr>
              <a:t>broker</a:t>
            </a:r>
            <a:r>
              <a:rPr lang="en-US" altLang="zh-CN" sz="2400" dirty="0">
                <a:latin typeface="Century" panose="02040604050505020304" pitchFamily="2" charset="0"/>
                <a:ea typeface="宋体" panose="02010600030101010101" pitchFamily="2" charset="-122"/>
              </a:rPr>
              <a:t>)</a:t>
            </a:r>
            <a:r>
              <a:rPr lang="zh-CN" altLang="en-US" sz="2400" dirty="0">
                <a:latin typeface="Century" panose="02040604050505020304" pitchFamily="2" charset="0"/>
                <a:ea typeface="宋体" panose="02010600030101010101" pitchFamily="2" charset="-122"/>
              </a:rPr>
              <a:t>和旅行服务提供商都能理解这些复杂的</a:t>
            </a:r>
            <a:endParaRPr lang="zh-CN" altLang="en-US" sz="2400" dirty="0">
              <a:latin typeface="Century" panose="02040604050505020304" pitchFamily="2" charset="0"/>
              <a:ea typeface="宋体" panose="02010600030101010101" pitchFamily="2" charset="-122"/>
            </a:endParaRPr>
          </a:p>
          <a:p>
            <a:pPr algn="ctr" eaLnBrk="0" hangingPunct="0"/>
            <a:r>
              <a:rPr lang="zh-CN" altLang="en-US" sz="2400" dirty="0">
                <a:latin typeface="Century" panose="02040604050505020304" pitchFamily="2" charset="0"/>
                <a:ea typeface="宋体" panose="02010600030101010101" pitchFamily="2" charset="-122"/>
              </a:rPr>
              <a:t>路线代码，但用户通常并不理解。</a:t>
            </a:r>
            <a:endParaRPr lang="ja-JP" altLang="en-US" sz="2400" dirty="0">
              <a:latin typeface="Century" panose="02040604050505020304" pitchFamily="2" charset="0"/>
              <a:ea typeface="MS Mincho" pitchFamily="1" charset="-128"/>
            </a:endParaRPr>
          </a:p>
          <a:p>
            <a:pPr algn="ctr" eaLnBrk="0" hangingPunct="0"/>
            <a:endParaRPr lang="en-US" altLang="zh-CN" sz="2400" dirty="0">
              <a:latin typeface="Tahoma" panose="020B0604030504040204" pitchFamily="2"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pic>
        <p:nvPicPr>
          <p:cNvPr id="80898" name="Picture 2"/>
          <p:cNvPicPr>
            <a:picLocks noChangeAspect="1"/>
          </p:cNvPicPr>
          <p:nvPr/>
        </p:nvPicPr>
        <p:blipFill>
          <a:blip r:embed="rId1"/>
          <a:stretch>
            <a:fillRect/>
          </a:stretch>
        </p:blipFill>
        <p:spPr>
          <a:xfrm>
            <a:off x="685800" y="1371600"/>
            <a:ext cx="7848600" cy="4903788"/>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81922" name="Rectangle 2"/>
          <p:cNvSpPr>
            <a:spLocks noGrp="1"/>
          </p:cNvSpPr>
          <p:nvPr>
            <p:ph type="title"/>
          </p:nvPr>
        </p:nvSpPr>
        <p:spPr>
          <a:xfrm>
            <a:off x="990600" y="152400"/>
            <a:ext cx="7793038" cy="1143000"/>
          </a:xfrm>
        </p:spPr>
        <p:txBody>
          <a:bodyPr wrap="square" anchor="b" anchorCtr="0"/>
          <a:p>
            <a:r>
              <a:rPr lang="en-US" altLang="zh-CN" dirty="0"/>
              <a:t>8.Microkernel</a:t>
            </a:r>
            <a:endParaRPr lang="en-US" altLang="zh-CN" dirty="0"/>
          </a:p>
        </p:txBody>
      </p:sp>
      <p:sp>
        <p:nvSpPr>
          <p:cNvPr id="81923" name="Text Box 4"/>
          <p:cNvSpPr txBox="1"/>
          <p:nvPr/>
        </p:nvSpPr>
        <p:spPr>
          <a:xfrm>
            <a:off x="914400" y="1371600"/>
            <a:ext cx="7240588" cy="1917700"/>
          </a:xfrm>
          <a:prstGeom prst="rect">
            <a:avLst/>
          </a:prstGeom>
          <a:noFill/>
          <a:ln w="9525">
            <a:noFill/>
          </a:ln>
        </p:spPr>
        <p:txBody>
          <a:bodyPr wrap="none" anchor="t" anchorCtr="0">
            <a:spAutoFit/>
          </a:bodyPr>
          <a:p>
            <a:pPr algn="ctr" eaLnBrk="0" hangingPunct="0"/>
            <a:r>
              <a:rPr lang="zh-CN" altLang="en-US" sz="2400" dirty="0">
                <a:latin typeface="Tahoma" panose="020B0604030504040204" pitchFamily="2" charset="0"/>
                <a:ea typeface="宋体" panose="02010600030101010101" pitchFamily="2" charset="-122"/>
              </a:rPr>
              <a:t>小灵通制作了一种名为</a:t>
            </a:r>
            <a:r>
              <a:rPr lang="en-US" altLang="zh-CN" sz="2400" dirty="0">
                <a:latin typeface="Tahoma" panose="020B0604030504040204" pitchFamily="2" charset="0"/>
                <a:ea typeface="宋体" panose="02010600030101010101" pitchFamily="2" charset="-122"/>
              </a:rPr>
              <a:t>Gameboy</a:t>
            </a:r>
            <a:r>
              <a:rPr lang="zh-CN" altLang="en-US" sz="2400" dirty="0">
                <a:latin typeface="Tahoma" panose="020B0604030504040204" pitchFamily="2" charset="0"/>
                <a:ea typeface="宋体" panose="02010600030101010101" pitchFamily="2" charset="-122"/>
              </a:rPr>
              <a:t>的掌上电子游戏机。</a:t>
            </a:r>
            <a:endParaRPr lang="zh-CN" altLang="en-US" sz="2400" dirty="0">
              <a:latin typeface="Tahoma" panose="020B0604030504040204" pitchFamily="2" charset="0"/>
              <a:ea typeface="宋体" panose="02010600030101010101" pitchFamily="2" charset="-122"/>
            </a:endParaRPr>
          </a:p>
          <a:p>
            <a:pPr algn="ctr" eaLnBrk="0" hangingPunct="0"/>
            <a:r>
              <a:rPr lang="en-US" altLang="zh-CN" sz="2400" dirty="0">
                <a:latin typeface="Tahoma" panose="020B0604030504040204" pitchFamily="2" charset="0"/>
                <a:ea typeface="宋体" panose="02010600030101010101" pitchFamily="2" charset="-122"/>
              </a:rPr>
              <a:t>Gameboy</a:t>
            </a:r>
            <a:r>
              <a:rPr lang="zh-CN" altLang="en-US" sz="2400" dirty="0">
                <a:latin typeface="Tahoma" panose="020B0604030504040204" pitchFamily="2" charset="0"/>
                <a:ea typeface="宋体" panose="02010600030101010101" pitchFamily="2" charset="-122"/>
              </a:rPr>
              <a:t>单元提供了核心的功能，例如显示和对各</a:t>
            </a:r>
            <a:endParaRPr lang="zh-CN" altLang="en-US"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种各样游戏的输入</a:t>
            </a:r>
            <a:r>
              <a:rPr lang="en-US" altLang="zh-CN" sz="2400" dirty="0">
                <a:latin typeface="Tahoma" panose="020B0604030504040204" pitchFamily="2" charset="0"/>
                <a:ea typeface="宋体" panose="02010600030101010101" pitchFamily="2" charset="-122"/>
              </a:rPr>
              <a:t>/</a:t>
            </a:r>
            <a:r>
              <a:rPr lang="zh-CN" altLang="en-US" sz="2400" dirty="0">
                <a:latin typeface="Tahoma" panose="020B0604030504040204" pitchFamily="2" charset="0"/>
                <a:ea typeface="宋体" panose="02010600030101010101" pitchFamily="2" charset="-122"/>
              </a:rPr>
              <a:t>输出接口，外加一个</a:t>
            </a:r>
            <a:r>
              <a:rPr lang="en-US" altLang="zh-CN" sz="2400" dirty="0">
                <a:latin typeface="Tahoma" panose="020B0604030504040204" pitchFamily="2" charset="0"/>
                <a:ea typeface="宋体" panose="02010600030101010101" pitchFamily="2" charset="-122"/>
              </a:rPr>
              <a:t>Gameboy</a:t>
            </a:r>
            <a:endParaRPr lang="en-US" altLang="zh-CN"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小屏幕。用户可以通过插入游戏卡，或者</a:t>
            </a:r>
            <a:r>
              <a:rPr lang="en-US" altLang="zh-CN" sz="2400" dirty="0">
                <a:latin typeface="Tahoma" panose="020B0604030504040204" pitchFamily="2" charset="0"/>
                <a:ea typeface="宋体" panose="02010600030101010101" pitchFamily="2" charset="-122"/>
              </a:rPr>
              <a:t>Gameboy</a:t>
            </a:r>
            <a:endParaRPr lang="en-US" altLang="zh-CN" sz="2400" dirty="0">
              <a:latin typeface="Tahoma" panose="020B0604030504040204" pitchFamily="2" charset="0"/>
              <a:ea typeface="宋体" panose="02010600030101010101" pitchFamily="2" charset="-122"/>
            </a:endParaRPr>
          </a:p>
          <a:p>
            <a:pPr algn="ctr" eaLnBrk="0" hangingPunct="0"/>
            <a:r>
              <a:rPr lang="zh-CN" altLang="en-US" sz="2400" dirty="0">
                <a:latin typeface="Tahoma" panose="020B0604030504040204" pitchFamily="2" charset="0"/>
                <a:ea typeface="宋体" panose="02010600030101010101" pitchFamily="2" charset="-122"/>
              </a:rPr>
              <a:t>小屏幕来玩游戏。 </a:t>
            </a:r>
            <a:endParaRPr lang="zh-CN" altLang="en-US" sz="2400" dirty="0">
              <a:latin typeface="Tahoma" panose="020B0604030504040204" pitchFamily="2" charset="0"/>
              <a:ea typeface="宋体" panose="02010600030101010101" pitchFamily="2" charset="-122"/>
            </a:endParaRPr>
          </a:p>
        </p:txBody>
      </p:sp>
      <p:pic>
        <p:nvPicPr>
          <p:cNvPr id="81924" name="Picture 5"/>
          <p:cNvPicPr>
            <a:picLocks noChangeAspect="1"/>
          </p:cNvPicPr>
          <p:nvPr/>
        </p:nvPicPr>
        <p:blipFill>
          <a:blip r:embed="rId1"/>
          <a:stretch>
            <a:fillRect/>
          </a:stretch>
        </p:blipFill>
        <p:spPr>
          <a:xfrm>
            <a:off x="1371600" y="3429000"/>
            <a:ext cx="6248400" cy="28194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1150938" y="617538"/>
            <a:ext cx="7793037" cy="1143000"/>
          </a:xfrm>
        </p:spPr>
        <p:txBody>
          <a:bodyPr wrap="square" anchor="b" anchorCtr="0"/>
          <a:p>
            <a:endParaRPr lang="zh-CN" altLang="en-US" dirty="0"/>
          </a:p>
        </p:txBody>
      </p:sp>
      <p:sp>
        <p:nvSpPr>
          <p:cNvPr id="13314" name="内容占位符 2"/>
          <p:cNvSpPr>
            <a:spLocks noGrp="1"/>
          </p:cNvSpPr>
          <p:nvPr>
            <p:ph idx="4294967295"/>
          </p:nvPr>
        </p:nvSpPr>
        <p:spPr>
          <a:xfrm>
            <a:off x="1182688" y="2017713"/>
            <a:ext cx="7772400" cy="4114800"/>
          </a:xfrm>
        </p:spPr>
        <p:txBody>
          <a:bodyPr wrap="square" anchor="t" anchorCtr="0"/>
          <a:p>
            <a:r>
              <a:rPr lang="zh-CN" altLang="en-US" dirty="0"/>
              <a:t>文件有两种：文档和文件夹，文件夹由文档和文件夹组成，而在这个文件夹里可能也是由文档及文件夹组成。请根据上面所提供描述内容，利用</a:t>
            </a:r>
            <a:r>
              <a:rPr lang="en-US" altLang="zh-CN" dirty="0"/>
              <a:t>UML</a:t>
            </a:r>
            <a:r>
              <a:rPr lang="zh-CN" altLang="en-US" dirty="0"/>
              <a:t>设计。</a:t>
            </a:r>
            <a:endParaRPr lang="zh-CN" altLang="en-US" dirty="0"/>
          </a:p>
        </p:txBody>
      </p:sp>
      <p:sp>
        <p:nvSpPr>
          <p:cNvPr id="13315" name="灯片编号占位符 3"/>
          <p:cNvSpPr txBox="1">
            <a:spLocks noGrp="1"/>
          </p:cNvSpPr>
          <p:nvPr/>
        </p:nvSpPr>
        <p:spPr>
          <a:xfrm>
            <a:off x="6858000" y="6248400"/>
            <a:ext cx="1905000" cy="457200"/>
          </a:xfrm>
          <a:prstGeom prst="rect">
            <a:avLst/>
          </a:prstGeom>
          <a:noFill/>
          <a:ln w="9525">
            <a:noFill/>
          </a:ln>
        </p:spPr>
        <p:txBody>
          <a:bodyPr anchor="b" anchorCtr="0"/>
          <a:p>
            <a:pPr algn="r" eaLnBrk="0" hangingPunct="0"/>
            <a:fld id="{9A0DB2DC-4C9A-4742-B13C-FB6460FD3503}" type="slidenum">
              <a:rPr lang="en-US" altLang="zh-CN" sz="1400" dirty="0">
                <a:solidFill>
                  <a:schemeClr val="bg2"/>
                </a:solidFill>
                <a:latin typeface="Tahoma" panose="020B0604030504040204" pitchFamily="2" charset="0"/>
                <a:ea typeface="宋体" panose="02010600030101010101" pitchFamily="2" charset="-122"/>
              </a:rPr>
            </a:fld>
            <a:endParaRPr lang="en-US" altLang="zh-CN" sz="1400" dirty="0">
              <a:solidFill>
                <a:schemeClr val="bg2"/>
              </a:solidFill>
              <a:latin typeface="Tahoma" panose="020B0604030504040204" pitchFamily="2"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5"/>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82946" name="Rectangle 2"/>
          <p:cNvSpPr>
            <a:spLocks noGrp="1"/>
          </p:cNvSpPr>
          <p:nvPr>
            <p:ph type="title"/>
          </p:nvPr>
        </p:nvSpPr>
        <p:spPr>
          <a:xfrm>
            <a:off x="1150938" y="617538"/>
            <a:ext cx="7793037" cy="1143000"/>
          </a:xfrm>
        </p:spPr>
        <p:txBody>
          <a:bodyPr wrap="square" anchor="b" anchorCtr="0"/>
          <a:p>
            <a:r>
              <a:rPr lang="zh-CN" altLang="en-US"/>
              <a:t>单例模式</a:t>
            </a:r>
            <a:endParaRPr lang="zh-CN" altLang="en-US"/>
          </a:p>
        </p:txBody>
      </p:sp>
      <p:sp>
        <p:nvSpPr>
          <p:cNvPr id="82947" name="Rectangle 3"/>
          <p:cNvSpPr>
            <a:spLocks noGrp="1"/>
          </p:cNvSpPr>
          <p:nvPr>
            <p:ph type="body"/>
          </p:nvPr>
        </p:nvSpPr>
        <p:spPr>
          <a:xfrm>
            <a:off x="1182688" y="2017713"/>
            <a:ext cx="7772400" cy="4114800"/>
          </a:xfrm>
        </p:spPr>
        <p:txBody>
          <a:bodyPr wrap="square" anchor="t" anchorCtr="0"/>
          <a:p>
            <a:pPr>
              <a:lnSpc>
                <a:spcPct val="80000"/>
              </a:lnSpc>
            </a:pPr>
            <a:r>
              <a:rPr lang="zh-CN" altLang="en-US" sz="2800" dirty="0"/>
              <a:t>每台电脑有若干台打印机，但只能有一个Printer Spooler</a:t>
            </a:r>
            <a:endParaRPr lang="zh-CN" altLang="en-US" sz="2800" dirty="0"/>
          </a:p>
          <a:p>
            <a:pPr>
              <a:lnSpc>
                <a:spcPct val="80000"/>
              </a:lnSpc>
            </a:pPr>
            <a:r>
              <a:rPr lang="zh-CN" altLang="en-US" sz="2800" dirty="0"/>
              <a:t>一些软件系统中只能有一个配置文件</a:t>
            </a:r>
            <a:endParaRPr lang="zh-CN" altLang="en-US" sz="2800" dirty="0"/>
          </a:p>
          <a:p>
            <a:pPr>
              <a:lnSpc>
                <a:spcPct val="80000"/>
              </a:lnSpc>
            </a:pPr>
            <a:r>
              <a:rPr lang="zh-CN" altLang="en-US" sz="2800" dirty="0"/>
              <a:t>一些软件如MSN只能有一个实例可以运行</a:t>
            </a:r>
            <a:endParaRPr lang="zh-CN" altLang="en-US" sz="2800" dirty="0"/>
          </a:p>
          <a:p>
            <a:pPr>
              <a:lnSpc>
                <a:spcPct val="80000"/>
              </a:lnSpc>
            </a:pPr>
            <a:r>
              <a:rPr lang="zh-CN" altLang="en-US" sz="2800" dirty="0"/>
              <a:t>各种内部资源</a:t>
            </a:r>
            <a:endParaRPr lang="zh-CN" altLang="en-US" sz="2800" dirty="0"/>
          </a:p>
          <a:p>
            <a:pPr>
              <a:lnSpc>
                <a:spcPct val="80000"/>
              </a:lnSpc>
            </a:pPr>
            <a:r>
              <a:rPr lang="zh-CN" altLang="en-US" sz="2800" dirty="0"/>
              <a:t>特点：</a:t>
            </a:r>
            <a:endParaRPr lang="zh-CN" altLang="en-US" sz="2800" dirty="0"/>
          </a:p>
          <a:p>
            <a:pPr>
              <a:lnSpc>
                <a:spcPct val="80000"/>
              </a:lnSpc>
            </a:pPr>
            <a:r>
              <a:rPr lang="zh-CN" altLang="en-US" sz="2800" dirty="0"/>
              <a:t>只能有一个实例</a:t>
            </a:r>
            <a:endParaRPr lang="zh-CN" altLang="en-US" sz="2800" dirty="0"/>
          </a:p>
          <a:p>
            <a:pPr>
              <a:lnSpc>
                <a:spcPct val="80000"/>
              </a:lnSpc>
            </a:pPr>
            <a:r>
              <a:rPr lang="zh-CN" altLang="en-US" sz="2800" dirty="0"/>
              <a:t>必须自己创建</a:t>
            </a:r>
            <a:endParaRPr lang="zh-CN" altLang="en-US" sz="2800" dirty="0"/>
          </a:p>
          <a:p>
            <a:pPr>
              <a:lnSpc>
                <a:spcPct val="80000"/>
              </a:lnSpc>
            </a:pPr>
            <a:r>
              <a:rPr lang="zh-CN" altLang="en-US" sz="2800" dirty="0"/>
              <a:t>可以被其他的访问</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3"/>
          <p:cNvSpPr txBox="1">
            <a:spLocks noGrp="1"/>
          </p:cNvSpPr>
          <p:nvPr/>
        </p:nvSpPr>
        <p:spPr>
          <a:xfrm>
            <a:off x="6781800" y="6324600"/>
            <a:ext cx="1905000" cy="457200"/>
          </a:xfrm>
          <a:prstGeom prst="rect">
            <a:avLst/>
          </a:prstGeom>
          <a:noFill/>
          <a:ln w="9525">
            <a:noFill/>
          </a:ln>
        </p:spPr>
        <p:txBody>
          <a:bodyPr anchor="b" anchorCtr="0"/>
          <a:p>
            <a:pPr algn="r" eaLnBrk="0" hangingPunct="0"/>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14338" name="Rectangle 2"/>
          <p:cNvSpPr>
            <a:spLocks noGrp="1"/>
          </p:cNvSpPr>
          <p:nvPr>
            <p:ph type="title"/>
          </p:nvPr>
        </p:nvSpPr>
        <p:spPr>
          <a:xfrm>
            <a:off x="733425" y="533400"/>
            <a:ext cx="8410575" cy="1150938"/>
          </a:xfrm>
        </p:spPr>
        <p:txBody>
          <a:bodyPr wrap="square" anchor="b" anchorCtr="0"/>
          <a:p>
            <a:r>
              <a:rPr lang="zh-CN" altLang="en-US"/>
              <a:t>第一部分：软件模式基础、设计模式</a:t>
            </a:r>
            <a:br>
              <a:rPr lang="zh-CN" altLang="en-US"/>
            </a:br>
            <a:r>
              <a:rPr lang="zh-CN" altLang="en-US"/>
              <a:t>一、什么是软件模式？</a:t>
            </a:r>
            <a:endParaRPr lang="zh-CN" altLang="en-US"/>
          </a:p>
        </p:txBody>
      </p:sp>
      <p:sp>
        <p:nvSpPr>
          <p:cNvPr id="14339" name="Rectangle 3"/>
          <p:cNvSpPr>
            <a:spLocks noGrp="1"/>
          </p:cNvSpPr>
          <p:nvPr>
            <p:ph type="body"/>
          </p:nvPr>
        </p:nvSpPr>
        <p:spPr>
          <a:xfrm>
            <a:off x="381000" y="2514600"/>
            <a:ext cx="8497888" cy="4114800"/>
          </a:xfrm>
        </p:spPr>
        <p:txBody>
          <a:bodyPr wrap="square" anchor="t" anchorCtr="0"/>
          <a:p>
            <a:pPr>
              <a:lnSpc>
                <a:spcPct val="90000"/>
              </a:lnSpc>
            </a:pPr>
            <a:r>
              <a:rPr lang="zh-CN" altLang="en-US" sz="2400" dirty="0">
                <a:solidFill>
                  <a:schemeClr val="hlink"/>
                </a:solidFill>
              </a:rPr>
              <a:t>软件开发中重复出现问题的解决方案；</a:t>
            </a:r>
            <a:endParaRPr lang="zh-CN" altLang="en-US" sz="2400" dirty="0">
              <a:solidFill>
                <a:schemeClr val="hlink"/>
              </a:solidFill>
            </a:endParaRPr>
          </a:p>
          <a:p>
            <a:pPr>
              <a:lnSpc>
                <a:spcPct val="90000"/>
              </a:lnSpc>
            </a:pPr>
            <a:r>
              <a:rPr lang="zh-CN" altLang="en-US" sz="2400" dirty="0"/>
              <a:t>一种来源于具体问题形式的</a:t>
            </a:r>
            <a:r>
              <a:rPr lang="zh-CN" altLang="en-US" sz="2400" b="1" dirty="0">
                <a:solidFill>
                  <a:schemeClr val="hlink"/>
                </a:solidFill>
              </a:rPr>
              <a:t>抽象</a:t>
            </a:r>
            <a:r>
              <a:rPr lang="zh-CN" altLang="en-US" sz="2400" dirty="0"/>
              <a:t>，这种抽象在特定环境中出现</a:t>
            </a:r>
            <a:r>
              <a:rPr lang="en-US" altLang="zh-CN" sz="2400" dirty="0"/>
              <a:t>[</a:t>
            </a:r>
            <a:r>
              <a:rPr lang="en-US" altLang="zh-CN" sz="2400" dirty="0">
                <a:solidFill>
                  <a:srgbClr val="FF0000"/>
                </a:solidFill>
              </a:rPr>
              <a:t>generic definition</a:t>
            </a:r>
            <a:r>
              <a:rPr lang="en-US" altLang="zh-CN" sz="2400" dirty="0"/>
              <a:t>]</a:t>
            </a:r>
            <a:r>
              <a:rPr lang="zh-CN" altLang="en-US" sz="2400" dirty="0"/>
              <a:t>；</a:t>
            </a:r>
            <a:endParaRPr lang="zh-CN" altLang="en-US" sz="2400" dirty="0"/>
          </a:p>
          <a:p>
            <a:pPr>
              <a:lnSpc>
                <a:spcPct val="90000"/>
              </a:lnSpc>
            </a:pPr>
            <a:r>
              <a:rPr lang="zh-CN" altLang="en-US" sz="2400" dirty="0">
                <a:solidFill>
                  <a:schemeClr val="folHlink"/>
                </a:solidFill>
              </a:rPr>
              <a:t>在给定的问题环境和约束条件下，对通用问题的</a:t>
            </a:r>
            <a:r>
              <a:rPr lang="zh-CN" altLang="en-US" sz="2400" dirty="0">
                <a:solidFill>
                  <a:schemeClr val="hlink"/>
                </a:solidFill>
              </a:rPr>
              <a:t>重复解决方案</a:t>
            </a:r>
            <a:r>
              <a:rPr lang="en-US" altLang="zh-CN" sz="2400" dirty="0"/>
              <a:t>[</a:t>
            </a:r>
            <a:r>
              <a:rPr lang="en-US" altLang="zh-CN" sz="2400" dirty="0">
                <a:solidFill>
                  <a:srgbClr val="FF0000"/>
                </a:solidFill>
              </a:rPr>
              <a:t>Alexander</a:t>
            </a:r>
            <a:r>
              <a:rPr lang="en-US" altLang="zh-CN" sz="2400" dirty="0"/>
              <a:t>]</a:t>
            </a:r>
            <a:r>
              <a:rPr lang="zh-CN" altLang="en-US" sz="2400" dirty="0"/>
              <a:t>；</a:t>
            </a:r>
            <a:endParaRPr lang="zh-CN" altLang="en-US" sz="2400" dirty="0"/>
          </a:p>
          <a:p>
            <a:pPr>
              <a:lnSpc>
                <a:spcPct val="90000"/>
              </a:lnSpc>
            </a:pPr>
            <a:r>
              <a:rPr lang="zh-CN" altLang="en-US" sz="2400" dirty="0"/>
              <a:t>一种经过证明的、在给定条件下问题的有效的重复解决方案。它象一个</a:t>
            </a:r>
            <a:r>
              <a:rPr lang="zh-CN" altLang="en-US" sz="2400" dirty="0">
                <a:latin typeface="Times New Roman" panose="02020603050405020304" pitchFamily="2" charset="0"/>
              </a:rPr>
              <a:t>“</a:t>
            </a:r>
            <a:r>
              <a:rPr lang="zh-CN" altLang="en-US" sz="2400" dirty="0"/>
              <a:t>大金块</a:t>
            </a:r>
            <a:r>
              <a:rPr lang="zh-CN" altLang="en-US" sz="2400" dirty="0">
                <a:latin typeface="Times New Roman" panose="02020603050405020304" pitchFamily="2" charset="0"/>
              </a:rPr>
              <a:t>”</a:t>
            </a:r>
            <a:r>
              <a:rPr lang="zh-CN" altLang="en-US" sz="2400" dirty="0"/>
              <a:t>传递了解决方案的本质。（点石成金的方法）。</a:t>
            </a:r>
            <a:endParaRPr lang="zh-CN" altLang="en-US" sz="2400" dirty="0"/>
          </a:p>
          <a:p>
            <a:pPr>
              <a:lnSpc>
                <a:spcPct val="90000"/>
              </a:lnSpc>
            </a:pPr>
            <a:r>
              <a:rPr lang="zh-CN" altLang="en-US" sz="2400" dirty="0"/>
              <a:t>经过多次成功使用，已经被证明的</a:t>
            </a:r>
            <a:r>
              <a:rPr lang="zh-CN" altLang="en-US" sz="2400" dirty="0">
                <a:latin typeface="Times New Roman" panose="02020603050405020304" pitchFamily="2" charset="0"/>
              </a:rPr>
              <a:t>“</a:t>
            </a:r>
            <a:r>
              <a:rPr lang="zh-CN" altLang="en-US" sz="2400" dirty="0"/>
              <a:t>最佳实践方法</a:t>
            </a:r>
            <a:r>
              <a:rPr lang="zh-CN" altLang="en-US" sz="2400" dirty="0">
                <a:latin typeface="Times New Roman" panose="02020603050405020304" pitchFamily="2" charset="0"/>
              </a:rPr>
              <a:t>”</a:t>
            </a:r>
            <a:r>
              <a:rPr lang="zh-CN" altLang="en-US" sz="2400" dirty="0"/>
              <a:t>；</a:t>
            </a:r>
            <a:endParaRPr lang="zh-CN" altLang="en-US" sz="2400" dirty="0"/>
          </a:p>
          <a:p>
            <a:pPr>
              <a:lnSpc>
                <a:spcPct val="90000"/>
              </a:lnSpc>
            </a:pPr>
            <a:r>
              <a:rPr lang="zh-CN" altLang="en-US" sz="2400" dirty="0"/>
              <a:t>用文字、图表描述的方式来捕捉设计专家的智慧和经验，并把这些经验传递给新手。</a:t>
            </a:r>
            <a:endParaRPr lang="zh-CN" altLang="en-US" dirty="0"/>
          </a:p>
        </p:txBody>
      </p:sp>
      <p:sp>
        <p:nvSpPr>
          <p:cNvPr id="14340" name="Text Box 4"/>
          <p:cNvSpPr txBox="1"/>
          <p:nvPr/>
        </p:nvSpPr>
        <p:spPr>
          <a:xfrm>
            <a:off x="517525" y="1847850"/>
            <a:ext cx="3028950" cy="579438"/>
          </a:xfrm>
          <a:prstGeom prst="rect">
            <a:avLst/>
          </a:prstGeom>
          <a:noFill/>
          <a:ln w="9525">
            <a:noFill/>
          </a:ln>
        </p:spPr>
        <p:txBody>
          <a:bodyPr wrap="none" anchor="t" anchorCtr="0">
            <a:spAutoFit/>
          </a:bodyPr>
          <a:p>
            <a:pPr algn="ctr" eaLnBrk="0" hangingPunct="0"/>
            <a:r>
              <a:rPr lang="zh-CN" altLang="en-US" sz="3200" dirty="0">
                <a:solidFill>
                  <a:schemeClr val="folHlink"/>
                </a:solidFill>
                <a:latin typeface="Tahoma" panose="020B0604030504040204" pitchFamily="2" charset="0"/>
                <a:ea typeface="宋体" panose="02010600030101010101" pitchFamily="2" charset="-122"/>
              </a:rPr>
              <a:t>一个模式是</a:t>
            </a:r>
            <a:r>
              <a:rPr lang="en-US" altLang="zh-CN" sz="3200" dirty="0">
                <a:solidFill>
                  <a:schemeClr val="folHlink"/>
                </a:solidFill>
                <a:latin typeface="Times New Roman" panose="02020603050405020304" pitchFamily="2" charset="0"/>
                <a:ea typeface="宋体" panose="02010600030101010101" pitchFamily="2" charset="-122"/>
              </a:rPr>
              <a:t>……</a:t>
            </a:r>
            <a:endParaRPr lang="en-US" altLang="zh-CN" sz="3200" dirty="0">
              <a:solidFill>
                <a:schemeClr val="folHlink"/>
              </a:solidFill>
              <a:latin typeface="Tahoma" panose="020B0604030504040204" pitchFamily="2"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WebEx PPT Template 9.05">
  <a:themeElements>
    <a:clrScheme name="">
      <a:dk1>
        <a:srgbClr val="000000"/>
      </a:dk1>
      <a:lt1>
        <a:srgbClr val="FFFFFF"/>
      </a:lt1>
      <a:dk2>
        <a:srgbClr val="0078B4"/>
      </a:dk2>
      <a:lt2>
        <a:srgbClr val="D0CEC5"/>
      </a:lt2>
      <a:accent1>
        <a:srgbClr val="7FC31C"/>
      </a:accent1>
      <a:accent2>
        <a:srgbClr val="0066CC"/>
      </a:accent2>
      <a:accent3>
        <a:srgbClr val="FFFFFF"/>
      </a:accent3>
      <a:accent4>
        <a:srgbClr val="000000"/>
      </a:accent4>
      <a:accent5>
        <a:srgbClr val="C0DDAA"/>
      </a:accent5>
      <a:accent6>
        <a:srgbClr val="005BB7"/>
      </a:accent6>
      <a:hlink>
        <a:srgbClr val="7E7E7B"/>
      </a:hlink>
      <a:folHlink>
        <a:srgbClr val="82ACE6"/>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99999"/>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99CC00"/>
        </a:accent1>
        <a:accent2>
          <a:srgbClr val="3333CC"/>
        </a:accent2>
        <a:accent3>
          <a:srgbClr val="FFFFFF"/>
        </a:accent3>
        <a:accent4>
          <a:srgbClr val="000000"/>
        </a:accent4>
        <a:accent5>
          <a:srgbClr val="CAE2A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99CC00"/>
        </a:accent1>
        <a:accent2>
          <a:srgbClr val="FF6600"/>
        </a:accent2>
        <a:accent3>
          <a:srgbClr val="FFFFFF"/>
        </a:accent3>
        <a:accent4>
          <a:srgbClr val="000000"/>
        </a:accent4>
        <a:accent5>
          <a:srgbClr val="CAE2AA"/>
        </a:accent5>
        <a:accent6>
          <a:srgbClr val="E55B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99CC00"/>
        </a:accent1>
        <a:accent2>
          <a:srgbClr val="FF6600"/>
        </a:accent2>
        <a:accent3>
          <a:srgbClr val="FFFFFF"/>
        </a:accent3>
        <a:accent4>
          <a:srgbClr val="000000"/>
        </a:accent4>
        <a:accent5>
          <a:srgbClr val="CAE2AA"/>
        </a:accent5>
        <a:accent6>
          <a:srgbClr val="E55B00"/>
        </a:accent6>
        <a:hlink>
          <a:srgbClr val="3399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CC"/>
        </a:dk2>
        <a:lt2>
          <a:srgbClr val="999999"/>
        </a:lt2>
        <a:accent1>
          <a:srgbClr val="99CC00"/>
        </a:accent1>
        <a:accent2>
          <a:srgbClr val="FF6600"/>
        </a:accent2>
        <a:accent3>
          <a:srgbClr val="FFFFFF"/>
        </a:accent3>
        <a:accent4>
          <a:srgbClr val="000000"/>
        </a:accent4>
        <a:accent5>
          <a:srgbClr val="CAE2AA"/>
        </a:accent5>
        <a:accent6>
          <a:srgbClr val="E55B00"/>
        </a:accent6>
        <a:hlink>
          <a:srgbClr val="3399CC"/>
        </a:hlink>
        <a:folHlink>
          <a:srgbClr val="66CCCD"/>
        </a:folHlink>
      </a:clrScheme>
      <a:clrMap bg1="lt1" tx1="dk1" bg2="lt2" tx2="dk2" accent1="accent1" accent2="accent2" accent3="accent3" accent4="accent4" accent5="accent5" accent6="accent6" hlink="hlink" folHlink="folHlink"/>
    </a:extraClrScheme>
    <a:extraClrScheme>
      <a:clrScheme name="">
        <a:dk1>
          <a:srgbClr val="666666"/>
        </a:dk1>
        <a:lt1>
          <a:srgbClr val="FFFFFF"/>
        </a:lt1>
        <a:dk2>
          <a:srgbClr val="0066CC"/>
        </a:dk2>
        <a:lt2>
          <a:srgbClr val="999999"/>
        </a:lt2>
        <a:accent1>
          <a:srgbClr val="99CC00"/>
        </a:accent1>
        <a:accent2>
          <a:srgbClr val="FF6600"/>
        </a:accent2>
        <a:accent3>
          <a:srgbClr val="FFFFFF"/>
        </a:accent3>
        <a:accent4>
          <a:srgbClr val="575757"/>
        </a:accent4>
        <a:accent5>
          <a:srgbClr val="CAE2AA"/>
        </a:accent5>
        <a:accent6>
          <a:srgbClr val="E55B00"/>
        </a:accent6>
        <a:hlink>
          <a:srgbClr val="3399CC"/>
        </a:hlink>
        <a:folHlink>
          <a:srgbClr val="66CCCD"/>
        </a:folHlink>
      </a:clrScheme>
      <a:clrMap bg1="lt1" tx1="dk1" bg2="lt2" tx2="dk2" accent1="accent1" accent2="accent2" accent3="accent3" accent4="accent4" accent5="accent5" accent6="accent6" hlink="hlink" folHlink="folHlink"/>
    </a:extraClrScheme>
    <a:extraClrScheme>
      <a:clrScheme name="">
        <a:dk1>
          <a:srgbClr val="5F5F5F"/>
        </a:dk1>
        <a:lt1>
          <a:srgbClr val="FFFFFF"/>
        </a:lt1>
        <a:dk2>
          <a:srgbClr val="0066CC"/>
        </a:dk2>
        <a:lt2>
          <a:srgbClr val="999999"/>
        </a:lt2>
        <a:accent1>
          <a:srgbClr val="99CC00"/>
        </a:accent1>
        <a:accent2>
          <a:srgbClr val="FF6600"/>
        </a:accent2>
        <a:accent3>
          <a:srgbClr val="FFFFFF"/>
        </a:accent3>
        <a:accent4>
          <a:srgbClr val="515151"/>
        </a:accent4>
        <a:accent5>
          <a:srgbClr val="CAE2AA"/>
        </a:accent5>
        <a:accent6>
          <a:srgbClr val="E55B00"/>
        </a:accent6>
        <a:hlink>
          <a:srgbClr val="3399CC"/>
        </a:hlink>
        <a:folHlink>
          <a:srgbClr val="66CCC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83C7"/>
        </a:dk2>
        <a:lt2>
          <a:srgbClr val="999999"/>
        </a:lt2>
        <a:accent1>
          <a:srgbClr val="7FC31C"/>
        </a:accent1>
        <a:accent2>
          <a:srgbClr val="0066CC"/>
        </a:accent2>
        <a:accent3>
          <a:srgbClr val="FFFFFF"/>
        </a:accent3>
        <a:accent4>
          <a:srgbClr val="000000"/>
        </a:accent4>
        <a:accent5>
          <a:srgbClr val="C0DDAA"/>
        </a:accent5>
        <a:accent6>
          <a:srgbClr val="005BB7"/>
        </a:accent6>
        <a:hlink>
          <a:srgbClr val="7E7E7B"/>
        </a:hlink>
        <a:folHlink>
          <a:srgbClr val="82A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9323</Words>
  <Application>WPS 演示</Application>
  <PresentationFormat>全屏显示(4:3)</PresentationFormat>
  <Paragraphs>776</Paragraphs>
  <Slides>80</Slides>
  <Notes>0</Notes>
  <HiddenSlides>0</HiddenSlides>
  <MMClips>0</MMClips>
  <ScaleCrop>false</ScaleCrop>
  <HeadingPairs>
    <vt:vector size="8" baseType="variant">
      <vt:variant>
        <vt:lpstr>已用的字体</vt:lpstr>
      </vt:variant>
      <vt:variant>
        <vt:i4>12</vt:i4>
      </vt:variant>
      <vt:variant>
        <vt:lpstr>主题</vt:lpstr>
      </vt:variant>
      <vt:variant>
        <vt:i4>5</vt:i4>
      </vt:variant>
      <vt:variant>
        <vt:lpstr>嵌入 OLE 服务器</vt:lpstr>
      </vt:variant>
      <vt:variant>
        <vt:i4>14</vt:i4>
      </vt:variant>
      <vt:variant>
        <vt:lpstr>幻灯片标题</vt:lpstr>
      </vt:variant>
      <vt:variant>
        <vt:i4>80</vt:i4>
      </vt:variant>
    </vt:vector>
  </HeadingPairs>
  <TitlesOfParts>
    <vt:vector size="111" baseType="lpstr">
      <vt:lpstr>Arial</vt:lpstr>
      <vt:lpstr>宋体</vt:lpstr>
      <vt:lpstr>Wingdings</vt:lpstr>
      <vt:lpstr>Tahoma</vt:lpstr>
      <vt:lpstr>黑体</vt:lpstr>
      <vt:lpstr>Times New Roman</vt:lpstr>
      <vt:lpstr>微软雅黑</vt:lpstr>
      <vt:lpstr>Arial Unicode MS</vt:lpstr>
      <vt:lpstr>Calibri</vt:lpstr>
      <vt:lpstr>Century</vt:lpstr>
      <vt:lpstr>MS Mincho</vt:lpstr>
      <vt:lpstr>Yu Gothic</vt:lpstr>
      <vt:lpstr>WebEx PPT Template 9.05</vt:lpstr>
      <vt:lpstr>自定义设计方案</vt:lpstr>
      <vt:lpstr>1_Office 主题​​</vt:lpstr>
      <vt:lpstr>默认设计模板</vt:lpstr>
      <vt:lpstr>1_自定义设计方案</vt:lpstr>
      <vt:lpstr>Word.Document.8</vt:lpstr>
      <vt:lpstr>Visio.Drawing.5</vt:lpstr>
      <vt:lpstr>Visio.Drawing.5</vt:lpstr>
      <vt:lpstr>Visio.Drawing.5</vt:lpstr>
      <vt:lpstr>Visio.Drawing.5</vt:lpstr>
      <vt:lpstr>Visio.Drawing.5</vt:lpstr>
      <vt:lpstr>Visio.Drawing.5</vt:lpstr>
      <vt:lpstr>Visio.Drawing.15</vt:lpstr>
      <vt:lpstr>Visio.Drawing.15</vt:lpstr>
      <vt:lpstr>Visio.Drawing.5</vt:lpstr>
      <vt:lpstr>Visio.Drawing.5</vt:lpstr>
      <vt:lpstr>Visio.Drawing.5</vt:lpstr>
      <vt:lpstr>Visio.Drawing.5</vt:lpstr>
      <vt:lpstr>Visio.Drawing.5</vt:lpstr>
      <vt:lpstr>软 件 模 式 Software Pattern</vt:lpstr>
      <vt:lpstr>设计模式</vt:lpstr>
      <vt:lpstr>定义与意义</vt:lpstr>
      <vt:lpstr>设计模式三个层次</vt:lpstr>
      <vt:lpstr>PowerPoint 演示文稿</vt:lpstr>
      <vt:lpstr>PowerPoint 演示文稿</vt:lpstr>
      <vt:lpstr>PowerPoint 演示文稿</vt:lpstr>
      <vt:lpstr>PowerPoint 演示文稿</vt:lpstr>
      <vt:lpstr>第一部分：软件模式基础、设计模式 一、什么是软件模式？</vt:lpstr>
      <vt:lpstr>软件模式是…</vt:lpstr>
      <vt:lpstr>软件模式不是……</vt:lpstr>
      <vt:lpstr>开闭原则P6</vt:lpstr>
      <vt:lpstr>接口编程-将实现与逻辑分离</vt:lpstr>
      <vt:lpstr>四、简单常用的软件设计模式</vt:lpstr>
      <vt:lpstr>软件模式的描述模板</vt:lpstr>
      <vt:lpstr>PowerPoint 演示文稿</vt:lpstr>
      <vt:lpstr>单例模式基本设计思路</vt:lpstr>
      <vt:lpstr>Simple Factory Method</vt:lpstr>
      <vt:lpstr>Simple Factory Method</vt:lpstr>
      <vt:lpstr>2.Factory Method</vt:lpstr>
      <vt:lpstr>PowerPoint 演示文稿</vt:lpstr>
      <vt:lpstr>PowerPoint 演示文稿</vt:lpstr>
      <vt:lpstr>PowerPoint 演示文稿</vt:lpstr>
      <vt:lpstr>PowerPoint 演示文稿</vt:lpstr>
      <vt:lpstr>4.Builder（生成器）</vt:lpstr>
      <vt:lpstr>5.Prototype（原型）</vt:lpstr>
      <vt:lpstr>PowerPoint 演示文稿</vt:lpstr>
      <vt:lpstr>PowerPoint 演示文稿</vt:lpstr>
      <vt:lpstr>6.Adapter（适配器）</vt:lpstr>
      <vt:lpstr>PowerPoint 演示文稿</vt:lpstr>
      <vt:lpstr>PowerPoint 演示文稿</vt:lpstr>
      <vt:lpstr>PowerPoint 演示文稿</vt:lpstr>
      <vt:lpstr>7.Flyweight（享元）</vt:lpstr>
      <vt:lpstr>PowerPoint 演示文稿</vt:lpstr>
      <vt:lpstr>PowerPoint 演示文稿</vt:lpstr>
      <vt:lpstr>PowerPoint 演示文稿</vt:lpstr>
      <vt:lpstr>PowerPoint 演示文稿</vt:lpstr>
      <vt:lpstr>PowerPoint 演示文稿</vt:lpstr>
      <vt:lpstr>PowerPoint 演示文稿</vt:lpstr>
      <vt:lpstr>10.Decorator（装饰）</vt:lpstr>
      <vt:lpstr>PowerPoint 演示文稿</vt:lpstr>
      <vt:lpstr>PowerPoint 演示文稿</vt:lpstr>
      <vt:lpstr>11.Proxy（代理）</vt:lpstr>
      <vt:lpstr>12.Bridge（桥接）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 Interpreter</vt:lpstr>
      <vt:lpstr>PowerPoint 演示文稿</vt:lpstr>
      <vt:lpstr>19.Iterator（迭代器，游标）</vt:lpstr>
      <vt:lpstr>20.Mediator（中介者）</vt:lpstr>
      <vt:lpstr>21.Memento（备忘录）</vt:lpstr>
      <vt:lpstr>PowerPoint 演示文稿</vt:lpstr>
      <vt:lpstr>22.Template Method（模板方法）</vt:lpstr>
      <vt:lpstr>PowerPoint 演示文稿</vt:lpstr>
      <vt:lpstr>23.Visitor（访问者）</vt:lpstr>
      <vt:lpstr>PowerPoint 演示文稿</vt:lpstr>
      <vt:lpstr>一个程序员的感受</vt:lpstr>
      <vt:lpstr>PowerPoint 演示文稿</vt:lpstr>
      <vt:lpstr>六、简单常用的软件体系结构模式</vt:lpstr>
      <vt:lpstr>PowerPoint 演示文稿</vt:lpstr>
      <vt:lpstr>PowerPoint 演示文稿</vt:lpstr>
      <vt:lpstr>PowerPoint 演示文稿</vt:lpstr>
      <vt:lpstr>PowerPoint 演示文稿</vt:lpstr>
      <vt:lpstr>3.Layers </vt:lpstr>
      <vt:lpstr>4.Pipes and Filters</vt:lpstr>
      <vt:lpstr>5.Blackboard</vt:lpstr>
      <vt:lpstr>6.Broker</vt:lpstr>
      <vt:lpstr>PowerPoint 演示文稿</vt:lpstr>
      <vt:lpstr>8.Microkernel</vt:lpstr>
      <vt:lpstr>单例模式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 件 模 式</dc:title>
  <dc:creator>梁早清</dc:creator>
  <cp:lastModifiedBy>梁早清</cp:lastModifiedBy>
  <cp:revision>425</cp:revision>
  <dcterms:created xsi:type="dcterms:W3CDTF">2003-06-26T07:19:00Z</dcterms:created>
  <dcterms:modified xsi:type="dcterms:W3CDTF">2020-11-16T15:30:12Z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