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109374-B950-1746-B54D-DA63CFBAADCC}"/>
                  </a:ext>
                </a:extLst>
              </p:cNvPr>
              <p:cNvSpPr txBox="1"/>
              <p:nvPr/>
            </p:nvSpPr>
            <p:spPr>
              <a:xfrm>
                <a:off x="121920" y="304800"/>
                <a:ext cx="8705088" cy="2907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要给出推导的一般性定义，考虑一个文法符号序列中间的非终结符号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，比如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是任意的文法符号串。假设</a:t>
                </a:r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是一个产生式。那么我们写作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符号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zh-CN" altLang="en-US" dirty="0"/>
                  <a:t>表示“通过一步推导出”。当一个推导序列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替换成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，我们说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推导出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。我们经常说“经过零步或多步推导出”，我们可以用符号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1" lang="zh-CN" altLang="en-US" dirty="0"/>
                  <a:t>来表示这种关系。因此，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342900" indent="-342900">
                  <a:buAutoNum type="arabicParenR"/>
                </a:pPr>
                <a:r>
                  <a:rPr kumimoji="1" lang="zh-CN" altLang="en-US" dirty="0"/>
                  <a:t>对于任何串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，并且</a:t>
                </a:r>
                <a:endParaRPr kumimoji="1" lang="en-US" altLang="zh-CN" dirty="0"/>
              </a:p>
              <a:p>
                <a:pPr marL="342900" indent="-342900">
                  <a:buAutoNum type="arabicParenR"/>
                </a:pPr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CN" altLang="en-US" dirty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</m:oMath>
                </a14:m>
                <a:r>
                  <a:rPr kumimoji="1" lang="zh-CN" altLang="en-US" dirty="0"/>
                  <a:t>表示“经过一步或多步推导出”。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109374-B950-1746-B54D-DA63CFBA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304800"/>
                <a:ext cx="8705088" cy="2907976"/>
              </a:xfrm>
              <a:prstGeom prst="rect">
                <a:avLst/>
              </a:prstGeom>
              <a:blipFill>
                <a:blip r:embed="rId2"/>
                <a:stretch>
                  <a:fillRect l="-583" t="-2183" r="-3207" b="-7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1C72EC-3932-2A41-83CE-74EC8D50387D}"/>
                  </a:ext>
                </a:extLst>
              </p:cNvPr>
              <p:cNvSpPr txBox="1"/>
              <p:nvPr/>
            </p:nvSpPr>
            <p:spPr>
              <a:xfrm>
                <a:off x="121920" y="3429000"/>
                <a:ext cx="8846332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句型</a:t>
                </a:r>
                <a:r>
                  <a:rPr kumimoji="1" lang="zh-CN" altLang="en-US" dirty="0"/>
                  <a:t>：如果</a:t>
                </a:r>
                <a:r>
                  <a:rPr kumimoji="1" lang="en-US" altLang="zh-CN" dirty="0"/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，其中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是文法</a:t>
                </a:r>
                <a:r>
                  <a:rPr kumimoji="1" lang="en-US" altLang="zh-CN" dirty="0"/>
                  <a:t>G</a:t>
                </a:r>
                <a:r>
                  <a:rPr kumimoji="1" lang="zh-CN" altLang="en-US" dirty="0"/>
                  <a:t>的开始符号，我们说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是</a:t>
                </a:r>
                <a:r>
                  <a:rPr kumimoji="1" lang="en-US" altLang="zh-CN" dirty="0"/>
                  <a:t>G</a:t>
                </a:r>
                <a:r>
                  <a:rPr kumimoji="1" lang="zh-CN" altLang="en-US" dirty="0"/>
                  <a:t>的一个句型。请注意，一个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句型可能既包含终结符号又包含非终结符号，也可能是空串。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1C72EC-3932-2A41-83CE-74EC8D503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3429000"/>
                <a:ext cx="8846332" cy="714042"/>
              </a:xfrm>
              <a:prstGeom prst="rect">
                <a:avLst/>
              </a:prstGeom>
              <a:blipFill>
                <a:blip r:embed="rId3"/>
                <a:stretch>
                  <a:fillRect l="-574" t="-10526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84223C-496F-814F-A485-E035809B2757}"/>
              </a:ext>
            </a:extLst>
          </p:cNvPr>
          <p:cNvSpPr txBox="1"/>
          <p:nvPr/>
        </p:nvSpPr>
        <p:spPr>
          <a:xfrm>
            <a:off x="121920" y="4330771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句子</a:t>
            </a:r>
            <a:r>
              <a:rPr kumimoji="1" lang="zh-CN" altLang="en-US" dirty="0"/>
              <a:t>：文法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的一个句子是不包含非终结符号的句型。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54E871-AF5A-C94D-8FE2-30CDCAF5EC88}"/>
                  </a:ext>
                </a:extLst>
              </p:cNvPr>
              <p:cNvSpPr txBox="1"/>
              <p:nvPr/>
            </p:nvSpPr>
            <p:spPr>
              <a:xfrm>
                <a:off x="121920" y="4887832"/>
                <a:ext cx="8812284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语言</a:t>
                </a:r>
                <a:r>
                  <a:rPr kumimoji="1" lang="zh-CN" altLang="en-US" dirty="0"/>
                  <a:t>：一个文法生成的语言是它的所有句子的集合。因此，一个终结符号串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zh-CN" altLang="en-US" dirty="0"/>
                  <a:t>在</a:t>
                </a:r>
                <a:r>
                  <a:rPr kumimoji="1" lang="en-US" altLang="zh-CN" dirty="0"/>
                  <a:t>G</a:t>
                </a:r>
                <a:r>
                  <a:rPr kumimoji="1" lang="zh-CN" altLang="en-US" dirty="0"/>
                  <a:t>生成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的语言</a:t>
                </a:r>
                <a:r>
                  <a:rPr kumimoji="1" lang="en-US" altLang="zh-CN" dirty="0"/>
                  <a:t>L(G)</a:t>
                </a:r>
                <a:r>
                  <a:rPr kumimoji="1" lang="zh-CN" altLang="en-US" dirty="0"/>
                  <a:t>中，当且仅当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zh-CN" altLang="en-US" dirty="0"/>
                  <a:t>是</a:t>
                </a:r>
                <a:r>
                  <a:rPr kumimoji="1" lang="en-US" altLang="zh-CN" dirty="0"/>
                  <a:t>G</a:t>
                </a:r>
                <a:r>
                  <a:rPr kumimoji="1" lang="zh-CN" altLang="en-US" dirty="0"/>
                  <a:t>的一个句子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或者说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54E871-AF5A-C94D-8FE2-30CDCAF5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4887832"/>
                <a:ext cx="8812284" cy="714042"/>
              </a:xfrm>
              <a:prstGeom prst="rect">
                <a:avLst/>
              </a:prstGeom>
              <a:blipFill>
                <a:blip r:embed="rId4"/>
                <a:stretch>
                  <a:fillRect l="-576" t="-7018" b="-38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800BDF-9C8A-DB4B-B79E-BA804A284105}"/>
              </a:ext>
            </a:extLst>
          </p:cNvPr>
          <p:cNvSpPr txBox="1"/>
          <p:nvPr/>
        </p:nvSpPr>
        <p:spPr>
          <a:xfrm>
            <a:off x="101542" y="5789603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上下文无关语言</a:t>
            </a:r>
            <a:r>
              <a:rPr kumimoji="1" lang="zh-CN" altLang="en-US" dirty="0"/>
              <a:t>：可以由文法生成的语言被称为上下文无关语言，如果两个文法生成</a:t>
            </a:r>
            <a:endParaRPr kumimoji="1" lang="en-US" altLang="zh-CN" dirty="0"/>
          </a:p>
          <a:p>
            <a:r>
              <a:rPr kumimoji="1" lang="zh-CN" altLang="en-US" dirty="0"/>
              <a:t>相同的语言，这两个文法就被称为是等价的。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258CD-D754-CA4B-AD99-126B4DD6D56E}"/>
              </a:ext>
            </a:extLst>
          </p:cNvPr>
          <p:cNvSpPr txBox="1"/>
          <p:nvPr/>
        </p:nvSpPr>
        <p:spPr>
          <a:xfrm>
            <a:off x="346840" y="714703"/>
            <a:ext cx="819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L</a:t>
            </a:r>
            <a:r>
              <a:rPr kumimoji="1" lang="zh-CN" altLang="en-US" dirty="0"/>
              <a:t>属性的定义是：在一个产生式体所关联的各个属性之间，依赖图的边总是从左到右，而不能从右到左。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6A41DC-E179-9C49-90F3-5392C9760DDA}"/>
                  </a:ext>
                </a:extLst>
              </p:cNvPr>
              <p:cNvSpPr txBox="1"/>
              <p:nvPr/>
            </p:nvSpPr>
            <p:spPr>
              <a:xfrm>
                <a:off x="346840" y="1502979"/>
                <a:ext cx="8198069" cy="263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具体的说，每个属性必须要么是：</a:t>
                </a:r>
              </a:p>
              <a:p>
                <a:r>
                  <a:rPr kumimoji="1" lang="en-US" altLang="zh-CN" dirty="0"/>
                  <a:t>1. </a:t>
                </a:r>
                <a:r>
                  <a:rPr kumimoji="1" lang="zh-CN" altLang="en-US" dirty="0"/>
                  <a:t>一个综合属性</a:t>
                </a:r>
              </a:p>
              <a:p>
                <a:r>
                  <a:rPr kumimoji="1" lang="en-US" altLang="zh-CN" dirty="0"/>
                  <a:t>2. </a:t>
                </a:r>
                <a:r>
                  <a:rPr kumimoji="1" lang="zh-CN" altLang="en-US" dirty="0"/>
                  <a:t>一个继承属性，但是它的规则具有如下限制。</a:t>
                </a:r>
              </a:p>
              <a:p>
                <a:r>
                  <a:rPr kumimoji="1" lang="zh-CN" altLang="en-US" dirty="0"/>
                  <a:t>假设存在一个产生式</a:t>
                </a:r>
                <a:r>
                  <a:rPr kumimoji="1" lang="en" altLang="zh-CN" dirty="0"/>
                  <a:t>A</a:t>
                </a:r>
                <a:r>
                  <a:rPr kumimoji="1" lang="en" altLang="zh-CN" dirty="0">
                    <a:sym typeface="Wingdings" pitchFamily="2" charset="2"/>
                  </a:rPr>
                  <a:t>-&gt;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" altLang="zh-CN" dirty="0"/>
                  <a:t>...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" dirty="0"/>
                  <a:t>，</a:t>
                </a:r>
                <a:r>
                  <a:rPr kumimoji="1" lang="zh-CN" altLang="en-US" dirty="0"/>
                  <a:t>并且有一个通过这个产生式所关联的规则计算得到的继承属性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.a</a:t>
                </a:r>
                <a:r>
                  <a:rPr kumimoji="1" lang="zh-CN" altLang="en-US" dirty="0"/>
                  <a:t>。那么这个规则只能使用：</a:t>
                </a:r>
                <a:endParaRPr kumimoji="1" lang="en-US" altLang="zh-CN" dirty="0"/>
              </a:p>
              <a:p>
                <a:pPr marL="342900" indent="-342900">
                  <a:buAutoNum type="arabicParenR"/>
                </a:pPr>
                <a:r>
                  <a:rPr kumimoji="1" lang="zh-CN" altLang="en-US" dirty="0"/>
                  <a:t>和产生式头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关联的继承属性。</a:t>
                </a:r>
                <a:endParaRPr kumimoji="1" lang="en-US" altLang="zh-CN" dirty="0"/>
              </a:p>
              <a:p>
                <a:pPr marL="342900" indent="-342900">
                  <a:buAutoNum type="arabicParenR"/>
                </a:pPr>
                <a:r>
                  <a:rPr kumimoji="1" lang="zh-CN" altLang="en-US" dirty="0"/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左边的文法符号实例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…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dirty="0"/>
                  <a:t>相关的继承属性或者综合属性。</a:t>
                </a:r>
                <a:endParaRPr kumimoji="1" lang="en-US" altLang="zh-CN" dirty="0"/>
              </a:p>
              <a:p>
                <a:pPr marL="342900" indent="-342900">
                  <a:buAutoNum type="arabicParenR"/>
                </a:pPr>
                <a:r>
                  <a:rPr kumimoji="1" lang="zh-CN" altLang="en-US" dirty="0"/>
                  <a:t>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的实例本身相关的继承属性或综合属性，但是在由这个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的全部属性组成的依赖图中不存在环。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6A41DC-E179-9C49-90F3-5392C976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0" y="1502979"/>
                <a:ext cx="8198069" cy="2636619"/>
              </a:xfrm>
              <a:prstGeom prst="rect">
                <a:avLst/>
              </a:prstGeom>
              <a:blipFill>
                <a:blip r:embed="rId2"/>
                <a:stretch>
                  <a:fillRect l="-464" t="-1435" r="-3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485</Words>
  <Application>Microsoft Macintosh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A</cp:lastModifiedBy>
  <cp:revision>11</cp:revision>
  <dcterms:created xsi:type="dcterms:W3CDTF">2014-01-14T12:05:24Z</dcterms:created>
  <dcterms:modified xsi:type="dcterms:W3CDTF">2020-05-31T10:07:59Z</dcterms:modified>
</cp:coreProperties>
</file>