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9" r:id="rId2"/>
    <p:sldId id="270" r:id="rId3"/>
    <p:sldId id="271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3BD4-8B29-4758-97FB-0B76EBA26DC8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B15E-9927-444D-9099-8D2E2BAC1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0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hitsz.edu.cn/UserFiles/schoolFacilities/orig/1568609296808.jpg">
            <a:extLst>
              <a:ext uri="{FF2B5EF4-FFF2-40B4-BE49-F238E27FC236}">
                <a16:creationId xmlns:a16="http://schemas.microsoft.com/office/drawing/2014/main" id="{F5E4D7E6-97EB-438F-9B0A-6BF1F001D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382067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hitsz.edu.cn/media/images/logo.png">
            <a:extLst>
              <a:ext uri="{FF2B5EF4-FFF2-40B4-BE49-F238E27FC236}">
                <a16:creationId xmlns:a16="http://schemas.microsoft.com/office/drawing/2014/main" id="{39252CFB-6CF6-443B-86BC-6F6CAB80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132" y="157254"/>
            <a:ext cx="3476625" cy="638175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774265-2A2D-4D4D-8599-ADB98BDEF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57254"/>
            <a:ext cx="2246768" cy="424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4" descr="http://www.hitsz.edu.cn/media/images/logo.png">
            <a:extLst>
              <a:ext uri="{FF2B5EF4-FFF2-40B4-BE49-F238E27FC236}">
                <a16:creationId xmlns:a16="http://schemas.microsoft.com/office/drawing/2014/main" id="{3F8F93F6-9C8D-4FAC-A96E-CFAFE84C44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132" y="157254"/>
            <a:ext cx="3476625" cy="638175"/>
          </a:xfrm>
          <a:prstGeom prst="rect">
            <a:avLst/>
          </a:prstGeom>
          <a:noFill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A6D2B3-2D0D-4030-9E43-D6E578EBDD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157254"/>
            <a:ext cx="2246768" cy="424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DD00632-FA98-43CF-9032-AB9B879E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8008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225B0D-FEBF-4538-BBB2-775CD162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5177607"/>
            <a:ext cx="7886700" cy="13255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086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6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6E2DCA-9DD7-40DB-A364-3C0719E77DF3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8DE783-6B78-4A00-BED4-39B1925FBF64}"/>
              </a:ext>
            </a:extLst>
          </p:cNvPr>
          <p:cNvSpPr/>
          <p:nvPr/>
        </p:nvSpPr>
        <p:spPr>
          <a:xfrm>
            <a:off x="6902824" y="-11322"/>
            <a:ext cx="2241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2021</a:t>
            </a:r>
          </a:p>
        </p:txBody>
      </p:sp>
      <p:pic>
        <p:nvPicPr>
          <p:cNvPr id="9" name="Picture 4" descr="http://www.hitsz.edu.cn/media/images/logo.png">
            <a:extLst>
              <a:ext uri="{FF2B5EF4-FFF2-40B4-BE49-F238E27FC236}">
                <a16:creationId xmlns:a16="http://schemas.microsoft.com/office/drawing/2014/main" id="{2F84173D-FD74-4E30-A237-D94A2BD3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B19AEDA-F1CE-4BAB-BDE5-4BABEF429DFC}"/>
              </a:ext>
            </a:extLst>
          </p:cNvPr>
          <p:cNvSpPr/>
          <p:nvPr userDrawn="1"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 descr="http://www.hitsz.edu.cn/media/images/logo.png">
            <a:extLst>
              <a:ext uri="{FF2B5EF4-FFF2-40B4-BE49-F238E27FC236}">
                <a16:creationId xmlns:a16="http://schemas.microsoft.com/office/drawing/2014/main" id="{671D93FE-67F7-4749-9189-5BDADD27C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80D737-6DAA-4F52-BBEA-2B609587C7D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4821" y="-3742"/>
            <a:ext cx="3769179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000" dirty="0" smtClean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defRPr>
            </a:lvl1pPr>
          </a:lstStyle>
          <a:p>
            <a:pPr marL="0" lvl="0" algn="r" defTabSz="45720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087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6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D33F3C-52ED-45EF-82B9-C5C5D6202369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0D7B1-3092-47FD-9F77-875129581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869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D7B1-3092-47FD-9F77-875129581CC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64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s://support.microsoft.com/zh-cn/topic/%E6%9C%80%E6%96%B0%E6%94%AF%E6%8C%81%E7%9A%84-visual-c-%E4%B8%8B%E8%BD%BD-2647da03-1eea-4433-9aff-95f26a218cc0" TargetMode="External"/><Relationship Id="rId4" Type="http://schemas.openxmlformats.org/officeDocument/2006/relationships/hyperlink" Target="https://docs.conda.io/en/latest/miniconda.html#id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pi.douban.com/simp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106" y="3898556"/>
            <a:ext cx="7075788" cy="813360"/>
          </a:xfrm>
          <a:solidFill>
            <a:schemeClr val="accent2">
              <a:alpha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" altLang="zh-CN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Quiz and Homework</a:t>
            </a:r>
            <a:endParaRPr lang="" altLang="zh-CN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628650" y="49775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281258" y="5177858"/>
            <a:ext cx="8739942" cy="137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CN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2021.07.13~16</a:t>
            </a:r>
            <a:endParaRPr lang="en-US" sz="1600" i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95020" y="810260"/>
            <a:ext cx="220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Quiz for LSLR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7376" y="1376507"/>
                <a:ext cx="7920596" cy="829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" altLang="en-US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xperimental results of hydrogen diffusion coefficients in commercially pure iron at temperatures of 25</a:t>
                </a:r>
                <a14:m>
                  <m:oMath xmlns:m="http://schemas.openxmlformats.org/officeDocument/2006/math">
                    <m:r>
                      <a:rPr lang="en-US" altLang="zh-CN" sz="1600" kern="100" spc="8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℃</m:t>
                    </m:r>
                  </m:oMath>
                </a14:m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50</a:t>
                </a:r>
                <a14:m>
                  <m:oMath xmlns:m="http://schemas.openxmlformats.org/officeDocument/2006/math">
                    <m:r>
                      <a:rPr lang="en-US" altLang="zh-CN" sz="1600" kern="100" spc="8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℃</m:t>
                    </m:r>
                  </m:oMath>
                </a14:m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70</a:t>
                </a:r>
                <a14:m>
                  <m:oMath xmlns:m="http://schemas.openxmlformats.org/officeDocument/2006/math">
                    <m:r>
                      <a:rPr lang="en-US" altLang="zh-CN" sz="1600" kern="100" spc="8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℃</m:t>
                    </m:r>
                  </m:oMath>
                </a14:m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and 80</a:t>
                </a:r>
                <a14:m>
                  <m:oMath xmlns:m="http://schemas.openxmlformats.org/officeDocument/2006/math">
                    <m:r>
                      <a:rPr lang="en-US" altLang="zh-CN" sz="1600" kern="100" spc="8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℃</m:t>
                    </m:r>
                  </m:oMath>
                </a14:m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600" kern="100" spc="8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(</a:t>
                </a:r>
                <a:r>
                  <a:rPr lang="en-US" altLang="zh-CN" sz="1600" kern="100" spc="8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Zheng and Zhang, 1998) </a:t>
                </a:r>
                <a:endParaRPr lang="zh-CN" altLang="zh-CN" sz="1600" kern="100" spc="8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87376" y="1376507"/>
                <a:ext cx="7920596" cy="829945"/>
              </a:xfrm>
              <a:prstGeom prst="rect">
                <a:avLst/>
              </a:prstGeom>
              <a:blipFill rotWithShape="true">
                <a:blip r:embed="rId4"/>
                <a:stretch>
                  <a:fillRect l="-4" t="-56" r="7" b="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870585" y="2402840"/>
              <a:ext cx="5395595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15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0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14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7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14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60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 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25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pc="10">
                                  <a:effectLst/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50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pc="10">
                                  <a:effectLst/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70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pc="10">
                                  <a:effectLst/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 spc="10">
                                  <a:effectLst/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0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" altLang="en-US" sz="1600" b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kern="100" spc="10">
                              <a:effectLst/>
                            </a:rPr>
                            <a:t>Group I</a:t>
                          </a:r>
                          <a:r>
                            <a:rPr lang="" altLang="en-US" sz="1600" kern="100" spc="10">
                              <a:effectLst/>
                            </a:rPr>
                            <a:t>)</a:t>
                          </a:r>
                          <a:endParaRPr lang="" altLang="en-US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4.11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4.92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6.10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6.66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60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" altLang="en-US" sz="1600" b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600" kern="100" spc="10" dirty="0">
                              <a:effectLst/>
                            </a:rPr>
                            <a:t>Group II</a:t>
                          </a:r>
                          <a:r>
                            <a:rPr lang="" altLang="en-US" sz="1600" kern="100" spc="10" dirty="0">
                              <a:effectLst/>
                            </a:rPr>
                            <a:t>)</a:t>
                          </a:r>
                          <a:endParaRPr lang="" altLang="en-US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4.27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4.92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6.14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6.62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true"/>
              </p:cNvGraphicFramePr>
              <p:nvPr/>
            </p:nvGraphicFramePr>
            <p:xfrm>
              <a:off x="870585" y="2402840"/>
              <a:ext cx="5395595" cy="1097280"/>
            </p:xfrm>
            <a:graphic>
              <a:graphicData uri="http://schemas.openxmlformats.org/drawingml/2006/table">
                <a:tbl>
                  <a:tblPr firstRow="true" firstCol="true" bandRow="true">
                    <a:tableStyleId>{5C22544A-7EE6-4342-B048-85BDC9FD1C3A}</a:tableStyleId>
                  </a:tblPr>
                  <a:tblGrid>
                    <a:gridCol w="1291590"/>
                    <a:gridCol w="860425"/>
                    <a:gridCol w="1081405"/>
                    <a:gridCol w="1080770"/>
                    <a:gridCol w="1081405"/>
                  </a:tblGrid>
                  <a:tr h="36576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 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4.11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4.92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6.10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6.66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4.27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4.92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6.14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6.62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76396" y="4325407"/>
                <a:ext cx="2882679" cy="1268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8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he temperature dependence of diffusion coefficient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18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76396" y="4325407"/>
                <a:ext cx="2882679" cy="1268681"/>
              </a:xfrm>
              <a:prstGeom prst="rect">
                <a:avLst/>
              </a:prstGeom>
              <a:blipFill rotWithShape="true">
                <a:blip r:embed="rId6"/>
                <a:stretch>
                  <a:fillRect l="-12" t="-33" r="5"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46470" y="2681605"/>
                <a:ext cx="2560955" cy="11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18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i="1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8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18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=1/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 xmlns=""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46470" y="2681605"/>
                <a:ext cx="2560955" cy="1198880"/>
              </a:xfrm>
              <a:prstGeom prst="rect">
                <a:avLst/>
              </a:prstGeom>
              <a:blipFill rotWithShape="true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85490" y="4694712"/>
                <a:ext cx="39350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Convert to a linear equation of 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m:rPr>
                        <m:sty m:val="p"/>
                      </m:rPr>
                      <a:rPr lang="en-US" altLang="zh-CN" sz="18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18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𝑤𝑥</m:t>
                    </m:r>
                  </m:oMath>
                </a14:m>
                <a:r>
                  <a:rPr lang="en-US" altLang="zh-CN" sz="18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0" name="文本框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085490" y="4694712"/>
                <a:ext cx="3935072" cy="646331"/>
              </a:xfrm>
              <a:prstGeom prst="rect">
                <a:avLst/>
              </a:prstGeom>
              <a:blipFill rotWithShape="true">
                <a:blip r:embed="rId8"/>
                <a:stretch>
                  <a:fillRect l="-7" t="-24" r="7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/>
          <p:cNvSpPr/>
          <p:nvPr/>
        </p:nvSpPr>
        <p:spPr>
          <a:xfrm>
            <a:off x="7515356" y="3986101"/>
            <a:ext cx="252248" cy="531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45932" y="5757182"/>
                <a:ext cx="5089108" cy="706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Please calculate the values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least squares linear regression </a:t>
                </a:r>
                <a:r>
                  <a:rPr lang="" alt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manually</a:t>
                </a:r>
              </a:p>
            </p:txBody>
          </p:sp>
        </mc:Choice>
        <mc:Fallback xmlns="">
          <p:sp>
            <p:nvSpPr>
              <p:cNvPr id="13" name="文本框 1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45932" y="5757182"/>
                <a:ext cx="5089108" cy="706755"/>
              </a:xfrm>
              <a:prstGeom prst="rect">
                <a:avLst/>
              </a:prstGeom>
              <a:blipFill rotWithShape="true">
                <a:blip r:embed="rId9"/>
                <a:stretch>
                  <a:fillRect l="-8" t="-38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035040" y="5448934"/>
              <a:ext cx="2847251" cy="11800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432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20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20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35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 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Group I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Group II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true"/>
              </p:cNvGraphicFramePr>
              <p:nvPr/>
            </p:nvGraphicFramePr>
            <p:xfrm>
              <a:off x="6035040" y="5448934"/>
              <a:ext cx="2847251" cy="1180096"/>
            </p:xfrm>
            <a:graphic>
              <a:graphicData uri="http://schemas.openxmlformats.org/drawingml/2006/table">
                <a:tbl>
                  <a:tblPr firstRow="true" firstCol="true" bandRow="true">
                    <a:tableStyleId>{5C22544A-7EE6-4342-B048-85BDC9FD1C3A}</a:tableStyleId>
                  </a:tblPr>
                  <a:tblGrid>
                    <a:gridCol w="943239"/>
                    <a:gridCol w="952006"/>
                    <a:gridCol w="952006"/>
                  </a:tblGrid>
                  <a:tr h="42354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 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>
                        <a:blipFill>
                          <a:blip r:embed="rId10"/>
                        </a:blipFill>
                      </a:tcPr>
                    </a:tc>
                  </a:tr>
                  <a:tr h="3782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>
                              <a:effectLst/>
                            </a:rPr>
                            <a:t>Group I</a:t>
                          </a: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</a:tr>
                  <a:tr h="3782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</a:pPr>
                          <a:r>
                            <a:rPr lang="en-US" sz="1600" kern="100" spc="10" dirty="0">
                              <a:effectLst/>
                            </a:rPr>
                            <a:t>Group II</a:t>
                          </a:r>
                          <a:endParaRPr lang="zh-CN" sz="1600" kern="100" spc="1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sz="1600" kern="100" spc="1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51435" marR="51435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795020" y="3625850"/>
                <a:ext cx="2724785" cy="3600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𝑢𝑛𝑖𝑡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95020" y="3625850"/>
                <a:ext cx="2724785" cy="360045"/>
              </a:xfrm>
              <a:prstGeom prst="rect">
                <a:avLst/>
              </a:prstGeom>
              <a:blipFill rotWithShape="true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053136" y="1343222"/>
            <a:ext cx="77304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rite computer </a:t>
            </a: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the </a:t>
            </a: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LSLR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program </a:t>
            </a:r>
            <a:r>
              <a:rPr lang="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being familiar to you. </a:t>
            </a:r>
            <a:endParaRPr lang="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us your codes and output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You’d better give a plot just as shown below, with some plot software,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python-matplotlib, gnuplot, origin.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2471486" y="3265115"/>
            <a:ext cx="3520308" cy="341512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3136" y="739192"/>
            <a:ext cx="457830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for LSLR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E89281A-809E-48EF-860D-952020DE3276}"/>
              </a:ext>
            </a:extLst>
          </p:cNvPr>
          <p:cNvSpPr txBox="1"/>
          <p:nvPr/>
        </p:nvSpPr>
        <p:spPr>
          <a:xfrm>
            <a:off x="1735448" y="1532409"/>
            <a:ext cx="56731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  <a:r>
              <a:rPr lang="zh-CN" altLang="en-US" sz="20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推荐使用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Jupyter lab </a:t>
            </a:r>
            <a:endParaRPr lang="en-US" altLang="zh-CN" sz="20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部分的库和版本供大家参考：</a:t>
            </a:r>
            <a:b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 </a:t>
            </a:r>
            <a:r>
              <a:rPr lang="en-US" altLang="zh-CN" sz="2000">
                <a:solidFill>
                  <a:srgbClr val="333333"/>
                </a:solidFill>
                <a:latin typeface="Open Sans" panose="020B0604020202020204" pitchFamily="34" charset="0"/>
              </a:rPr>
              <a:t>3.7.6</a:t>
            </a:r>
            <a: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en-US" sz="2000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Scikit-learn 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0.24.0 </a:t>
            </a:r>
            <a:endParaRPr lang="en-US" altLang="zh-CN" sz="20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Graphviz 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0.14 </a:t>
            </a:r>
            <a:b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Numpy 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1.15.5, </a:t>
            </a: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Pandas 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1.1.0, </a:t>
            </a:r>
            <a:r>
              <a:rPr lang="en-US" altLang="zh-CN" sz="20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Matplotlib </a:t>
            </a:r>
            <a:r>
              <a:rPr lang="en-US" altLang="zh-CN" sz="2000" b="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3.3.1</a:t>
            </a:r>
            <a:endParaRPr lang="zh-CN" alt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335FF-3781-4EFF-9CDD-D8A9F178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65" y="4844819"/>
            <a:ext cx="6246335" cy="20131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C85DD2-9258-484C-BF20-D898108A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39" y="543845"/>
            <a:ext cx="1475064" cy="12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B9954A-0161-4C0B-BAD2-E4AFD4B76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26" y="1662108"/>
            <a:ext cx="7310348" cy="17668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762E11-36F8-433B-9D42-F0841836C4B5}"/>
              </a:ext>
            </a:extLst>
          </p:cNvPr>
          <p:cNvSpPr txBox="1"/>
          <p:nvPr/>
        </p:nvSpPr>
        <p:spPr>
          <a:xfrm>
            <a:off x="832421" y="933176"/>
            <a:ext cx="274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https://scikit-learn.org/</a:t>
            </a:r>
            <a:endParaRPr lang="zh-CN" altLang="en-US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96ECAD-9C19-44AE-9F6E-6358EFB73DA8}"/>
              </a:ext>
            </a:extLst>
          </p:cNvPr>
          <p:cNvSpPr txBox="1"/>
          <p:nvPr/>
        </p:nvSpPr>
        <p:spPr>
          <a:xfrm>
            <a:off x="1229517" y="4226396"/>
            <a:ext cx="68531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Scikitlearn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易于学习，依赖应用广泛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语言，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方便使用和求助解决问题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软件安装：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，配置使用环境并使用豆瓣源镜像下载所需的包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5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336783-6BA5-4FAD-AD07-4EF11307AA66}"/>
              </a:ext>
            </a:extLst>
          </p:cNvPr>
          <p:cNvSpPr txBox="1"/>
          <p:nvPr/>
        </p:nvSpPr>
        <p:spPr>
          <a:xfrm>
            <a:off x="704481" y="561018"/>
            <a:ext cx="74449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推荐使用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Miniconda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搭建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Miniconda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是最小的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conda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安装环境，它提供了：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Conda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包管理工具和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可在官网下载对应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版本的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Miniconda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Miniconda — Conda documentation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如果是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Windows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操作系统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还需安装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Visual C++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（安装后需要重新启动计算机）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最新支持的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Visual C++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下载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(microsoft.com)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EA23C3-538B-4C35-B558-6B13E2130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2667000" cy="2667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6ED308-B0AB-44A1-BFE1-85569CF5ED2F}"/>
              </a:ext>
            </a:extLst>
          </p:cNvPr>
          <p:cNvSpPr txBox="1"/>
          <p:nvPr/>
        </p:nvSpPr>
        <p:spPr>
          <a:xfrm>
            <a:off x="770173" y="5587554"/>
            <a:ext cx="5425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链接：https://pan.baidu.com/s/1GSTsxTkIN4vUW9cVCHDwvA 提取码：HIT1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47885-AF38-4DAE-9B76-A94AF1FD76DA}"/>
              </a:ext>
            </a:extLst>
          </p:cNvPr>
          <p:cNvSpPr txBox="1"/>
          <p:nvPr/>
        </p:nvSpPr>
        <p:spPr>
          <a:xfrm>
            <a:off x="770173" y="5155168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合适的版本已上传至百度网盘</a:t>
            </a:r>
            <a:r>
              <a:rPr lang="en-US" altLang="zh-CN" b="1"/>
              <a:t>-</a:t>
            </a:r>
            <a:r>
              <a:rPr lang="zh-CN" altLang="en-US" b="1"/>
              <a:t>永久有效</a:t>
            </a:r>
          </a:p>
        </p:txBody>
      </p:sp>
    </p:spTree>
    <p:extLst>
      <p:ext uri="{BB962C8B-B14F-4D97-AF65-F5344CB8AC3E}">
        <p14:creationId xmlns:p14="http://schemas.microsoft.com/office/powerpoint/2010/main" val="23301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234344-89D7-4846-BBD1-43AA9FA7CB47}"/>
              </a:ext>
            </a:extLst>
          </p:cNvPr>
          <p:cNvSpPr txBox="1"/>
          <p:nvPr/>
        </p:nvSpPr>
        <p:spPr>
          <a:xfrm>
            <a:off x="927012" y="1505955"/>
            <a:ext cx="74558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Prompt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命令执行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使用豆瓣源安装所需的包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pip install (pak-name==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)–i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https://pypi.douban.com/simple/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E.G.</a:t>
            </a: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pip install </a:t>
            </a:r>
            <a:r>
              <a:rPr lang="en-US" altLang="zh-CN" sz="18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Scikit-learn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–i https://pypi.douban.com/simple/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pip install </a:t>
            </a:r>
            <a:r>
              <a:rPr lang="en-US" altLang="zh-CN" sz="1800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Graphviz  </a:t>
            </a:r>
            <a:r>
              <a:rPr lang="en-US" altLang="zh-CN" sz="1800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-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 https://pypi.douban.com/simple/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18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0B8F6B-03CF-4C84-8CCD-D5F95C5E783C}"/>
              </a:ext>
            </a:extLst>
          </p:cNvPr>
          <p:cNvSpPr txBox="1"/>
          <p:nvPr/>
        </p:nvSpPr>
        <p:spPr>
          <a:xfrm>
            <a:off x="681070" y="781970"/>
            <a:ext cx="22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操作流程（参考）：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497EA6-34E6-4D9B-9C39-33699045C7BA}"/>
              </a:ext>
            </a:extLst>
          </p:cNvPr>
          <p:cNvSpPr txBox="1"/>
          <p:nvPr/>
        </p:nvSpPr>
        <p:spPr>
          <a:xfrm>
            <a:off x="1399978" y="1829812"/>
            <a:ext cx="5101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导入所需的包</a:t>
            </a:r>
            <a:endParaRPr lang="en-US" altLang="zh-CN"/>
          </a:p>
          <a:p>
            <a:r>
              <a:rPr lang="en-US" altLang="zh-CN"/>
              <a:t>%matplotlib inline</a:t>
            </a:r>
          </a:p>
          <a:p>
            <a:r>
              <a:rPr lang="en-US" altLang="zh-CN"/>
              <a:t>import pandas as pd</a:t>
            </a:r>
          </a:p>
          <a:p>
            <a:r>
              <a:rPr lang="en-US" altLang="zh-CN"/>
              <a:t>import numpy as np</a:t>
            </a:r>
          </a:p>
          <a:p>
            <a:r>
              <a:rPr lang="en-US" altLang="zh-CN"/>
              <a:t>from sklearn import linear_model</a:t>
            </a:r>
          </a:p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4737B-EFD9-4CD4-B98B-CB5A7B337C08}"/>
              </a:ext>
            </a:extLst>
          </p:cNvPr>
          <p:cNvSpPr txBox="1"/>
          <p:nvPr/>
        </p:nvSpPr>
        <p:spPr>
          <a:xfrm>
            <a:off x="1399978" y="3985650"/>
            <a:ext cx="4804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导入数据</a:t>
            </a:r>
            <a:endParaRPr lang="en-US" altLang="zh-CN"/>
          </a:p>
          <a:p>
            <a:r>
              <a:rPr lang="pt-BR" altLang="zh-CN"/>
              <a:t>data = pd.read_csv(r".\data.csv")</a:t>
            </a:r>
          </a:p>
          <a:p>
            <a:r>
              <a:rPr lang="en-US" altLang="zh-CN"/>
              <a:t>#</a:t>
            </a:r>
            <a:r>
              <a:rPr lang="zh-CN" altLang="en-US"/>
              <a:t>描述性统计</a:t>
            </a:r>
          </a:p>
          <a:p>
            <a:r>
              <a:rPr lang="en-US" altLang="zh-CN"/>
              <a:t>describe=data.describe([0.25,0.5,0.75]).T</a:t>
            </a:r>
          </a:p>
          <a:p>
            <a:r>
              <a:rPr lang="en-US" altLang="zh-CN"/>
              <a:t>describe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0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4812810-BF60-41AC-8975-B009510D02F7}"/>
              </a:ext>
            </a:extLst>
          </p:cNvPr>
          <p:cNvSpPr/>
          <p:nvPr/>
        </p:nvSpPr>
        <p:spPr>
          <a:xfrm>
            <a:off x="0" y="0"/>
            <a:ext cx="9144000" cy="22709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http://www.hitsz.edu.cn/media/images/logo.png">
            <a:extLst>
              <a:ext uri="{FF2B5EF4-FFF2-40B4-BE49-F238E27FC236}">
                <a16:creationId xmlns:a16="http://schemas.microsoft.com/office/drawing/2014/main" id="{27207B00-A17A-40BE-901D-EF452EB2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" y="14418"/>
            <a:ext cx="1060912" cy="194743"/>
          </a:xfrm>
          <a:prstGeom prst="rect">
            <a:avLst/>
          </a:prstGeom>
          <a:noFill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7A8D4B-9808-4DA5-9E30-C27D11E3238E}"/>
              </a:ext>
            </a:extLst>
          </p:cNvPr>
          <p:cNvSpPr txBox="1"/>
          <p:nvPr/>
        </p:nvSpPr>
        <p:spPr>
          <a:xfrm>
            <a:off x="1376761" y="1583450"/>
            <a:ext cx="4804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分割</a:t>
            </a:r>
            <a:r>
              <a:rPr lang="en-US" altLang="zh-CN"/>
              <a:t>features</a:t>
            </a:r>
            <a:r>
              <a:rPr lang="zh-CN" altLang="en-US"/>
              <a:t>和</a:t>
            </a:r>
            <a:r>
              <a:rPr lang="en-US" altLang="zh-CN"/>
              <a:t>targets</a:t>
            </a:r>
          </a:p>
          <a:p>
            <a:r>
              <a:rPr lang="pt-BR" altLang="zh-CN"/>
              <a:t>X = data.iloc[:,:-1]</a:t>
            </a:r>
          </a:p>
          <a:p>
            <a:r>
              <a:rPr lang="pt-BR" altLang="zh-CN"/>
              <a:t>Y = data.iloc[:,-1]  </a:t>
            </a:r>
            <a:r>
              <a:rPr lang="en-US" altLang="zh-CN"/>
              <a:t># </a:t>
            </a:r>
            <a:r>
              <a:rPr lang="zh-CN" altLang="en-US"/>
              <a:t>只有一个</a:t>
            </a:r>
            <a:r>
              <a:rPr lang="en-US" altLang="zh-CN"/>
              <a:t>target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AB953-CDB3-4508-B8D7-01734D3B317D}"/>
              </a:ext>
            </a:extLst>
          </p:cNvPr>
          <p:cNvSpPr txBox="1"/>
          <p:nvPr/>
        </p:nvSpPr>
        <p:spPr>
          <a:xfrm>
            <a:off x="1376761" y="3211504"/>
            <a:ext cx="6278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创建</a:t>
            </a:r>
            <a:r>
              <a:rPr lang="en-US" altLang="zh-CN"/>
              <a:t>ML</a:t>
            </a:r>
            <a:r>
              <a:rPr lang="zh-CN" altLang="en-US"/>
              <a:t>模型，训练，预测</a:t>
            </a:r>
            <a:endParaRPr lang="en-US" altLang="zh-CN"/>
          </a:p>
          <a:p>
            <a:r>
              <a:rPr lang="pt-BR" altLang="zh-CN"/>
              <a:t>ridge = linear_model.Ridge(alpha=</a:t>
            </a:r>
            <a:r>
              <a:rPr lang="en-US" altLang="zh-CN"/>
              <a:t>0.1</a:t>
            </a:r>
            <a:r>
              <a:rPr lang="pt-BR" altLang="zh-CN"/>
              <a:t>, fit_intercept=False)</a:t>
            </a:r>
          </a:p>
          <a:p>
            <a:r>
              <a:rPr lang="pt-BR" altLang="zh-CN"/>
              <a:t>ridge.fit(X, Y)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12C2EF-E7EB-4865-AAAD-3A8DB45B92B8}"/>
              </a:ext>
            </a:extLst>
          </p:cNvPr>
          <p:cNvSpPr txBox="1"/>
          <p:nvPr/>
        </p:nvSpPr>
        <p:spPr>
          <a:xfrm>
            <a:off x="1376761" y="5098110"/>
            <a:ext cx="627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5.</a:t>
            </a:r>
            <a:r>
              <a:rPr lang="zh-CN" altLang="en-US"/>
              <a:t>图形展示结果（非必须）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40762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E1A8ED38-B6AC-4AF6-9933-644C3F0CF03B}" vid="{9A9DEEB1-812B-407A-9A38-1B934101511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model2</Template>
  <TotalTime>1105</TotalTime>
  <Words>588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Open Sans</vt:lpstr>
      <vt:lpstr>等线</vt:lpstr>
      <vt:lpstr>等线 Light</vt:lpstr>
      <vt:lpstr>楷体</vt:lpstr>
      <vt:lpstr>宋体</vt:lpstr>
      <vt:lpstr>Microsoft YaHei</vt:lpstr>
      <vt:lpstr>Agency FB</vt:lpstr>
      <vt:lpstr>Arial</vt:lpstr>
      <vt:lpstr>Calibri</vt:lpstr>
      <vt:lpstr>Calibri Light</vt:lpstr>
      <vt:lpstr>Cambria Math</vt:lpstr>
      <vt:lpstr>Times New Roman</vt:lpstr>
      <vt:lpstr>Wingdings</vt:lpstr>
      <vt:lpstr>主题2</vt:lpstr>
      <vt:lpstr>Quiz and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HIT</dc:creator>
  <cp:lastModifiedBy>Tongyi ZHANG</cp:lastModifiedBy>
  <cp:revision>46</cp:revision>
  <dcterms:created xsi:type="dcterms:W3CDTF">2021-07-06T05:48:00Z</dcterms:created>
  <dcterms:modified xsi:type="dcterms:W3CDTF">2021-07-13T03:07:29Z</dcterms:modified>
</cp:coreProperties>
</file>