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"/>
      <p:bold r:id="rId4"/>
    </p:embeddedFont>
    <p:embeddedFont>
      <p:font typeface="Trebuchet MS" panose="020B060302020202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0" autoAdjust="0"/>
    <p:restoredTop sz="94524" autoAdjust="0"/>
  </p:normalViewPr>
  <p:slideViewPr>
    <p:cSldViewPr>
      <p:cViewPr varScale="1">
        <p:scale>
          <a:sx n="85" d="100"/>
          <a:sy n="85" d="100"/>
        </p:scale>
        <p:origin x="-12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F3121-43D5-4793-9A1C-4BF3CB19C8F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B76375-8B1B-4E08-A371-2FBE1349BBB8}">
      <dgm:prSet phldrT="[Text]" custT="1"/>
      <dgm:spPr/>
      <dgm:t>
        <a:bodyPr/>
        <a:lstStyle/>
        <a:p>
          <a:r>
            <a:rPr lang="en-US" sz="1800" dirty="0" smtClean="0"/>
            <a:t>Investors </a:t>
          </a:r>
          <a:r>
            <a:rPr lang="en-US" sz="1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on retirement planning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>and </a:t>
          </a:r>
          <a:r>
            <a:rPr lang="en-US" sz="1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avoid planning for death</a:t>
          </a:r>
          <a:r>
            <a:rPr lang="en-US" sz="1800" dirty="0" smtClean="0"/>
            <a:t>.</a:t>
          </a:r>
        </a:p>
      </dgm:t>
    </dgm:pt>
    <dgm:pt modelId="{6E18862D-14A3-4AF1-8FA9-167B4739619F}" type="parTrans" cxnId="{2877276C-CA6D-4699-8C6B-45290183E92D}">
      <dgm:prSet/>
      <dgm:spPr/>
      <dgm:t>
        <a:bodyPr/>
        <a:lstStyle/>
        <a:p>
          <a:endParaRPr lang="en-US"/>
        </a:p>
      </dgm:t>
    </dgm:pt>
    <dgm:pt modelId="{9E9C1B78-5B15-4E89-8E9E-345780B59854}" type="sibTrans" cxnId="{2877276C-CA6D-4699-8C6B-45290183E92D}">
      <dgm:prSet/>
      <dgm:spPr/>
      <dgm:t>
        <a:bodyPr/>
        <a:lstStyle/>
        <a:p>
          <a:endParaRPr lang="en-US"/>
        </a:p>
      </dgm:t>
    </dgm:pt>
    <dgm:pt modelId="{82AB6E18-B0B0-4FDE-AFBB-3FF81C33AC7E}">
      <dgm:prSet phldrT="[Text]" custT="1"/>
      <dgm:spPr/>
      <dgm:t>
        <a:bodyPr/>
        <a:lstStyle/>
        <a:p>
          <a:r>
            <a:rPr lang="en-US" sz="1800" dirty="0" smtClean="0">
              <a:latin typeface="+mn-lt"/>
            </a:rPr>
            <a:t>Investors </a:t>
          </a:r>
          <a:r>
            <a:rPr lang="en-US" sz="1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focus on potential profit</a:t>
          </a:r>
          <a:r>
            <a:rPr lang="en-US" sz="1800" dirty="0" smtClean="0">
              <a:latin typeface="+mn-lt"/>
            </a:rPr>
            <a:t/>
          </a:r>
          <a:br>
            <a:rPr lang="en-US" sz="1800" dirty="0" smtClean="0">
              <a:latin typeface="+mn-lt"/>
            </a:rPr>
          </a:br>
          <a:r>
            <a:rPr lang="en-US" sz="1800" dirty="0" smtClean="0">
              <a:latin typeface="+mn-lt"/>
            </a:rPr>
            <a:t>and </a:t>
          </a:r>
          <a:r>
            <a:rPr lang="en-US" sz="1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avoid thinking about potential loss</a:t>
          </a:r>
          <a:r>
            <a:rPr lang="en-US" sz="1800" dirty="0" smtClean="0">
              <a:latin typeface="+mn-lt"/>
            </a:rPr>
            <a:t>.</a:t>
          </a:r>
          <a:endParaRPr lang="en-US" sz="1800" dirty="0">
            <a:latin typeface="+mn-lt"/>
          </a:endParaRPr>
        </a:p>
      </dgm:t>
    </dgm:pt>
    <dgm:pt modelId="{51921456-4A2F-45C3-840A-808F46255631}" type="parTrans" cxnId="{D9C48EF6-C0A2-487F-BA60-113F7EAB31B5}">
      <dgm:prSet/>
      <dgm:spPr/>
      <dgm:t>
        <a:bodyPr/>
        <a:lstStyle/>
        <a:p>
          <a:endParaRPr lang="en-US"/>
        </a:p>
      </dgm:t>
    </dgm:pt>
    <dgm:pt modelId="{9EC28F15-76DD-4F07-8864-182DD02711DF}" type="sibTrans" cxnId="{D9C48EF6-C0A2-487F-BA60-113F7EAB31B5}">
      <dgm:prSet/>
      <dgm:spPr/>
      <dgm:t>
        <a:bodyPr/>
        <a:lstStyle/>
        <a:p>
          <a:endParaRPr lang="en-US"/>
        </a:p>
      </dgm:t>
    </dgm:pt>
    <dgm:pt modelId="{BAC2A026-EE28-42DA-BF31-F21E7CC309A4}" type="pres">
      <dgm:prSet presAssocID="{C3EF3121-43D5-4793-9A1C-4BF3CB19C8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61EC6E7-7885-4FF1-B10C-983C1C5DE79E}" type="pres">
      <dgm:prSet presAssocID="{C3EF3121-43D5-4793-9A1C-4BF3CB19C8FF}" presName="Name1" presStyleCnt="0"/>
      <dgm:spPr/>
    </dgm:pt>
    <dgm:pt modelId="{ACD3BD90-D77F-4F00-AB34-41FE1F22E1AB}" type="pres">
      <dgm:prSet presAssocID="{C3EF3121-43D5-4793-9A1C-4BF3CB19C8FF}" presName="cycle" presStyleCnt="0"/>
      <dgm:spPr/>
    </dgm:pt>
    <dgm:pt modelId="{D5949DBF-3B66-4200-896A-4F789B65D645}" type="pres">
      <dgm:prSet presAssocID="{C3EF3121-43D5-4793-9A1C-4BF3CB19C8FF}" presName="srcNode" presStyleLbl="node1" presStyleIdx="0" presStyleCnt="2"/>
      <dgm:spPr/>
    </dgm:pt>
    <dgm:pt modelId="{F958131B-67FA-41F7-B224-EEB99F27B530}" type="pres">
      <dgm:prSet presAssocID="{C3EF3121-43D5-4793-9A1C-4BF3CB19C8FF}" presName="conn" presStyleLbl="parChTrans1D2" presStyleIdx="0" presStyleCnt="1"/>
      <dgm:spPr/>
      <dgm:t>
        <a:bodyPr/>
        <a:lstStyle/>
        <a:p>
          <a:endParaRPr lang="en-US"/>
        </a:p>
      </dgm:t>
    </dgm:pt>
    <dgm:pt modelId="{28DCE89A-7F68-4F2F-8BD4-3405FC079C1E}" type="pres">
      <dgm:prSet presAssocID="{C3EF3121-43D5-4793-9A1C-4BF3CB19C8FF}" presName="extraNode" presStyleLbl="node1" presStyleIdx="0" presStyleCnt="2"/>
      <dgm:spPr/>
    </dgm:pt>
    <dgm:pt modelId="{A2713154-E176-479B-83F2-E52E23E95EB0}" type="pres">
      <dgm:prSet presAssocID="{C3EF3121-43D5-4793-9A1C-4BF3CB19C8FF}" presName="dstNode" presStyleLbl="node1" presStyleIdx="0" presStyleCnt="2"/>
      <dgm:spPr/>
    </dgm:pt>
    <dgm:pt modelId="{B83170CC-D86A-4E48-9B9C-7F1440D3B92E}" type="pres">
      <dgm:prSet presAssocID="{16B76375-8B1B-4E08-A371-2FBE1349BBB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34C5B-3E56-459B-AE73-AFD4322B82CB}" type="pres">
      <dgm:prSet presAssocID="{16B76375-8B1B-4E08-A371-2FBE1349BBB8}" presName="accent_1" presStyleCnt="0"/>
      <dgm:spPr/>
    </dgm:pt>
    <dgm:pt modelId="{5F153448-20E5-4D57-A88D-8F765ECDAE3C}" type="pres">
      <dgm:prSet presAssocID="{16B76375-8B1B-4E08-A371-2FBE1349BBB8}" presName="accentRepeatNode" presStyleLbl="solidFgAcc1" presStyleIdx="0" presStyleCnt="2"/>
      <dgm:spPr/>
    </dgm:pt>
    <dgm:pt modelId="{177F4555-4C68-442D-AF9F-03602161B465}" type="pres">
      <dgm:prSet presAssocID="{82AB6E18-B0B0-4FDE-AFBB-3FF81C33AC7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159D5-B965-4C2E-B985-8AAFE89B90BF}" type="pres">
      <dgm:prSet presAssocID="{82AB6E18-B0B0-4FDE-AFBB-3FF81C33AC7E}" presName="accent_2" presStyleCnt="0"/>
      <dgm:spPr/>
    </dgm:pt>
    <dgm:pt modelId="{2515CBA0-6FB6-4EE5-AB7B-A0C5281354C6}" type="pres">
      <dgm:prSet presAssocID="{82AB6E18-B0B0-4FDE-AFBB-3FF81C33AC7E}" presName="accentRepeatNode" presStyleLbl="solidFgAcc1" presStyleIdx="1" presStyleCnt="2"/>
      <dgm:spPr/>
    </dgm:pt>
  </dgm:ptLst>
  <dgm:cxnLst>
    <dgm:cxn modelId="{2877276C-CA6D-4699-8C6B-45290183E92D}" srcId="{C3EF3121-43D5-4793-9A1C-4BF3CB19C8FF}" destId="{16B76375-8B1B-4E08-A371-2FBE1349BBB8}" srcOrd="0" destOrd="0" parTransId="{6E18862D-14A3-4AF1-8FA9-167B4739619F}" sibTransId="{9E9C1B78-5B15-4E89-8E9E-345780B59854}"/>
    <dgm:cxn modelId="{C309DA88-3E54-4960-8AA1-94A542AE3306}" type="presOf" srcId="{9E9C1B78-5B15-4E89-8E9E-345780B59854}" destId="{F958131B-67FA-41F7-B224-EEB99F27B530}" srcOrd="0" destOrd="0" presId="urn:microsoft.com/office/officeart/2008/layout/VerticalCurvedList"/>
    <dgm:cxn modelId="{09EAF1CF-BB7A-4F7E-8CBA-C7FAB9E53AED}" type="presOf" srcId="{C3EF3121-43D5-4793-9A1C-4BF3CB19C8FF}" destId="{BAC2A026-EE28-42DA-BF31-F21E7CC309A4}" srcOrd="0" destOrd="0" presId="urn:microsoft.com/office/officeart/2008/layout/VerticalCurvedList"/>
    <dgm:cxn modelId="{D9C48EF6-C0A2-487F-BA60-113F7EAB31B5}" srcId="{C3EF3121-43D5-4793-9A1C-4BF3CB19C8FF}" destId="{82AB6E18-B0B0-4FDE-AFBB-3FF81C33AC7E}" srcOrd="1" destOrd="0" parTransId="{51921456-4A2F-45C3-840A-808F46255631}" sibTransId="{9EC28F15-76DD-4F07-8864-182DD02711DF}"/>
    <dgm:cxn modelId="{6BBC4FBF-231E-49AE-A735-43C0450C8622}" type="presOf" srcId="{82AB6E18-B0B0-4FDE-AFBB-3FF81C33AC7E}" destId="{177F4555-4C68-442D-AF9F-03602161B465}" srcOrd="0" destOrd="0" presId="urn:microsoft.com/office/officeart/2008/layout/VerticalCurvedList"/>
    <dgm:cxn modelId="{579014D0-5541-452E-8DDC-394E70294CC3}" type="presOf" srcId="{16B76375-8B1B-4E08-A371-2FBE1349BBB8}" destId="{B83170CC-D86A-4E48-9B9C-7F1440D3B92E}" srcOrd="0" destOrd="0" presId="urn:microsoft.com/office/officeart/2008/layout/VerticalCurvedList"/>
    <dgm:cxn modelId="{593E89E1-E724-4EF6-BF49-FFA262E3BCEE}" type="presParOf" srcId="{BAC2A026-EE28-42DA-BF31-F21E7CC309A4}" destId="{A61EC6E7-7885-4FF1-B10C-983C1C5DE79E}" srcOrd="0" destOrd="0" presId="urn:microsoft.com/office/officeart/2008/layout/VerticalCurvedList"/>
    <dgm:cxn modelId="{EB08C92A-E515-46F2-9127-DD0DC5182F9A}" type="presParOf" srcId="{A61EC6E7-7885-4FF1-B10C-983C1C5DE79E}" destId="{ACD3BD90-D77F-4F00-AB34-41FE1F22E1AB}" srcOrd="0" destOrd="0" presId="urn:microsoft.com/office/officeart/2008/layout/VerticalCurvedList"/>
    <dgm:cxn modelId="{DA5435E7-1974-4054-A122-CEF1EB20ACAE}" type="presParOf" srcId="{ACD3BD90-D77F-4F00-AB34-41FE1F22E1AB}" destId="{D5949DBF-3B66-4200-896A-4F789B65D645}" srcOrd="0" destOrd="0" presId="urn:microsoft.com/office/officeart/2008/layout/VerticalCurvedList"/>
    <dgm:cxn modelId="{54278A4C-9CA3-49D0-A72E-4DE5838B847E}" type="presParOf" srcId="{ACD3BD90-D77F-4F00-AB34-41FE1F22E1AB}" destId="{F958131B-67FA-41F7-B224-EEB99F27B530}" srcOrd="1" destOrd="0" presId="urn:microsoft.com/office/officeart/2008/layout/VerticalCurvedList"/>
    <dgm:cxn modelId="{FAEAA133-DC06-4E94-AFF4-D9D069010CE4}" type="presParOf" srcId="{ACD3BD90-D77F-4F00-AB34-41FE1F22E1AB}" destId="{28DCE89A-7F68-4F2F-8BD4-3405FC079C1E}" srcOrd="2" destOrd="0" presId="urn:microsoft.com/office/officeart/2008/layout/VerticalCurvedList"/>
    <dgm:cxn modelId="{4E688240-87B5-40E3-AC2C-EEA83D1C989F}" type="presParOf" srcId="{ACD3BD90-D77F-4F00-AB34-41FE1F22E1AB}" destId="{A2713154-E176-479B-83F2-E52E23E95EB0}" srcOrd="3" destOrd="0" presId="urn:microsoft.com/office/officeart/2008/layout/VerticalCurvedList"/>
    <dgm:cxn modelId="{15ED2EEC-9DA9-4684-9151-1BD66DE9060D}" type="presParOf" srcId="{A61EC6E7-7885-4FF1-B10C-983C1C5DE79E}" destId="{B83170CC-D86A-4E48-9B9C-7F1440D3B92E}" srcOrd="1" destOrd="0" presId="urn:microsoft.com/office/officeart/2008/layout/VerticalCurvedList"/>
    <dgm:cxn modelId="{52AF7B5A-41B8-40A5-96BD-3D9F65CD839C}" type="presParOf" srcId="{A61EC6E7-7885-4FF1-B10C-983C1C5DE79E}" destId="{D0634C5B-3E56-459B-AE73-AFD4322B82CB}" srcOrd="2" destOrd="0" presId="urn:microsoft.com/office/officeart/2008/layout/VerticalCurvedList"/>
    <dgm:cxn modelId="{95DBA9EB-96D9-424D-A3F9-0F2A2FB4C145}" type="presParOf" srcId="{D0634C5B-3E56-459B-AE73-AFD4322B82CB}" destId="{5F153448-20E5-4D57-A88D-8F765ECDAE3C}" srcOrd="0" destOrd="0" presId="urn:microsoft.com/office/officeart/2008/layout/VerticalCurvedList"/>
    <dgm:cxn modelId="{131CEB4D-4901-416A-B0EA-E6772D0405E1}" type="presParOf" srcId="{A61EC6E7-7885-4FF1-B10C-983C1C5DE79E}" destId="{177F4555-4C68-442D-AF9F-03602161B465}" srcOrd="3" destOrd="0" presId="urn:microsoft.com/office/officeart/2008/layout/VerticalCurvedList"/>
    <dgm:cxn modelId="{F13A9BD1-83E0-45A0-938F-D47FD784D87F}" type="presParOf" srcId="{A61EC6E7-7885-4FF1-B10C-983C1C5DE79E}" destId="{BDF159D5-B965-4C2E-B985-8AAFE89B90BF}" srcOrd="4" destOrd="0" presId="urn:microsoft.com/office/officeart/2008/layout/VerticalCurvedList"/>
    <dgm:cxn modelId="{7EFDEE25-B42E-48AA-A9AD-9977327E413C}" type="presParOf" srcId="{BDF159D5-B965-4C2E-B985-8AAFE89B90BF}" destId="{2515CBA0-6FB6-4EE5-AB7B-A0C5281354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52E718-C8D4-4880-A528-A01BE5673FDC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EE376C-2529-432A-9728-E121D0AC83DA}">
      <dgm:prSet phldrT="[Text]" custT="1"/>
      <dgm:spPr/>
      <dgm:t>
        <a:bodyPr/>
        <a:lstStyle/>
        <a:p>
          <a:r>
            <a:rPr lang="en-US" sz="1800" dirty="0" smtClean="0">
              <a:latin typeface="Trebuchet MS" panose="020B0603020202020204" pitchFamily="34" charset="0"/>
            </a:rPr>
            <a:t>Effect</a:t>
          </a:r>
          <a:br>
            <a:rPr lang="en-US" sz="1800" dirty="0" smtClean="0">
              <a:latin typeface="Trebuchet MS" panose="020B0603020202020204" pitchFamily="34" charset="0"/>
            </a:rPr>
          </a:br>
          <a:r>
            <a:rPr lang="en-US" sz="1800" dirty="0" smtClean="0">
              <a:latin typeface="Trebuchet MS" panose="020B0603020202020204" pitchFamily="34" charset="0"/>
            </a:rPr>
            <a:t>after Retire</a:t>
          </a:r>
          <a:endParaRPr lang="en-US" sz="1800" dirty="0">
            <a:latin typeface="Trebuchet MS" panose="020B0603020202020204" pitchFamily="34" charset="0"/>
          </a:endParaRPr>
        </a:p>
      </dgm:t>
    </dgm:pt>
    <dgm:pt modelId="{850B3B18-75B3-4B59-948E-41A159E12992}" type="parTrans" cxnId="{FEAA7660-180B-4B74-8785-21B68967C0C8}">
      <dgm:prSet/>
      <dgm:spPr/>
      <dgm:t>
        <a:bodyPr/>
        <a:lstStyle/>
        <a:p>
          <a:endParaRPr lang="en-US"/>
        </a:p>
      </dgm:t>
    </dgm:pt>
    <dgm:pt modelId="{85F8381C-CC1A-4406-9650-B5F821F4CEB6}" type="sibTrans" cxnId="{FEAA7660-180B-4B74-8785-21B68967C0C8}">
      <dgm:prSet/>
      <dgm:spPr/>
      <dgm:t>
        <a:bodyPr/>
        <a:lstStyle/>
        <a:p>
          <a:endParaRPr lang="en-US"/>
        </a:p>
      </dgm:t>
    </dgm:pt>
    <dgm:pt modelId="{42E78EC5-BB78-4B94-8B41-8A91A3847A9F}">
      <dgm:prSet phldrT="[Text]" custT="1"/>
      <dgm:spPr/>
      <dgm:t>
        <a:bodyPr/>
        <a:lstStyle/>
        <a:p>
          <a:r>
            <a:rPr lang="en-US" sz="1800" dirty="0" smtClean="0">
              <a:latin typeface="Trebuchet MS" panose="020B0603020202020204" pitchFamily="34" charset="0"/>
            </a:rPr>
            <a:t>Inflation</a:t>
          </a:r>
          <a:endParaRPr lang="en-US" sz="1800" dirty="0">
            <a:latin typeface="Trebuchet MS" panose="020B0603020202020204" pitchFamily="34" charset="0"/>
          </a:endParaRPr>
        </a:p>
      </dgm:t>
    </dgm:pt>
    <dgm:pt modelId="{A7C707D4-288F-4CA6-AA7A-52D32A338F90}" type="parTrans" cxnId="{3A087EA3-7E08-4385-928A-ECE8035651A2}">
      <dgm:prSet/>
      <dgm:spPr/>
      <dgm:t>
        <a:bodyPr/>
        <a:lstStyle/>
        <a:p>
          <a:endParaRPr lang="en-US"/>
        </a:p>
      </dgm:t>
    </dgm:pt>
    <dgm:pt modelId="{2B4A726F-4E7F-4E17-830E-F83CD8A50735}" type="sibTrans" cxnId="{3A087EA3-7E08-4385-928A-ECE8035651A2}">
      <dgm:prSet/>
      <dgm:spPr/>
      <dgm:t>
        <a:bodyPr/>
        <a:lstStyle/>
        <a:p>
          <a:endParaRPr lang="en-US"/>
        </a:p>
      </dgm:t>
    </dgm:pt>
    <dgm:pt modelId="{04E7A6A1-8C00-4492-9EF0-E5E7EFB6DC3E}">
      <dgm:prSet phldrT="[Text]" custT="1"/>
      <dgm:spPr/>
      <dgm:t>
        <a:bodyPr/>
        <a:lstStyle/>
        <a:p>
          <a:r>
            <a:rPr lang="en-US" sz="1800" b="0" dirty="0" smtClean="0">
              <a:latin typeface="Trebuchet MS" panose="020B0603020202020204" pitchFamily="34" charset="0"/>
            </a:rPr>
            <a:t>Ideal </a:t>
          </a:r>
          <a:r>
            <a:rPr lang="en-US" sz="1800" b="0" i="1" dirty="0" smtClean="0">
              <a:latin typeface="Trebuchet MS" panose="020B0603020202020204" pitchFamily="34" charset="0"/>
            </a:rPr>
            <a:t>vs.</a:t>
          </a:r>
          <a:endParaRPr lang="en-US" sz="1800" b="0" i="0" dirty="0" smtClean="0">
            <a:latin typeface="Trebuchet MS" panose="020B0603020202020204" pitchFamily="34" charset="0"/>
          </a:endParaRPr>
        </a:p>
        <a:p>
          <a:r>
            <a:rPr lang="en-US" sz="1800" b="0" i="0" dirty="0" smtClean="0">
              <a:latin typeface="Trebuchet MS" panose="020B0603020202020204" pitchFamily="34" charset="0"/>
            </a:rPr>
            <a:t>Actual</a:t>
          </a:r>
          <a:endParaRPr lang="en-US" sz="1800" b="0" dirty="0">
            <a:latin typeface="Trebuchet MS" panose="020B0603020202020204" pitchFamily="34" charset="0"/>
          </a:endParaRPr>
        </a:p>
      </dgm:t>
    </dgm:pt>
    <dgm:pt modelId="{DFBA9E08-4386-4DAB-B371-8A6BD1E2D2CB}" type="parTrans" cxnId="{427B2395-19F2-4643-BE88-E81AB3272217}">
      <dgm:prSet/>
      <dgm:spPr/>
      <dgm:t>
        <a:bodyPr/>
        <a:lstStyle/>
        <a:p>
          <a:endParaRPr lang="en-US"/>
        </a:p>
      </dgm:t>
    </dgm:pt>
    <dgm:pt modelId="{DEFE6691-8FCE-4EB7-B181-9C3C5BC84CFF}" type="sibTrans" cxnId="{427B2395-19F2-4643-BE88-E81AB3272217}">
      <dgm:prSet/>
      <dgm:spPr/>
      <dgm:t>
        <a:bodyPr/>
        <a:lstStyle/>
        <a:p>
          <a:endParaRPr lang="en-US"/>
        </a:p>
      </dgm:t>
    </dgm:pt>
    <dgm:pt modelId="{0030BB66-782F-4471-AB81-B9B7B210C171}">
      <dgm:prSet phldrT="[Text]" custT="1"/>
      <dgm:spPr/>
      <dgm:t>
        <a:bodyPr/>
        <a:lstStyle/>
        <a:p>
          <a:r>
            <a:rPr lang="en-US" sz="1800" b="0" dirty="0" smtClean="0">
              <a:latin typeface="Trebuchet MS" panose="020B0603020202020204" pitchFamily="34" charset="0"/>
            </a:rPr>
            <a:t>Risk </a:t>
          </a:r>
          <a:r>
            <a:rPr lang="en-US" sz="1800" b="0" i="1" dirty="0" smtClean="0">
              <a:latin typeface="Trebuchet MS" panose="020B0603020202020204" pitchFamily="34" charset="0"/>
            </a:rPr>
            <a:t>vs.</a:t>
          </a:r>
          <a:r>
            <a:rPr lang="en-US" sz="1800" b="0" i="0" dirty="0" smtClean="0">
              <a:latin typeface="Trebuchet MS" panose="020B0603020202020204" pitchFamily="34" charset="0"/>
            </a:rPr>
            <a:t/>
          </a:r>
          <a:br>
            <a:rPr lang="en-US" sz="1800" b="0" i="0" dirty="0" smtClean="0">
              <a:latin typeface="Trebuchet MS" panose="020B0603020202020204" pitchFamily="34" charset="0"/>
            </a:rPr>
          </a:br>
          <a:r>
            <a:rPr lang="en-US" sz="1800" b="0" i="0" dirty="0" smtClean="0">
              <a:latin typeface="Trebuchet MS" panose="020B0603020202020204" pitchFamily="34" charset="0"/>
            </a:rPr>
            <a:t>Reward</a:t>
          </a:r>
          <a:endParaRPr lang="en-US" sz="1800" b="0" dirty="0">
            <a:latin typeface="Trebuchet MS" panose="020B0603020202020204" pitchFamily="34" charset="0"/>
          </a:endParaRPr>
        </a:p>
      </dgm:t>
    </dgm:pt>
    <dgm:pt modelId="{7C547B18-1A51-477F-89C0-410BC6AD395C}" type="parTrans" cxnId="{F9C91F76-24E6-4E64-A82B-26E3AEF15DA4}">
      <dgm:prSet/>
      <dgm:spPr/>
      <dgm:t>
        <a:bodyPr/>
        <a:lstStyle/>
        <a:p>
          <a:endParaRPr lang="en-US"/>
        </a:p>
      </dgm:t>
    </dgm:pt>
    <dgm:pt modelId="{95D88355-65BA-4708-B578-DDF2598A9B5E}" type="sibTrans" cxnId="{F9C91F76-24E6-4E64-A82B-26E3AEF15DA4}">
      <dgm:prSet/>
      <dgm:spPr/>
      <dgm:t>
        <a:bodyPr/>
        <a:lstStyle/>
        <a:p>
          <a:endParaRPr lang="en-US"/>
        </a:p>
      </dgm:t>
    </dgm:pt>
    <dgm:pt modelId="{6AFDC405-461D-4F6A-9CC7-7F6EC81AD3B8}" type="pres">
      <dgm:prSet presAssocID="{EB52E718-C8D4-4880-A528-A01BE5673FD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007F3D5-CCE4-4E83-9E82-69D01ED0578C}" type="pres">
      <dgm:prSet presAssocID="{AAEE376C-2529-432A-9728-E121D0AC83DA}" presName="Accent1" presStyleCnt="0"/>
      <dgm:spPr/>
    </dgm:pt>
    <dgm:pt modelId="{00B232EE-C6DA-498E-B600-9E68D8512D95}" type="pres">
      <dgm:prSet presAssocID="{AAEE376C-2529-432A-9728-E121D0AC83DA}" presName="Accent" presStyleLbl="node1" presStyleIdx="0" presStyleCnt="4"/>
      <dgm:spPr/>
    </dgm:pt>
    <dgm:pt modelId="{3C2A1C83-CA76-4819-AA6E-7F85EC214285}" type="pres">
      <dgm:prSet presAssocID="{AAEE376C-2529-432A-9728-E121D0AC83DA}" presName="Parent1" presStyleLbl="revTx" presStyleIdx="0" presStyleCnt="4" custScaleX="1326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DB4E4-D9B3-4677-8A0F-E00C02261BC2}" type="pres">
      <dgm:prSet presAssocID="{42E78EC5-BB78-4B94-8B41-8A91A3847A9F}" presName="Accent2" presStyleCnt="0"/>
      <dgm:spPr/>
    </dgm:pt>
    <dgm:pt modelId="{23D4FD2E-B02B-4BF0-9B31-2A48FBB01889}" type="pres">
      <dgm:prSet presAssocID="{42E78EC5-BB78-4B94-8B41-8A91A3847A9F}" presName="Accent" presStyleLbl="node1" presStyleIdx="1" presStyleCnt="4"/>
      <dgm:spPr/>
    </dgm:pt>
    <dgm:pt modelId="{89840FAC-E051-496B-9403-A1DBB7A79322}" type="pres">
      <dgm:prSet presAssocID="{42E78EC5-BB78-4B94-8B41-8A91A3847A9F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E2BC8-E200-4131-830F-FE03B30F7514}" type="pres">
      <dgm:prSet presAssocID="{04E7A6A1-8C00-4492-9EF0-E5E7EFB6DC3E}" presName="Accent3" presStyleCnt="0"/>
      <dgm:spPr/>
    </dgm:pt>
    <dgm:pt modelId="{893A3241-49D7-4BDD-B148-DA03A153264F}" type="pres">
      <dgm:prSet presAssocID="{04E7A6A1-8C00-4492-9EF0-E5E7EFB6DC3E}" presName="Accent" presStyleLbl="node1" presStyleIdx="2" presStyleCnt="4"/>
      <dgm:spPr/>
    </dgm:pt>
    <dgm:pt modelId="{3D8D2A15-0E18-4F7B-AB86-EB0EDCB6DCC5}" type="pres">
      <dgm:prSet presAssocID="{04E7A6A1-8C00-4492-9EF0-E5E7EFB6DC3E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3590C-D13C-4B8D-8CF7-FE9067A61EE0}" type="pres">
      <dgm:prSet presAssocID="{0030BB66-782F-4471-AB81-B9B7B210C171}" presName="Accent4" presStyleCnt="0"/>
      <dgm:spPr/>
    </dgm:pt>
    <dgm:pt modelId="{100D979F-DB1B-4267-AC2D-56089C963294}" type="pres">
      <dgm:prSet presAssocID="{0030BB66-782F-4471-AB81-B9B7B210C171}" presName="Accent" presStyleLbl="node1" presStyleIdx="3" presStyleCnt="4"/>
      <dgm:spPr/>
    </dgm:pt>
    <dgm:pt modelId="{BF101ED6-69AB-451F-AB8E-0BA00E9B82DB}" type="pres">
      <dgm:prSet presAssocID="{0030BB66-782F-4471-AB81-B9B7B210C17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7B2395-19F2-4643-BE88-E81AB3272217}" srcId="{EB52E718-C8D4-4880-A528-A01BE5673FDC}" destId="{04E7A6A1-8C00-4492-9EF0-E5E7EFB6DC3E}" srcOrd="2" destOrd="0" parTransId="{DFBA9E08-4386-4DAB-B371-8A6BD1E2D2CB}" sibTransId="{DEFE6691-8FCE-4EB7-B181-9C3C5BC84CFF}"/>
    <dgm:cxn modelId="{35CDA062-6CC7-4F3E-845F-A1829809311D}" type="presOf" srcId="{42E78EC5-BB78-4B94-8B41-8A91A3847A9F}" destId="{89840FAC-E051-496B-9403-A1DBB7A79322}" srcOrd="0" destOrd="0" presId="urn:microsoft.com/office/officeart/2009/layout/CircleArrowProcess"/>
    <dgm:cxn modelId="{39D4BBC9-A2EA-48A3-9030-17B128A715BC}" type="presOf" srcId="{0030BB66-782F-4471-AB81-B9B7B210C171}" destId="{BF101ED6-69AB-451F-AB8E-0BA00E9B82DB}" srcOrd="0" destOrd="0" presId="urn:microsoft.com/office/officeart/2009/layout/CircleArrowProcess"/>
    <dgm:cxn modelId="{B09F69DC-EDA9-45CD-AE66-008F362A3686}" type="presOf" srcId="{AAEE376C-2529-432A-9728-E121D0AC83DA}" destId="{3C2A1C83-CA76-4819-AA6E-7F85EC214285}" srcOrd="0" destOrd="0" presId="urn:microsoft.com/office/officeart/2009/layout/CircleArrowProcess"/>
    <dgm:cxn modelId="{FEAA7660-180B-4B74-8785-21B68967C0C8}" srcId="{EB52E718-C8D4-4880-A528-A01BE5673FDC}" destId="{AAEE376C-2529-432A-9728-E121D0AC83DA}" srcOrd="0" destOrd="0" parTransId="{850B3B18-75B3-4B59-948E-41A159E12992}" sibTransId="{85F8381C-CC1A-4406-9650-B5F821F4CEB6}"/>
    <dgm:cxn modelId="{10DA8992-84CB-4586-AA94-0C79887376BB}" type="presOf" srcId="{04E7A6A1-8C00-4492-9EF0-E5E7EFB6DC3E}" destId="{3D8D2A15-0E18-4F7B-AB86-EB0EDCB6DCC5}" srcOrd="0" destOrd="0" presId="urn:microsoft.com/office/officeart/2009/layout/CircleArrowProcess"/>
    <dgm:cxn modelId="{F9C91F76-24E6-4E64-A82B-26E3AEF15DA4}" srcId="{EB52E718-C8D4-4880-A528-A01BE5673FDC}" destId="{0030BB66-782F-4471-AB81-B9B7B210C171}" srcOrd="3" destOrd="0" parTransId="{7C547B18-1A51-477F-89C0-410BC6AD395C}" sibTransId="{95D88355-65BA-4708-B578-DDF2598A9B5E}"/>
    <dgm:cxn modelId="{D25EEEDD-A9CC-4AE9-8751-B58297D21CE8}" type="presOf" srcId="{EB52E718-C8D4-4880-A528-A01BE5673FDC}" destId="{6AFDC405-461D-4F6A-9CC7-7F6EC81AD3B8}" srcOrd="0" destOrd="0" presId="urn:microsoft.com/office/officeart/2009/layout/CircleArrowProcess"/>
    <dgm:cxn modelId="{3A087EA3-7E08-4385-928A-ECE8035651A2}" srcId="{EB52E718-C8D4-4880-A528-A01BE5673FDC}" destId="{42E78EC5-BB78-4B94-8B41-8A91A3847A9F}" srcOrd="1" destOrd="0" parTransId="{A7C707D4-288F-4CA6-AA7A-52D32A338F90}" sibTransId="{2B4A726F-4E7F-4E17-830E-F83CD8A50735}"/>
    <dgm:cxn modelId="{968B69E7-1319-486C-BCF6-DAFC03DAD01A}" type="presParOf" srcId="{6AFDC405-461D-4F6A-9CC7-7F6EC81AD3B8}" destId="{9007F3D5-CCE4-4E83-9E82-69D01ED0578C}" srcOrd="0" destOrd="0" presId="urn:microsoft.com/office/officeart/2009/layout/CircleArrowProcess"/>
    <dgm:cxn modelId="{ABFDC5A4-2E2C-473F-82B2-8109DA7E5959}" type="presParOf" srcId="{9007F3D5-CCE4-4E83-9E82-69D01ED0578C}" destId="{00B232EE-C6DA-498E-B600-9E68D8512D95}" srcOrd="0" destOrd="0" presId="urn:microsoft.com/office/officeart/2009/layout/CircleArrowProcess"/>
    <dgm:cxn modelId="{36AF1D4B-58CC-4197-872E-7EAE65DD8064}" type="presParOf" srcId="{6AFDC405-461D-4F6A-9CC7-7F6EC81AD3B8}" destId="{3C2A1C83-CA76-4819-AA6E-7F85EC214285}" srcOrd="1" destOrd="0" presId="urn:microsoft.com/office/officeart/2009/layout/CircleArrowProcess"/>
    <dgm:cxn modelId="{4A59B313-3A69-4061-B465-B362961D1DCD}" type="presParOf" srcId="{6AFDC405-461D-4F6A-9CC7-7F6EC81AD3B8}" destId="{A75DB4E4-D9B3-4677-8A0F-E00C02261BC2}" srcOrd="2" destOrd="0" presId="urn:microsoft.com/office/officeart/2009/layout/CircleArrowProcess"/>
    <dgm:cxn modelId="{75E4C358-2E0B-4DCF-9E3C-013C79038E7E}" type="presParOf" srcId="{A75DB4E4-D9B3-4677-8A0F-E00C02261BC2}" destId="{23D4FD2E-B02B-4BF0-9B31-2A48FBB01889}" srcOrd="0" destOrd="0" presId="urn:microsoft.com/office/officeart/2009/layout/CircleArrowProcess"/>
    <dgm:cxn modelId="{CE882B47-5770-4F42-B71F-C01F080CAF2C}" type="presParOf" srcId="{6AFDC405-461D-4F6A-9CC7-7F6EC81AD3B8}" destId="{89840FAC-E051-496B-9403-A1DBB7A79322}" srcOrd="3" destOrd="0" presId="urn:microsoft.com/office/officeart/2009/layout/CircleArrowProcess"/>
    <dgm:cxn modelId="{3DFB907B-F1FC-4EF0-9535-AD2759885BE0}" type="presParOf" srcId="{6AFDC405-461D-4F6A-9CC7-7F6EC81AD3B8}" destId="{F21E2BC8-E200-4131-830F-FE03B30F7514}" srcOrd="4" destOrd="0" presId="urn:microsoft.com/office/officeart/2009/layout/CircleArrowProcess"/>
    <dgm:cxn modelId="{FA4FD8E8-3C2B-4F9B-937A-F6E5F810A153}" type="presParOf" srcId="{F21E2BC8-E200-4131-830F-FE03B30F7514}" destId="{893A3241-49D7-4BDD-B148-DA03A153264F}" srcOrd="0" destOrd="0" presId="urn:microsoft.com/office/officeart/2009/layout/CircleArrowProcess"/>
    <dgm:cxn modelId="{5C80E984-6E90-4EBC-8F5B-D0F3C25337F8}" type="presParOf" srcId="{6AFDC405-461D-4F6A-9CC7-7F6EC81AD3B8}" destId="{3D8D2A15-0E18-4F7B-AB86-EB0EDCB6DCC5}" srcOrd="5" destOrd="0" presId="urn:microsoft.com/office/officeart/2009/layout/CircleArrowProcess"/>
    <dgm:cxn modelId="{F373E027-AA9B-4AE9-A92F-95B999C85C4A}" type="presParOf" srcId="{6AFDC405-461D-4F6A-9CC7-7F6EC81AD3B8}" destId="{1223590C-D13C-4B8D-8CF7-FE9067A61EE0}" srcOrd="6" destOrd="0" presId="urn:microsoft.com/office/officeart/2009/layout/CircleArrowProcess"/>
    <dgm:cxn modelId="{889E62CB-0BCD-456A-811E-5AF05512BC75}" type="presParOf" srcId="{1223590C-D13C-4B8D-8CF7-FE9067A61EE0}" destId="{100D979F-DB1B-4267-AC2D-56089C963294}" srcOrd="0" destOrd="0" presId="urn:microsoft.com/office/officeart/2009/layout/CircleArrowProcess"/>
    <dgm:cxn modelId="{421B3358-E93D-47A3-9321-7E4F2B5718F7}" type="presParOf" srcId="{6AFDC405-461D-4F6A-9CC7-7F6EC81AD3B8}" destId="{BF101ED6-69AB-451F-AB8E-0BA00E9B82DB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8131B-67FA-41F7-B224-EEB99F27B530}">
      <dsp:nvSpPr>
        <dsp:cNvPr id="0" name=""/>
        <dsp:cNvSpPr/>
      </dsp:nvSpPr>
      <dsp:spPr>
        <a:xfrm>
          <a:off x="-2796289" y="-433670"/>
          <a:ext cx="3357288" cy="3357288"/>
        </a:xfrm>
        <a:prstGeom prst="blockArc">
          <a:avLst>
            <a:gd name="adj1" fmla="val 18900000"/>
            <a:gd name="adj2" fmla="val 2700000"/>
            <a:gd name="adj3" fmla="val 643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170CC-D86A-4E48-9B9C-7F1440D3B92E}">
      <dsp:nvSpPr>
        <dsp:cNvPr id="0" name=""/>
        <dsp:cNvSpPr/>
      </dsp:nvSpPr>
      <dsp:spPr>
        <a:xfrm>
          <a:off x="457714" y="355713"/>
          <a:ext cx="4558351" cy="7113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61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Investors </a:t>
          </a:r>
          <a:r>
            <a:rPr lang="en-US" sz="1800" b="1" u="sng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on retirement planning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and </a:t>
          </a:r>
          <a:r>
            <a:rPr lang="en-US" sz="1800" b="1" u="sng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avoid planning for death</a:t>
          </a:r>
          <a:r>
            <a:rPr lang="en-US" sz="1800" kern="1200" dirty="0" smtClean="0"/>
            <a:t>.</a:t>
          </a:r>
        </a:p>
      </dsp:txBody>
      <dsp:txXfrm>
        <a:off x="457714" y="355713"/>
        <a:ext cx="4558351" cy="711328"/>
      </dsp:txXfrm>
    </dsp:sp>
    <dsp:sp modelId="{5F153448-20E5-4D57-A88D-8F765ECDAE3C}">
      <dsp:nvSpPr>
        <dsp:cNvPr id="0" name=""/>
        <dsp:cNvSpPr/>
      </dsp:nvSpPr>
      <dsp:spPr>
        <a:xfrm>
          <a:off x="13134" y="266797"/>
          <a:ext cx="889160" cy="889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F4555-4C68-442D-AF9F-03602161B465}">
      <dsp:nvSpPr>
        <dsp:cNvPr id="0" name=""/>
        <dsp:cNvSpPr/>
      </dsp:nvSpPr>
      <dsp:spPr>
        <a:xfrm>
          <a:off x="457714" y="1422905"/>
          <a:ext cx="4558351" cy="71132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61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Investors </a:t>
          </a:r>
          <a:r>
            <a:rPr lang="en-US" sz="1800" b="1" u="sng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focus on potential profit</a:t>
          </a:r>
          <a:r>
            <a:rPr lang="en-US" sz="1800" kern="1200" dirty="0" smtClean="0">
              <a:latin typeface="+mn-lt"/>
            </a:rPr>
            <a:t/>
          </a:r>
          <a:br>
            <a:rPr lang="en-US" sz="1800" kern="1200" dirty="0" smtClean="0">
              <a:latin typeface="+mn-lt"/>
            </a:rPr>
          </a:br>
          <a:r>
            <a:rPr lang="en-US" sz="1800" kern="1200" dirty="0" smtClean="0">
              <a:latin typeface="+mn-lt"/>
            </a:rPr>
            <a:t>and </a:t>
          </a:r>
          <a:r>
            <a:rPr lang="en-US" sz="1800" b="1" u="sng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avoid thinking about potential loss</a:t>
          </a:r>
          <a:r>
            <a:rPr lang="en-US" sz="1800" kern="1200" dirty="0" smtClean="0">
              <a:latin typeface="+mn-lt"/>
            </a:rPr>
            <a:t>.</a:t>
          </a:r>
          <a:endParaRPr lang="en-US" sz="1800" kern="1200" dirty="0">
            <a:latin typeface="+mn-lt"/>
          </a:endParaRPr>
        </a:p>
      </dsp:txBody>
      <dsp:txXfrm>
        <a:off x="457714" y="1422905"/>
        <a:ext cx="4558351" cy="711328"/>
      </dsp:txXfrm>
    </dsp:sp>
    <dsp:sp modelId="{2515CBA0-6FB6-4EE5-AB7B-A0C5281354C6}">
      <dsp:nvSpPr>
        <dsp:cNvPr id="0" name=""/>
        <dsp:cNvSpPr/>
      </dsp:nvSpPr>
      <dsp:spPr>
        <a:xfrm>
          <a:off x="13134" y="1333989"/>
          <a:ext cx="889160" cy="889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232EE-C6DA-498E-B600-9E68D8512D95}">
      <dsp:nvSpPr>
        <dsp:cNvPr id="0" name=""/>
        <dsp:cNvSpPr/>
      </dsp:nvSpPr>
      <dsp:spPr>
        <a:xfrm>
          <a:off x="2962472" y="0"/>
          <a:ext cx="1925050" cy="19252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A1C83-CA76-4819-AA6E-7F85EC214285}">
      <dsp:nvSpPr>
        <dsp:cNvPr id="0" name=""/>
        <dsp:cNvSpPr/>
      </dsp:nvSpPr>
      <dsp:spPr>
        <a:xfrm>
          <a:off x="3211901" y="696887"/>
          <a:ext cx="1425471" cy="53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anose="020B0603020202020204" pitchFamily="34" charset="0"/>
            </a:rPr>
            <a:t>Effect</a:t>
          </a:r>
          <a:br>
            <a:rPr lang="en-US" sz="1800" kern="1200" dirty="0" smtClean="0">
              <a:latin typeface="Trebuchet MS" panose="020B0603020202020204" pitchFamily="34" charset="0"/>
            </a:rPr>
          </a:br>
          <a:r>
            <a:rPr lang="en-US" sz="1800" kern="1200" dirty="0" smtClean="0">
              <a:latin typeface="Trebuchet MS" panose="020B0603020202020204" pitchFamily="34" charset="0"/>
            </a:rPr>
            <a:t>after Retire</a:t>
          </a:r>
          <a:endParaRPr lang="en-US" sz="1800" kern="1200" dirty="0">
            <a:latin typeface="Trebuchet MS" panose="020B0603020202020204" pitchFamily="34" charset="0"/>
          </a:endParaRPr>
        </a:p>
      </dsp:txBody>
      <dsp:txXfrm>
        <a:off x="3211901" y="696887"/>
        <a:ext cx="1425471" cy="537088"/>
      </dsp:txXfrm>
    </dsp:sp>
    <dsp:sp modelId="{23D4FD2E-B02B-4BF0-9B31-2A48FBB01889}">
      <dsp:nvSpPr>
        <dsp:cNvPr id="0" name=""/>
        <dsp:cNvSpPr/>
      </dsp:nvSpPr>
      <dsp:spPr>
        <a:xfrm>
          <a:off x="2427676" y="1106340"/>
          <a:ext cx="1925050" cy="19252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0FAC-E051-496B-9403-A1DBB7A79322}">
      <dsp:nvSpPr>
        <dsp:cNvPr id="0" name=""/>
        <dsp:cNvSpPr/>
      </dsp:nvSpPr>
      <dsp:spPr>
        <a:xfrm>
          <a:off x="2850530" y="1805269"/>
          <a:ext cx="1074287" cy="53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rebuchet MS" panose="020B0603020202020204" pitchFamily="34" charset="0"/>
            </a:rPr>
            <a:t>Inflation</a:t>
          </a:r>
          <a:endParaRPr lang="en-US" sz="1800" kern="1200" dirty="0">
            <a:latin typeface="Trebuchet MS" panose="020B0603020202020204" pitchFamily="34" charset="0"/>
          </a:endParaRPr>
        </a:p>
      </dsp:txBody>
      <dsp:txXfrm>
        <a:off x="2850530" y="1805269"/>
        <a:ext cx="1074287" cy="537088"/>
      </dsp:txXfrm>
    </dsp:sp>
    <dsp:sp modelId="{893A3241-49D7-4BDD-B148-DA03A153264F}">
      <dsp:nvSpPr>
        <dsp:cNvPr id="0" name=""/>
        <dsp:cNvSpPr/>
      </dsp:nvSpPr>
      <dsp:spPr>
        <a:xfrm>
          <a:off x="2962472" y="2216764"/>
          <a:ext cx="1925050" cy="19252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D2A15-0E18-4F7B-AB86-EB0EDCB6DCC5}">
      <dsp:nvSpPr>
        <dsp:cNvPr id="0" name=""/>
        <dsp:cNvSpPr/>
      </dsp:nvSpPr>
      <dsp:spPr>
        <a:xfrm>
          <a:off x="3387493" y="2913651"/>
          <a:ext cx="1074287" cy="53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Trebuchet MS" panose="020B0603020202020204" pitchFamily="34" charset="0"/>
            </a:rPr>
            <a:t>Ideal </a:t>
          </a:r>
          <a:r>
            <a:rPr lang="en-US" sz="1800" b="0" i="1" kern="1200" dirty="0" smtClean="0">
              <a:latin typeface="Trebuchet MS" panose="020B0603020202020204" pitchFamily="34" charset="0"/>
            </a:rPr>
            <a:t>vs.</a:t>
          </a:r>
          <a:endParaRPr lang="en-US" sz="1800" b="0" i="0" kern="1200" dirty="0" smtClean="0">
            <a:latin typeface="Trebuchet MS" panose="020B0603020202020204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rebuchet MS" panose="020B0603020202020204" pitchFamily="34" charset="0"/>
            </a:rPr>
            <a:t>Actual</a:t>
          </a:r>
          <a:endParaRPr lang="en-US" sz="1800" b="0" kern="1200" dirty="0">
            <a:latin typeface="Trebuchet MS" panose="020B0603020202020204" pitchFamily="34" charset="0"/>
          </a:endParaRPr>
        </a:p>
      </dsp:txBody>
      <dsp:txXfrm>
        <a:off x="3387493" y="2913651"/>
        <a:ext cx="1074287" cy="537088"/>
      </dsp:txXfrm>
    </dsp:sp>
    <dsp:sp modelId="{100D979F-DB1B-4267-AC2D-56089C963294}">
      <dsp:nvSpPr>
        <dsp:cNvPr id="0" name=""/>
        <dsp:cNvSpPr/>
      </dsp:nvSpPr>
      <dsp:spPr>
        <a:xfrm>
          <a:off x="2564896" y="3450739"/>
          <a:ext cx="1653860" cy="165466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01ED6-69AB-451F-AB8E-0BA00E9B82DB}">
      <dsp:nvSpPr>
        <dsp:cNvPr id="0" name=""/>
        <dsp:cNvSpPr/>
      </dsp:nvSpPr>
      <dsp:spPr>
        <a:xfrm>
          <a:off x="2850530" y="4022034"/>
          <a:ext cx="1074287" cy="53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Trebuchet MS" panose="020B0603020202020204" pitchFamily="34" charset="0"/>
            </a:rPr>
            <a:t>Risk </a:t>
          </a:r>
          <a:r>
            <a:rPr lang="en-US" sz="1800" b="0" i="1" kern="1200" dirty="0" smtClean="0">
              <a:latin typeface="Trebuchet MS" panose="020B0603020202020204" pitchFamily="34" charset="0"/>
            </a:rPr>
            <a:t>vs.</a:t>
          </a:r>
          <a:r>
            <a:rPr lang="en-US" sz="1800" b="0" i="0" kern="1200" dirty="0" smtClean="0">
              <a:latin typeface="Trebuchet MS" panose="020B0603020202020204" pitchFamily="34" charset="0"/>
            </a:rPr>
            <a:t/>
          </a:r>
          <a:br>
            <a:rPr lang="en-US" sz="1800" b="0" i="0" kern="1200" dirty="0" smtClean="0">
              <a:latin typeface="Trebuchet MS" panose="020B0603020202020204" pitchFamily="34" charset="0"/>
            </a:rPr>
          </a:br>
          <a:r>
            <a:rPr lang="en-US" sz="1800" b="0" i="0" kern="1200" dirty="0" smtClean="0">
              <a:latin typeface="Trebuchet MS" panose="020B0603020202020204" pitchFamily="34" charset="0"/>
            </a:rPr>
            <a:t>Reward</a:t>
          </a:r>
          <a:endParaRPr lang="en-US" sz="1800" b="0" kern="1200" dirty="0">
            <a:latin typeface="Trebuchet MS" panose="020B0603020202020204" pitchFamily="34" charset="0"/>
          </a:endParaRPr>
        </a:p>
      </dsp:txBody>
      <dsp:txXfrm>
        <a:off x="2850530" y="4022034"/>
        <a:ext cx="1074287" cy="53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4320" y="838200"/>
            <a:ext cx="8595360" cy="0"/>
          </a:xfrm>
          <a:prstGeom prst="line">
            <a:avLst/>
          </a:prstGeom>
          <a:ln w="19050" cap="sq">
            <a:solidFill>
              <a:srgbClr val="3366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6996" y="182880"/>
            <a:ext cx="30700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smtClean="0">
                <a:solidFill>
                  <a:srgbClr val="336600"/>
                </a:solidFill>
                <a:latin typeface="Trebuchet MS" panose="020B0603020202020204" pitchFamily="34" charset="0"/>
              </a:rPr>
              <a:t>Investment Plan Analytics</a:t>
            </a:r>
            <a:endParaRPr lang="en-US" sz="2000" b="1">
              <a:solidFill>
                <a:srgbClr val="3366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548" y="533400"/>
            <a:ext cx="66749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i="1" smtClean="0">
                <a:solidFill>
                  <a:srgbClr val="336600"/>
                </a:solidFill>
                <a:latin typeface="Trebuchet MS" panose="020B0603020202020204" pitchFamily="34" charset="0"/>
              </a:rPr>
              <a:t>By "The Brokers": Dayu Wang, Joshua Neustrom, Yunlong Liu, Chen Wang</a:t>
            </a:r>
            <a:endParaRPr lang="en-US" sz="1600" i="1">
              <a:solidFill>
                <a:srgbClr val="3366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9716" y="939053"/>
            <a:ext cx="5029200" cy="2489947"/>
            <a:chOff x="274320" y="1165379"/>
            <a:chExt cx="5029200" cy="2489947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096826225"/>
                </p:ext>
              </p:extLst>
            </p:nvPr>
          </p:nvGraphicFramePr>
          <p:xfrm>
            <a:off x="274320" y="1165379"/>
            <a:ext cx="5029200" cy="2489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68890" y="1674610"/>
              <a:ext cx="75180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rgbClr val="FF0000"/>
                  </a:solidFill>
                  <a:latin typeface="Trebuchet MS" panose="020B0603020202020204" pitchFamily="34" charset="0"/>
                </a:rPr>
                <a:t>Problem</a:t>
              </a:r>
              <a:br>
                <a:rPr lang="en-US" sz="1600" smtClean="0">
                  <a:solidFill>
                    <a:srgbClr val="FF0000"/>
                  </a:solidFill>
                  <a:latin typeface="Trebuchet MS" panose="020B0603020202020204" pitchFamily="34" charset="0"/>
                </a:rPr>
              </a:br>
              <a:r>
                <a:rPr lang="en-US" sz="1600" smtClean="0">
                  <a:solidFill>
                    <a:srgbClr val="FF0000"/>
                  </a:solidFill>
                  <a:latin typeface="Trebuchet MS" panose="020B0603020202020204" pitchFamily="34" charset="0"/>
                </a:rPr>
                <a:t>1</a:t>
              </a:r>
              <a:endParaRPr lang="en-US" sz="160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890" y="2743200"/>
              <a:ext cx="75180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rgbClr val="FF0000"/>
                  </a:solidFill>
                  <a:latin typeface="Trebuchet MS" panose="020B0603020202020204" pitchFamily="34" charset="0"/>
                </a:rPr>
                <a:t>Problem</a:t>
              </a:r>
              <a:br>
                <a:rPr lang="en-US" sz="1600" smtClean="0">
                  <a:solidFill>
                    <a:srgbClr val="FF0000"/>
                  </a:solidFill>
                  <a:latin typeface="Trebuchet MS" panose="020B0603020202020204" pitchFamily="34" charset="0"/>
                </a:rPr>
              </a:br>
              <a:r>
                <a:rPr lang="en-US" sz="1600" smtClean="0">
                  <a:solidFill>
                    <a:srgbClr val="FF0000"/>
                  </a:solidFill>
                  <a:latin typeface="Trebuchet MS" panose="020B0603020202020204" pitchFamily="34" charset="0"/>
                </a:rPr>
                <a:t>2</a:t>
              </a:r>
              <a:endParaRPr lang="en-US" sz="160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05282264"/>
              </p:ext>
            </p:extLst>
          </p:nvPr>
        </p:nvGraphicFramePr>
        <p:xfrm>
          <a:off x="4038600" y="1066800"/>
          <a:ext cx="7315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75474" y="1851025"/>
            <a:ext cx="1134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  <a:latin typeface="Trebuchet MS" panose="020B0603020202020204" pitchFamily="34" charset="0"/>
              </a:rPr>
              <a:t>Innovation 1</a:t>
            </a:r>
            <a:endParaRPr lang="en-US" sz="16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1974" y="2999554"/>
            <a:ext cx="1134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  <a:latin typeface="Trebuchet MS" panose="020B0603020202020204" pitchFamily="34" charset="0"/>
              </a:rPr>
              <a:t>Innovation 2</a:t>
            </a:r>
            <a:endParaRPr lang="en-US" sz="16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0274" y="4113841"/>
            <a:ext cx="1134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  <a:latin typeface="Trebuchet MS" panose="020B0603020202020204" pitchFamily="34" charset="0"/>
              </a:rPr>
              <a:t>Innovation 3</a:t>
            </a:r>
            <a:endParaRPr lang="en-US" sz="16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274" y="5181600"/>
            <a:ext cx="11349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  <a:latin typeface="Trebuchet MS" panose="020B0603020202020204" pitchFamily="34" charset="0"/>
              </a:rPr>
              <a:t>Innovation 4</a:t>
            </a:r>
            <a:endParaRPr lang="en-US" sz="16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8" name="Screen Shot 2016-11-13 at 4.25.09 PM.png"/>
          <p:cNvPicPr>
            <a:picLocks noChangeAspect="1"/>
          </p:cNvPicPr>
          <p:nvPr/>
        </p:nvPicPr>
        <p:blipFill>
          <a:blip r:embed="rId12">
            <a:extLst/>
          </a:blip>
          <a:srcRect/>
          <a:stretch>
            <a:fillRect/>
          </a:stretch>
        </p:blipFill>
        <p:spPr>
          <a:xfrm>
            <a:off x="7696200" y="6376826"/>
            <a:ext cx="1364961" cy="4811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Screen Shot 2016-11-13 at 4.27.13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259975" y="6413617"/>
            <a:ext cx="1475761" cy="4075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Screen Shot 2016-11-13 at 4.28.51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495800" y="6450943"/>
            <a:ext cx="1539842" cy="332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Screen Shot 2016-11-13 at 4.29.34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124200" y="6413618"/>
            <a:ext cx="1036959" cy="4075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74320" y="6494302"/>
            <a:ext cx="26305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i="1">
                <a:solidFill>
                  <a:srgbClr val="C00000"/>
                </a:solidFill>
                <a:latin typeface="Trebuchet MS" panose="020B0603020202020204" pitchFamily="34" charset="0"/>
              </a:rPr>
              <a:t>2016 Fall UMKC Hackathon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t="17890" r="36359" b="3211"/>
          <a:stretch/>
        </p:blipFill>
        <p:spPr>
          <a:xfrm>
            <a:off x="274320" y="3584448"/>
            <a:ext cx="4956048" cy="23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Trebuchet MS</vt:lpstr>
      <vt:lpstr>Kai</vt:lpstr>
      <vt:lpstr>PowerPoint Presentation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(UMKC FS16) - JAM Presentation - The Brokers - PPTX</dc:title>
  <dc:creator>Dayu Wang;Joshua Neustrom;Yunlong Liu;Chen Wang</dc:creator>
  <cp:lastModifiedBy>Dayu Wang</cp:lastModifiedBy>
  <cp:revision>31</cp:revision>
  <dcterms:created xsi:type="dcterms:W3CDTF">2016-06-21T13:57:58Z</dcterms:created>
  <dcterms:modified xsi:type="dcterms:W3CDTF">2016-11-17T13:09:20Z</dcterms:modified>
</cp:coreProperties>
</file>