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8"/>
      <p:bold r:id="rId9"/>
      <p:italic r:id="rId10"/>
      <p:boldItalic r:id="rId11"/>
    </p:embeddedFont>
    <p:embeddedFont>
      <p:font typeface="Wingdings 2" panose="05020102010507070707" pitchFamily="18" charset="2"/>
      <p:regular r:id="rId1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8" autoAdjust="0"/>
    <p:restoredTop sz="94640" autoAdjust="0"/>
  </p:normalViewPr>
  <p:slideViewPr>
    <p:cSldViewPr>
      <p:cViewPr varScale="1">
        <p:scale>
          <a:sx n="126" d="100"/>
          <a:sy n="126" d="100"/>
        </p:scale>
        <p:origin x="-228" y="-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46DEB-0174-4FEF-82C5-C1B2B1F34280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237D9-DF97-495A-B3A4-300222F34BFE}">
      <dgm:prSet phldrT="[Text]" custT="1"/>
      <dgm:spPr/>
      <dgm:t>
        <a:bodyPr/>
        <a:lstStyle/>
        <a:p>
          <a:r>
            <a:rPr lang="en-US" sz="1200" smtClean="0"/>
            <a:t>Method</a:t>
          </a:r>
          <a:br>
            <a:rPr lang="en-US" sz="1200" smtClean="0"/>
          </a:br>
          <a:r>
            <a:rPr lang="en-US" sz="1200" smtClean="0"/>
            <a:t>1</a:t>
          </a:r>
          <a:endParaRPr lang="en-US" sz="1200"/>
        </a:p>
      </dgm:t>
    </dgm:pt>
    <dgm:pt modelId="{CCBBC0B6-3D2D-4F80-BB82-4C4808D7ADED}" type="parTrans" cxnId="{3CC9BA64-4290-4035-8183-3BF08A4B7E0A}">
      <dgm:prSet/>
      <dgm:spPr/>
      <dgm:t>
        <a:bodyPr/>
        <a:lstStyle/>
        <a:p>
          <a:endParaRPr lang="en-US" sz="1400"/>
        </a:p>
      </dgm:t>
    </dgm:pt>
    <dgm:pt modelId="{41BB4514-D421-498E-8098-B44D2B031B8C}" type="sibTrans" cxnId="{3CC9BA64-4290-4035-8183-3BF08A4B7E0A}">
      <dgm:prSet/>
      <dgm:spPr/>
      <dgm:t>
        <a:bodyPr/>
        <a:lstStyle/>
        <a:p>
          <a:endParaRPr lang="en-US" sz="1400"/>
        </a:p>
      </dgm:t>
    </dgm:pt>
    <dgm:pt modelId="{01C1010D-8168-4785-8D95-B569896AFAD4}">
      <dgm:prSet phldrT="[Text]" custT="1"/>
      <dgm:spPr/>
      <dgm:t>
        <a:bodyPr/>
        <a:lstStyle/>
        <a:p>
          <a:r>
            <a:rPr lang="en-US" sz="1400" smtClean="0"/>
            <a:t>Show effect of investment decisions </a:t>
          </a:r>
          <a:r>
            <a:rPr lang="en-US" sz="1400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after retirement</a:t>
          </a:r>
          <a:r>
            <a:rPr lang="en-US" sz="1400" smtClean="0"/>
            <a:t>.</a:t>
          </a:r>
          <a:endParaRPr lang="en-US" sz="1400"/>
        </a:p>
      </dgm:t>
    </dgm:pt>
    <dgm:pt modelId="{3DFD9A2B-EC77-4836-B912-E488DA5F4C66}" type="parTrans" cxnId="{38D789BF-8D80-4BFE-BC65-6304538D38E8}">
      <dgm:prSet/>
      <dgm:spPr/>
      <dgm:t>
        <a:bodyPr/>
        <a:lstStyle/>
        <a:p>
          <a:endParaRPr lang="en-US" sz="1400"/>
        </a:p>
      </dgm:t>
    </dgm:pt>
    <dgm:pt modelId="{98435042-5336-429B-B249-E9706399765F}" type="sibTrans" cxnId="{38D789BF-8D80-4BFE-BC65-6304538D38E8}">
      <dgm:prSet/>
      <dgm:spPr/>
      <dgm:t>
        <a:bodyPr/>
        <a:lstStyle/>
        <a:p>
          <a:endParaRPr lang="en-US" sz="1400"/>
        </a:p>
      </dgm:t>
    </dgm:pt>
    <dgm:pt modelId="{FB2BEA3F-F27C-4B27-8AFE-907E963504DE}">
      <dgm:prSet phldrT="[Text]" custT="1"/>
      <dgm:spPr/>
      <dgm:t>
        <a:bodyPr/>
        <a:lstStyle/>
        <a:p>
          <a:r>
            <a:rPr lang="en-US" sz="1200" smtClean="0"/>
            <a:t>Method</a:t>
          </a:r>
          <a:br>
            <a:rPr lang="en-US" sz="1200" smtClean="0"/>
          </a:br>
          <a:r>
            <a:rPr lang="en-US" sz="1200" smtClean="0"/>
            <a:t>2</a:t>
          </a:r>
          <a:endParaRPr lang="en-US" sz="1200"/>
        </a:p>
      </dgm:t>
    </dgm:pt>
    <dgm:pt modelId="{F29F6863-EAF3-45B1-9970-54661D2114B0}" type="parTrans" cxnId="{51B9F3E8-B357-4F50-8AE4-47BEBA39109E}">
      <dgm:prSet/>
      <dgm:spPr/>
      <dgm:t>
        <a:bodyPr/>
        <a:lstStyle/>
        <a:p>
          <a:endParaRPr lang="en-US" sz="1400"/>
        </a:p>
      </dgm:t>
    </dgm:pt>
    <dgm:pt modelId="{C6660721-655D-4D7C-A5E9-E930D85067CF}" type="sibTrans" cxnId="{51B9F3E8-B357-4F50-8AE4-47BEBA39109E}">
      <dgm:prSet/>
      <dgm:spPr/>
      <dgm:t>
        <a:bodyPr/>
        <a:lstStyle/>
        <a:p>
          <a:endParaRPr lang="en-US" sz="1400"/>
        </a:p>
      </dgm:t>
    </dgm:pt>
    <dgm:pt modelId="{8C674742-1448-4789-B8C0-9BB866446463}">
      <dgm:prSet phldrT="[Text]" custT="1"/>
      <dgm:spPr/>
      <dgm:t>
        <a:bodyPr/>
        <a:lstStyle/>
        <a:p>
          <a:r>
            <a:rPr lang="en-US" sz="1400" smtClean="0"/>
            <a:t>Account for </a:t>
          </a:r>
          <a:r>
            <a:rPr lang="en-US" sz="1400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inflation</a:t>
          </a:r>
          <a:r>
            <a:rPr lang="en-US" sz="1400" smtClean="0"/>
            <a:t>.</a:t>
          </a:r>
          <a:endParaRPr lang="en-US" sz="1400"/>
        </a:p>
      </dgm:t>
    </dgm:pt>
    <dgm:pt modelId="{9AB83246-D9FF-461C-8A22-A37B7F300DB4}" type="parTrans" cxnId="{067A059B-CD64-485A-A1F4-D9C934C19873}">
      <dgm:prSet/>
      <dgm:spPr/>
      <dgm:t>
        <a:bodyPr/>
        <a:lstStyle/>
        <a:p>
          <a:endParaRPr lang="en-US" sz="1400"/>
        </a:p>
      </dgm:t>
    </dgm:pt>
    <dgm:pt modelId="{38AA1518-F9CD-400D-996E-5152FB95F246}" type="sibTrans" cxnId="{067A059B-CD64-485A-A1F4-D9C934C19873}">
      <dgm:prSet/>
      <dgm:spPr/>
      <dgm:t>
        <a:bodyPr/>
        <a:lstStyle/>
        <a:p>
          <a:endParaRPr lang="en-US" sz="1400"/>
        </a:p>
      </dgm:t>
    </dgm:pt>
    <dgm:pt modelId="{2F35AFB8-6485-41EF-A0ED-FE8D259E1DE2}">
      <dgm:prSet phldrT="[Text]" custT="1"/>
      <dgm:spPr/>
      <dgm:t>
        <a:bodyPr/>
        <a:lstStyle/>
        <a:p>
          <a:r>
            <a:rPr lang="en-US" sz="1200" smtClean="0"/>
            <a:t>Method</a:t>
          </a:r>
          <a:br>
            <a:rPr lang="en-US" sz="1200" smtClean="0"/>
          </a:br>
          <a:r>
            <a:rPr lang="en-US" sz="1200" smtClean="0"/>
            <a:t>4</a:t>
          </a:r>
          <a:endParaRPr lang="en-US" sz="1200"/>
        </a:p>
      </dgm:t>
    </dgm:pt>
    <dgm:pt modelId="{446D17A5-02ED-4D2F-8673-24FF177656F1}" type="parTrans" cxnId="{3F8442F2-0A08-48A5-BA5A-854CA091DF54}">
      <dgm:prSet/>
      <dgm:spPr/>
      <dgm:t>
        <a:bodyPr/>
        <a:lstStyle/>
        <a:p>
          <a:endParaRPr lang="en-US" sz="1400"/>
        </a:p>
      </dgm:t>
    </dgm:pt>
    <dgm:pt modelId="{6D52F1EE-EC64-486D-8B67-83D4AF6462BE}" type="sibTrans" cxnId="{3F8442F2-0A08-48A5-BA5A-854CA091DF54}">
      <dgm:prSet/>
      <dgm:spPr/>
      <dgm:t>
        <a:bodyPr/>
        <a:lstStyle/>
        <a:p>
          <a:endParaRPr lang="en-US" sz="1400"/>
        </a:p>
      </dgm:t>
    </dgm:pt>
    <dgm:pt modelId="{F23E30CF-220D-426D-981E-7356D32596A9}">
      <dgm:prSet phldrT="[Text]" custT="1"/>
      <dgm:spPr/>
      <dgm:t>
        <a:bodyPr/>
        <a:lstStyle/>
        <a:p>
          <a:r>
            <a:rPr lang="en-US" sz="1400" smtClean="0"/>
            <a:t>Show amount remaining </a:t>
          </a:r>
          <a:r>
            <a:rPr lang="en-US" sz="1400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 death</a:t>
          </a:r>
          <a:r>
            <a:rPr lang="en-US" sz="1400" smtClean="0"/>
            <a:t> (age 80).</a:t>
          </a:r>
          <a:endParaRPr lang="en-US" sz="1400"/>
        </a:p>
      </dgm:t>
    </dgm:pt>
    <dgm:pt modelId="{D6589046-4BAF-4ED3-83C5-EE7B45608BDF}" type="parTrans" cxnId="{837D1782-AC9D-4EF0-8F16-D639C519DAB0}">
      <dgm:prSet/>
      <dgm:spPr/>
      <dgm:t>
        <a:bodyPr/>
        <a:lstStyle/>
        <a:p>
          <a:endParaRPr lang="en-US" sz="1400"/>
        </a:p>
      </dgm:t>
    </dgm:pt>
    <dgm:pt modelId="{1B95E399-8371-4F34-A448-C5C201ED1A78}" type="sibTrans" cxnId="{837D1782-AC9D-4EF0-8F16-D639C519DAB0}">
      <dgm:prSet/>
      <dgm:spPr/>
      <dgm:t>
        <a:bodyPr/>
        <a:lstStyle/>
        <a:p>
          <a:endParaRPr lang="en-US" sz="1400"/>
        </a:p>
      </dgm:t>
    </dgm:pt>
    <dgm:pt modelId="{C52D6A20-88E9-4877-8703-BEE019C932FD}">
      <dgm:prSet phldrT="[Text]" custT="1"/>
      <dgm:spPr/>
      <dgm:t>
        <a:bodyPr/>
        <a:lstStyle/>
        <a:p>
          <a:r>
            <a:rPr lang="en-US" sz="1400" smtClean="0"/>
            <a:t>Make </a:t>
          </a:r>
          <a:r>
            <a:rPr lang="en-US" sz="1400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realistic</a:t>
          </a:r>
          <a:r>
            <a:rPr lang="en-US" sz="1400" smtClean="0"/>
            <a:t> expense calculations.</a:t>
          </a:r>
          <a:endParaRPr lang="en-US" sz="1400"/>
        </a:p>
      </dgm:t>
    </dgm:pt>
    <dgm:pt modelId="{19A9ECC7-DA7C-4B10-8E08-78F20F752E51}" type="parTrans" cxnId="{D11AF773-68DE-4469-AFAF-0BBA84E9C79A}">
      <dgm:prSet/>
      <dgm:spPr/>
      <dgm:t>
        <a:bodyPr/>
        <a:lstStyle/>
        <a:p>
          <a:endParaRPr lang="en-US"/>
        </a:p>
      </dgm:t>
    </dgm:pt>
    <dgm:pt modelId="{5FC3DD37-7D8F-4E69-BEA4-BA511E31D342}" type="sibTrans" cxnId="{D11AF773-68DE-4469-AFAF-0BBA84E9C79A}">
      <dgm:prSet/>
      <dgm:spPr/>
      <dgm:t>
        <a:bodyPr/>
        <a:lstStyle/>
        <a:p>
          <a:endParaRPr lang="en-US"/>
        </a:p>
      </dgm:t>
    </dgm:pt>
    <dgm:pt modelId="{4366CDF7-2447-4817-8379-E11635536EBB}">
      <dgm:prSet phldrT="[Text]" custT="1"/>
      <dgm:spPr/>
      <dgm:t>
        <a:bodyPr/>
        <a:lstStyle/>
        <a:p>
          <a:r>
            <a:rPr lang="en-US" sz="1200" smtClean="0"/>
            <a:t>Method</a:t>
          </a:r>
          <a:br>
            <a:rPr lang="en-US" sz="1200" smtClean="0"/>
          </a:br>
          <a:r>
            <a:rPr lang="en-US" sz="1200" smtClean="0"/>
            <a:t>3</a:t>
          </a:r>
          <a:endParaRPr lang="en-US" sz="1200"/>
        </a:p>
      </dgm:t>
    </dgm:pt>
    <dgm:pt modelId="{F44BA1FB-96CD-4447-B2E8-541C754AAAA7}" type="parTrans" cxnId="{8C85F737-D48B-4B02-B671-9D39CFCE4C6B}">
      <dgm:prSet/>
      <dgm:spPr/>
      <dgm:t>
        <a:bodyPr/>
        <a:lstStyle/>
        <a:p>
          <a:endParaRPr lang="en-US"/>
        </a:p>
      </dgm:t>
    </dgm:pt>
    <dgm:pt modelId="{E0A4336E-313C-4DE4-AB52-E71EC9CFD12F}" type="sibTrans" cxnId="{8C85F737-D48B-4B02-B671-9D39CFCE4C6B}">
      <dgm:prSet/>
      <dgm:spPr/>
      <dgm:t>
        <a:bodyPr/>
        <a:lstStyle/>
        <a:p>
          <a:endParaRPr lang="en-US"/>
        </a:p>
      </dgm:t>
    </dgm:pt>
    <dgm:pt modelId="{9F381E45-70E7-46BE-BB43-9D08E6085572}" type="pres">
      <dgm:prSet presAssocID="{C5146DEB-0174-4FEF-82C5-C1B2B1F3428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55DC72-E630-41BC-9180-4004FA56BF42}" type="pres">
      <dgm:prSet presAssocID="{78B237D9-DF97-495A-B3A4-300222F34BFE}" presName="composite" presStyleCnt="0"/>
      <dgm:spPr/>
    </dgm:pt>
    <dgm:pt modelId="{787FB989-C24C-4271-8716-9AB9ED6BF630}" type="pres">
      <dgm:prSet presAssocID="{78B237D9-DF97-495A-B3A4-300222F34BF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6CCCC-168E-497B-9E5F-D3D54686B742}" type="pres">
      <dgm:prSet presAssocID="{78B237D9-DF97-495A-B3A4-300222F34BFE}" presName="descendantText" presStyleLbl="alignAcc1" presStyleIdx="0" presStyleCnt="4" custLinFactX="13915" custLinFactNeighborX="100000" custLinFactNeighborY="-360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0A80B-61A3-4DA5-9F82-ED07AF599033}" type="pres">
      <dgm:prSet presAssocID="{41BB4514-D421-498E-8098-B44D2B031B8C}" presName="sp" presStyleCnt="0"/>
      <dgm:spPr/>
    </dgm:pt>
    <dgm:pt modelId="{CA0F12D4-1D10-409D-9730-27C0C4ECDDD4}" type="pres">
      <dgm:prSet presAssocID="{FB2BEA3F-F27C-4B27-8AFE-907E963504DE}" presName="composite" presStyleCnt="0"/>
      <dgm:spPr/>
    </dgm:pt>
    <dgm:pt modelId="{4C791772-DD28-4929-8C1B-62749044DEC9}" type="pres">
      <dgm:prSet presAssocID="{FB2BEA3F-F27C-4B27-8AFE-907E963504D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B50D1-36B3-4A72-BFA7-7F9A9D957333}" type="pres">
      <dgm:prSet presAssocID="{FB2BEA3F-F27C-4B27-8AFE-907E963504DE}" presName="descendantText" presStyleLbl="alignAcc1" presStyleIdx="1" presStyleCnt="4" custLinFactNeighborX="1171" custLinFactNeighborY="2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7F266-616F-4F6B-8032-991BB4FDA822}" type="pres">
      <dgm:prSet presAssocID="{C6660721-655D-4D7C-A5E9-E930D85067CF}" presName="sp" presStyleCnt="0"/>
      <dgm:spPr/>
    </dgm:pt>
    <dgm:pt modelId="{C8B643F1-DB04-4098-BDE4-DE6D81BB9EE5}" type="pres">
      <dgm:prSet presAssocID="{4366CDF7-2447-4817-8379-E11635536EBB}" presName="composite" presStyleCnt="0"/>
      <dgm:spPr/>
    </dgm:pt>
    <dgm:pt modelId="{A11F1924-C442-46E4-A747-282D696C2060}" type="pres">
      <dgm:prSet presAssocID="{4366CDF7-2447-4817-8379-E11635536EB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74A2A-E17F-433A-868C-74E7FF494441}" type="pres">
      <dgm:prSet presAssocID="{4366CDF7-2447-4817-8379-E11635536EB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E4439-799E-47B9-BEEB-6C0ECCB638BB}" type="pres">
      <dgm:prSet presAssocID="{E0A4336E-313C-4DE4-AB52-E71EC9CFD12F}" presName="sp" presStyleCnt="0"/>
      <dgm:spPr/>
    </dgm:pt>
    <dgm:pt modelId="{73F152D9-ED0D-440E-8A92-4FED15DB016F}" type="pres">
      <dgm:prSet presAssocID="{2F35AFB8-6485-41EF-A0ED-FE8D259E1DE2}" presName="composite" presStyleCnt="0"/>
      <dgm:spPr/>
    </dgm:pt>
    <dgm:pt modelId="{2B12D316-A494-4414-ADB8-C870B290616B}" type="pres">
      <dgm:prSet presAssocID="{2F35AFB8-6485-41EF-A0ED-FE8D259E1DE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5B006-E834-41A7-A491-CF5B1F2E3DB5}" type="pres">
      <dgm:prSet presAssocID="{2F35AFB8-6485-41EF-A0ED-FE8D259E1DE2}" presName="descendantText" presStyleLbl="alignAcc1" presStyleIdx="3" presStyleCnt="4" custLinFactNeighborX="237" custLinFactNeighborY="17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7A059B-CD64-485A-A1F4-D9C934C19873}" srcId="{4366CDF7-2447-4817-8379-E11635536EBB}" destId="{8C674742-1448-4789-B8C0-9BB866446463}" srcOrd="0" destOrd="0" parTransId="{9AB83246-D9FF-461C-8A22-A37B7F300DB4}" sibTransId="{38AA1518-F9CD-400D-996E-5152FB95F246}"/>
    <dgm:cxn modelId="{32FF529E-D973-4FF5-8A18-999F250C7A0B}" type="presOf" srcId="{C5146DEB-0174-4FEF-82C5-C1B2B1F34280}" destId="{9F381E45-70E7-46BE-BB43-9D08E6085572}" srcOrd="0" destOrd="0" presId="urn:microsoft.com/office/officeart/2005/8/layout/chevron2"/>
    <dgm:cxn modelId="{B5D4E6C7-9437-4D39-9B0F-6EE3ABC1E144}" type="presOf" srcId="{F23E30CF-220D-426D-981E-7356D32596A9}" destId="{8855B006-E834-41A7-A491-CF5B1F2E3DB5}" srcOrd="0" destOrd="0" presId="urn:microsoft.com/office/officeart/2005/8/layout/chevron2"/>
    <dgm:cxn modelId="{3CC9BA64-4290-4035-8183-3BF08A4B7E0A}" srcId="{C5146DEB-0174-4FEF-82C5-C1B2B1F34280}" destId="{78B237D9-DF97-495A-B3A4-300222F34BFE}" srcOrd="0" destOrd="0" parTransId="{CCBBC0B6-3D2D-4F80-BB82-4C4808D7ADED}" sibTransId="{41BB4514-D421-498E-8098-B44D2B031B8C}"/>
    <dgm:cxn modelId="{D11AF773-68DE-4469-AFAF-0BBA84E9C79A}" srcId="{FB2BEA3F-F27C-4B27-8AFE-907E963504DE}" destId="{C52D6A20-88E9-4877-8703-BEE019C932FD}" srcOrd="0" destOrd="0" parTransId="{19A9ECC7-DA7C-4B10-8E08-78F20F752E51}" sibTransId="{5FC3DD37-7D8F-4E69-BEA4-BA511E31D342}"/>
    <dgm:cxn modelId="{30D91128-9AEC-48F7-9FBA-7BAE23F6E839}" type="presOf" srcId="{C52D6A20-88E9-4877-8703-BEE019C932FD}" destId="{BFEB50D1-36B3-4A72-BFA7-7F9A9D957333}" srcOrd="0" destOrd="0" presId="urn:microsoft.com/office/officeart/2005/8/layout/chevron2"/>
    <dgm:cxn modelId="{D9EAC497-11E4-4A6F-8D59-CAC7E886BC68}" type="presOf" srcId="{8C674742-1448-4789-B8C0-9BB866446463}" destId="{9F774A2A-E17F-433A-868C-74E7FF494441}" srcOrd="0" destOrd="0" presId="urn:microsoft.com/office/officeart/2005/8/layout/chevron2"/>
    <dgm:cxn modelId="{3F8442F2-0A08-48A5-BA5A-854CA091DF54}" srcId="{C5146DEB-0174-4FEF-82C5-C1B2B1F34280}" destId="{2F35AFB8-6485-41EF-A0ED-FE8D259E1DE2}" srcOrd="3" destOrd="0" parTransId="{446D17A5-02ED-4D2F-8673-24FF177656F1}" sibTransId="{6D52F1EE-EC64-486D-8B67-83D4AF6462BE}"/>
    <dgm:cxn modelId="{E356411C-AA56-4239-9F73-AB038E9E8AAC}" type="presOf" srcId="{01C1010D-8168-4785-8D95-B569896AFAD4}" destId="{2556CCCC-168E-497B-9E5F-D3D54686B742}" srcOrd="0" destOrd="0" presId="urn:microsoft.com/office/officeart/2005/8/layout/chevron2"/>
    <dgm:cxn modelId="{38D789BF-8D80-4BFE-BC65-6304538D38E8}" srcId="{78B237D9-DF97-495A-B3A4-300222F34BFE}" destId="{01C1010D-8168-4785-8D95-B569896AFAD4}" srcOrd="0" destOrd="0" parTransId="{3DFD9A2B-EC77-4836-B912-E488DA5F4C66}" sibTransId="{98435042-5336-429B-B249-E9706399765F}"/>
    <dgm:cxn modelId="{8C85F737-D48B-4B02-B671-9D39CFCE4C6B}" srcId="{C5146DEB-0174-4FEF-82C5-C1B2B1F34280}" destId="{4366CDF7-2447-4817-8379-E11635536EBB}" srcOrd="2" destOrd="0" parTransId="{F44BA1FB-96CD-4447-B2E8-541C754AAAA7}" sibTransId="{E0A4336E-313C-4DE4-AB52-E71EC9CFD12F}"/>
    <dgm:cxn modelId="{51B9F3E8-B357-4F50-8AE4-47BEBA39109E}" srcId="{C5146DEB-0174-4FEF-82C5-C1B2B1F34280}" destId="{FB2BEA3F-F27C-4B27-8AFE-907E963504DE}" srcOrd="1" destOrd="0" parTransId="{F29F6863-EAF3-45B1-9970-54661D2114B0}" sibTransId="{C6660721-655D-4D7C-A5E9-E930D85067CF}"/>
    <dgm:cxn modelId="{837D1782-AC9D-4EF0-8F16-D639C519DAB0}" srcId="{2F35AFB8-6485-41EF-A0ED-FE8D259E1DE2}" destId="{F23E30CF-220D-426D-981E-7356D32596A9}" srcOrd="0" destOrd="0" parTransId="{D6589046-4BAF-4ED3-83C5-EE7B45608BDF}" sibTransId="{1B95E399-8371-4F34-A448-C5C201ED1A78}"/>
    <dgm:cxn modelId="{7DB4ECA6-154D-4908-9CBF-06DB782A5BD4}" type="presOf" srcId="{2F35AFB8-6485-41EF-A0ED-FE8D259E1DE2}" destId="{2B12D316-A494-4414-ADB8-C870B290616B}" srcOrd="0" destOrd="0" presId="urn:microsoft.com/office/officeart/2005/8/layout/chevron2"/>
    <dgm:cxn modelId="{9D94BB31-B3EE-4B50-8EC0-5E33BA98394D}" type="presOf" srcId="{FB2BEA3F-F27C-4B27-8AFE-907E963504DE}" destId="{4C791772-DD28-4929-8C1B-62749044DEC9}" srcOrd="0" destOrd="0" presId="urn:microsoft.com/office/officeart/2005/8/layout/chevron2"/>
    <dgm:cxn modelId="{18E246EF-0251-4487-8B7C-DF028F95D2F3}" type="presOf" srcId="{78B237D9-DF97-495A-B3A4-300222F34BFE}" destId="{787FB989-C24C-4271-8716-9AB9ED6BF630}" srcOrd="0" destOrd="0" presId="urn:microsoft.com/office/officeart/2005/8/layout/chevron2"/>
    <dgm:cxn modelId="{52B1B116-0871-450F-8E11-3C17D1D61A54}" type="presOf" srcId="{4366CDF7-2447-4817-8379-E11635536EBB}" destId="{A11F1924-C442-46E4-A747-282D696C2060}" srcOrd="0" destOrd="0" presId="urn:microsoft.com/office/officeart/2005/8/layout/chevron2"/>
    <dgm:cxn modelId="{94445117-C330-4CE3-8D93-D00AB411820C}" type="presParOf" srcId="{9F381E45-70E7-46BE-BB43-9D08E6085572}" destId="{7F55DC72-E630-41BC-9180-4004FA56BF42}" srcOrd="0" destOrd="0" presId="urn:microsoft.com/office/officeart/2005/8/layout/chevron2"/>
    <dgm:cxn modelId="{AA661023-14DE-4711-B421-FC3464E7A269}" type="presParOf" srcId="{7F55DC72-E630-41BC-9180-4004FA56BF42}" destId="{787FB989-C24C-4271-8716-9AB9ED6BF630}" srcOrd="0" destOrd="0" presId="urn:microsoft.com/office/officeart/2005/8/layout/chevron2"/>
    <dgm:cxn modelId="{331A8DD1-5810-49C4-ABC5-D6CEF3840243}" type="presParOf" srcId="{7F55DC72-E630-41BC-9180-4004FA56BF42}" destId="{2556CCCC-168E-497B-9E5F-D3D54686B742}" srcOrd="1" destOrd="0" presId="urn:microsoft.com/office/officeart/2005/8/layout/chevron2"/>
    <dgm:cxn modelId="{A98E641C-DC42-48C3-85D1-FE8FB379BD54}" type="presParOf" srcId="{9F381E45-70E7-46BE-BB43-9D08E6085572}" destId="{B7C0A80B-61A3-4DA5-9F82-ED07AF599033}" srcOrd="1" destOrd="0" presId="urn:microsoft.com/office/officeart/2005/8/layout/chevron2"/>
    <dgm:cxn modelId="{30F80611-194B-47BE-BB1A-C264974D808D}" type="presParOf" srcId="{9F381E45-70E7-46BE-BB43-9D08E6085572}" destId="{CA0F12D4-1D10-409D-9730-27C0C4ECDDD4}" srcOrd="2" destOrd="0" presId="urn:microsoft.com/office/officeart/2005/8/layout/chevron2"/>
    <dgm:cxn modelId="{7028253B-9D06-4E6A-BE66-364CAE602441}" type="presParOf" srcId="{CA0F12D4-1D10-409D-9730-27C0C4ECDDD4}" destId="{4C791772-DD28-4929-8C1B-62749044DEC9}" srcOrd="0" destOrd="0" presId="urn:microsoft.com/office/officeart/2005/8/layout/chevron2"/>
    <dgm:cxn modelId="{D8B524B2-FA3A-45A1-9B0C-67D81CB4D92C}" type="presParOf" srcId="{CA0F12D4-1D10-409D-9730-27C0C4ECDDD4}" destId="{BFEB50D1-36B3-4A72-BFA7-7F9A9D957333}" srcOrd="1" destOrd="0" presId="urn:microsoft.com/office/officeart/2005/8/layout/chevron2"/>
    <dgm:cxn modelId="{48BAC6D0-38EC-49D5-B9C8-A18C10B13440}" type="presParOf" srcId="{9F381E45-70E7-46BE-BB43-9D08E6085572}" destId="{3F07F266-616F-4F6B-8032-991BB4FDA822}" srcOrd="3" destOrd="0" presId="urn:microsoft.com/office/officeart/2005/8/layout/chevron2"/>
    <dgm:cxn modelId="{65A39F5D-E3DF-48C8-9C3A-5DDBCA6239B9}" type="presParOf" srcId="{9F381E45-70E7-46BE-BB43-9D08E6085572}" destId="{C8B643F1-DB04-4098-BDE4-DE6D81BB9EE5}" srcOrd="4" destOrd="0" presId="urn:microsoft.com/office/officeart/2005/8/layout/chevron2"/>
    <dgm:cxn modelId="{F70DA209-A6FC-4C67-9BE4-092E82455078}" type="presParOf" srcId="{C8B643F1-DB04-4098-BDE4-DE6D81BB9EE5}" destId="{A11F1924-C442-46E4-A747-282D696C2060}" srcOrd="0" destOrd="0" presId="urn:microsoft.com/office/officeart/2005/8/layout/chevron2"/>
    <dgm:cxn modelId="{B0297B49-15CD-42F3-B300-7149C2DB45D5}" type="presParOf" srcId="{C8B643F1-DB04-4098-BDE4-DE6D81BB9EE5}" destId="{9F774A2A-E17F-433A-868C-74E7FF494441}" srcOrd="1" destOrd="0" presId="urn:microsoft.com/office/officeart/2005/8/layout/chevron2"/>
    <dgm:cxn modelId="{37886A57-ABE5-4560-9B7F-89A11F365415}" type="presParOf" srcId="{9F381E45-70E7-46BE-BB43-9D08E6085572}" destId="{0F9E4439-799E-47B9-BEEB-6C0ECCB638BB}" srcOrd="5" destOrd="0" presId="urn:microsoft.com/office/officeart/2005/8/layout/chevron2"/>
    <dgm:cxn modelId="{C164044D-8942-4B89-81B9-8128B889195F}" type="presParOf" srcId="{9F381E45-70E7-46BE-BB43-9D08E6085572}" destId="{73F152D9-ED0D-440E-8A92-4FED15DB016F}" srcOrd="6" destOrd="0" presId="urn:microsoft.com/office/officeart/2005/8/layout/chevron2"/>
    <dgm:cxn modelId="{76AA7290-2C98-41C2-A8FE-F60C0855C972}" type="presParOf" srcId="{73F152D9-ED0D-440E-8A92-4FED15DB016F}" destId="{2B12D316-A494-4414-ADB8-C870B290616B}" srcOrd="0" destOrd="0" presId="urn:microsoft.com/office/officeart/2005/8/layout/chevron2"/>
    <dgm:cxn modelId="{CD8AD80D-DC49-4E71-9815-DB403CDD5980}" type="presParOf" srcId="{73F152D9-ED0D-440E-8A92-4FED15DB016F}" destId="{8855B006-E834-41A7-A491-CF5B1F2E3D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966BC-B421-41E8-A9DD-0A4932CB79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A96B2F-A987-4D99-A041-7CFAB8B43634}">
      <dgm:prSet phldrT="[Text]"/>
      <dgm:spPr/>
      <dgm:t>
        <a:bodyPr/>
        <a:lstStyle/>
        <a:p>
          <a:r>
            <a:rPr lang="en-US" u="sng" smtClean="0"/>
            <a:t>Problem</a:t>
          </a:r>
          <a:endParaRPr lang="en-US" u="sng"/>
        </a:p>
      </dgm:t>
    </dgm:pt>
    <dgm:pt modelId="{54585790-9D3B-47B7-A35D-7DF01F6B993E}" type="parTrans" cxnId="{C5E0E25D-8B1E-48E9-81C9-1C41515840AC}">
      <dgm:prSet/>
      <dgm:spPr/>
      <dgm:t>
        <a:bodyPr/>
        <a:lstStyle/>
        <a:p>
          <a:endParaRPr lang="en-US"/>
        </a:p>
      </dgm:t>
    </dgm:pt>
    <dgm:pt modelId="{295B9FA8-A3A1-4697-82FF-BE36E191BD18}" type="sibTrans" cxnId="{C5E0E25D-8B1E-48E9-81C9-1C41515840AC}">
      <dgm:prSet/>
      <dgm:spPr/>
      <dgm:t>
        <a:bodyPr/>
        <a:lstStyle/>
        <a:p>
          <a:endParaRPr lang="en-US"/>
        </a:p>
      </dgm:t>
    </dgm:pt>
    <dgm:pt modelId="{ACC5E1BC-7113-480F-B297-304A1C63DAC4}">
      <dgm:prSet phldrT="[Text]"/>
      <dgm:spPr/>
      <dgm:t>
        <a:bodyPr/>
        <a:lstStyle/>
        <a:p>
          <a:r>
            <a:rPr lang="en-US" smtClean="0"/>
            <a:t>Investors focus on potential profit and avoid thinking about </a:t>
          </a:r>
          <a:r>
            <a:rPr lang="en-US" b="1" u="sng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risk of loss</a:t>
          </a:r>
          <a:r>
            <a:rPr lang="en-US" smtClean="0"/>
            <a:t>.</a:t>
          </a:r>
          <a:endParaRPr lang="en-US"/>
        </a:p>
      </dgm:t>
    </dgm:pt>
    <dgm:pt modelId="{107418FE-774D-4537-BC82-9460B68CBE19}" type="parTrans" cxnId="{0785851B-E605-44B0-AF1D-77AE283782FA}">
      <dgm:prSet/>
      <dgm:spPr/>
      <dgm:t>
        <a:bodyPr/>
        <a:lstStyle/>
        <a:p>
          <a:endParaRPr lang="en-US"/>
        </a:p>
      </dgm:t>
    </dgm:pt>
    <dgm:pt modelId="{E9CEF428-EDE5-4C38-AEF6-6E5E0787B159}" type="sibTrans" cxnId="{0785851B-E605-44B0-AF1D-77AE283782FA}">
      <dgm:prSet/>
      <dgm:spPr/>
      <dgm:t>
        <a:bodyPr/>
        <a:lstStyle/>
        <a:p>
          <a:endParaRPr lang="en-US"/>
        </a:p>
      </dgm:t>
    </dgm:pt>
    <dgm:pt modelId="{6D28DA80-6561-436F-9595-FA26AA0DDC78}">
      <dgm:prSet phldrT="[Text]"/>
      <dgm:spPr/>
      <dgm:t>
        <a:bodyPr/>
        <a:lstStyle/>
        <a:p>
          <a:r>
            <a:rPr lang="en-US" u="sng" smtClean="0"/>
            <a:t>Solution</a:t>
          </a:r>
          <a:endParaRPr lang="en-US" u="sng"/>
        </a:p>
      </dgm:t>
    </dgm:pt>
    <dgm:pt modelId="{9AB4E338-B7D9-484B-AE99-26878B8CC3C4}" type="parTrans" cxnId="{977F9845-061B-45A8-8DFF-BB0A897F391F}">
      <dgm:prSet/>
      <dgm:spPr/>
      <dgm:t>
        <a:bodyPr/>
        <a:lstStyle/>
        <a:p>
          <a:endParaRPr lang="en-US"/>
        </a:p>
      </dgm:t>
    </dgm:pt>
    <dgm:pt modelId="{D6D26C57-8245-4313-93D4-E460762C7F9C}" type="sibTrans" cxnId="{977F9845-061B-45A8-8DFF-BB0A897F391F}">
      <dgm:prSet/>
      <dgm:spPr/>
      <dgm:t>
        <a:bodyPr/>
        <a:lstStyle/>
        <a:p>
          <a:endParaRPr lang="en-US"/>
        </a:p>
      </dgm:t>
    </dgm:pt>
    <dgm:pt modelId="{0D8D171F-E697-441C-935F-42CE15A79013}">
      <dgm:prSet phldrT="[Text]"/>
      <dgm:spPr/>
      <dgm:t>
        <a:bodyPr/>
        <a:lstStyle/>
        <a:p>
          <a:r>
            <a:rPr lang="en-US" smtClean="0"/>
            <a:t>Show </a:t>
          </a:r>
          <a:r>
            <a: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potential effects</a:t>
          </a:r>
          <a:r>
            <a:rPr lang="en-US" smtClean="0"/>
            <a:t> of investment decisions.</a:t>
          </a:r>
          <a:endParaRPr lang="en-US"/>
        </a:p>
      </dgm:t>
    </dgm:pt>
    <dgm:pt modelId="{0674FE19-65E5-41C2-89E4-F1A42B6F623A}" type="parTrans" cxnId="{8BA2138E-82EA-43E7-B392-2E41A2E51F2C}">
      <dgm:prSet/>
      <dgm:spPr/>
      <dgm:t>
        <a:bodyPr/>
        <a:lstStyle/>
        <a:p>
          <a:endParaRPr lang="en-US"/>
        </a:p>
      </dgm:t>
    </dgm:pt>
    <dgm:pt modelId="{CD7EAA96-853D-4407-A21A-BED9578B2E6F}" type="sibTrans" cxnId="{8BA2138E-82EA-43E7-B392-2E41A2E51F2C}">
      <dgm:prSet/>
      <dgm:spPr/>
      <dgm:t>
        <a:bodyPr/>
        <a:lstStyle/>
        <a:p>
          <a:endParaRPr lang="en-US"/>
        </a:p>
      </dgm:t>
    </dgm:pt>
    <dgm:pt modelId="{93ED23C5-B4CF-4C13-957F-0412EB8CE4FF}">
      <dgm:prSet/>
      <dgm:spPr/>
      <dgm:t>
        <a:bodyPr/>
        <a:lstStyle/>
        <a:p>
          <a:r>
            <a: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Risk vs Reward</a:t>
          </a:r>
          <a:r>
            <a:rPr lang="en-US" smtClean="0"/>
            <a:t>: Graph the best and worst case scenario for a fund family. </a:t>
          </a:r>
          <a:endParaRPr lang="en-US"/>
        </a:p>
      </dgm:t>
    </dgm:pt>
    <dgm:pt modelId="{C5F8335D-5F4A-45D3-AB7D-3B5DF4E00CB1}" type="parTrans" cxnId="{0DACE87E-5288-48B1-868A-6E4802C1E83E}">
      <dgm:prSet/>
      <dgm:spPr/>
      <dgm:t>
        <a:bodyPr/>
        <a:lstStyle/>
        <a:p>
          <a:endParaRPr lang="en-US"/>
        </a:p>
      </dgm:t>
    </dgm:pt>
    <dgm:pt modelId="{28DA7BF6-EC60-42D6-9F40-668749035959}" type="sibTrans" cxnId="{0DACE87E-5288-48B1-868A-6E4802C1E83E}">
      <dgm:prSet/>
      <dgm:spPr/>
      <dgm:t>
        <a:bodyPr/>
        <a:lstStyle/>
        <a:p>
          <a:endParaRPr lang="en-US"/>
        </a:p>
      </dgm:t>
    </dgm:pt>
    <dgm:pt modelId="{76E2C1E7-D646-4AEA-BE24-F80275889BBC}">
      <dgm:prSet/>
      <dgm:spPr/>
      <dgm:t>
        <a:bodyPr/>
        <a:lstStyle/>
        <a:p>
          <a:r>
            <a: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Show Truth</a:t>
          </a:r>
          <a:r>
            <a:rPr lang="en-US" smtClean="0"/>
            <a:t>: Graph the future gains/losses based on current investment history.</a:t>
          </a:r>
          <a:endParaRPr lang="en-US"/>
        </a:p>
      </dgm:t>
    </dgm:pt>
    <dgm:pt modelId="{6E479A2D-3166-4C88-8FA8-84D117CF01CF}" type="parTrans" cxnId="{294220E8-8A12-45A4-AEBF-E099C7C0323C}">
      <dgm:prSet/>
      <dgm:spPr/>
      <dgm:t>
        <a:bodyPr/>
        <a:lstStyle/>
        <a:p>
          <a:endParaRPr lang="en-US"/>
        </a:p>
      </dgm:t>
    </dgm:pt>
    <dgm:pt modelId="{8E1C025E-E7BE-4E09-8A36-B7186CEABE01}" type="sibTrans" cxnId="{294220E8-8A12-45A4-AEBF-E099C7C0323C}">
      <dgm:prSet/>
      <dgm:spPr/>
      <dgm:t>
        <a:bodyPr/>
        <a:lstStyle/>
        <a:p>
          <a:endParaRPr lang="en-US"/>
        </a:p>
      </dgm:t>
    </dgm:pt>
    <dgm:pt modelId="{9D69A175-EE21-4C7A-BCBD-307C65390FAA}">
      <dgm:prSet/>
      <dgm:spPr/>
      <dgm:t>
        <a:bodyPr/>
        <a:lstStyle/>
        <a:p>
          <a:r>
            <a:rPr lang="en-US" b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Reality Check</a:t>
          </a:r>
          <a:r>
            <a:rPr lang="en-US" smtClean="0"/>
            <a:t>: Show their current investment interest in comparison to the ideal interest.</a:t>
          </a:r>
          <a:endParaRPr lang="en-US"/>
        </a:p>
      </dgm:t>
    </dgm:pt>
    <dgm:pt modelId="{B4AAC6C1-3A91-4B06-B50B-ABA182D10750}" type="parTrans" cxnId="{4F10C7E7-51BE-485C-A993-E168BB436D6A}">
      <dgm:prSet/>
      <dgm:spPr/>
      <dgm:t>
        <a:bodyPr/>
        <a:lstStyle/>
        <a:p>
          <a:endParaRPr lang="en-US"/>
        </a:p>
      </dgm:t>
    </dgm:pt>
    <dgm:pt modelId="{23BEA6F5-68F5-49B7-B6AC-E20106C06774}" type="sibTrans" cxnId="{4F10C7E7-51BE-485C-A993-E168BB436D6A}">
      <dgm:prSet/>
      <dgm:spPr/>
      <dgm:t>
        <a:bodyPr/>
        <a:lstStyle/>
        <a:p>
          <a:endParaRPr lang="en-US"/>
        </a:p>
      </dgm:t>
    </dgm:pt>
    <dgm:pt modelId="{83172EAC-4F51-4570-AE1A-C54E8E9A58F4}" type="pres">
      <dgm:prSet presAssocID="{430966BC-B421-41E8-A9DD-0A4932CB7919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5F7546D-E7D6-43BB-A9E8-ADA556D287C3}" type="pres">
      <dgm:prSet presAssocID="{C5A96B2F-A987-4D99-A041-7CFAB8B43634}" presName="parentText1" presStyleLbl="node1" presStyleIdx="0" presStyleCnt="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C8A93-5AEE-4011-A4DB-72C09116DDC7}" type="pres">
      <dgm:prSet presAssocID="{C5A96B2F-A987-4D99-A041-7CFAB8B43634}" presName="childText1" presStyleLbl="solidAlignAcc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40A96-5B99-40A3-BC0D-DF9D6B45677A}" type="pres">
      <dgm:prSet presAssocID="{6D28DA80-6561-436F-9595-FA26AA0DDC78}" presName="parentText2" presStyleLbl="node1" presStyleIdx="1" presStyleCnt="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5C4DD-4427-4551-AFBF-C6575B224906}" type="pres">
      <dgm:prSet presAssocID="{6D28DA80-6561-436F-9595-FA26AA0DDC78}" presName="childText2" presStyleLbl="solidAlignAcc1" presStyleIdx="1" presStyleCnt="2" custLinFactNeighborX="2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F9EC4A-D720-424C-BE11-25126E28F5FF}" type="presOf" srcId="{6D28DA80-6561-436F-9595-FA26AA0DDC78}" destId="{8A340A96-5B99-40A3-BC0D-DF9D6B45677A}" srcOrd="0" destOrd="0" presId="urn:microsoft.com/office/officeart/2009/3/layout/IncreasingArrowsProcess"/>
    <dgm:cxn modelId="{47DF6590-6DBD-4BEC-9272-2C5ABD880437}" type="presOf" srcId="{76E2C1E7-D646-4AEA-BE24-F80275889BBC}" destId="{28D5C4DD-4427-4551-AFBF-C6575B224906}" srcOrd="0" destOrd="2" presId="urn:microsoft.com/office/officeart/2009/3/layout/IncreasingArrowsProcess"/>
    <dgm:cxn modelId="{231EDA2E-8802-4BD7-B193-C2CD2B87A88D}" type="presOf" srcId="{93ED23C5-B4CF-4C13-957F-0412EB8CE4FF}" destId="{28D5C4DD-4427-4551-AFBF-C6575B224906}" srcOrd="0" destOrd="1" presId="urn:microsoft.com/office/officeart/2009/3/layout/IncreasingArrowsProcess"/>
    <dgm:cxn modelId="{977F9845-061B-45A8-8DFF-BB0A897F391F}" srcId="{430966BC-B421-41E8-A9DD-0A4932CB7919}" destId="{6D28DA80-6561-436F-9595-FA26AA0DDC78}" srcOrd="1" destOrd="0" parTransId="{9AB4E338-B7D9-484B-AE99-26878B8CC3C4}" sibTransId="{D6D26C57-8245-4313-93D4-E460762C7F9C}"/>
    <dgm:cxn modelId="{294220E8-8A12-45A4-AEBF-E099C7C0323C}" srcId="{0D8D171F-E697-441C-935F-42CE15A79013}" destId="{76E2C1E7-D646-4AEA-BE24-F80275889BBC}" srcOrd="1" destOrd="0" parTransId="{6E479A2D-3166-4C88-8FA8-84D117CF01CF}" sibTransId="{8E1C025E-E7BE-4E09-8A36-B7186CEABE01}"/>
    <dgm:cxn modelId="{0785851B-E605-44B0-AF1D-77AE283782FA}" srcId="{C5A96B2F-A987-4D99-A041-7CFAB8B43634}" destId="{ACC5E1BC-7113-480F-B297-304A1C63DAC4}" srcOrd="0" destOrd="0" parTransId="{107418FE-774D-4537-BC82-9460B68CBE19}" sibTransId="{E9CEF428-EDE5-4C38-AEF6-6E5E0787B159}"/>
    <dgm:cxn modelId="{05294A30-AA2D-41C4-AF61-C83D7AF8F01B}" type="presOf" srcId="{0D8D171F-E697-441C-935F-42CE15A79013}" destId="{28D5C4DD-4427-4551-AFBF-C6575B224906}" srcOrd="0" destOrd="0" presId="urn:microsoft.com/office/officeart/2009/3/layout/IncreasingArrowsProcess"/>
    <dgm:cxn modelId="{1D0EF4D9-9F81-4F31-AEC5-63B35264F11C}" type="presOf" srcId="{430966BC-B421-41E8-A9DD-0A4932CB7919}" destId="{83172EAC-4F51-4570-AE1A-C54E8E9A58F4}" srcOrd="0" destOrd="0" presId="urn:microsoft.com/office/officeart/2009/3/layout/IncreasingArrowsProcess"/>
    <dgm:cxn modelId="{8BA2138E-82EA-43E7-B392-2E41A2E51F2C}" srcId="{6D28DA80-6561-436F-9595-FA26AA0DDC78}" destId="{0D8D171F-E697-441C-935F-42CE15A79013}" srcOrd="0" destOrd="0" parTransId="{0674FE19-65E5-41C2-89E4-F1A42B6F623A}" sibTransId="{CD7EAA96-853D-4407-A21A-BED9578B2E6F}"/>
    <dgm:cxn modelId="{0DACE87E-5288-48B1-868A-6E4802C1E83E}" srcId="{0D8D171F-E697-441C-935F-42CE15A79013}" destId="{93ED23C5-B4CF-4C13-957F-0412EB8CE4FF}" srcOrd="0" destOrd="0" parTransId="{C5F8335D-5F4A-45D3-AB7D-3B5DF4E00CB1}" sibTransId="{28DA7BF6-EC60-42D6-9F40-668749035959}"/>
    <dgm:cxn modelId="{B7B55B0A-CECF-48EB-A8B4-4DF4D7EA737E}" type="presOf" srcId="{9D69A175-EE21-4C7A-BCBD-307C65390FAA}" destId="{28D5C4DD-4427-4551-AFBF-C6575B224906}" srcOrd="0" destOrd="3" presId="urn:microsoft.com/office/officeart/2009/3/layout/IncreasingArrowsProcess"/>
    <dgm:cxn modelId="{DEC09A93-F7D7-41FE-89CF-2493CD580881}" type="presOf" srcId="{ACC5E1BC-7113-480F-B297-304A1C63DAC4}" destId="{576C8A93-5AEE-4011-A4DB-72C09116DDC7}" srcOrd="0" destOrd="0" presId="urn:microsoft.com/office/officeart/2009/3/layout/IncreasingArrowsProcess"/>
    <dgm:cxn modelId="{68F47A5C-43DC-42CD-A1D4-E1C05D01FB4B}" type="presOf" srcId="{C5A96B2F-A987-4D99-A041-7CFAB8B43634}" destId="{B5F7546D-E7D6-43BB-A9E8-ADA556D287C3}" srcOrd="0" destOrd="0" presId="urn:microsoft.com/office/officeart/2009/3/layout/IncreasingArrowsProcess"/>
    <dgm:cxn modelId="{C5E0E25D-8B1E-48E9-81C9-1C41515840AC}" srcId="{430966BC-B421-41E8-A9DD-0A4932CB7919}" destId="{C5A96B2F-A987-4D99-A041-7CFAB8B43634}" srcOrd="0" destOrd="0" parTransId="{54585790-9D3B-47B7-A35D-7DF01F6B993E}" sibTransId="{295B9FA8-A3A1-4697-82FF-BE36E191BD18}"/>
    <dgm:cxn modelId="{4F10C7E7-51BE-485C-A993-E168BB436D6A}" srcId="{0D8D171F-E697-441C-935F-42CE15A79013}" destId="{9D69A175-EE21-4C7A-BCBD-307C65390FAA}" srcOrd="2" destOrd="0" parTransId="{B4AAC6C1-3A91-4B06-B50B-ABA182D10750}" sibTransId="{23BEA6F5-68F5-49B7-B6AC-E20106C06774}"/>
    <dgm:cxn modelId="{614C3E2E-D6DC-4B8D-9AF2-D112E58CC900}" type="presParOf" srcId="{83172EAC-4F51-4570-AE1A-C54E8E9A58F4}" destId="{B5F7546D-E7D6-43BB-A9E8-ADA556D287C3}" srcOrd="0" destOrd="0" presId="urn:microsoft.com/office/officeart/2009/3/layout/IncreasingArrowsProcess"/>
    <dgm:cxn modelId="{7B622E72-A9B3-4B03-820D-8E826810F084}" type="presParOf" srcId="{83172EAC-4F51-4570-AE1A-C54E8E9A58F4}" destId="{576C8A93-5AEE-4011-A4DB-72C09116DDC7}" srcOrd="1" destOrd="0" presId="urn:microsoft.com/office/officeart/2009/3/layout/IncreasingArrowsProcess"/>
    <dgm:cxn modelId="{B4E8D81C-18AF-4AAD-8A98-4CDB63FE565C}" type="presParOf" srcId="{83172EAC-4F51-4570-AE1A-C54E8E9A58F4}" destId="{8A340A96-5B99-40A3-BC0D-DF9D6B45677A}" srcOrd="2" destOrd="0" presId="urn:microsoft.com/office/officeart/2009/3/layout/IncreasingArrowsProcess"/>
    <dgm:cxn modelId="{9EF3E99D-358A-4214-A446-4A89C7D86375}" type="presParOf" srcId="{83172EAC-4F51-4570-AE1A-C54E8E9A58F4}" destId="{28D5C4DD-4427-4551-AFBF-C6575B224906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399A7B-B76B-4836-94A7-2A4D15C06B7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10088D-3763-435A-842F-D21A1789FD7C}">
      <dgm:prSet phldrT="[Text]" custT="1"/>
      <dgm:spPr/>
      <dgm:t>
        <a:bodyPr/>
        <a:lstStyle/>
        <a:p>
          <a:r>
            <a:rPr lang="en-US" sz="2200" u="sng" smtClean="0"/>
            <a:t>Assuptions</a:t>
          </a:r>
          <a:endParaRPr lang="en-US" sz="2200" u="sng"/>
        </a:p>
      </dgm:t>
    </dgm:pt>
    <dgm:pt modelId="{26BAAE05-8AA9-485B-9393-8C5CD81E5F22}" type="parTrans" cxnId="{78538B42-4675-48B3-9BA7-8FE9985B6F24}">
      <dgm:prSet/>
      <dgm:spPr/>
      <dgm:t>
        <a:bodyPr/>
        <a:lstStyle/>
        <a:p>
          <a:endParaRPr lang="en-US"/>
        </a:p>
      </dgm:t>
    </dgm:pt>
    <dgm:pt modelId="{AF37D646-0AB0-4676-981A-5F5C00F2F260}" type="sibTrans" cxnId="{78538B42-4675-48B3-9BA7-8FE9985B6F24}">
      <dgm:prSet/>
      <dgm:spPr/>
      <dgm:t>
        <a:bodyPr/>
        <a:lstStyle/>
        <a:p>
          <a:endParaRPr lang="en-US"/>
        </a:p>
      </dgm:t>
    </dgm:pt>
    <dgm:pt modelId="{2D41BB3F-D984-4551-AE01-7B96251A47B6}">
      <dgm:prSet phldrT="[Text]" custT="1"/>
      <dgm:spPr/>
      <dgm:t>
        <a:bodyPr/>
        <a:lstStyle/>
        <a:p>
          <a:r>
            <a:rPr lang="en-US" sz="1600" smtClean="0"/>
            <a:t>ageOfDeath := 80</a:t>
          </a:r>
          <a:endParaRPr lang="en-US" sz="1600"/>
        </a:p>
      </dgm:t>
    </dgm:pt>
    <dgm:pt modelId="{9AE57831-7623-4873-B78A-1551848A5574}" type="parTrans" cxnId="{9E6B37F1-C9AB-4ABE-B12D-C3B5D9D7729A}">
      <dgm:prSet/>
      <dgm:spPr/>
      <dgm:t>
        <a:bodyPr/>
        <a:lstStyle/>
        <a:p>
          <a:endParaRPr lang="en-US"/>
        </a:p>
      </dgm:t>
    </dgm:pt>
    <dgm:pt modelId="{71C6FC2E-47CE-427A-95B1-E959ACFC84AB}" type="sibTrans" cxnId="{9E6B37F1-C9AB-4ABE-B12D-C3B5D9D7729A}">
      <dgm:prSet/>
      <dgm:spPr/>
      <dgm:t>
        <a:bodyPr/>
        <a:lstStyle/>
        <a:p>
          <a:endParaRPr lang="en-US"/>
        </a:p>
      </dgm:t>
    </dgm:pt>
    <dgm:pt modelId="{2AC65BE4-9DB5-4D31-A3B2-D1CD31F94283}">
      <dgm:prSet phldrT="[Text]" custT="1"/>
      <dgm:spPr/>
      <dgm:t>
        <a:bodyPr/>
        <a:lstStyle/>
        <a:p>
          <a:r>
            <a:rPr lang="en-US" sz="1600" smtClean="0"/>
            <a:t>inflation := 0.04 </a:t>
          </a:r>
          <a:r>
            <a:rPr lang="en-US" sz="16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(i)</a:t>
          </a:r>
          <a:endParaRPr lang="en-US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1F068F-C430-4D77-9596-09F38BC791FB}" type="parTrans" cxnId="{40AF998C-498A-4CC8-86A5-34A5E8C326C1}">
      <dgm:prSet/>
      <dgm:spPr/>
      <dgm:t>
        <a:bodyPr/>
        <a:lstStyle/>
        <a:p>
          <a:endParaRPr lang="en-US"/>
        </a:p>
      </dgm:t>
    </dgm:pt>
    <dgm:pt modelId="{390C3ECF-31FE-4776-99A5-9D4C80AB22C6}" type="sibTrans" cxnId="{40AF998C-498A-4CC8-86A5-34A5E8C326C1}">
      <dgm:prSet/>
      <dgm:spPr/>
      <dgm:t>
        <a:bodyPr/>
        <a:lstStyle/>
        <a:p>
          <a:endParaRPr lang="en-US"/>
        </a:p>
      </dgm:t>
    </dgm:pt>
    <dgm:pt modelId="{4AD94D4E-1347-49B8-BDAE-9081928EE8A3}">
      <dgm:prSet phldrT="[Text]" custT="1"/>
      <dgm:spPr/>
      <dgm:t>
        <a:bodyPr/>
        <a:lstStyle/>
        <a:p>
          <a:r>
            <a:rPr lang="en-US" sz="1600" smtClean="0"/>
            <a:t>lossRate := gainRate.reverse( )</a:t>
          </a:r>
          <a:endParaRPr lang="en-US" sz="1600"/>
        </a:p>
      </dgm:t>
    </dgm:pt>
    <dgm:pt modelId="{F9B54B1C-A5EA-490E-BFF0-70A23CEBCA68}" type="parTrans" cxnId="{BF33A9D0-49C6-40FC-90A9-0E107369E761}">
      <dgm:prSet/>
      <dgm:spPr/>
      <dgm:t>
        <a:bodyPr/>
        <a:lstStyle/>
        <a:p>
          <a:endParaRPr lang="en-US"/>
        </a:p>
      </dgm:t>
    </dgm:pt>
    <dgm:pt modelId="{B422B5D4-B5FC-4482-B2C1-C3FE23D6BA58}" type="sibTrans" cxnId="{BF33A9D0-49C6-40FC-90A9-0E107369E761}">
      <dgm:prSet/>
      <dgm:spPr/>
      <dgm:t>
        <a:bodyPr/>
        <a:lstStyle/>
        <a:p>
          <a:endParaRPr lang="en-US"/>
        </a:p>
      </dgm:t>
    </dgm:pt>
    <dgm:pt modelId="{53246D99-BD9D-4E37-909D-348F696ED2EC}" type="pres">
      <dgm:prSet presAssocID="{AF399A7B-B76B-4836-94A7-2A4D15C06B7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492B8-48B1-4891-9E47-6F0DACA4A309}" type="pres">
      <dgm:prSet presAssocID="{A010088D-3763-435A-842F-D21A1789FD7C}" presName="root1" presStyleCnt="0"/>
      <dgm:spPr/>
    </dgm:pt>
    <dgm:pt modelId="{804BE66D-1218-471E-A71E-D181258F8EB8}" type="pres">
      <dgm:prSet presAssocID="{A010088D-3763-435A-842F-D21A1789FD7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C8BC19-C7B5-4D6D-B68C-640F3A734CD2}" type="pres">
      <dgm:prSet presAssocID="{A010088D-3763-435A-842F-D21A1789FD7C}" presName="level2hierChild" presStyleCnt="0"/>
      <dgm:spPr/>
    </dgm:pt>
    <dgm:pt modelId="{79BCB558-8847-43CA-AF50-E3DCF443621B}" type="pres">
      <dgm:prSet presAssocID="{9AE57831-7623-4873-B78A-1551848A557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1EED75D9-A381-4F6C-92E7-562C38564CB3}" type="pres">
      <dgm:prSet presAssocID="{9AE57831-7623-4873-B78A-1551848A557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BE25DFD-C42D-4A25-8093-78F10396E1B0}" type="pres">
      <dgm:prSet presAssocID="{2D41BB3F-D984-4551-AE01-7B96251A47B6}" presName="root2" presStyleCnt="0"/>
      <dgm:spPr/>
    </dgm:pt>
    <dgm:pt modelId="{FD55DD10-FB9D-42AA-B53F-C9C63F831F42}" type="pres">
      <dgm:prSet presAssocID="{2D41BB3F-D984-4551-AE01-7B96251A47B6}" presName="LevelTwoTextNode" presStyleLbl="node2" presStyleIdx="0" presStyleCnt="3" custScaleX="1328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083D9-6DF7-4761-AF36-09C1399D9C62}" type="pres">
      <dgm:prSet presAssocID="{2D41BB3F-D984-4551-AE01-7B96251A47B6}" presName="level3hierChild" presStyleCnt="0"/>
      <dgm:spPr/>
    </dgm:pt>
    <dgm:pt modelId="{D6C5706D-1B56-42E8-AC09-1C00DC933187}" type="pres">
      <dgm:prSet presAssocID="{031F068F-C430-4D77-9596-09F38BC791F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02F90243-168C-4B8D-B019-800398529082}" type="pres">
      <dgm:prSet presAssocID="{031F068F-C430-4D77-9596-09F38BC791F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F15821C-A0D0-4A2F-9770-6D5A2B79B9BC}" type="pres">
      <dgm:prSet presAssocID="{2AC65BE4-9DB5-4D31-A3B2-D1CD31F94283}" presName="root2" presStyleCnt="0"/>
      <dgm:spPr/>
    </dgm:pt>
    <dgm:pt modelId="{2CBD843F-2030-4876-8BF2-5D9ED9659ED6}" type="pres">
      <dgm:prSet presAssocID="{2AC65BE4-9DB5-4D31-A3B2-D1CD31F94283}" presName="LevelTwoTextNode" presStyleLbl="node2" presStyleIdx="1" presStyleCnt="3" custScaleX="1328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4D080-D0F9-44AE-B2D9-52D3D50817F8}" type="pres">
      <dgm:prSet presAssocID="{2AC65BE4-9DB5-4D31-A3B2-D1CD31F94283}" presName="level3hierChild" presStyleCnt="0"/>
      <dgm:spPr/>
    </dgm:pt>
    <dgm:pt modelId="{A538A8B7-A015-49F2-A67B-A0586A85C4F3}" type="pres">
      <dgm:prSet presAssocID="{F9B54B1C-A5EA-490E-BFF0-70A23CEBCA6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DC505744-E73D-45B5-BFEB-13CB26EA3072}" type="pres">
      <dgm:prSet presAssocID="{F9B54B1C-A5EA-490E-BFF0-70A23CEBCA6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5641E6A-8B4A-4FA1-BBF8-B6300F760C22}" type="pres">
      <dgm:prSet presAssocID="{4AD94D4E-1347-49B8-BDAE-9081928EE8A3}" presName="root2" presStyleCnt="0"/>
      <dgm:spPr/>
    </dgm:pt>
    <dgm:pt modelId="{7458992F-BB64-4637-B872-A5D1182004A0}" type="pres">
      <dgm:prSet presAssocID="{4AD94D4E-1347-49B8-BDAE-9081928EE8A3}" presName="LevelTwoTextNode" presStyleLbl="node2" presStyleIdx="2" presStyleCnt="3" custScaleX="1328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EC59F0-A9E5-4523-90CC-EAA392F66ABD}" type="pres">
      <dgm:prSet presAssocID="{4AD94D4E-1347-49B8-BDAE-9081928EE8A3}" presName="level3hierChild" presStyleCnt="0"/>
      <dgm:spPr/>
    </dgm:pt>
  </dgm:ptLst>
  <dgm:cxnLst>
    <dgm:cxn modelId="{E8375EE9-B6A3-43BC-B71D-45D7AE765CDD}" type="presOf" srcId="{9AE57831-7623-4873-B78A-1551848A5574}" destId="{79BCB558-8847-43CA-AF50-E3DCF443621B}" srcOrd="0" destOrd="0" presId="urn:microsoft.com/office/officeart/2008/layout/HorizontalMultiLevelHierarchy"/>
    <dgm:cxn modelId="{53ED6CEB-C834-4CF2-8B11-EAF737AC1118}" type="presOf" srcId="{A010088D-3763-435A-842F-D21A1789FD7C}" destId="{804BE66D-1218-471E-A71E-D181258F8EB8}" srcOrd="0" destOrd="0" presId="urn:microsoft.com/office/officeart/2008/layout/HorizontalMultiLevelHierarchy"/>
    <dgm:cxn modelId="{0267B5B8-BC1E-4D72-91F7-666C5DD4C4F0}" type="presOf" srcId="{031F068F-C430-4D77-9596-09F38BC791FB}" destId="{D6C5706D-1B56-42E8-AC09-1C00DC933187}" srcOrd="0" destOrd="0" presId="urn:microsoft.com/office/officeart/2008/layout/HorizontalMultiLevelHierarchy"/>
    <dgm:cxn modelId="{4515FFA4-0679-4358-950B-5934AC746A71}" type="presOf" srcId="{4AD94D4E-1347-49B8-BDAE-9081928EE8A3}" destId="{7458992F-BB64-4637-B872-A5D1182004A0}" srcOrd="0" destOrd="0" presId="urn:microsoft.com/office/officeart/2008/layout/HorizontalMultiLevelHierarchy"/>
    <dgm:cxn modelId="{BF33A9D0-49C6-40FC-90A9-0E107369E761}" srcId="{A010088D-3763-435A-842F-D21A1789FD7C}" destId="{4AD94D4E-1347-49B8-BDAE-9081928EE8A3}" srcOrd="2" destOrd="0" parTransId="{F9B54B1C-A5EA-490E-BFF0-70A23CEBCA68}" sibTransId="{B422B5D4-B5FC-4482-B2C1-C3FE23D6BA58}"/>
    <dgm:cxn modelId="{7B57B033-7B7F-43CE-887E-DA2C9B8790C2}" type="presOf" srcId="{031F068F-C430-4D77-9596-09F38BC791FB}" destId="{02F90243-168C-4B8D-B019-800398529082}" srcOrd="1" destOrd="0" presId="urn:microsoft.com/office/officeart/2008/layout/HorizontalMultiLevelHierarchy"/>
    <dgm:cxn modelId="{6A011900-0429-40C2-9753-C75F72D7DBB0}" type="presOf" srcId="{2AC65BE4-9DB5-4D31-A3B2-D1CD31F94283}" destId="{2CBD843F-2030-4876-8BF2-5D9ED9659ED6}" srcOrd="0" destOrd="0" presId="urn:microsoft.com/office/officeart/2008/layout/HorizontalMultiLevelHierarchy"/>
    <dgm:cxn modelId="{85496DEA-A193-4920-8867-2EBB3D8D8A56}" type="presOf" srcId="{F9B54B1C-A5EA-490E-BFF0-70A23CEBCA68}" destId="{DC505744-E73D-45B5-BFEB-13CB26EA3072}" srcOrd="1" destOrd="0" presId="urn:microsoft.com/office/officeart/2008/layout/HorizontalMultiLevelHierarchy"/>
    <dgm:cxn modelId="{4967A7B5-4763-4591-888D-D3CFA0A59588}" type="presOf" srcId="{2D41BB3F-D984-4551-AE01-7B96251A47B6}" destId="{FD55DD10-FB9D-42AA-B53F-C9C63F831F42}" srcOrd="0" destOrd="0" presId="urn:microsoft.com/office/officeart/2008/layout/HorizontalMultiLevelHierarchy"/>
    <dgm:cxn modelId="{78538B42-4675-48B3-9BA7-8FE9985B6F24}" srcId="{AF399A7B-B76B-4836-94A7-2A4D15C06B74}" destId="{A010088D-3763-435A-842F-D21A1789FD7C}" srcOrd="0" destOrd="0" parTransId="{26BAAE05-8AA9-485B-9393-8C5CD81E5F22}" sibTransId="{AF37D646-0AB0-4676-981A-5F5C00F2F260}"/>
    <dgm:cxn modelId="{40AF998C-498A-4CC8-86A5-34A5E8C326C1}" srcId="{A010088D-3763-435A-842F-D21A1789FD7C}" destId="{2AC65BE4-9DB5-4D31-A3B2-D1CD31F94283}" srcOrd="1" destOrd="0" parTransId="{031F068F-C430-4D77-9596-09F38BC791FB}" sibTransId="{390C3ECF-31FE-4776-99A5-9D4C80AB22C6}"/>
    <dgm:cxn modelId="{9E6B37F1-C9AB-4ABE-B12D-C3B5D9D7729A}" srcId="{A010088D-3763-435A-842F-D21A1789FD7C}" destId="{2D41BB3F-D984-4551-AE01-7B96251A47B6}" srcOrd="0" destOrd="0" parTransId="{9AE57831-7623-4873-B78A-1551848A5574}" sibTransId="{71C6FC2E-47CE-427A-95B1-E959ACFC84AB}"/>
    <dgm:cxn modelId="{733839C3-29E8-4C35-9249-35ECA38055FE}" type="presOf" srcId="{AF399A7B-B76B-4836-94A7-2A4D15C06B74}" destId="{53246D99-BD9D-4E37-909D-348F696ED2EC}" srcOrd="0" destOrd="0" presId="urn:microsoft.com/office/officeart/2008/layout/HorizontalMultiLevelHierarchy"/>
    <dgm:cxn modelId="{DDC42695-F7DB-40A1-BBFF-189BD704DCD4}" type="presOf" srcId="{9AE57831-7623-4873-B78A-1551848A5574}" destId="{1EED75D9-A381-4F6C-92E7-562C38564CB3}" srcOrd="1" destOrd="0" presId="urn:microsoft.com/office/officeart/2008/layout/HorizontalMultiLevelHierarchy"/>
    <dgm:cxn modelId="{8C6B2779-918D-42B6-B7CB-2814A9E0742D}" type="presOf" srcId="{F9B54B1C-A5EA-490E-BFF0-70A23CEBCA68}" destId="{A538A8B7-A015-49F2-A67B-A0586A85C4F3}" srcOrd="0" destOrd="0" presId="urn:microsoft.com/office/officeart/2008/layout/HorizontalMultiLevelHierarchy"/>
    <dgm:cxn modelId="{DE6ABDE2-C3C0-4F10-8570-33DFD7A7F1D8}" type="presParOf" srcId="{53246D99-BD9D-4E37-909D-348F696ED2EC}" destId="{B61492B8-48B1-4891-9E47-6F0DACA4A309}" srcOrd="0" destOrd="0" presId="urn:microsoft.com/office/officeart/2008/layout/HorizontalMultiLevelHierarchy"/>
    <dgm:cxn modelId="{5E02CD97-724B-42C8-9F07-B7450DA46C19}" type="presParOf" srcId="{B61492B8-48B1-4891-9E47-6F0DACA4A309}" destId="{804BE66D-1218-471E-A71E-D181258F8EB8}" srcOrd="0" destOrd="0" presId="urn:microsoft.com/office/officeart/2008/layout/HorizontalMultiLevelHierarchy"/>
    <dgm:cxn modelId="{AB40E53F-7C6F-4C20-805A-20608B122BE9}" type="presParOf" srcId="{B61492B8-48B1-4891-9E47-6F0DACA4A309}" destId="{7FC8BC19-C7B5-4D6D-B68C-640F3A734CD2}" srcOrd="1" destOrd="0" presId="urn:microsoft.com/office/officeart/2008/layout/HorizontalMultiLevelHierarchy"/>
    <dgm:cxn modelId="{28EC9BCC-AC35-47EF-8C7D-4316A0192A22}" type="presParOf" srcId="{7FC8BC19-C7B5-4D6D-B68C-640F3A734CD2}" destId="{79BCB558-8847-43CA-AF50-E3DCF443621B}" srcOrd="0" destOrd="0" presId="urn:microsoft.com/office/officeart/2008/layout/HorizontalMultiLevelHierarchy"/>
    <dgm:cxn modelId="{672A3B79-96B4-4E03-B259-7177976A5906}" type="presParOf" srcId="{79BCB558-8847-43CA-AF50-E3DCF443621B}" destId="{1EED75D9-A381-4F6C-92E7-562C38564CB3}" srcOrd="0" destOrd="0" presId="urn:microsoft.com/office/officeart/2008/layout/HorizontalMultiLevelHierarchy"/>
    <dgm:cxn modelId="{F39D0E27-4666-40F7-829D-CB320F36CD39}" type="presParOf" srcId="{7FC8BC19-C7B5-4D6D-B68C-640F3A734CD2}" destId="{1BE25DFD-C42D-4A25-8093-78F10396E1B0}" srcOrd="1" destOrd="0" presId="urn:microsoft.com/office/officeart/2008/layout/HorizontalMultiLevelHierarchy"/>
    <dgm:cxn modelId="{7A62B6AD-2EFC-4B79-8679-6318FE54646E}" type="presParOf" srcId="{1BE25DFD-C42D-4A25-8093-78F10396E1B0}" destId="{FD55DD10-FB9D-42AA-B53F-C9C63F831F42}" srcOrd="0" destOrd="0" presId="urn:microsoft.com/office/officeart/2008/layout/HorizontalMultiLevelHierarchy"/>
    <dgm:cxn modelId="{CBE6EF3A-6F17-4571-965C-0A1002E0D9A4}" type="presParOf" srcId="{1BE25DFD-C42D-4A25-8093-78F10396E1B0}" destId="{CC6083D9-6DF7-4761-AF36-09C1399D9C62}" srcOrd="1" destOrd="0" presId="urn:microsoft.com/office/officeart/2008/layout/HorizontalMultiLevelHierarchy"/>
    <dgm:cxn modelId="{9AB67842-410B-436D-9823-1E6BEABCC2B7}" type="presParOf" srcId="{7FC8BC19-C7B5-4D6D-B68C-640F3A734CD2}" destId="{D6C5706D-1B56-42E8-AC09-1C00DC933187}" srcOrd="2" destOrd="0" presId="urn:microsoft.com/office/officeart/2008/layout/HorizontalMultiLevelHierarchy"/>
    <dgm:cxn modelId="{B86916EA-05D9-4BD3-929F-7D757A599196}" type="presParOf" srcId="{D6C5706D-1B56-42E8-AC09-1C00DC933187}" destId="{02F90243-168C-4B8D-B019-800398529082}" srcOrd="0" destOrd="0" presId="urn:microsoft.com/office/officeart/2008/layout/HorizontalMultiLevelHierarchy"/>
    <dgm:cxn modelId="{364143E0-D72C-480B-9B93-98733386E37F}" type="presParOf" srcId="{7FC8BC19-C7B5-4D6D-B68C-640F3A734CD2}" destId="{EF15821C-A0D0-4A2F-9770-6D5A2B79B9BC}" srcOrd="3" destOrd="0" presId="urn:microsoft.com/office/officeart/2008/layout/HorizontalMultiLevelHierarchy"/>
    <dgm:cxn modelId="{4E960730-F2DF-45AF-BB8E-8AA401BE841E}" type="presParOf" srcId="{EF15821C-A0D0-4A2F-9770-6D5A2B79B9BC}" destId="{2CBD843F-2030-4876-8BF2-5D9ED9659ED6}" srcOrd="0" destOrd="0" presId="urn:microsoft.com/office/officeart/2008/layout/HorizontalMultiLevelHierarchy"/>
    <dgm:cxn modelId="{C19E9999-B8D6-40C5-966B-E3096493F700}" type="presParOf" srcId="{EF15821C-A0D0-4A2F-9770-6D5A2B79B9BC}" destId="{C364D080-D0F9-44AE-B2D9-52D3D50817F8}" srcOrd="1" destOrd="0" presId="urn:microsoft.com/office/officeart/2008/layout/HorizontalMultiLevelHierarchy"/>
    <dgm:cxn modelId="{E06CF104-095D-4326-A78A-4B84159C123F}" type="presParOf" srcId="{7FC8BC19-C7B5-4D6D-B68C-640F3A734CD2}" destId="{A538A8B7-A015-49F2-A67B-A0586A85C4F3}" srcOrd="4" destOrd="0" presId="urn:microsoft.com/office/officeart/2008/layout/HorizontalMultiLevelHierarchy"/>
    <dgm:cxn modelId="{717FD494-8081-415D-8C70-E04AAF96BC38}" type="presParOf" srcId="{A538A8B7-A015-49F2-A67B-A0586A85C4F3}" destId="{DC505744-E73D-45B5-BFEB-13CB26EA3072}" srcOrd="0" destOrd="0" presId="urn:microsoft.com/office/officeart/2008/layout/HorizontalMultiLevelHierarchy"/>
    <dgm:cxn modelId="{5B01FF34-362D-4B9D-9EAE-2853C3060734}" type="presParOf" srcId="{7FC8BC19-C7B5-4D6D-B68C-640F3A734CD2}" destId="{75641E6A-8B4A-4FA1-BBF8-B6300F760C22}" srcOrd="5" destOrd="0" presId="urn:microsoft.com/office/officeart/2008/layout/HorizontalMultiLevelHierarchy"/>
    <dgm:cxn modelId="{5772FD31-F6A4-403F-A55A-A922A42ECDD1}" type="presParOf" srcId="{75641E6A-8B4A-4FA1-BBF8-B6300F760C22}" destId="{7458992F-BB64-4637-B872-A5D1182004A0}" srcOrd="0" destOrd="0" presId="urn:microsoft.com/office/officeart/2008/layout/HorizontalMultiLevelHierarchy"/>
    <dgm:cxn modelId="{CD5EEFA1-0EB7-4E7B-A83B-00E323AAD08B}" type="presParOf" srcId="{75641E6A-8B4A-4FA1-BBF8-B6300F760C22}" destId="{70EC59F0-A9E5-4523-90CC-EAA392F66A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399A7B-B76B-4836-94A7-2A4D15C06B7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10088D-3763-435A-842F-D21A1789FD7C}">
      <dgm:prSet phldrT="[Text]" custT="1"/>
      <dgm:spPr/>
      <dgm:t>
        <a:bodyPr/>
        <a:lstStyle/>
        <a:p>
          <a:r>
            <a:rPr lang="en-US" sz="2200" u="sng" smtClean="0"/>
            <a:t>Calculations</a:t>
          </a:r>
          <a:endParaRPr lang="en-US" sz="2200" u="sng"/>
        </a:p>
      </dgm:t>
    </dgm:pt>
    <dgm:pt modelId="{26BAAE05-8AA9-485B-9393-8C5CD81E5F22}" type="parTrans" cxnId="{78538B42-4675-48B3-9BA7-8FE9985B6F24}">
      <dgm:prSet/>
      <dgm:spPr/>
      <dgm:t>
        <a:bodyPr/>
        <a:lstStyle/>
        <a:p>
          <a:endParaRPr lang="en-US"/>
        </a:p>
      </dgm:t>
    </dgm:pt>
    <dgm:pt modelId="{AF37D646-0AB0-4676-981A-5F5C00F2F260}" type="sibTrans" cxnId="{78538B42-4675-48B3-9BA7-8FE9985B6F24}">
      <dgm:prSet/>
      <dgm:spPr/>
      <dgm:t>
        <a:bodyPr/>
        <a:lstStyle/>
        <a:p>
          <a:endParaRPr lang="en-US"/>
        </a:p>
      </dgm:t>
    </dgm:pt>
    <dgm:pt modelId="{2D41BB3F-D984-4551-AE01-7B96251A47B6}">
      <dgm:prSet phldrT="[Text]" custT="1"/>
      <dgm:spPr/>
      <dgm:t>
        <a:bodyPr/>
        <a:lstStyle/>
        <a:p>
          <a:pPr marL="182880" algn="l"/>
          <a:r>
            <a:rPr lang="en-US" sz="13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ideal</a:t>
          </a:r>
          <a:r>
            <a:rPr lang="en-US" sz="1300" smtClean="0"/>
            <a:t>Saving := (invest + saving)</a:t>
          </a:r>
          <a:br>
            <a:rPr lang="en-US" sz="1300" smtClean="0"/>
          </a:br>
          <a:r>
            <a:rPr lang="en-US" sz="1300" smtClean="0"/>
            <a:t>* Math.pow(1 + </a:t>
          </a:r>
          <a:r>
            <a:rPr lang="en-US" sz="13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ideal</a:t>
          </a:r>
          <a:r>
            <a:rPr lang="en-US" sz="1300" smtClean="0"/>
            <a:t>Interest - i, ageRetire - age)</a:t>
          </a:r>
          <a:endParaRPr lang="en-US" sz="1300"/>
        </a:p>
      </dgm:t>
    </dgm:pt>
    <dgm:pt modelId="{9AE57831-7623-4873-B78A-1551848A5574}" type="parTrans" cxnId="{9E6B37F1-C9AB-4ABE-B12D-C3B5D9D7729A}">
      <dgm:prSet/>
      <dgm:spPr/>
      <dgm:t>
        <a:bodyPr/>
        <a:lstStyle/>
        <a:p>
          <a:endParaRPr lang="en-US"/>
        </a:p>
      </dgm:t>
    </dgm:pt>
    <dgm:pt modelId="{71C6FC2E-47CE-427A-95B1-E959ACFC84AB}" type="sibTrans" cxnId="{9E6B37F1-C9AB-4ABE-B12D-C3B5D9D7729A}">
      <dgm:prSet/>
      <dgm:spPr/>
      <dgm:t>
        <a:bodyPr/>
        <a:lstStyle/>
        <a:p>
          <a:endParaRPr lang="en-US"/>
        </a:p>
      </dgm:t>
    </dgm:pt>
    <dgm:pt modelId="{2AC65BE4-9DB5-4D31-A3B2-D1CD31F94283}">
      <dgm:prSet phldrT="[Text]" custT="1"/>
      <dgm:spPr/>
      <dgm:t>
        <a:bodyPr/>
        <a:lstStyle/>
        <a:p>
          <a:pPr marL="182880" algn="l"/>
          <a:r>
            <a:rPr lang="en-US" sz="12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ideal</a:t>
          </a:r>
          <a:r>
            <a:rPr lang="en-US" sz="1200" smtClean="0"/>
            <a:t>Saving := (invest - expense)</a:t>
          </a:r>
          <a:br>
            <a:rPr lang="en-US" sz="1200" smtClean="0"/>
          </a:br>
          <a:r>
            <a:rPr lang="en-US" sz="1200" smtClean="0"/>
            <a:t>* Math.pow(1 + </a:t>
          </a:r>
          <a:r>
            <a:rPr lang="en-US" sz="12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ideal</a:t>
          </a:r>
          <a:r>
            <a:rPr lang="en-US" sz="1200" smtClean="0"/>
            <a:t>Interest - i, death - ageRetire)</a:t>
          </a:r>
          <a:endParaRPr lang="en-US" sz="1200"/>
        </a:p>
      </dgm:t>
    </dgm:pt>
    <dgm:pt modelId="{031F068F-C430-4D77-9596-09F38BC791FB}" type="parTrans" cxnId="{40AF998C-498A-4CC8-86A5-34A5E8C326C1}">
      <dgm:prSet/>
      <dgm:spPr/>
      <dgm:t>
        <a:bodyPr/>
        <a:lstStyle/>
        <a:p>
          <a:endParaRPr lang="en-US"/>
        </a:p>
      </dgm:t>
    </dgm:pt>
    <dgm:pt modelId="{390C3ECF-31FE-4776-99A5-9D4C80AB22C6}" type="sibTrans" cxnId="{40AF998C-498A-4CC8-86A5-34A5E8C326C1}">
      <dgm:prSet/>
      <dgm:spPr/>
      <dgm:t>
        <a:bodyPr/>
        <a:lstStyle/>
        <a:p>
          <a:endParaRPr lang="en-US"/>
        </a:p>
      </dgm:t>
    </dgm:pt>
    <dgm:pt modelId="{4AD94D4E-1347-49B8-BDAE-9081928EE8A3}">
      <dgm:prSet phldrT="[Text]" custT="1"/>
      <dgm:spPr/>
      <dgm:t>
        <a:bodyPr/>
        <a:lstStyle/>
        <a:p>
          <a:pPr marL="182880" algn="l"/>
          <a:r>
            <a:rPr lang="en-US" sz="12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</a:t>
          </a:r>
          <a:r>
            <a:rPr lang="en-US" sz="1200" smtClean="0"/>
            <a:t>Saving := (invest - expense)</a:t>
          </a:r>
          <a:br>
            <a:rPr lang="en-US" sz="1200" smtClean="0"/>
          </a:br>
          <a:r>
            <a:rPr lang="en-US" sz="1200" smtClean="0"/>
            <a:t>* Math.pow(1 + </a:t>
          </a:r>
          <a:r>
            <a:rPr lang="en-US" sz="12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</a:t>
          </a:r>
          <a:r>
            <a:rPr lang="en-US" sz="1200" smtClean="0"/>
            <a:t>Interest - i, death - ageRetire)</a:t>
          </a:r>
          <a:endParaRPr lang="en-US" sz="1200"/>
        </a:p>
      </dgm:t>
    </dgm:pt>
    <dgm:pt modelId="{F9B54B1C-A5EA-490E-BFF0-70A23CEBCA68}" type="parTrans" cxnId="{BF33A9D0-49C6-40FC-90A9-0E107369E761}">
      <dgm:prSet/>
      <dgm:spPr/>
      <dgm:t>
        <a:bodyPr/>
        <a:lstStyle/>
        <a:p>
          <a:endParaRPr lang="en-US"/>
        </a:p>
      </dgm:t>
    </dgm:pt>
    <dgm:pt modelId="{B422B5D4-B5FC-4482-B2C1-C3FE23D6BA58}" type="sibTrans" cxnId="{BF33A9D0-49C6-40FC-90A9-0E107369E761}">
      <dgm:prSet/>
      <dgm:spPr/>
      <dgm:t>
        <a:bodyPr/>
        <a:lstStyle/>
        <a:p>
          <a:endParaRPr lang="en-US"/>
        </a:p>
      </dgm:t>
    </dgm:pt>
    <dgm:pt modelId="{A27E24C6-3C9E-440B-B0C0-24087688F2E4}">
      <dgm:prSet phldrT="[Text]" custT="1"/>
      <dgm:spPr/>
      <dgm:t>
        <a:bodyPr/>
        <a:lstStyle/>
        <a:p>
          <a:pPr marL="182880" algn="l"/>
          <a:r>
            <a:rPr lang="en-US" sz="13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</a:t>
          </a:r>
          <a:r>
            <a:rPr lang="en-US" sz="1300" smtClean="0"/>
            <a:t>Saving := (invest + saving)</a:t>
          </a:r>
          <a:br>
            <a:rPr lang="en-US" sz="1300" smtClean="0"/>
          </a:br>
          <a:r>
            <a:rPr lang="en-US" sz="1300" smtClean="0"/>
            <a:t>* Math.pow(1 + </a:t>
          </a:r>
          <a:r>
            <a:rPr lang="en-US" sz="13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</a:t>
          </a:r>
          <a:r>
            <a:rPr lang="en-US" sz="1300" smtClean="0"/>
            <a:t>Interest - i, ageRetire - age)</a:t>
          </a:r>
          <a:endParaRPr lang="en-US" sz="1300"/>
        </a:p>
      </dgm:t>
    </dgm:pt>
    <dgm:pt modelId="{84F2379E-8FDD-488E-A9E2-50E7D65402B6}" type="sibTrans" cxnId="{C2CEB889-E758-49C7-8B54-D613B56F7341}">
      <dgm:prSet/>
      <dgm:spPr/>
      <dgm:t>
        <a:bodyPr/>
        <a:lstStyle/>
        <a:p>
          <a:endParaRPr lang="en-US"/>
        </a:p>
      </dgm:t>
    </dgm:pt>
    <dgm:pt modelId="{1C8283C6-D3F5-418B-BBF8-4A9C49E033B8}" type="parTrans" cxnId="{C2CEB889-E758-49C7-8B54-D613B56F7341}">
      <dgm:prSet/>
      <dgm:spPr/>
      <dgm:t>
        <a:bodyPr/>
        <a:lstStyle/>
        <a:p>
          <a:endParaRPr lang="en-US"/>
        </a:p>
      </dgm:t>
    </dgm:pt>
    <dgm:pt modelId="{53246D99-BD9D-4E37-909D-348F696ED2EC}" type="pres">
      <dgm:prSet presAssocID="{AF399A7B-B76B-4836-94A7-2A4D15C06B7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492B8-48B1-4891-9E47-6F0DACA4A309}" type="pres">
      <dgm:prSet presAssocID="{A010088D-3763-435A-842F-D21A1789FD7C}" presName="root1" presStyleCnt="0"/>
      <dgm:spPr/>
    </dgm:pt>
    <dgm:pt modelId="{804BE66D-1218-471E-A71E-D181258F8EB8}" type="pres">
      <dgm:prSet presAssocID="{A010088D-3763-435A-842F-D21A1789FD7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C8BC19-C7B5-4D6D-B68C-640F3A734CD2}" type="pres">
      <dgm:prSet presAssocID="{A010088D-3763-435A-842F-D21A1789FD7C}" presName="level2hierChild" presStyleCnt="0"/>
      <dgm:spPr/>
    </dgm:pt>
    <dgm:pt modelId="{79BCB558-8847-43CA-AF50-E3DCF443621B}" type="pres">
      <dgm:prSet presAssocID="{9AE57831-7623-4873-B78A-1551848A5574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EED75D9-A381-4F6C-92E7-562C38564CB3}" type="pres">
      <dgm:prSet presAssocID="{9AE57831-7623-4873-B78A-1551848A5574}" presName="connTx" presStyleLbl="parChTrans1D2" presStyleIdx="0" presStyleCnt="4"/>
      <dgm:spPr/>
      <dgm:t>
        <a:bodyPr/>
        <a:lstStyle/>
        <a:p>
          <a:endParaRPr lang="en-US"/>
        </a:p>
      </dgm:t>
    </dgm:pt>
    <dgm:pt modelId="{1BE25DFD-C42D-4A25-8093-78F10396E1B0}" type="pres">
      <dgm:prSet presAssocID="{2D41BB3F-D984-4551-AE01-7B96251A47B6}" presName="root2" presStyleCnt="0"/>
      <dgm:spPr/>
    </dgm:pt>
    <dgm:pt modelId="{FD55DD10-FB9D-42AA-B53F-C9C63F831F42}" type="pres">
      <dgm:prSet presAssocID="{2D41BB3F-D984-4551-AE01-7B96251A47B6}" presName="LevelTwoTextNode" presStyleLbl="node2" presStyleIdx="0" presStyleCnt="4" custScaleX="226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083D9-6DF7-4761-AF36-09C1399D9C62}" type="pres">
      <dgm:prSet presAssocID="{2D41BB3F-D984-4551-AE01-7B96251A47B6}" presName="level3hierChild" presStyleCnt="0"/>
      <dgm:spPr/>
    </dgm:pt>
    <dgm:pt modelId="{511E81FA-9F7F-4E01-94C4-DE6E2C027032}" type="pres">
      <dgm:prSet presAssocID="{1C8283C6-D3F5-418B-BBF8-4A9C49E033B8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6C90C160-B507-4F68-A614-7FCC9A281E00}" type="pres">
      <dgm:prSet presAssocID="{1C8283C6-D3F5-418B-BBF8-4A9C49E033B8}" presName="connTx" presStyleLbl="parChTrans1D2" presStyleIdx="1" presStyleCnt="4"/>
      <dgm:spPr/>
      <dgm:t>
        <a:bodyPr/>
        <a:lstStyle/>
        <a:p>
          <a:endParaRPr lang="en-US"/>
        </a:p>
      </dgm:t>
    </dgm:pt>
    <dgm:pt modelId="{DAE85E72-D46C-4F01-82A6-BBA060B15670}" type="pres">
      <dgm:prSet presAssocID="{A27E24C6-3C9E-440B-B0C0-24087688F2E4}" presName="root2" presStyleCnt="0"/>
      <dgm:spPr/>
    </dgm:pt>
    <dgm:pt modelId="{24B34C2F-BDD8-42D8-BE8C-534873CF1D57}" type="pres">
      <dgm:prSet presAssocID="{A27E24C6-3C9E-440B-B0C0-24087688F2E4}" presName="LevelTwoTextNode" presStyleLbl="node2" presStyleIdx="1" presStyleCnt="4" custScaleX="226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698B81-3A25-4FF6-89E0-579412C12B60}" type="pres">
      <dgm:prSet presAssocID="{A27E24C6-3C9E-440B-B0C0-24087688F2E4}" presName="level3hierChild" presStyleCnt="0"/>
      <dgm:spPr/>
    </dgm:pt>
    <dgm:pt modelId="{D6C5706D-1B56-42E8-AC09-1C00DC933187}" type="pres">
      <dgm:prSet presAssocID="{031F068F-C430-4D77-9596-09F38BC791FB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02F90243-168C-4B8D-B019-800398529082}" type="pres">
      <dgm:prSet presAssocID="{031F068F-C430-4D77-9596-09F38BC791FB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F15821C-A0D0-4A2F-9770-6D5A2B79B9BC}" type="pres">
      <dgm:prSet presAssocID="{2AC65BE4-9DB5-4D31-A3B2-D1CD31F94283}" presName="root2" presStyleCnt="0"/>
      <dgm:spPr/>
    </dgm:pt>
    <dgm:pt modelId="{2CBD843F-2030-4876-8BF2-5D9ED9659ED6}" type="pres">
      <dgm:prSet presAssocID="{2AC65BE4-9DB5-4D31-A3B2-D1CD31F94283}" presName="LevelTwoTextNode" presStyleLbl="node2" presStyleIdx="2" presStyleCnt="4" custScaleX="226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4D080-D0F9-44AE-B2D9-52D3D50817F8}" type="pres">
      <dgm:prSet presAssocID="{2AC65BE4-9DB5-4D31-A3B2-D1CD31F94283}" presName="level3hierChild" presStyleCnt="0"/>
      <dgm:spPr/>
    </dgm:pt>
    <dgm:pt modelId="{A538A8B7-A015-49F2-A67B-A0586A85C4F3}" type="pres">
      <dgm:prSet presAssocID="{F9B54B1C-A5EA-490E-BFF0-70A23CEBCA6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DC505744-E73D-45B5-BFEB-13CB26EA3072}" type="pres">
      <dgm:prSet presAssocID="{F9B54B1C-A5EA-490E-BFF0-70A23CEBCA6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5641E6A-8B4A-4FA1-BBF8-B6300F760C22}" type="pres">
      <dgm:prSet presAssocID="{4AD94D4E-1347-49B8-BDAE-9081928EE8A3}" presName="root2" presStyleCnt="0"/>
      <dgm:spPr/>
    </dgm:pt>
    <dgm:pt modelId="{7458992F-BB64-4637-B872-A5D1182004A0}" type="pres">
      <dgm:prSet presAssocID="{4AD94D4E-1347-49B8-BDAE-9081928EE8A3}" presName="LevelTwoTextNode" presStyleLbl="node2" presStyleIdx="3" presStyleCnt="4" custScaleX="226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EC59F0-A9E5-4523-90CC-EAA392F66ABD}" type="pres">
      <dgm:prSet presAssocID="{4AD94D4E-1347-49B8-BDAE-9081928EE8A3}" presName="level3hierChild" presStyleCnt="0"/>
      <dgm:spPr/>
    </dgm:pt>
  </dgm:ptLst>
  <dgm:cxnLst>
    <dgm:cxn modelId="{ED6BF407-1A7D-4B52-BDE4-CB8535BA5E20}" type="presOf" srcId="{F9B54B1C-A5EA-490E-BFF0-70A23CEBCA68}" destId="{A538A8B7-A015-49F2-A67B-A0586A85C4F3}" srcOrd="0" destOrd="0" presId="urn:microsoft.com/office/officeart/2008/layout/HorizontalMultiLevelHierarchy"/>
    <dgm:cxn modelId="{32C0D7CB-ED18-4662-BA7A-2EAA535E664A}" type="presOf" srcId="{1C8283C6-D3F5-418B-BBF8-4A9C49E033B8}" destId="{511E81FA-9F7F-4E01-94C4-DE6E2C027032}" srcOrd="0" destOrd="0" presId="urn:microsoft.com/office/officeart/2008/layout/HorizontalMultiLevelHierarchy"/>
    <dgm:cxn modelId="{D8173F6D-BADA-4735-A78E-D439631B2BBB}" type="presOf" srcId="{031F068F-C430-4D77-9596-09F38BC791FB}" destId="{D6C5706D-1B56-42E8-AC09-1C00DC933187}" srcOrd="0" destOrd="0" presId="urn:microsoft.com/office/officeart/2008/layout/HorizontalMultiLevelHierarchy"/>
    <dgm:cxn modelId="{391A8852-E534-4D55-8821-BE23C52CAC50}" type="presOf" srcId="{F9B54B1C-A5EA-490E-BFF0-70A23CEBCA68}" destId="{DC505744-E73D-45B5-BFEB-13CB26EA3072}" srcOrd="1" destOrd="0" presId="urn:microsoft.com/office/officeart/2008/layout/HorizontalMultiLevelHierarchy"/>
    <dgm:cxn modelId="{002C51A4-751D-4829-9B91-FBB9273365E2}" type="presOf" srcId="{2D41BB3F-D984-4551-AE01-7B96251A47B6}" destId="{FD55DD10-FB9D-42AA-B53F-C9C63F831F42}" srcOrd="0" destOrd="0" presId="urn:microsoft.com/office/officeart/2008/layout/HorizontalMultiLevelHierarchy"/>
    <dgm:cxn modelId="{B5A0F5E7-F470-4FCA-A4D4-7B010813DAF7}" type="presOf" srcId="{031F068F-C430-4D77-9596-09F38BC791FB}" destId="{02F90243-168C-4B8D-B019-800398529082}" srcOrd="1" destOrd="0" presId="urn:microsoft.com/office/officeart/2008/layout/HorizontalMultiLevelHierarchy"/>
    <dgm:cxn modelId="{9E6B37F1-C9AB-4ABE-B12D-C3B5D9D7729A}" srcId="{A010088D-3763-435A-842F-D21A1789FD7C}" destId="{2D41BB3F-D984-4551-AE01-7B96251A47B6}" srcOrd="0" destOrd="0" parTransId="{9AE57831-7623-4873-B78A-1551848A5574}" sibTransId="{71C6FC2E-47CE-427A-95B1-E959ACFC84AB}"/>
    <dgm:cxn modelId="{DCEACB35-54E6-4C9A-92C6-6F3B11CC4E8F}" type="presOf" srcId="{9AE57831-7623-4873-B78A-1551848A5574}" destId="{79BCB558-8847-43CA-AF50-E3DCF443621B}" srcOrd="0" destOrd="0" presId="urn:microsoft.com/office/officeart/2008/layout/HorizontalMultiLevelHierarchy"/>
    <dgm:cxn modelId="{40AF998C-498A-4CC8-86A5-34A5E8C326C1}" srcId="{A010088D-3763-435A-842F-D21A1789FD7C}" destId="{2AC65BE4-9DB5-4D31-A3B2-D1CD31F94283}" srcOrd="2" destOrd="0" parTransId="{031F068F-C430-4D77-9596-09F38BC791FB}" sibTransId="{390C3ECF-31FE-4776-99A5-9D4C80AB22C6}"/>
    <dgm:cxn modelId="{DD32CE8C-C399-4384-8329-324BAEE2FEC2}" type="presOf" srcId="{4AD94D4E-1347-49B8-BDAE-9081928EE8A3}" destId="{7458992F-BB64-4637-B872-A5D1182004A0}" srcOrd="0" destOrd="0" presId="urn:microsoft.com/office/officeart/2008/layout/HorizontalMultiLevelHierarchy"/>
    <dgm:cxn modelId="{BF33A9D0-49C6-40FC-90A9-0E107369E761}" srcId="{A010088D-3763-435A-842F-D21A1789FD7C}" destId="{4AD94D4E-1347-49B8-BDAE-9081928EE8A3}" srcOrd="3" destOrd="0" parTransId="{F9B54B1C-A5EA-490E-BFF0-70A23CEBCA68}" sibTransId="{B422B5D4-B5FC-4482-B2C1-C3FE23D6BA58}"/>
    <dgm:cxn modelId="{D600AD3F-5A05-4BFA-BE04-71C2631E532C}" type="presOf" srcId="{2AC65BE4-9DB5-4D31-A3B2-D1CD31F94283}" destId="{2CBD843F-2030-4876-8BF2-5D9ED9659ED6}" srcOrd="0" destOrd="0" presId="urn:microsoft.com/office/officeart/2008/layout/HorizontalMultiLevelHierarchy"/>
    <dgm:cxn modelId="{C2CEB889-E758-49C7-8B54-D613B56F7341}" srcId="{A010088D-3763-435A-842F-D21A1789FD7C}" destId="{A27E24C6-3C9E-440B-B0C0-24087688F2E4}" srcOrd="1" destOrd="0" parTransId="{1C8283C6-D3F5-418B-BBF8-4A9C49E033B8}" sibTransId="{84F2379E-8FDD-488E-A9E2-50E7D65402B6}"/>
    <dgm:cxn modelId="{1C5EAEA6-AAF3-4F66-A4D0-4795031B5948}" type="presOf" srcId="{9AE57831-7623-4873-B78A-1551848A5574}" destId="{1EED75D9-A381-4F6C-92E7-562C38564CB3}" srcOrd="1" destOrd="0" presId="urn:microsoft.com/office/officeart/2008/layout/HorizontalMultiLevelHierarchy"/>
    <dgm:cxn modelId="{78538B42-4675-48B3-9BA7-8FE9985B6F24}" srcId="{AF399A7B-B76B-4836-94A7-2A4D15C06B74}" destId="{A010088D-3763-435A-842F-D21A1789FD7C}" srcOrd="0" destOrd="0" parTransId="{26BAAE05-8AA9-485B-9393-8C5CD81E5F22}" sibTransId="{AF37D646-0AB0-4676-981A-5F5C00F2F260}"/>
    <dgm:cxn modelId="{D758A8B6-9A21-47DB-A43F-E73B4B0BB80A}" type="presOf" srcId="{1C8283C6-D3F5-418B-BBF8-4A9C49E033B8}" destId="{6C90C160-B507-4F68-A614-7FCC9A281E00}" srcOrd="1" destOrd="0" presId="urn:microsoft.com/office/officeart/2008/layout/HorizontalMultiLevelHierarchy"/>
    <dgm:cxn modelId="{83EFB6EC-5D42-4D99-9D8C-5835C8C384C7}" type="presOf" srcId="{A010088D-3763-435A-842F-D21A1789FD7C}" destId="{804BE66D-1218-471E-A71E-D181258F8EB8}" srcOrd="0" destOrd="0" presId="urn:microsoft.com/office/officeart/2008/layout/HorizontalMultiLevelHierarchy"/>
    <dgm:cxn modelId="{39140985-0D12-49AE-B07F-5E245E78330F}" type="presOf" srcId="{AF399A7B-B76B-4836-94A7-2A4D15C06B74}" destId="{53246D99-BD9D-4E37-909D-348F696ED2EC}" srcOrd="0" destOrd="0" presId="urn:microsoft.com/office/officeart/2008/layout/HorizontalMultiLevelHierarchy"/>
    <dgm:cxn modelId="{B77FB491-5B7F-4997-90AA-0E5977CDF899}" type="presOf" srcId="{A27E24C6-3C9E-440B-B0C0-24087688F2E4}" destId="{24B34C2F-BDD8-42D8-BE8C-534873CF1D57}" srcOrd="0" destOrd="0" presId="urn:microsoft.com/office/officeart/2008/layout/HorizontalMultiLevelHierarchy"/>
    <dgm:cxn modelId="{B0D51511-9213-4162-954F-57A5F3942553}" type="presParOf" srcId="{53246D99-BD9D-4E37-909D-348F696ED2EC}" destId="{B61492B8-48B1-4891-9E47-6F0DACA4A309}" srcOrd="0" destOrd="0" presId="urn:microsoft.com/office/officeart/2008/layout/HorizontalMultiLevelHierarchy"/>
    <dgm:cxn modelId="{0AAE765E-C2F1-40F4-94D1-F1AB2B09A066}" type="presParOf" srcId="{B61492B8-48B1-4891-9E47-6F0DACA4A309}" destId="{804BE66D-1218-471E-A71E-D181258F8EB8}" srcOrd="0" destOrd="0" presId="urn:microsoft.com/office/officeart/2008/layout/HorizontalMultiLevelHierarchy"/>
    <dgm:cxn modelId="{8B76DDB4-7A7D-4A60-9E74-ED80F139A434}" type="presParOf" srcId="{B61492B8-48B1-4891-9E47-6F0DACA4A309}" destId="{7FC8BC19-C7B5-4D6D-B68C-640F3A734CD2}" srcOrd="1" destOrd="0" presId="urn:microsoft.com/office/officeart/2008/layout/HorizontalMultiLevelHierarchy"/>
    <dgm:cxn modelId="{3CD8D4D5-37D6-47FA-93DD-084C94C434AB}" type="presParOf" srcId="{7FC8BC19-C7B5-4D6D-B68C-640F3A734CD2}" destId="{79BCB558-8847-43CA-AF50-E3DCF443621B}" srcOrd="0" destOrd="0" presId="urn:microsoft.com/office/officeart/2008/layout/HorizontalMultiLevelHierarchy"/>
    <dgm:cxn modelId="{65F1C59C-FC81-41C0-8C55-3B5449B12D8B}" type="presParOf" srcId="{79BCB558-8847-43CA-AF50-E3DCF443621B}" destId="{1EED75D9-A381-4F6C-92E7-562C38564CB3}" srcOrd="0" destOrd="0" presId="urn:microsoft.com/office/officeart/2008/layout/HorizontalMultiLevelHierarchy"/>
    <dgm:cxn modelId="{29F048AA-1824-4109-90A3-6C0D53236CFB}" type="presParOf" srcId="{7FC8BC19-C7B5-4D6D-B68C-640F3A734CD2}" destId="{1BE25DFD-C42D-4A25-8093-78F10396E1B0}" srcOrd="1" destOrd="0" presId="urn:microsoft.com/office/officeart/2008/layout/HorizontalMultiLevelHierarchy"/>
    <dgm:cxn modelId="{EFFB31F8-C1C3-4573-835C-9675ACE592C3}" type="presParOf" srcId="{1BE25DFD-C42D-4A25-8093-78F10396E1B0}" destId="{FD55DD10-FB9D-42AA-B53F-C9C63F831F42}" srcOrd="0" destOrd="0" presId="urn:microsoft.com/office/officeart/2008/layout/HorizontalMultiLevelHierarchy"/>
    <dgm:cxn modelId="{95A18BBF-E986-40DF-8858-AA219EF0E69D}" type="presParOf" srcId="{1BE25DFD-C42D-4A25-8093-78F10396E1B0}" destId="{CC6083D9-6DF7-4761-AF36-09C1399D9C62}" srcOrd="1" destOrd="0" presId="urn:microsoft.com/office/officeart/2008/layout/HorizontalMultiLevelHierarchy"/>
    <dgm:cxn modelId="{C7C522B0-BFB8-425E-BF2A-FB6F10CC1C7B}" type="presParOf" srcId="{7FC8BC19-C7B5-4D6D-B68C-640F3A734CD2}" destId="{511E81FA-9F7F-4E01-94C4-DE6E2C027032}" srcOrd="2" destOrd="0" presId="urn:microsoft.com/office/officeart/2008/layout/HorizontalMultiLevelHierarchy"/>
    <dgm:cxn modelId="{A8B8C2AD-C959-4415-924E-63FA4417B89B}" type="presParOf" srcId="{511E81FA-9F7F-4E01-94C4-DE6E2C027032}" destId="{6C90C160-B507-4F68-A614-7FCC9A281E00}" srcOrd="0" destOrd="0" presId="urn:microsoft.com/office/officeart/2008/layout/HorizontalMultiLevelHierarchy"/>
    <dgm:cxn modelId="{B59BF154-5EB6-4433-9995-6779E2FA5DE2}" type="presParOf" srcId="{7FC8BC19-C7B5-4D6D-B68C-640F3A734CD2}" destId="{DAE85E72-D46C-4F01-82A6-BBA060B15670}" srcOrd="3" destOrd="0" presId="urn:microsoft.com/office/officeart/2008/layout/HorizontalMultiLevelHierarchy"/>
    <dgm:cxn modelId="{7CF065E6-D9FD-4B32-A74B-4BADB6D3BC7C}" type="presParOf" srcId="{DAE85E72-D46C-4F01-82A6-BBA060B15670}" destId="{24B34C2F-BDD8-42D8-BE8C-534873CF1D57}" srcOrd="0" destOrd="0" presId="urn:microsoft.com/office/officeart/2008/layout/HorizontalMultiLevelHierarchy"/>
    <dgm:cxn modelId="{79287A80-B11B-4693-A6AA-0CA4A7AA0E1C}" type="presParOf" srcId="{DAE85E72-D46C-4F01-82A6-BBA060B15670}" destId="{47698B81-3A25-4FF6-89E0-579412C12B60}" srcOrd="1" destOrd="0" presId="urn:microsoft.com/office/officeart/2008/layout/HorizontalMultiLevelHierarchy"/>
    <dgm:cxn modelId="{D99E44B2-02FA-4429-A3BC-8A5C9357F008}" type="presParOf" srcId="{7FC8BC19-C7B5-4D6D-B68C-640F3A734CD2}" destId="{D6C5706D-1B56-42E8-AC09-1C00DC933187}" srcOrd="4" destOrd="0" presId="urn:microsoft.com/office/officeart/2008/layout/HorizontalMultiLevelHierarchy"/>
    <dgm:cxn modelId="{26A2E74E-ECE0-4502-BFF9-0BC4507A1E9C}" type="presParOf" srcId="{D6C5706D-1B56-42E8-AC09-1C00DC933187}" destId="{02F90243-168C-4B8D-B019-800398529082}" srcOrd="0" destOrd="0" presId="urn:microsoft.com/office/officeart/2008/layout/HorizontalMultiLevelHierarchy"/>
    <dgm:cxn modelId="{62049DBF-1EA3-4107-9EFF-D4CF0966F51A}" type="presParOf" srcId="{7FC8BC19-C7B5-4D6D-B68C-640F3A734CD2}" destId="{EF15821C-A0D0-4A2F-9770-6D5A2B79B9BC}" srcOrd="5" destOrd="0" presId="urn:microsoft.com/office/officeart/2008/layout/HorizontalMultiLevelHierarchy"/>
    <dgm:cxn modelId="{449B88BF-7311-401D-949A-D8E8BD8EDFDC}" type="presParOf" srcId="{EF15821C-A0D0-4A2F-9770-6D5A2B79B9BC}" destId="{2CBD843F-2030-4876-8BF2-5D9ED9659ED6}" srcOrd="0" destOrd="0" presId="urn:microsoft.com/office/officeart/2008/layout/HorizontalMultiLevelHierarchy"/>
    <dgm:cxn modelId="{291B0F44-A5CD-4612-A1FD-A9505B99177F}" type="presParOf" srcId="{EF15821C-A0D0-4A2F-9770-6D5A2B79B9BC}" destId="{C364D080-D0F9-44AE-B2D9-52D3D50817F8}" srcOrd="1" destOrd="0" presId="urn:microsoft.com/office/officeart/2008/layout/HorizontalMultiLevelHierarchy"/>
    <dgm:cxn modelId="{BDF2FBC0-AD9F-451D-B6D1-3382DE8D17D3}" type="presParOf" srcId="{7FC8BC19-C7B5-4D6D-B68C-640F3A734CD2}" destId="{A538A8B7-A015-49F2-A67B-A0586A85C4F3}" srcOrd="6" destOrd="0" presId="urn:microsoft.com/office/officeart/2008/layout/HorizontalMultiLevelHierarchy"/>
    <dgm:cxn modelId="{649175BA-801B-4EBA-9BF8-44B5CB2F8950}" type="presParOf" srcId="{A538A8B7-A015-49F2-A67B-A0586A85C4F3}" destId="{DC505744-E73D-45B5-BFEB-13CB26EA3072}" srcOrd="0" destOrd="0" presId="urn:microsoft.com/office/officeart/2008/layout/HorizontalMultiLevelHierarchy"/>
    <dgm:cxn modelId="{DCA2F659-0C46-4DFA-B375-A6F87B697EE7}" type="presParOf" srcId="{7FC8BC19-C7B5-4D6D-B68C-640F3A734CD2}" destId="{75641E6A-8B4A-4FA1-BBF8-B6300F760C22}" srcOrd="7" destOrd="0" presId="urn:microsoft.com/office/officeart/2008/layout/HorizontalMultiLevelHierarchy"/>
    <dgm:cxn modelId="{663D93C5-482E-43A0-B0E6-AE6792AFE8BD}" type="presParOf" srcId="{75641E6A-8B4A-4FA1-BBF8-B6300F760C22}" destId="{7458992F-BB64-4637-B872-A5D1182004A0}" srcOrd="0" destOrd="0" presId="urn:microsoft.com/office/officeart/2008/layout/HorizontalMultiLevelHierarchy"/>
    <dgm:cxn modelId="{30E5962B-435C-46F1-815F-A442B777D52D}" type="presParOf" srcId="{75641E6A-8B4A-4FA1-BBF8-B6300F760C22}" destId="{70EC59F0-A9E5-4523-90CC-EAA392F66A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B989-C24C-4271-8716-9AB9ED6BF630}">
      <dsp:nvSpPr>
        <dsp:cNvPr id="0" name=""/>
        <dsp:cNvSpPr/>
      </dsp:nvSpPr>
      <dsp:spPr>
        <a:xfrm rot="5400000">
          <a:off x="-133323" y="135545"/>
          <a:ext cx="888825" cy="62217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Method</a:t>
          </a:r>
          <a:br>
            <a:rPr lang="en-US" sz="1200" kern="1200" smtClean="0"/>
          </a:br>
          <a:r>
            <a:rPr lang="en-US" sz="1200" kern="1200" smtClean="0"/>
            <a:t>1</a:t>
          </a:r>
          <a:endParaRPr lang="en-US" sz="1200" kern="1200"/>
        </a:p>
      </dsp:txBody>
      <dsp:txXfrm rot="-5400000">
        <a:off x="2" y="313310"/>
        <a:ext cx="622177" cy="266648"/>
      </dsp:txXfrm>
    </dsp:sp>
    <dsp:sp modelId="{2556CCCC-168E-497B-9E5F-D3D54686B742}">
      <dsp:nvSpPr>
        <dsp:cNvPr id="0" name=""/>
        <dsp:cNvSpPr/>
      </dsp:nvSpPr>
      <dsp:spPr>
        <a:xfrm rot="5400000">
          <a:off x="1886186" y="-1264008"/>
          <a:ext cx="578040" cy="31060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Show effect of investment decisions </a:t>
          </a:r>
          <a:r>
            <a:rPr lang="en-US" sz="1400" b="1" kern="1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after retirement</a:t>
          </a:r>
          <a:r>
            <a:rPr lang="en-US" sz="1400" kern="1200" smtClean="0"/>
            <a:t>.</a:t>
          </a:r>
          <a:endParaRPr lang="en-US" sz="1400" kern="1200"/>
        </a:p>
      </dsp:txBody>
      <dsp:txXfrm rot="-5400000">
        <a:off x="622177" y="28219"/>
        <a:ext cx="3077840" cy="521604"/>
      </dsp:txXfrm>
    </dsp:sp>
    <dsp:sp modelId="{4C791772-DD28-4929-8C1B-62749044DEC9}">
      <dsp:nvSpPr>
        <dsp:cNvPr id="0" name=""/>
        <dsp:cNvSpPr/>
      </dsp:nvSpPr>
      <dsp:spPr>
        <a:xfrm rot="5400000">
          <a:off x="-133323" y="870722"/>
          <a:ext cx="888825" cy="62217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Method</a:t>
          </a:r>
          <a:br>
            <a:rPr lang="en-US" sz="1200" kern="1200" smtClean="0"/>
          </a:br>
          <a:r>
            <a:rPr lang="en-US" sz="1200" kern="1200" smtClean="0"/>
            <a:t>2</a:t>
          </a:r>
          <a:endParaRPr lang="en-US" sz="1200" kern="1200"/>
        </a:p>
      </dsp:txBody>
      <dsp:txXfrm rot="-5400000">
        <a:off x="2" y="1048487"/>
        <a:ext cx="622177" cy="266648"/>
      </dsp:txXfrm>
    </dsp:sp>
    <dsp:sp modelId="{BFEB50D1-36B3-4A72-BFA7-7F9A9D957333}">
      <dsp:nvSpPr>
        <dsp:cNvPr id="0" name=""/>
        <dsp:cNvSpPr/>
      </dsp:nvSpPr>
      <dsp:spPr>
        <a:xfrm rot="5400000">
          <a:off x="1886338" y="-510908"/>
          <a:ext cx="577736" cy="31060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Make </a:t>
          </a:r>
          <a:r>
            <a:rPr lang="en-US" sz="1400" b="1" kern="1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realistic</a:t>
          </a:r>
          <a:r>
            <a:rPr lang="en-US" sz="1400" kern="1200" smtClean="0"/>
            <a:t> expense calculations.</a:t>
          </a:r>
          <a:endParaRPr lang="en-US" sz="1400" kern="1200"/>
        </a:p>
      </dsp:txBody>
      <dsp:txXfrm rot="-5400000">
        <a:off x="622178" y="781455"/>
        <a:ext cx="3077855" cy="521330"/>
      </dsp:txXfrm>
    </dsp:sp>
    <dsp:sp modelId="{A11F1924-C442-46E4-A747-282D696C2060}">
      <dsp:nvSpPr>
        <dsp:cNvPr id="0" name=""/>
        <dsp:cNvSpPr/>
      </dsp:nvSpPr>
      <dsp:spPr>
        <a:xfrm rot="5400000">
          <a:off x="-133323" y="1605899"/>
          <a:ext cx="888825" cy="62217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Method</a:t>
          </a:r>
          <a:br>
            <a:rPr lang="en-US" sz="1200" kern="1200" smtClean="0"/>
          </a:br>
          <a:r>
            <a:rPr lang="en-US" sz="1200" kern="1200" smtClean="0"/>
            <a:t>3</a:t>
          </a:r>
          <a:endParaRPr lang="en-US" sz="1200" kern="1200"/>
        </a:p>
      </dsp:txBody>
      <dsp:txXfrm rot="-5400000">
        <a:off x="2" y="1783664"/>
        <a:ext cx="622177" cy="266648"/>
      </dsp:txXfrm>
    </dsp:sp>
    <dsp:sp modelId="{9F774A2A-E17F-433A-868C-74E7FF494441}">
      <dsp:nvSpPr>
        <dsp:cNvPr id="0" name=""/>
        <dsp:cNvSpPr/>
      </dsp:nvSpPr>
      <dsp:spPr>
        <a:xfrm rot="5400000">
          <a:off x="1886338" y="208415"/>
          <a:ext cx="577736" cy="31060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Account for </a:t>
          </a:r>
          <a:r>
            <a:rPr lang="en-US" sz="1400" b="1" kern="1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inflation</a:t>
          </a:r>
          <a:r>
            <a:rPr lang="en-US" sz="1400" kern="1200" smtClean="0"/>
            <a:t>.</a:t>
          </a:r>
          <a:endParaRPr lang="en-US" sz="1400" kern="1200"/>
        </a:p>
      </dsp:txBody>
      <dsp:txXfrm rot="-5400000">
        <a:off x="622178" y="1500779"/>
        <a:ext cx="3077855" cy="521330"/>
      </dsp:txXfrm>
    </dsp:sp>
    <dsp:sp modelId="{2B12D316-A494-4414-ADB8-C870B290616B}">
      <dsp:nvSpPr>
        <dsp:cNvPr id="0" name=""/>
        <dsp:cNvSpPr/>
      </dsp:nvSpPr>
      <dsp:spPr>
        <a:xfrm rot="5400000">
          <a:off x="-133323" y="2341076"/>
          <a:ext cx="888825" cy="62217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Method</a:t>
          </a:r>
          <a:br>
            <a:rPr lang="en-US" sz="1200" kern="1200" smtClean="0"/>
          </a:br>
          <a:r>
            <a:rPr lang="en-US" sz="1200" kern="1200" smtClean="0"/>
            <a:t>4</a:t>
          </a:r>
          <a:endParaRPr lang="en-US" sz="1200" kern="1200"/>
        </a:p>
      </dsp:txBody>
      <dsp:txXfrm rot="-5400000">
        <a:off x="2" y="2518841"/>
        <a:ext cx="622177" cy="266648"/>
      </dsp:txXfrm>
    </dsp:sp>
    <dsp:sp modelId="{8855B006-E834-41A7-A491-CF5B1F2E3DB5}">
      <dsp:nvSpPr>
        <dsp:cNvPr id="0" name=""/>
        <dsp:cNvSpPr/>
      </dsp:nvSpPr>
      <dsp:spPr>
        <a:xfrm rot="5400000">
          <a:off x="1886338" y="953471"/>
          <a:ext cx="577736" cy="31060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Show amount remaining </a:t>
          </a:r>
          <a:r>
            <a:rPr lang="en-US" sz="1400" b="1" kern="1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 death</a:t>
          </a:r>
          <a:r>
            <a:rPr lang="en-US" sz="1400" kern="1200" smtClean="0"/>
            <a:t> (age 80).</a:t>
          </a:r>
          <a:endParaRPr lang="en-US" sz="1400" kern="1200"/>
        </a:p>
      </dsp:txBody>
      <dsp:txXfrm rot="-5400000">
        <a:off x="622178" y="2245835"/>
        <a:ext cx="3077855" cy="52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546D-E7D6-43BB-A9E8-ADA556D287C3}">
      <dsp:nvSpPr>
        <dsp:cNvPr id="0" name=""/>
        <dsp:cNvSpPr/>
      </dsp:nvSpPr>
      <dsp:spPr>
        <a:xfrm>
          <a:off x="379902" y="0"/>
          <a:ext cx="6342379" cy="92376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664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u="sng" kern="1200" smtClean="0"/>
            <a:t>Problem</a:t>
          </a:r>
          <a:endParaRPr lang="en-US" sz="1700" u="sng" kern="1200"/>
        </a:p>
      </dsp:txBody>
      <dsp:txXfrm>
        <a:off x="379902" y="230942"/>
        <a:ext cx="6111437" cy="461883"/>
      </dsp:txXfrm>
    </dsp:sp>
    <dsp:sp modelId="{576C8A93-5AEE-4011-A4DB-72C09116DDC7}">
      <dsp:nvSpPr>
        <dsp:cNvPr id="0" name=""/>
        <dsp:cNvSpPr/>
      </dsp:nvSpPr>
      <dsp:spPr>
        <a:xfrm>
          <a:off x="379902" y="714647"/>
          <a:ext cx="2930179" cy="20618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Investors focus on potential profit and avoid thinking about </a:t>
          </a:r>
          <a:r>
            <a:rPr lang="en-US" sz="1600" b="1" u="sng" kern="1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risk of loss</a:t>
          </a:r>
          <a:r>
            <a:rPr lang="en-US" sz="1600" kern="1200" smtClean="0"/>
            <a:t>.</a:t>
          </a:r>
          <a:endParaRPr lang="en-US" sz="1600" kern="1200"/>
        </a:p>
      </dsp:txBody>
      <dsp:txXfrm>
        <a:off x="379902" y="714647"/>
        <a:ext cx="2930179" cy="2061898"/>
      </dsp:txXfrm>
    </dsp:sp>
    <dsp:sp modelId="{8A340A96-5B99-40A3-BC0D-DF9D6B45677A}">
      <dsp:nvSpPr>
        <dsp:cNvPr id="0" name=""/>
        <dsp:cNvSpPr/>
      </dsp:nvSpPr>
      <dsp:spPr>
        <a:xfrm>
          <a:off x="3310082" y="307819"/>
          <a:ext cx="3412200" cy="923767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664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u="sng" kern="1200" smtClean="0"/>
            <a:t>Solution</a:t>
          </a:r>
          <a:endParaRPr lang="en-US" sz="1700" u="sng" kern="1200"/>
        </a:p>
      </dsp:txBody>
      <dsp:txXfrm>
        <a:off x="3310082" y="538761"/>
        <a:ext cx="3181258" cy="461883"/>
      </dsp:txXfrm>
    </dsp:sp>
    <dsp:sp modelId="{28D5C4DD-4427-4551-AFBF-C6575B224906}">
      <dsp:nvSpPr>
        <dsp:cNvPr id="0" name=""/>
        <dsp:cNvSpPr/>
      </dsp:nvSpPr>
      <dsp:spPr>
        <a:xfrm>
          <a:off x="3318227" y="1022466"/>
          <a:ext cx="2930179" cy="20618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Show </a:t>
          </a:r>
          <a:r>
            <a:rPr lang="en-US" sz="1600" b="1" kern="1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potential effects</a:t>
          </a:r>
          <a:r>
            <a:rPr lang="en-US" sz="1600" kern="1200" smtClean="0"/>
            <a:t> of investment decisions.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Risk vs Reward</a:t>
          </a:r>
          <a:r>
            <a:rPr lang="en-US" sz="1200" kern="1200" smtClean="0"/>
            <a:t>: Graph the best and worst case scenario for a fund family.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Show Truth</a:t>
          </a:r>
          <a:r>
            <a:rPr lang="en-US" sz="1200" kern="1200" smtClean="0"/>
            <a:t>: Graph the future gains/losses based on current investment history.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Reality Check</a:t>
          </a:r>
          <a:r>
            <a:rPr lang="en-US" sz="1200" kern="1200" smtClean="0"/>
            <a:t>: Show their current investment interest in comparison to the ideal interest.</a:t>
          </a:r>
          <a:endParaRPr lang="en-US" sz="1200" kern="1200"/>
        </a:p>
      </dsp:txBody>
      <dsp:txXfrm>
        <a:off x="3318227" y="1022466"/>
        <a:ext cx="2930179" cy="2061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8A8B7-A015-49F2-A67B-A0586A85C4F3}">
      <dsp:nvSpPr>
        <dsp:cNvPr id="0" name=""/>
        <dsp:cNvSpPr/>
      </dsp:nvSpPr>
      <dsp:spPr>
        <a:xfrm>
          <a:off x="1190036" y="1447800"/>
          <a:ext cx="360203" cy="68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101" y="0"/>
              </a:lnTo>
              <a:lnTo>
                <a:pt x="180101" y="686362"/>
              </a:lnTo>
              <a:lnTo>
                <a:pt x="360203" y="6863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0759" y="1771602"/>
        <a:ext cx="38756" cy="38756"/>
      </dsp:txXfrm>
    </dsp:sp>
    <dsp:sp modelId="{D6C5706D-1B56-42E8-AC09-1C00DC933187}">
      <dsp:nvSpPr>
        <dsp:cNvPr id="0" name=""/>
        <dsp:cNvSpPr/>
      </dsp:nvSpPr>
      <dsp:spPr>
        <a:xfrm>
          <a:off x="1190036" y="1402080"/>
          <a:ext cx="3602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03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61133" y="1438794"/>
        <a:ext cx="18010" cy="18010"/>
      </dsp:txXfrm>
    </dsp:sp>
    <dsp:sp modelId="{79BCB558-8847-43CA-AF50-E3DCF443621B}">
      <dsp:nvSpPr>
        <dsp:cNvPr id="0" name=""/>
        <dsp:cNvSpPr/>
      </dsp:nvSpPr>
      <dsp:spPr>
        <a:xfrm>
          <a:off x="1190036" y="761437"/>
          <a:ext cx="360203" cy="686362"/>
        </a:xfrm>
        <a:custGeom>
          <a:avLst/>
          <a:gdLst/>
          <a:ahLst/>
          <a:cxnLst/>
          <a:rect l="0" t="0" r="0" b="0"/>
          <a:pathLst>
            <a:path>
              <a:moveTo>
                <a:pt x="0" y="686362"/>
              </a:moveTo>
              <a:lnTo>
                <a:pt x="180101" y="686362"/>
              </a:lnTo>
              <a:lnTo>
                <a:pt x="180101" y="0"/>
              </a:lnTo>
              <a:lnTo>
                <a:pt x="36020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50759" y="1085240"/>
        <a:ext cx="38756" cy="38756"/>
      </dsp:txXfrm>
    </dsp:sp>
    <dsp:sp modelId="{804BE66D-1218-471E-A71E-D181258F8EB8}">
      <dsp:nvSpPr>
        <dsp:cNvPr id="0" name=""/>
        <dsp:cNvSpPr/>
      </dsp:nvSpPr>
      <dsp:spPr>
        <a:xfrm rot="16200000">
          <a:off x="-529481" y="1173255"/>
          <a:ext cx="2889947" cy="549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smtClean="0"/>
            <a:t>Assuptions</a:t>
          </a:r>
          <a:endParaRPr lang="en-US" sz="2200" u="sng" kern="1200"/>
        </a:p>
      </dsp:txBody>
      <dsp:txXfrm>
        <a:off x="-529481" y="1173255"/>
        <a:ext cx="2889947" cy="549089"/>
      </dsp:txXfrm>
    </dsp:sp>
    <dsp:sp modelId="{FD55DD10-FB9D-42AA-B53F-C9C63F831F42}">
      <dsp:nvSpPr>
        <dsp:cNvPr id="0" name=""/>
        <dsp:cNvSpPr/>
      </dsp:nvSpPr>
      <dsp:spPr>
        <a:xfrm>
          <a:off x="1550239" y="486892"/>
          <a:ext cx="2393513" cy="549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ageOfDeath := 80</a:t>
          </a:r>
          <a:endParaRPr lang="en-US" sz="1600" kern="1200"/>
        </a:p>
      </dsp:txBody>
      <dsp:txXfrm>
        <a:off x="1550239" y="486892"/>
        <a:ext cx="2393513" cy="549089"/>
      </dsp:txXfrm>
    </dsp:sp>
    <dsp:sp modelId="{2CBD843F-2030-4876-8BF2-5D9ED9659ED6}">
      <dsp:nvSpPr>
        <dsp:cNvPr id="0" name=""/>
        <dsp:cNvSpPr/>
      </dsp:nvSpPr>
      <dsp:spPr>
        <a:xfrm>
          <a:off x="1550239" y="1173255"/>
          <a:ext cx="2393513" cy="549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inflation := 0.04 </a:t>
          </a:r>
          <a:r>
            <a:rPr lang="en-US" sz="16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(i)</a:t>
          </a:r>
          <a:endParaRPr lang="en-US" sz="1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50239" y="1173255"/>
        <a:ext cx="2393513" cy="549089"/>
      </dsp:txXfrm>
    </dsp:sp>
    <dsp:sp modelId="{7458992F-BB64-4637-B872-A5D1182004A0}">
      <dsp:nvSpPr>
        <dsp:cNvPr id="0" name=""/>
        <dsp:cNvSpPr/>
      </dsp:nvSpPr>
      <dsp:spPr>
        <a:xfrm>
          <a:off x="1550239" y="1859617"/>
          <a:ext cx="2393513" cy="5490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lossRate := gainRate.reverse( )</a:t>
          </a:r>
          <a:endParaRPr lang="en-US" sz="1600" kern="1200"/>
        </a:p>
      </dsp:txBody>
      <dsp:txXfrm>
        <a:off x="1550239" y="1859617"/>
        <a:ext cx="2393513" cy="549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8A8B7-A015-49F2-A67B-A0586A85C4F3}">
      <dsp:nvSpPr>
        <dsp:cNvPr id="0" name=""/>
        <dsp:cNvSpPr/>
      </dsp:nvSpPr>
      <dsp:spPr>
        <a:xfrm>
          <a:off x="538813" y="1562100"/>
          <a:ext cx="351789" cy="100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894" y="0"/>
              </a:lnTo>
              <a:lnTo>
                <a:pt x="175894" y="1005496"/>
              </a:lnTo>
              <a:lnTo>
                <a:pt x="351789" y="1005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8076" y="2038216"/>
        <a:ext cx="53262" cy="53262"/>
      </dsp:txXfrm>
    </dsp:sp>
    <dsp:sp modelId="{D6C5706D-1B56-42E8-AC09-1C00DC933187}">
      <dsp:nvSpPr>
        <dsp:cNvPr id="0" name=""/>
        <dsp:cNvSpPr/>
      </dsp:nvSpPr>
      <dsp:spPr>
        <a:xfrm>
          <a:off x="538813" y="1562100"/>
          <a:ext cx="351789" cy="335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894" y="0"/>
              </a:lnTo>
              <a:lnTo>
                <a:pt x="175894" y="335165"/>
              </a:lnTo>
              <a:lnTo>
                <a:pt x="351789" y="3351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2561" y="1717535"/>
        <a:ext cx="24294" cy="24294"/>
      </dsp:txXfrm>
    </dsp:sp>
    <dsp:sp modelId="{511E81FA-9F7F-4E01-94C4-DE6E2C027032}">
      <dsp:nvSpPr>
        <dsp:cNvPr id="0" name=""/>
        <dsp:cNvSpPr/>
      </dsp:nvSpPr>
      <dsp:spPr>
        <a:xfrm>
          <a:off x="538813" y="1226934"/>
          <a:ext cx="351789" cy="335165"/>
        </a:xfrm>
        <a:custGeom>
          <a:avLst/>
          <a:gdLst/>
          <a:ahLst/>
          <a:cxnLst/>
          <a:rect l="0" t="0" r="0" b="0"/>
          <a:pathLst>
            <a:path>
              <a:moveTo>
                <a:pt x="0" y="335165"/>
              </a:moveTo>
              <a:lnTo>
                <a:pt x="175894" y="335165"/>
              </a:lnTo>
              <a:lnTo>
                <a:pt x="175894" y="0"/>
              </a:lnTo>
              <a:lnTo>
                <a:pt x="35178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2561" y="1382369"/>
        <a:ext cx="24294" cy="24294"/>
      </dsp:txXfrm>
    </dsp:sp>
    <dsp:sp modelId="{79BCB558-8847-43CA-AF50-E3DCF443621B}">
      <dsp:nvSpPr>
        <dsp:cNvPr id="0" name=""/>
        <dsp:cNvSpPr/>
      </dsp:nvSpPr>
      <dsp:spPr>
        <a:xfrm>
          <a:off x="538813" y="556603"/>
          <a:ext cx="351789" cy="1005496"/>
        </a:xfrm>
        <a:custGeom>
          <a:avLst/>
          <a:gdLst/>
          <a:ahLst/>
          <a:cxnLst/>
          <a:rect l="0" t="0" r="0" b="0"/>
          <a:pathLst>
            <a:path>
              <a:moveTo>
                <a:pt x="0" y="1005496"/>
              </a:moveTo>
              <a:lnTo>
                <a:pt x="175894" y="1005496"/>
              </a:lnTo>
              <a:lnTo>
                <a:pt x="175894" y="0"/>
              </a:lnTo>
              <a:lnTo>
                <a:pt x="35178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8076" y="1032720"/>
        <a:ext cx="53262" cy="53262"/>
      </dsp:txXfrm>
    </dsp:sp>
    <dsp:sp modelId="{804BE66D-1218-471E-A71E-D181258F8EB8}">
      <dsp:nvSpPr>
        <dsp:cNvPr id="0" name=""/>
        <dsp:cNvSpPr/>
      </dsp:nvSpPr>
      <dsp:spPr>
        <a:xfrm rot="16200000">
          <a:off x="-1140541" y="1293967"/>
          <a:ext cx="2822445" cy="536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u="sng" kern="1200" smtClean="0"/>
            <a:t>Calculations</a:t>
          </a:r>
          <a:endParaRPr lang="en-US" sz="2200" u="sng" kern="1200"/>
        </a:p>
      </dsp:txBody>
      <dsp:txXfrm>
        <a:off x="-1140541" y="1293967"/>
        <a:ext cx="2822445" cy="536264"/>
      </dsp:txXfrm>
    </dsp:sp>
    <dsp:sp modelId="{FD55DD10-FB9D-42AA-B53F-C9C63F831F42}">
      <dsp:nvSpPr>
        <dsp:cNvPr id="0" name=""/>
        <dsp:cNvSpPr/>
      </dsp:nvSpPr>
      <dsp:spPr>
        <a:xfrm>
          <a:off x="890603" y="288471"/>
          <a:ext cx="3983647" cy="536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182880"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ideal</a:t>
          </a:r>
          <a:r>
            <a:rPr lang="en-US" sz="1300" kern="1200" smtClean="0"/>
            <a:t>Saving := (invest + saving)</a:t>
          </a:r>
          <a:br>
            <a:rPr lang="en-US" sz="1300" kern="1200" smtClean="0"/>
          </a:br>
          <a:r>
            <a:rPr lang="en-US" sz="1300" kern="1200" smtClean="0"/>
            <a:t>* Math.pow(1 + </a:t>
          </a:r>
          <a:r>
            <a:rPr lang="en-US" sz="13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ideal</a:t>
          </a:r>
          <a:r>
            <a:rPr lang="en-US" sz="1300" kern="1200" smtClean="0"/>
            <a:t>Interest - i, ageRetire - age)</a:t>
          </a:r>
          <a:endParaRPr lang="en-US" sz="1300" kern="1200"/>
        </a:p>
      </dsp:txBody>
      <dsp:txXfrm>
        <a:off x="890603" y="288471"/>
        <a:ext cx="3983647" cy="536264"/>
      </dsp:txXfrm>
    </dsp:sp>
    <dsp:sp modelId="{24B34C2F-BDD8-42D8-BE8C-534873CF1D57}">
      <dsp:nvSpPr>
        <dsp:cNvPr id="0" name=""/>
        <dsp:cNvSpPr/>
      </dsp:nvSpPr>
      <dsp:spPr>
        <a:xfrm>
          <a:off x="890603" y="958802"/>
          <a:ext cx="3983647" cy="536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182880"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</a:t>
          </a:r>
          <a:r>
            <a:rPr lang="en-US" sz="1300" kern="1200" smtClean="0"/>
            <a:t>Saving := (invest + saving)</a:t>
          </a:r>
          <a:br>
            <a:rPr lang="en-US" sz="1300" kern="1200" smtClean="0"/>
          </a:br>
          <a:r>
            <a:rPr lang="en-US" sz="1300" kern="1200" smtClean="0"/>
            <a:t>* Math.pow(1 + </a:t>
          </a:r>
          <a:r>
            <a:rPr lang="en-US" sz="13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</a:t>
          </a:r>
          <a:r>
            <a:rPr lang="en-US" sz="1300" kern="1200" smtClean="0"/>
            <a:t>Interest - i, ageRetire - age)</a:t>
          </a:r>
          <a:endParaRPr lang="en-US" sz="1300" kern="1200"/>
        </a:p>
      </dsp:txBody>
      <dsp:txXfrm>
        <a:off x="890603" y="958802"/>
        <a:ext cx="3983647" cy="536264"/>
      </dsp:txXfrm>
    </dsp:sp>
    <dsp:sp modelId="{2CBD843F-2030-4876-8BF2-5D9ED9659ED6}">
      <dsp:nvSpPr>
        <dsp:cNvPr id="0" name=""/>
        <dsp:cNvSpPr/>
      </dsp:nvSpPr>
      <dsp:spPr>
        <a:xfrm>
          <a:off x="890603" y="1629133"/>
          <a:ext cx="3983647" cy="536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8288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ideal</a:t>
          </a:r>
          <a:r>
            <a:rPr lang="en-US" sz="1200" kern="1200" smtClean="0"/>
            <a:t>Saving := (invest - expense)</a:t>
          </a:r>
          <a:br>
            <a:rPr lang="en-US" sz="1200" kern="1200" smtClean="0"/>
          </a:br>
          <a:r>
            <a:rPr lang="en-US" sz="1200" kern="1200" smtClean="0"/>
            <a:t>* Math.pow(1 + </a:t>
          </a:r>
          <a:r>
            <a:rPr lang="en-US" sz="12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ideal</a:t>
          </a:r>
          <a:r>
            <a:rPr lang="en-US" sz="1200" kern="1200" smtClean="0"/>
            <a:t>Interest - i, death - ageRetire)</a:t>
          </a:r>
          <a:endParaRPr lang="en-US" sz="1200" kern="1200"/>
        </a:p>
      </dsp:txBody>
      <dsp:txXfrm>
        <a:off x="890603" y="1629133"/>
        <a:ext cx="3983647" cy="536264"/>
      </dsp:txXfrm>
    </dsp:sp>
    <dsp:sp modelId="{7458992F-BB64-4637-B872-A5D1182004A0}">
      <dsp:nvSpPr>
        <dsp:cNvPr id="0" name=""/>
        <dsp:cNvSpPr/>
      </dsp:nvSpPr>
      <dsp:spPr>
        <a:xfrm>
          <a:off x="890603" y="2299463"/>
          <a:ext cx="3983647" cy="536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82880"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</a:t>
          </a:r>
          <a:r>
            <a:rPr lang="en-US" sz="1200" kern="1200" smtClean="0"/>
            <a:t>Saving := (invest - expense)</a:t>
          </a:r>
          <a:br>
            <a:rPr lang="en-US" sz="1200" kern="1200" smtClean="0"/>
          </a:br>
          <a:r>
            <a:rPr lang="en-US" sz="1200" kern="1200" smtClean="0"/>
            <a:t>* Math.pow(1 + </a:t>
          </a:r>
          <a:r>
            <a:rPr lang="en-US" sz="1200" b="1" kern="120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real</a:t>
          </a:r>
          <a:r>
            <a:rPr lang="en-US" sz="1200" kern="1200" smtClean="0"/>
            <a:t>Interest - i, death - ageRetire)</a:t>
          </a:r>
          <a:endParaRPr lang="en-US" sz="1200" kern="1200"/>
        </a:p>
      </dsp:txBody>
      <dsp:txXfrm>
        <a:off x="890603" y="2299463"/>
        <a:ext cx="3983647" cy="536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62279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11/13/2016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11/13/2016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11/13/2016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SUUbLbbApY" TargetMode="External"/><Relationship Id="rId2" Type="http://schemas.openxmlformats.org/officeDocument/2006/relationships/hyperlink" Target="https://github.com/wangchen2317199/FS16_Hackath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vestmentplanner.s3-website-us-east-1.amazonaw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lab.com" TargetMode="External"/><Relationship Id="rId3" Type="http://schemas.openxmlformats.org/officeDocument/2006/relationships/hyperlink" Target="https://finance.yahoo.com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highcharts.com" TargetMode="External"/><Relationship Id="rId5" Type="http://schemas.openxmlformats.org/officeDocument/2006/relationships/hyperlink" Target="https://www.thriventfunds.com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ctrTitle"/>
          </p:nvPr>
        </p:nvSpPr>
        <p:spPr>
          <a:xfrm>
            <a:off x="311707" y="744574"/>
            <a:ext cx="8520602" cy="1217576"/>
          </a:xfrm>
          <a:prstGeom prst="rect">
            <a:avLst/>
          </a:prstGeom>
        </p:spPr>
        <p:txBody>
          <a:bodyPr/>
          <a:lstStyle/>
          <a:p>
            <a:pPr defTabSz="630936">
              <a:defRPr sz="3588"/>
            </a:pPr>
            <a:r>
              <a:t>Investment Plan Analytics</a:t>
            </a:r>
            <a:br/>
            <a:r>
              <a:t>(DST Use Case)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03504">
              <a:defRPr sz="1848"/>
            </a:pPr>
            <a:r>
              <a:t>By </a:t>
            </a:r>
            <a:r>
              <a:rPr i="1"/>
              <a:t>The Brokers</a:t>
            </a:r>
          </a:p>
          <a:p>
            <a:pPr defTabSz="603504">
              <a:defRPr sz="1848"/>
            </a:pPr>
            <a:r>
              <a:rPr/>
              <a:t>Joshua </a:t>
            </a:r>
            <a:r>
              <a:rPr smtClean="0"/>
              <a:t>Neutrom, </a:t>
            </a:r>
            <a:r>
              <a:rPr/>
              <a:t>Yunlong </a:t>
            </a:r>
            <a:r>
              <a:rPr smtClean="0"/>
              <a:t>Liu, </a:t>
            </a:r>
            <a:r>
              <a:rPr/>
              <a:t>Chen </a:t>
            </a:r>
            <a:r>
              <a:rPr smtClean="0"/>
              <a:t>Wang,  </a:t>
            </a:r>
            <a:r>
              <a:rPr/>
              <a:t>Dayu </a:t>
            </a:r>
            <a:r>
              <a:rPr smtClean="0"/>
              <a:t>Wang</a:t>
            </a:r>
            <a:endParaRPr/>
          </a:p>
        </p:txBody>
      </p:sp>
      <p:grpSp>
        <p:nvGrpSpPr>
          <p:cNvPr id="3" name="Group 2"/>
          <p:cNvGrpSpPr/>
          <p:nvPr/>
        </p:nvGrpSpPr>
        <p:grpSpPr>
          <a:xfrm>
            <a:off x="2313913" y="2266950"/>
            <a:ext cx="6601487" cy="895982"/>
            <a:chOff x="2286000" y="2341661"/>
            <a:chExt cx="6601487" cy="895982"/>
          </a:xfrm>
        </p:grpSpPr>
        <p:sp>
          <p:nvSpPr>
            <p:cNvPr id="2" name="TextBox 1"/>
            <p:cNvSpPr txBox="1"/>
            <p:nvPr/>
          </p:nvSpPr>
          <p:spPr>
            <a:xfrm>
              <a:off x="2286000" y="2341661"/>
              <a:ext cx="59875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/>
                <a:t>GitHub Repository: </a:t>
              </a:r>
              <a:r>
                <a:rPr lang="en-US" sz="1300">
                  <a:hlinkClick r:id="rId2"/>
                </a:rPr>
                <a:t>https://github.com/wangchen2317199/FS16_Hackathon</a:t>
              </a:r>
              <a:endParaRPr lang="en-US" sz="13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0" y="2644973"/>
              <a:ext cx="53303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/>
                <a:t>YouTube Video: </a:t>
              </a:r>
              <a:r>
                <a:rPr lang="en-US" sz="1300">
                  <a:hlinkClick r:id="rId3"/>
                </a:rPr>
                <a:t>https://www.youtube.com/watch?v=iSUUbLbbApY</a:t>
              </a:r>
              <a:endParaRPr lang="en-US" sz="13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945255"/>
              <a:ext cx="660148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/>
                <a:t>Amazon AWS </a:t>
              </a:r>
              <a:r>
                <a:rPr lang="en-US" sz="1300"/>
                <a:t>Link</a:t>
              </a:r>
              <a:r>
                <a:rPr lang="en-US" sz="1300" smtClean="0"/>
                <a:t>: </a:t>
              </a:r>
              <a:r>
                <a:rPr lang="en-US" sz="1300" smtClean="0">
                  <a:hlinkClick r:id="rId4"/>
                </a:rPr>
                <a:t>http</a:t>
              </a:r>
              <a:r>
                <a:rPr lang="en-US" sz="1300">
                  <a:hlinkClick r:id="rId4"/>
                </a:rPr>
                <a:t>://investmentplanner.s3-website-us-east-1.amazonaws.com</a:t>
              </a:r>
              <a:endParaRPr lang="en-US" sz="13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6" y="1932705"/>
            <a:ext cx="4114800" cy="2743200"/>
          </a:xfrm>
          <a:prstGeom prst="rect">
            <a:avLst/>
          </a:prstGeom>
          <a:ln w="19050" cap="sq">
            <a:solidFill>
              <a:srgbClr val="FFC000"/>
            </a:solidFill>
            <a:prstDash val="dash"/>
            <a:miter lim="800000"/>
          </a:ln>
        </p:spPr>
      </p:pic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rPr u="sng"/>
              <a:t>Problem</a:t>
            </a:r>
            <a:r>
              <a:t>				</a:t>
            </a:r>
            <a:r>
              <a:rPr u="sng"/>
              <a:t>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9286" y="1210330"/>
            <a:ext cx="41148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sq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smtClean="0"/>
              <a:t>Investors focus on retirement planning and</a:t>
            </a:r>
          </a:p>
          <a:p>
            <a:r>
              <a:rPr lang="en-US" smtClean="0"/>
              <a:t>avoid on planning for death.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25083898"/>
              </p:ext>
            </p:extLst>
          </p:nvPr>
        </p:nvGraphicFramePr>
        <p:xfrm>
          <a:off x="4952999" y="1225550"/>
          <a:ext cx="3728236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" t="9453" r="3068" b="11154"/>
          <a:stretch/>
        </p:blipFill>
        <p:spPr>
          <a:xfrm>
            <a:off x="296140" y="3440818"/>
            <a:ext cx="7628659" cy="1512779"/>
          </a:xfrm>
          <a:prstGeom prst="rect">
            <a:avLst/>
          </a:prstGeom>
          <a:ln w="15875">
            <a:solidFill>
              <a:schemeClr val="accent3"/>
            </a:solidFill>
            <a:prstDash val="dash"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83685518"/>
              </p:ext>
            </p:extLst>
          </p:nvPr>
        </p:nvGraphicFramePr>
        <p:xfrm>
          <a:off x="685800" y="96985"/>
          <a:ext cx="7102185" cy="3084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80789065"/>
              </p:ext>
            </p:extLst>
          </p:nvPr>
        </p:nvGraphicFramePr>
        <p:xfrm>
          <a:off x="-317500" y="1047750"/>
          <a:ext cx="45847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92696181"/>
              </p:ext>
            </p:extLst>
          </p:nvPr>
        </p:nvGraphicFramePr>
        <p:xfrm>
          <a:off x="3810000" y="971550"/>
          <a:ext cx="4876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719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311699" y="37647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r>
              <a:rPr u="sng"/>
              <a:t>Attributions and Source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487816" y="1444375"/>
            <a:ext cx="6093667" cy="2034220"/>
            <a:chOff x="0" y="106450"/>
            <a:chExt cx="6093665" cy="2034219"/>
          </a:xfrm>
        </p:grpSpPr>
        <p:grpSp>
          <p:nvGrpSpPr>
            <p:cNvPr id="124" name="Group 124"/>
            <p:cNvGrpSpPr/>
            <p:nvPr/>
          </p:nvGrpSpPr>
          <p:grpSpPr>
            <a:xfrm>
              <a:off x="1933507" y="106450"/>
              <a:ext cx="4160159" cy="2034220"/>
              <a:chOff x="0" y="106450"/>
              <a:chExt cx="4160158" cy="2034219"/>
            </a:xfrm>
          </p:grpSpPr>
          <p:pic>
            <p:nvPicPr>
              <p:cNvPr id="116" name="Screen Shot 2016-11-13 at 4.25.09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/>
              <a:stretch>
                <a:fillRect/>
              </a:stretch>
            </p:blipFill>
            <p:spPr>
              <a:xfrm>
                <a:off x="87493" y="106450"/>
                <a:ext cx="1364960" cy="4811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7" name="Shape 117"/>
              <p:cNvSpPr/>
              <p:nvPr/>
            </p:nvSpPr>
            <p:spPr>
              <a:xfrm>
                <a:off x="1325964" y="202655"/>
                <a:ext cx="2473163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lnSpc>
                    <a:spcPct val="115000"/>
                  </a:lnSpc>
                  <a:spcBef>
                    <a:spcPts val="1600"/>
                  </a:spcBef>
                  <a:buClr>
                    <a:schemeClr val="accent2">
                      <a:lumOff val="21764"/>
                    </a:schemeClr>
                  </a:buClr>
                  <a:buFont typeface="Arial"/>
                  <a:defRPr u="sng">
                    <a:solidFill>
                      <a:schemeClr val="accent5"/>
                    </a:solidFill>
                    <a:uFill>
                      <a:solidFill>
                        <a:schemeClr val="accent5"/>
                      </a:solidFill>
                    </a:uFill>
                    <a:hlinkClick r:id="rId3"/>
                  </a:defRPr>
                </a:lvl1pPr>
              </a:lstStyle>
              <a:p>
                <a:pPr>
                  <a:defRPr u="none">
                    <a:solidFill>
                      <a:schemeClr val="accent2">
                        <a:lumOff val="21764"/>
                      </a:schemeClr>
                    </a:solidFill>
                    <a:uFillTx/>
                  </a:defRPr>
                </a:pPr>
                <a:r>
                  <a:rPr u="sng">
                    <a:solidFill>
                      <a:schemeClr val="accent5"/>
                    </a:solidFill>
                    <a:uFill>
                      <a:solidFill>
                        <a:schemeClr val="accent5"/>
                      </a:solidFill>
                    </a:uFill>
                    <a:hlinkClick r:id="rId3"/>
                  </a:rPr>
                  <a:t>https://finance.yahoo.com</a:t>
                </a:r>
              </a:p>
            </p:txBody>
          </p:sp>
          <p:pic>
            <p:nvPicPr>
              <p:cNvPr id="118" name="Screen Shot 2016-11-13 at 4.27.13 PM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2041" y="732591"/>
                <a:ext cx="1475760" cy="4075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9" name="Shape 119"/>
              <p:cNvSpPr/>
              <p:nvPr/>
            </p:nvSpPr>
            <p:spPr>
              <a:xfrm>
                <a:off x="1694264" y="732591"/>
                <a:ext cx="2465895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u="sng">
                    <a:solidFill>
                      <a:schemeClr val="accent5"/>
                    </a:solidFill>
                    <a:uFill>
                      <a:solidFill>
                        <a:schemeClr val="accent5"/>
                      </a:solidFill>
                    </a:uFill>
                    <a:hlinkClick r:id="rId5"/>
                  </a:defRPr>
                </a:lvl1pPr>
              </a:lstStyle>
              <a:p>
                <a:pPr>
                  <a:defRPr u="none">
                    <a:solidFill>
                      <a:srgbClr val="000000"/>
                    </a:solidFill>
                    <a:uFillTx/>
                  </a:defRPr>
                </a:pPr>
                <a:r>
                  <a:rPr u="sng">
                    <a:solidFill>
                      <a:schemeClr val="accent5"/>
                    </a:solidFill>
                    <a:uFill>
                      <a:solidFill>
                        <a:schemeClr val="accent5"/>
                      </a:solidFill>
                    </a:uFill>
                    <a:hlinkClick r:id="rId5"/>
                  </a:rPr>
                  <a:t>https://www.thriventfunds.com</a:t>
                </a: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1706964" y="1262527"/>
                <a:ext cx="2179314" cy="28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u="sng">
                    <a:solidFill>
                      <a:schemeClr val="accent5"/>
                    </a:solidFill>
                    <a:uFill>
                      <a:solidFill>
                        <a:schemeClr val="accent5"/>
                      </a:solidFill>
                    </a:uFill>
                    <a:hlinkClick r:id="rId6"/>
                  </a:defRPr>
                </a:lvl1pPr>
              </a:lstStyle>
              <a:p>
                <a:pPr>
                  <a:defRPr u="none">
                    <a:solidFill>
                      <a:srgbClr val="000000"/>
                    </a:solidFill>
                    <a:uFillTx/>
                  </a:defRPr>
                </a:pPr>
                <a:r>
                  <a:rPr u="sng">
                    <a:solidFill>
                      <a:schemeClr val="accent5"/>
                    </a:solidFill>
                    <a:uFill>
                      <a:solidFill>
                        <a:schemeClr val="accent5"/>
                      </a:solidFill>
                    </a:uFill>
                    <a:hlinkClick r:id="rId6"/>
                  </a:rPr>
                  <a:t>http://www.highcharts.com</a:t>
                </a:r>
              </a:p>
            </p:txBody>
          </p:sp>
          <p:pic>
            <p:nvPicPr>
              <p:cNvPr id="121" name="Screen Shot 2016-11-13 at 4.28.51 PM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1240469"/>
                <a:ext cx="1539841" cy="33293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2" name="Shape 122"/>
              <p:cNvSpPr/>
              <p:nvPr/>
            </p:nvSpPr>
            <p:spPr>
              <a:xfrm>
                <a:off x="1744711" y="1792462"/>
                <a:ext cx="1408471" cy="2888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u="sng">
                    <a:solidFill>
                      <a:schemeClr val="accent5"/>
                    </a:solidFill>
                    <a:uFill>
                      <a:solidFill>
                        <a:schemeClr val="accent5"/>
                      </a:solidFill>
                    </a:uFill>
                    <a:hlinkClick r:id="rId8"/>
                  </a:defRPr>
                </a:lvl1pPr>
              </a:lstStyle>
              <a:p>
                <a:pPr>
                  <a:defRPr u="none">
                    <a:solidFill>
                      <a:srgbClr val="000000"/>
                    </a:solidFill>
                    <a:uFillTx/>
                  </a:defRPr>
                </a:pPr>
                <a:r>
                  <a:rPr u="sng">
                    <a:solidFill>
                      <a:schemeClr val="accent5"/>
                    </a:solidFill>
                    <a:uFill>
                      <a:solidFill>
                        <a:schemeClr val="accent5"/>
                      </a:solidFill>
                    </a:uFill>
                    <a:hlinkClick r:id="rId8"/>
                  </a:rPr>
                  <a:t>https://mlab.com</a:t>
                </a:r>
              </a:p>
            </p:txBody>
          </p:sp>
          <p:pic>
            <p:nvPicPr>
              <p:cNvPr id="123" name="Screen Shot 2016-11-13 at 4.29.34 PM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51441" y="1733079"/>
                <a:ext cx="1036959" cy="40759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25" name="Shape 125"/>
            <p:cNvSpPr/>
            <p:nvPr/>
          </p:nvSpPr>
          <p:spPr>
            <a:xfrm>
              <a:off x="37709" y="1274863"/>
              <a:ext cx="175216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228600" indent="-228600">
                <a:buSzPct val="100000"/>
                <a:buChar char="•"/>
              </a:lvl1pPr>
            </a:lstStyle>
            <a:p>
              <a:r>
                <a:t>HighChart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768" y="716063"/>
              <a:ext cx="1860524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228600" indent="-228600">
                <a:buSzPct val="100000"/>
                <a:buChar char="•"/>
              </a:lvl1pPr>
            </a:lstStyle>
            <a:p>
              <a:r>
                <a:t>Thrivent Mutual Funds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64064" y="1833663"/>
              <a:ext cx="146851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228600" indent="-228600">
                <a:buSzPct val="100000"/>
                <a:buChar char="•"/>
              </a:lvl1pPr>
            </a:lstStyle>
            <a:p>
              <a:r>
                <a:t>mLab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157263"/>
              <a:ext cx="1921964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228600" indent="-228600">
                <a:buSzPct val="100000"/>
                <a:buChar char="•"/>
              </a:lvl1pPr>
            </a:lstStyle>
            <a:p>
              <a:r>
                <a:t>Yahoo Finance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light-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</TotalTime>
  <Words>211</Words>
  <Application>Microsoft Office PowerPoint</Application>
  <PresentationFormat>On-screen Show (16:9)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Century Schoolbook</vt:lpstr>
      <vt:lpstr>Wingdings 2</vt:lpstr>
      <vt:lpstr>Oriel</vt:lpstr>
      <vt:lpstr>Investment Plan Analytics (DST Use Case)</vt:lpstr>
      <vt:lpstr>Problem    Solution</vt:lpstr>
      <vt:lpstr>PowerPoint Presentation</vt:lpstr>
      <vt:lpstr>PowerPoint Presentation</vt:lpstr>
      <vt:lpstr>Attributions and Source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(UMKC FS16) - The Brokers - Investment Analytics - Presentation - PPTX</dc:title>
  <dc:creator>Joshua Neustron;Yunlong Liu;Chen Wang;Dayu Wang</dc:creator>
  <cp:lastModifiedBy>Dayu Wang</cp:lastModifiedBy>
  <cp:revision>19</cp:revision>
  <dcterms:modified xsi:type="dcterms:W3CDTF">2016-11-14T01:09:29Z</dcterms:modified>
</cp:coreProperties>
</file>