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2" r:id="rId6"/>
    <p:sldId id="290" r:id="rId7"/>
    <p:sldId id="736" r:id="rId8"/>
    <p:sldId id="261" r:id="rId9"/>
    <p:sldId id="265" r:id="rId10"/>
    <p:sldId id="266" r:id="rId11"/>
    <p:sldId id="267" r:id="rId12"/>
    <p:sldId id="737" r:id="rId13"/>
    <p:sldId id="738" r:id="rId14"/>
    <p:sldId id="283" r:id="rId15"/>
    <p:sldId id="284" r:id="rId16"/>
    <p:sldId id="285" r:id="rId17"/>
    <p:sldId id="287" r:id="rId18"/>
    <p:sldId id="289" r:id="rId19"/>
    <p:sldId id="288" r:id="rId20"/>
    <p:sldId id="296" r:id="rId21"/>
    <p:sldId id="291" r:id="rId22"/>
    <p:sldId id="297" r:id="rId23"/>
    <p:sldId id="295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2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2A020-81D9-4D67-80DD-FD6806FE08DC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13528-3763-4694-94BB-A9E4A8E47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6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13528-3763-4694-94BB-A9E4A8E473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2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13528-3763-4694-94BB-A9E4A8E473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51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B21D9-8C1A-4698-B613-7E954ECEE5E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21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13528-3763-4694-94BB-A9E4A8E473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2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015984" y="0"/>
            <a:ext cx="3176270" cy="6858000"/>
          </a:xfrm>
          <a:custGeom>
            <a:avLst/>
            <a:gdLst/>
            <a:ahLst/>
            <a:cxnLst/>
            <a:rect l="l" t="t" r="r" b="b"/>
            <a:pathLst>
              <a:path w="3176270" h="6858000">
                <a:moveTo>
                  <a:pt x="2880232" y="0"/>
                </a:moveTo>
                <a:lnTo>
                  <a:pt x="0" y="6857998"/>
                </a:lnTo>
                <a:lnTo>
                  <a:pt x="3176015" y="6857998"/>
                </a:lnTo>
                <a:lnTo>
                  <a:pt x="3176015" y="603"/>
                </a:lnTo>
                <a:lnTo>
                  <a:pt x="288023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9656064" y="6198108"/>
            <a:ext cx="2119883" cy="50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2211" y="1880743"/>
            <a:ext cx="11047577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73340" y="5218557"/>
            <a:ext cx="718820" cy="1639570"/>
          </a:xfrm>
          <a:custGeom>
            <a:avLst/>
            <a:gdLst/>
            <a:ahLst/>
            <a:cxnLst/>
            <a:rect l="l" t="t" r="r" b="b"/>
            <a:pathLst>
              <a:path w="718820" h="1639570">
                <a:moveTo>
                  <a:pt x="718659" y="0"/>
                </a:moveTo>
                <a:lnTo>
                  <a:pt x="0" y="1639440"/>
                </a:lnTo>
                <a:lnTo>
                  <a:pt x="718659" y="1639440"/>
                </a:lnTo>
                <a:lnTo>
                  <a:pt x="71865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7334" y="276859"/>
            <a:ext cx="11057331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6295" y="2237232"/>
            <a:ext cx="11519408" cy="266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94743" y="6583026"/>
            <a:ext cx="1790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211" y="1880743"/>
            <a:ext cx="3776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0" spc="-35" dirty="0">
                <a:solidFill>
                  <a:srgbClr val="006FC0"/>
                </a:solidFill>
                <a:latin typeface="Calibri Light"/>
                <a:cs typeface="Calibri Light"/>
              </a:rPr>
              <a:t>Cognitive Claims</a:t>
            </a:r>
            <a:endParaRPr sz="32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57228" y="6580794"/>
            <a:ext cx="116205" cy="15557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fld>
            <a:endParaRPr sz="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396" y="2667762"/>
            <a:ext cx="35325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5" dirty="0">
                <a:solidFill>
                  <a:srgbClr val="44536A"/>
                </a:solidFill>
                <a:latin typeface="Calibri Light"/>
                <a:cs typeface="Calibri Light"/>
              </a:rPr>
              <a:t>PI </a:t>
            </a:r>
            <a:r>
              <a:rPr sz="2000" b="0" spc="-10" dirty="0">
                <a:solidFill>
                  <a:srgbClr val="44536A"/>
                </a:solidFill>
                <a:latin typeface="Calibri Light"/>
                <a:cs typeface="Calibri Light"/>
              </a:rPr>
              <a:t>Planning Session</a:t>
            </a:r>
            <a:endParaRPr sz="20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5124703"/>
            <a:ext cx="15570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i="1" spc="-5" dirty="0">
                <a:solidFill>
                  <a:srgbClr val="5B676F"/>
                </a:solidFill>
                <a:latin typeface="Verdana"/>
                <a:cs typeface="Verdana"/>
              </a:rPr>
              <a:t>March</a:t>
            </a:r>
            <a:r>
              <a:rPr sz="1200" i="1" spc="-5" dirty="0">
                <a:solidFill>
                  <a:srgbClr val="5B676F"/>
                </a:solidFill>
                <a:latin typeface="Verdana"/>
                <a:cs typeface="Verdana"/>
              </a:rPr>
              <a:t> </a:t>
            </a:r>
            <a:r>
              <a:rPr sz="1200" i="1" dirty="0">
                <a:solidFill>
                  <a:srgbClr val="5B676F"/>
                </a:solidFill>
                <a:latin typeface="Verdana"/>
                <a:cs typeface="Verdana"/>
              </a:rPr>
              <a:t>1</a:t>
            </a:r>
            <a:r>
              <a:rPr lang="en-US" sz="1200" i="1" dirty="0">
                <a:solidFill>
                  <a:srgbClr val="5B676F"/>
                </a:solidFill>
                <a:latin typeface="Verdana"/>
                <a:cs typeface="Verdana"/>
              </a:rPr>
              <a:t>3</a:t>
            </a:r>
            <a:r>
              <a:rPr sz="1200" i="1" dirty="0">
                <a:solidFill>
                  <a:srgbClr val="5B676F"/>
                </a:solidFill>
                <a:latin typeface="Verdana"/>
                <a:cs typeface="Verdana"/>
              </a:rPr>
              <a:t>,</a:t>
            </a:r>
            <a:r>
              <a:rPr sz="1200" i="1" spc="-75" dirty="0">
                <a:solidFill>
                  <a:srgbClr val="5B676F"/>
                </a:solidFill>
                <a:latin typeface="Verdana"/>
                <a:cs typeface="Verdana"/>
              </a:rPr>
              <a:t> </a:t>
            </a:r>
            <a:r>
              <a:rPr sz="1200" i="1" dirty="0">
                <a:solidFill>
                  <a:srgbClr val="5B676F"/>
                </a:solidFill>
                <a:latin typeface="Verdana"/>
                <a:cs typeface="Verdana"/>
              </a:rPr>
              <a:t>201</a:t>
            </a:r>
            <a:r>
              <a:rPr lang="en-US" sz="1200" i="1" dirty="0">
                <a:solidFill>
                  <a:srgbClr val="5B676F"/>
                </a:solidFill>
                <a:latin typeface="Verdana"/>
                <a:cs typeface="Verdana"/>
              </a:rPr>
              <a:t>9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7443" y="6572198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2355" y="665816"/>
            <a:ext cx="1042924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latin typeface="Calibri Light"/>
                <a:cs typeface="Calibri Light"/>
              </a:rPr>
              <a:t>The goal </a:t>
            </a:r>
            <a:r>
              <a:rPr sz="1400" b="0" spc="-5" dirty="0">
                <a:latin typeface="Calibri Light"/>
                <a:cs typeface="Calibri Light"/>
              </a:rPr>
              <a:t>of </a:t>
            </a:r>
            <a:r>
              <a:rPr lang="en-US" sz="1400" b="0" spc="-5" dirty="0">
                <a:latin typeface="Calibri Light"/>
                <a:cs typeface="Calibri Light"/>
              </a:rPr>
              <a:t>Release 1 is to score live WGS claims through one to two cognitive model orchestrated by the Analytics Insight platform. Release 1 is targeted for April 12</a:t>
            </a:r>
            <a:r>
              <a:rPr lang="en-US" sz="1400" b="0" spc="-5" baseline="30000" dirty="0">
                <a:latin typeface="Calibri Light"/>
                <a:cs typeface="Calibri Light"/>
              </a:rPr>
              <a:t>th</a:t>
            </a:r>
            <a:endParaRPr sz="14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7334" y="276859"/>
            <a:ext cx="43453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5" dirty="0"/>
              <a:t>Minimum Viable Product</a:t>
            </a:r>
            <a:r>
              <a:rPr spc="-45" dirty="0"/>
              <a:t> </a:t>
            </a:r>
            <a:r>
              <a:rPr spc="-10" dirty="0"/>
              <a:t>(M</a:t>
            </a:r>
            <a:r>
              <a:rPr lang="en-US" spc="-10" dirty="0"/>
              <a:t>VP</a:t>
            </a:r>
            <a:r>
              <a:rPr spc="-10" dirty="0"/>
              <a:t>)</a:t>
            </a:r>
            <a:r>
              <a:rPr spc="-50" dirty="0"/>
              <a:t> </a:t>
            </a:r>
            <a:r>
              <a:rPr spc="-15" dirty="0"/>
              <a:t>for</a:t>
            </a:r>
            <a:r>
              <a:rPr spc="-55" dirty="0"/>
              <a:t> </a:t>
            </a:r>
            <a:r>
              <a:rPr lang="en-US" spc="-20" dirty="0"/>
              <a:t>Release 1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386005"/>
              </p:ext>
            </p:extLst>
          </p:nvPr>
        </p:nvGraphicFramePr>
        <p:xfrm>
          <a:off x="5622444" y="1487735"/>
          <a:ext cx="6217285" cy="4511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1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580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14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b="1" kern="1200" spc="-5" dirty="0">
                          <a:solidFill>
                            <a:schemeClr val="bg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#</a:t>
                      </a:r>
                    </a:p>
                  </a:txBody>
                  <a:tcPr marL="0" marR="0" marT="2794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100" b="1" kern="1200" spc="-5" dirty="0">
                          <a:solidFill>
                            <a:schemeClr val="bg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Team</a:t>
                      </a:r>
                      <a:endParaRPr sz="1100" b="1" kern="1200" spc="-5" dirty="0">
                        <a:solidFill>
                          <a:schemeClr val="bg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794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100" b="1" kern="1200" spc="-5" dirty="0">
                          <a:solidFill>
                            <a:schemeClr val="bg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Scope for Release 1</a:t>
                      </a:r>
                      <a:endParaRPr sz="1100" b="1" kern="1200" spc="-5" dirty="0">
                        <a:solidFill>
                          <a:schemeClr val="bg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794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93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b="0" kern="120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1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WGS Automation</a:t>
                      </a:r>
                      <a:endParaRPr sz="1100" b="0" kern="120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 indent="-172085">
                        <a:lnSpc>
                          <a:spcPct val="100000"/>
                        </a:lnSpc>
                        <a:spcBef>
                          <a:spcPts val="355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1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Build macro to read pend claim inventory based on pre-decided filter criteria</a:t>
                      </a:r>
                    </a:p>
                    <a:p>
                      <a:pPr marL="208915" indent="-172085">
                        <a:lnSpc>
                          <a:spcPct val="100000"/>
                        </a:lnSpc>
                        <a:spcBef>
                          <a:spcPts val="355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1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Invoke cognitive API with required claim data</a:t>
                      </a:r>
                    </a:p>
                  </a:txBody>
                  <a:tcPr marL="0" marR="0" marT="4508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28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2</a:t>
                      </a:r>
                    </a:p>
                  </a:txBody>
                  <a:tcPr marL="0" marR="0" marT="0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WGS Claims</a:t>
                      </a:r>
                      <a:endParaRPr sz="1100" b="0" kern="120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 indent="-172085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1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Not in scope for release 1</a:t>
                      </a:r>
                      <a:endParaRPr sz="1100" b="0" kern="120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8575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28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3</a:t>
                      </a:r>
                      <a:endParaRPr sz="1100" b="0" kern="120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SOA</a:t>
                      </a:r>
                      <a:endParaRPr sz="1100" b="0" kern="120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 indent="-172085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1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Support integration via APIGEE between macro and Cognitive API</a:t>
                      </a:r>
                    </a:p>
                    <a:p>
                      <a:pPr marL="208915" indent="-172085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1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Support model UI invocation from WGS macro to cognitive API model output UI data store</a:t>
                      </a:r>
                    </a:p>
                    <a:p>
                      <a:pPr marL="208915" indent="-172085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1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BSI invocation from mainframe is not in scope</a:t>
                      </a:r>
                      <a:endParaRPr sz="1100" b="0" kern="120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8575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19805960"/>
                  </a:ext>
                </a:extLst>
              </a:tr>
              <a:tr h="71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1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4</a:t>
                      </a:r>
                      <a:endParaRPr sz="1100" b="0" kern="120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1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Analytics Insight</a:t>
                      </a:r>
                      <a:endParaRPr sz="1100" b="0" kern="120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 marR="123189" indent="-172085">
                        <a:lnSpc>
                          <a:spcPct val="100000"/>
                        </a:lnSpc>
                        <a:spcBef>
                          <a:spcPts val="500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1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Register models and orchestrate execution with cognitive API</a:t>
                      </a:r>
                    </a:p>
                    <a:p>
                      <a:pPr marL="208915" marR="123189" indent="-172085">
                        <a:lnSpc>
                          <a:spcPct val="100000"/>
                        </a:lnSpc>
                        <a:spcBef>
                          <a:spcPts val="500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1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Integrate with SOA  and cognitive API</a:t>
                      </a:r>
                    </a:p>
                    <a:p>
                      <a:pPr marL="208915" marR="123189" indent="-172085">
                        <a:lnSpc>
                          <a:spcPct val="100000"/>
                        </a:lnSpc>
                        <a:spcBef>
                          <a:spcPts val="500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1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Expose model UI output through API for user consumption</a:t>
                      </a:r>
                    </a:p>
                  </a:txBody>
                  <a:tcPr marL="0" marR="0" marT="28575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969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11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5</a:t>
                      </a:r>
                      <a:endParaRPr sz="1100" b="0" kern="120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57785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11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Cognitive API</a:t>
                      </a:r>
                      <a:endParaRPr sz="1100" b="0" kern="120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57785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8915" indent="-172085">
                        <a:lnSpc>
                          <a:spcPct val="100000"/>
                        </a:lnSpc>
                        <a:spcBef>
                          <a:spcPts val="500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1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Build python containers for identified models</a:t>
                      </a:r>
                    </a:p>
                    <a:p>
                      <a:pPr marL="208915" indent="-172085">
                        <a:lnSpc>
                          <a:spcPct val="100000"/>
                        </a:lnSpc>
                        <a:spcBef>
                          <a:spcPts val="500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1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Develop model execution flow including payload filters</a:t>
                      </a:r>
                    </a:p>
                    <a:p>
                      <a:pPr marL="208915" indent="-172085">
                        <a:lnSpc>
                          <a:spcPct val="100000"/>
                        </a:lnSpc>
                        <a:spcBef>
                          <a:spcPts val="500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1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Build and access reference data to provide input for model execution</a:t>
                      </a:r>
                      <a:endParaRPr sz="1100" b="0" kern="120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57785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969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11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6</a:t>
                      </a:r>
                      <a:endParaRPr sz="1100" b="0" kern="120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57785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11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Model UI</a:t>
                      </a:r>
                      <a:endParaRPr sz="1100" b="0" kern="120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57785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 indent="-172085">
                        <a:lnSpc>
                          <a:spcPct val="100000"/>
                        </a:lnSpc>
                        <a:spcBef>
                          <a:spcPts val="500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1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Develop model insight UI for examiner usage based on model scope</a:t>
                      </a:r>
                      <a:endParaRPr sz="1100" b="0" kern="120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57785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538832"/>
                  </a:ext>
                </a:extLst>
              </a:tr>
            </a:tbl>
          </a:graphicData>
        </a:graphic>
      </p:graphicFrame>
      <p:sp>
        <p:nvSpPr>
          <p:cNvPr id="98" name="Flowchart: Process 97">
            <a:extLst>
              <a:ext uri="{FF2B5EF4-FFF2-40B4-BE49-F238E27FC236}">
                <a16:creationId xmlns:a16="http://schemas.microsoft.com/office/drawing/2014/main" xmlns="" id="{94E97899-E4BD-42A2-AE7E-4B1CF9272542}"/>
              </a:ext>
            </a:extLst>
          </p:cNvPr>
          <p:cNvSpPr/>
          <p:nvPr/>
        </p:nvSpPr>
        <p:spPr>
          <a:xfrm>
            <a:off x="9025563" y="6565337"/>
            <a:ext cx="1175657" cy="253985"/>
          </a:xfrm>
          <a:prstGeom prst="flowChart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Active in Release</a:t>
            </a:r>
          </a:p>
        </p:txBody>
      </p:sp>
      <p:sp>
        <p:nvSpPr>
          <p:cNvPr id="99" name="Flowchart: Process 98">
            <a:extLst>
              <a:ext uri="{FF2B5EF4-FFF2-40B4-BE49-F238E27FC236}">
                <a16:creationId xmlns:a16="http://schemas.microsoft.com/office/drawing/2014/main" xmlns="" id="{EE360924-70E4-4E34-985C-632E14202572}"/>
              </a:ext>
            </a:extLst>
          </p:cNvPr>
          <p:cNvSpPr/>
          <p:nvPr/>
        </p:nvSpPr>
        <p:spPr>
          <a:xfrm>
            <a:off x="10254343" y="6554485"/>
            <a:ext cx="1175657" cy="253985"/>
          </a:xfrm>
          <a:prstGeom prst="flowChartProcess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Not in Scope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8DCC8692-8C52-448F-8624-40DBD11E99D8}"/>
              </a:ext>
            </a:extLst>
          </p:cNvPr>
          <p:cNvSpPr txBox="1"/>
          <p:nvPr/>
        </p:nvSpPr>
        <p:spPr>
          <a:xfrm>
            <a:off x="8973746" y="6393506"/>
            <a:ext cx="778546" cy="343245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900" b="1" i="1" dirty="0">
                <a:solidFill>
                  <a:schemeClr val="tx2"/>
                </a:solidFill>
              </a:rPr>
              <a:t>Legend: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408356C3-AB64-4A67-9EDF-42B7DA59386C}"/>
              </a:ext>
            </a:extLst>
          </p:cNvPr>
          <p:cNvSpPr/>
          <p:nvPr/>
        </p:nvSpPr>
        <p:spPr>
          <a:xfrm>
            <a:off x="597241" y="2660122"/>
            <a:ext cx="1647445" cy="609600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WGS Macro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A1A9622B-51DB-4BDE-AA9C-28EEEB4AB6AB}"/>
              </a:ext>
            </a:extLst>
          </p:cNvPr>
          <p:cNvSpPr/>
          <p:nvPr/>
        </p:nvSpPr>
        <p:spPr>
          <a:xfrm>
            <a:off x="3105360" y="2664026"/>
            <a:ext cx="1647445" cy="6096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WGS Mainframe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4B2BFA5-CBF5-4E73-BAAF-25F6323C99BA}"/>
              </a:ext>
            </a:extLst>
          </p:cNvPr>
          <p:cNvSpPr/>
          <p:nvPr/>
        </p:nvSpPr>
        <p:spPr>
          <a:xfrm>
            <a:off x="1951149" y="3768938"/>
            <a:ext cx="1647445" cy="609600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SOA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8B755CE-5594-4E57-B86E-711BC6C6DD31}"/>
              </a:ext>
            </a:extLst>
          </p:cNvPr>
          <p:cNvSpPr/>
          <p:nvPr/>
        </p:nvSpPr>
        <p:spPr>
          <a:xfrm>
            <a:off x="597240" y="5020970"/>
            <a:ext cx="1647445" cy="609600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API Registration &amp; Orchestration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2023380A-E9ED-41A3-9FF9-54561D22146B}"/>
              </a:ext>
            </a:extLst>
          </p:cNvPr>
          <p:cNvSpPr/>
          <p:nvPr/>
        </p:nvSpPr>
        <p:spPr>
          <a:xfrm>
            <a:off x="3058115" y="5020970"/>
            <a:ext cx="1647445" cy="609600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Cognitive API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100BCF0-BFFD-46EF-AB4D-10D76D7FA0B5}"/>
              </a:ext>
            </a:extLst>
          </p:cNvPr>
          <p:cNvSpPr/>
          <p:nvPr/>
        </p:nvSpPr>
        <p:spPr>
          <a:xfrm>
            <a:off x="187286" y="2416997"/>
            <a:ext cx="5105400" cy="94864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WGS Ecosystem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46D24BE-915E-4348-B8A6-EC48284DCAB8}"/>
              </a:ext>
            </a:extLst>
          </p:cNvPr>
          <p:cNvSpPr/>
          <p:nvPr/>
        </p:nvSpPr>
        <p:spPr>
          <a:xfrm>
            <a:off x="187286" y="4713864"/>
            <a:ext cx="5105400" cy="1153536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Analytics Insight Platform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AFCADD9B-70AC-4016-9FB3-AC76BAED9210}"/>
              </a:ext>
            </a:extLst>
          </p:cNvPr>
          <p:cNvCxnSpPr>
            <a:cxnSpLocks/>
          </p:cNvCxnSpPr>
          <p:nvPr/>
        </p:nvCxnSpPr>
        <p:spPr>
          <a:xfrm>
            <a:off x="2244685" y="5299746"/>
            <a:ext cx="813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4ADE6D94-5304-4E40-B498-AC46BE31E0A6}"/>
              </a:ext>
            </a:extLst>
          </p:cNvPr>
          <p:cNvCxnSpPr>
            <a:cxnSpLocks/>
          </p:cNvCxnSpPr>
          <p:nvPr/>
        </p:nvCxnSpPr>
        <p:spPr>
          <a:xfrm flipH="1">
            <a:off x="2244685" y="5412506"/>
            <a:ext cx="813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34BC2B9E-48C6-43B4-B255-A720DB6B8AFF}"/>
              </a:ext>
            </a:extLst>
          </p:cNvPr>
          <p:cNvSpPr/>
          <p:nvPr/>
        </p:nvSpPr>
        <p:spPr>
          <a:xfrm>
            <a:off x="597240" y="1705258"/>
            <a:ext cx="1647445" cy="609600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Model UI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207520CA-250B-43E8-8719-E36C6BFAE7E0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420963" y="2314858"/>
            <a:ext cx="0" cy="36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CF1CC414-F410-4A0B-A7F8-B2299B433218}"/>
              </a:ext>
            </a:extLst>
          </p:cNvPr>
          <p:cNvGrpSpPr/>
          <p:nvPr/>
        </p:nvGrpSpPr>
        <p:grpSpPr>
          <a:xfrm>
            <a:off x="2775251" y="1733771"/>
            <a:ext cx="471010" cy="651480"/>
            <a:chOff x="9200388" y="1799844"/>
            <a:chExt cx="657225" cy="909044"/>
          </a:xfrm>
        </p:grpSpPr>
        <p:sp>
          <p:nvSpPr>
            <p:cNvPr id="40" name="object 34">
              <a:extLst>
                <a:ext uri="{FF2B5EF4-FFF2-40B4-BE49-F238E27FC236}">
                  <a16:creationId xmlns:a16="http://schemas.microsoft.com/office/drawing/2014/main" xmlns="" id="{EF5A7E6E-46AF-4041-BC64-A1C76B0DABC2}"/>
                </a:ext>
              </a:extLst>
            </p:cNvPr>
            <p:cNvSpPr/>
            <p:nvPr/>
          </p:nvSpPr>
          <p:spPr>
            <a:xfrm>
              <a:off x="9555480" y="2011679"/>
              <a:ext cx="139065" cy="277495"/>
            </a:xfrm>
            <a:custGeom>
              <a:avLst/>
              <a:gdLst/>
              <a:ahLst/>
              <a:cxnLst/>
              <a:rect l="l" t="t" r="r" b="b"/>
              <a:pathLst>
                <a:path w="139065" h="277494">
                  <a:moveTo>
                    <a:pt x="55752" y="175895"/>
                  </a:moveTo>
                  <a:lnTo>
                    <a:pt x="27177" y="175895"/>
                  </a:lnTo>
                  <a:lnTo>
                    <a:pt x="27177" y="271525"/>
                  </a:lnTo>
                  <a:lnTo>
                    <a:pt x="33654" y="277368"/>
                  </a:lnTo>
                  <a:lnTo>
                    <a:pt x="49275" y="277368"/>
                  </a:lnTo>
                  <a:lnTo>
                    <a:pt x="55752" y="271525"/>
                  </a:lnTo>
                  <a:lnTo>
                    <a:pt x="55752" y="175895"/>
                  </a:lnTo>
                  <a:close/>
                </a:path>
                <a:path w="139065" h="277494">
                  <a:moveTo>
                    <a:pt x="110109" y="175895"/>
                  </a:moveTo>
                  <a:lnTo>
                    <a:pt x="82930" y="175895"/>
                  </a:lnTo>
                  <a:lnTo>
                    <a:pt x="82930" y="271525"/>
                  </a:lnTo>
                  <a:lnTo>
                    <a:pt x="89408" y="277368"/>
                  </a:lnTo>
                  <a:lnTo>
                    <a:pt x="105028" y="277368"/>
                  </a:lnTo>
                  <a:lnTo>
                    <a:pt x="110109" y="271525"/>
                  </a:lnTo>
                  <a:lnTo>
                    <a:pt x="110109" y="175895"/>
                  </a:lnTo>
                  <a:close/>
                </a:path>
                <a:path w="139065" h="277494">
                  <a:moveTo>
                    <a:pt x="89408" y="0"/>
                  </a:moveTo>
                  <a:lnTo>
                    <a:pt x="49275" y="0"/>
                  </a:lnTo>
                  <a:lnTo>
                    <a:pt x="44069" y="3556"/>
                  </a:lnTo>
                  <a:lnTo>
                    <a:pt x="41528" y="9398"/>
                  </a:lnTo>
                  <a:lnTo>
                    <a:pt x="0" y="160528"/>
                  </a:lnTo>
                  <a:lnTo>
                    <a:pt x="0" y="168783"/>
                  </a:lnTo>
                  <a:lnTo>
                    <a:pt x="2540" y="171196"/>
                  </a:lnTo>
                  <a:lnTo>
                    <a:pt x="5206" y="174625"/>
                  </a:lnTo>
                  <a:lnTo>
                    <a:pt x="9017" y="175895"/>
                  </a:lnTo>
                  <a:lnTo>
                    <a:pt x="128270" y="175895"/>
                  </a:lnTo>
                  <a:lnTo>
                    <a:pt x="132206" y="174625"/>
                  </a:lnTo>
                  <a:lnTo>
                    <a:pt x="134747" y="171196"/>
                  </a:lnTo>
                  <a:lnTo>
                    <a:pt x="137414" y="168783"/>
                  </a:lnTo>
                  <a:lnTo>
                    <a:pt x="138684" y="164084"/>
                  </a:lnTo>
                  <a:lnTo>
                    <a:pt x="137414" y="160528"/>
                  </a:lnTo>
                  <a:lnTo>
                    <a:pt x="134831" y="151130"/>
                  </a:lnTo>
                  <a:lnTo>
                    <a:pt x="31115" y="151130"/>
                  </a:lnTo>
                  <a:lnTo>
                    <a:pt x="66040" y="24765"/>
                  </a:lnTo>
                  <a:lnTo>
                    <a:pt x="100107" y="24765"/>
                  </a:lnTo>
                  <a:lnTo>
                    <a:pt x="95885" y="9398"/>
                  </a:lnTo>
                  <a:lnTo>
                    <a:pt x="94615" y="3556"/>
                  </a:lnTo>
                  <a:lnTo>
                    <a:pt x="89408" y="0"/>
                  </a:lnTo>
                  <a:close/>
                </a:path>
                <a:path w="139065" h="277494">
                  <a:moveTo>
                    <a:pt x="100107" y="24765"/>
                  </a:moveTo>
                  <a:lnTo>
                    <a:pt x="72644" y="24765"/>
                  </a:lnTo>
                  <a:lnTo>
                    <a:pt x="106299" y="151130"/>
                  </a:lnTo>
                  <a:lnTo>
                    <a:pt x="134831" y="151130"/>
                  </a:lnTo>
                  <a:lnTo>
                    <a:pt x="100107" y="24765"/>
                  </a:lnTo>
                  <a:close/>
                </a:path>
              </a:pathLst>
            </a:custGeom>
            <a:solidFill>
              <a:srgbClr val="00497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35">
              <a:extLst>
                <a:ext uri="{FF2B5EF4-FFF2-40B4-BE49-F238E27FC236}">
                  <a16:creationId xmlns:a16="http://schemas.microsoft.com/office/drawing/2014/main" xmlns="" id="{190625B4-47C4-40F5-9AF4-87EDB5B78BA4}"/>
                </a:ext>
              </a:extLst>
            </p:cNvPr>
            <p:cNvSpPr/>
            <p:nvPr/>
          </p:nvSpPr>
          <p:spPr>
            <a:xfrm>
              <a:off x="9581388" y="1912620"/>
              <a:ext cx="83819" cy="74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36">
              <a:extLst>
                <a:ext uri="{FF2B5EF4-FFF2-40B4-BE49-F238E27FC236}">
                  <a16:creationId xmlns:a16="http://schemas.microsoft.com/office/drawing/2014/main" xmlns="" id="{048399E3-66E3-45AD-8C82-51319107FF28}"/>
                </a:ext>
              </a:extLst>
            </p:cNvPr>
            <p:cNvSpPr/>
            <p:nvPr/>
          </p:nvSpPr>
          <p:spPr>
            <a:xfrm>
              <a:off x="9363456" y="2011679"/>
              <a:ext cx="137160" cy="277495"/>
            </a:xfrm>
            <a:custGeom>
              <a:avLst/>
              <a:gdLst/>
              <a:ahLst/>
              <a:cxnLst/>
              <a:rect l="l" t="t" r="r" b="b"/>
              <a:pathLst>
                <a:path w="137159" h="277494">
                  <a:moveTo>
                    <a:pt x="54355" y="151130"/>
                  </a:moveTo>
                  <a:lnTo>
                    <a:pt x="27177" y="151130"/>
                  </a:lnTo>
                  <a:lnTo>
                    <a:pt x="27177" y="271525"/>
                  </a:lnTo>
                  <a:lnTo>
                    <a:pt x="33654" y="277368"/>
                  </a:lnTo>
                  <a:lnTo>
                    <a:pt x="49149" y="277368"/>
                  </a:lnTo>
                  <a:lnTo>
                    <a:pt x="54355" y="271525"/>
                  </a:lnTo>
                  <a:lnTo>
                    <a:pt x="54355" y="151130"/>
                  </a:lnTo>
                  <a:close/>
                </a:path>
                <a:path w="137159" h="277494">
                  <a:moveTo>
                    <a:pt x="109982" y="151130"/>
                  </a:moveTo>
                  <a:lnTo>
                    <a:pt x="82803" y="151130"/>
                  </a:lnTo>
                  <a:lnTo>
                    <a:pt x="82803" y="271525"/>
                  </a:lnTo>
                  <a:lnTo>
                    <a:pt x="88011" y="277368"/>
                  </a:lnTo>
                  <a:lnTo>
                    <a:pt x="103504" y="277368"/>
                  </a:lnTo>
                  <a:lnTo>
                    <a:pt x="109982" y="271525"/>
                  </a:lnTo>
                  <a:lnTo>
                    <a:pt x="109982" y="151130"/>
                  </a:lnTo>
                  <a:close/>
                </a:path>
                <a:path w="137159" h="277494">
                  <a:moveTo>
                    <a:pt x="131952" y="0"/>
                  </a:moveTo>
                  <a:lnTo>
                    <a:pt x="5207" y="0"/>
                  </a:lnTo>
                  <a:lnTo>
                    <a:pt x="0" y="5842"/>
                  </a:lnTo>
                  <a:lnTo>
                    <a:pt x="0" y="145161"/>
                  </a:lnTo>
                  <a:lnTo>
                    <a:pt x="5207" y="151130"/>
                  </a:lnTo>
                  <a:lnTo>
                    <a:pt x="131952" y="151130"/>
                  </a:lnTo>
                  <a:lnTo>
                    <a:pt x="137160" y="145161"/>
                  </a:lnTo>
                  <a:lnTo>
                    <a:pt x="137160" y="126237"/>
                  </a:lnTo>
                  <a:lnTo>
                    <a:pt x="27177" y="126237"/>
                  </a:lnTo>
                  <a:lnTo>
                    <a:pt x="27177" y="24765"/>
                  </a:lnTo>
                  <a:lnTo>
                    <a:pt x="137160" y="24765"/>
                  </a:lnTo>
                  <a:lnTo>
                    <a:pt x="137160" y="5842"/>
                  </a:lnTo>
                  <a:lnTo>
                    <a:pt x="131952" y="0"/>
                  </a:lnTo>
                  <a:close/>
                </a:path>
                <a:path w="137159" h="277494">
                  <a:moveTo>
                    <a:pt x="137160" y="24765"/>
                  </a:moveTo>
                  <a:lnTo>
                    <a:pt x="109982" y="24765"/>
                  </a:lnTo>
                  <a:lnTo>
                    <a:pt x="109982" y="126237"/>
                  </a:lnTo>
                  <a:lnTo>
                    <a:pt x="137160" y="126237"/>
                  </a:lnTo>
                  <a:lnTo>
                    <a:pt x="137160" y="24765"/>
                  </a:lnTo>
                  <a:close/>
                </a:path>
              </a:pathLst>
            </a:custGeom>
            <a:solidFill>
              <a:srgbClr val="00497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37">
              <a:extLst>
                <a:ext uri="{FF2B5EF4-FFF2-40B4-BE49-F238E27FC236}">
                  <a16:creationId xmlns:a16="http://schemas.microsoft.com/office/drawing/2014/main" xmlns="" id="{23EEC8E5-9891-424A-AE53-0E5C14C48D27}"/>
                </a:ext>
              </a:extLst>
            </p:cNvPr>
            <p:cNvSpPr/>
            <p:nvPr/>
          </p:nvSpPr>
          <p:spPr>
            <a:xfrm>
              <a:off x="9390888" y="1912620"/>
              <a:ext cx="82295" cy="746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38">
              <a:extLst>
                <a:ext uri="{FF2B5EF4-FFF2-40B4-BE49-F238E27FC236}">
                  <a16:creationId xmlns:a16="http://schemas.microsoft.com/office/drawing/2014/main" xmlns="" id="{7762CD6C-9587-4500-973A-D7A48D912377}"/>
                </a:ext>
              </a:extLst>
            </p:cNvPr>
            <p:cNvSpPr/>
            <p:nvPr/>
          </p:nvSpPr>
          <p:spPr>
            <a:xfrm>
              <a:off x="9200388" y="1799844"/>
              <a:ext cx="657225" cy="603885"/>
            </a:xfrm>
            <a:custGeom>
              <a:avLst/>
              <a:gdLst/>
              <a:ahLst/>
              <a:cxnLst/>
              <a:rect l="l" t="t" r="r" b="b"/>
              <a:pathLst>
                <a:path w="657225" h="603885">
                  <a:moveTo>
                    <a:pt x="328421" y="0"/>
                  </a:moveTo>
                  <a:lnTo>
                    <a:pt x="279724" y="3255"/>
                  </a:lnTo>
                  <a:lnTo>
                    <a:pt x="233300" y="12716"/>
                  </a:lnTo>
                  <a:lnTo>
                    <a:pt x="189649" y="27926"/>
                  </a:lnTo>
                  <a:lnTo>
                    <a:pt x="149267" y="48429"/>
                  </a:lnTo>
                  <a:lnTo>
                    <a:pt x="112654" y="73766"/>
                  </a:lnTo>
                  <a:lnTo>
                    <a:pt x="80307" y="103483"/>
                  </a:lnTo>
                  <a:lnTo>
                    <a:pt x="52725" y="137121"/>
                  </a:lnTo>
                  <a:lnTo>
                    <a:pt x="30405" y="174223"/>
                  </a:lnTo>
                  <a:lnTo>
                    <a:pt x="13845" y="214334"/>
                  </a:lnTo>
                  <a:lnTo>
                    <a:pt x="3544" y="256996"/>
                  </a:lnTo>
                  <a:lnTo>
                    <a:pt x="0" y="301751"/>
                  </a:lnTo>
                  <a:lnTo>
                    <a:pt x="3544" y="346250"/>
                  </a:lnTo>
                  <a:lnTo>
                    <a:pt x="13871" y="388815"/>
                  </a:lnTo>
                  <a:lnTo>
                    <a:pt x="30405" y="428785"/>
                  </a:lnTo>
                  <a:lnTo>
                    <a:pt x="52725" y="465877"/>
                  </a:lnTo>
                  <a:lnTo>
                    <a:pt x="80307" y="499557"/>
                  </a:lnTo>
                  <a:lnTo>
                    <a:pt x="112654" y="529350"/>
                  </a:lnTo>
                  <a:lnTo>
                    <a:pt x="149267" y="554786"/>
                  </a:lnTo>
                  <a:lnTo>
                    <a:pt x="189649" y="575391"/>
                  </a:lnTo>
                  <a:lnTo>
                    <a:pt x="233300" y="590694"/>
                  </a:lnTo>
                  <a:lnTo>
                    <a:pt x="279724" y="600222"/>
                  </a:lnTo>
                  <a:lnTo>
                    <a:pt x="328421" y="603503"/>
                  </a:lnTo>
                  <a:lnTo>
                    <a:pt x="376833" y="600222"/>
                  </a:lnTo>
                  <a:lnTo>
                    <a:pt x="423079" y="590694"/>
                  </a:lnTo>
                  <a:lnTo>
                    <a:pt x="460370" y="577595"/>
                  </a:lnTo>
                  <a:lnTo>
                    <a:pt x="328421" y="577595"/>
                  </a:lnTo>
                  <a:lnTo>
                    <a:pt x="279459" y="573976"/>
                  </a:lnTo>
                  <a:lnTo>
                    <a:pt x="233033" y="563502"/>
                  </a:lnTo>
                  <a:lnTo>
                    <a:pt x="189761" y="546745"/>
                  </a:lnTo>
                  <a:lnTo>
                    <a:pt x="150258" y="524280"/>
                  </a:lnTo>
                  <a:lnTo>
                    <a:pt x="115141" y="496681"/>
                  </a:lnTo>
                  <a:lnTo>
                    <a:pt x="85027" y="464521"/>
                  </a:lnTo>
                  <a:lnTo>
                    <a:pt x="60531" y="428374"/>
                  </a:lnTo>
                  <a:lnTo>
                    <a:pt x="42254" y="388752"/>
                  </a:lnTo>
                  <a:lnTo>
                    <a:pt x="30863" y="346416"/>
                  </a:lnTo>
                  <a:lnTo>
                    <a:pt x="26923" y="301751"/>
                  </a:lnTo>
                  <a:lnTo>
                    <a:pt x="30863" y="256747"/>
                  </a:lnTo>
                  <a:lnTo>
                    <a:pt x="42271" y="214082"/>
                  </a:lnTo>
                  <a:lnTo>
                    <a:pt x="60531" y="174322"/>
                  </a:lnTo>
                  <a:lnTo>
                    <a:pt x="85027" y="138031"/>
                  </a:lnTo>
                  <a:lnTo>
                    <a:pt x="115141" y="105775"/>
                  </a:lnTo>
                  <a:lnTo>
                    <a:pt x="150258" y="78117"/>
                  </a:lnTo>
                  <a:lnTo>
                    <a:pt x="189761" y="55622"/>
                  </a:lnTo>
                  <a:lnTo>
                    <a:pt x="233033" y="38855"/>
                  </a:lnTo>
                  <a:lnTo>
                    <a:pt x="279459" y="28381"/>
                  </a:lnTo>
                  <a:lnTo>
                    <a:pt x="328421" y="24764"/>
                  </a:lnTo>
                  <a:lnTo>
                    <a:pt x="457589" y="24764"/>
                  </a:lnTo>
                  <a:lnTo>
                    <a:pt x="423079" y="12716"/>
                  </a:lnTo>
                  <a:lnTo>
                    <a:pt x="376833" y="3255"/>
                  </a:lnTo>
                  <a:lnTo>
                    <a:pt x="328421" y="0"/>
                  </a:lnTo>
                  <a:close/>
                </a:path>
                <a:path w="657225" h="603885">
                  <a:moveTo>
                    <a:pt x="457589" y="24764"/>
                  </a:moveTo>
                  <a:lnTo>
                    <a:pt x="328421" y="24764"/>
                  </a:lnTo>
                  <a:lnTo>
                    <a:pt x="377040" y="28381"/>
                  </a:lnTo>
                  <a:lnTo>
                    <a:pt x="423190" y="38855"/>
                  </a:lnTo>
                  <a:lnTo>
                    <a:pt x="466248" y="55622"/>
                  </a:lnTo>
                  <a:lnTo>
                    <a:pt x="505590" y="78117"/>
                  </a:lnTo>
                  <a:lnTo>
                    <a:pt x="540591" y="105775"/>
                  </a:lnTo>
                  <a:lnTo>
                    <a:pt x="570628" y="138031"/>
                  </a:lnTo>
                  <a:lnTo>
                    <a:pt x="595076" y="174322"/>
                  </a:lnTo>
                  <a:lnTo>
                    <a:pt x="613312" y="214082"/>
                  </a:lnTo>
                  <a:lnTo>
                    <a:pt x="624711" y="256747"/>
                  </a:lnTo>
                  <a:lnTo>
                    <a:pt x="628650" y="301751"/>
                  </a:lnTo>
                  <a:lnTo>
                    <a:pt x="624711" y="346416"/>
                  </a:lnTo>
                  <a:lnTo>
                    <a:pt x="613312" y="388815"/>
                  </a:lnTo>
                  <a:lnTo>
                    <a:pt x="595076" y="428374"/>
                  </a:lnTo>
                  <a:lnTo>
                    <a:pt x="570628" y="464521"/>
                  </a:lnTo>
                  <a:lnTo>
                    <a:pt x="540591" y="496681"/>
                  </a:lnTo>
                  <a:lnTo>
                    <a:pt x="505590" y="524280"/>
                  </a:lnTo>
                  <a:lnTo>
                    <a:pt x="466248" y="546745"/>
                  </a:lnTo>
                  <a:lnTo>
                    <a:pt x="423190" y="563502"/>
                  </a:lnTo>
                  <a:lnTo>
                    <a:pt x="377040" y="573976"/>
                  </a:lnTo>
                  <a:lnTo>
                    <a:pt x="328421" y="577595"/>
                  </a:lnTo>
                  <a:lnTo>
                    <a:pt x="460370" y="577595"/>
                  </a:lnTo>
                  <a:lnTo>
                    <a:pt x="507015" y="554786"/>
                  </a:lnTo>
                  <a:lnTo>
                    <a:pt x="543674" y="529350"/>
                  </a:lnTo>
                  <a:lnTo>
                    <a:pt x="576106" y="499557"/>
                  </a:lnTo>
                  <a:lnTo>
                    <a:pt x="603798" y="465877"/>
                  </a:lnTo>
                  <a:lnTo>
                    <a:pt x="626232" y="428785"/>
                  </a:lnTo>
                  <a:lnTo>
                    <a:pt x="642895" y="388752"/>
                  </a:lnTo>
                  <a:lnTo>
                    <a:pt x="653271" y="346250"/>
                  </a:lnTo>
                  <a:lnTo>
                    <a:pt x="656843" y="301751"/>
                  </a:lnTo>
                  <a:lnTo>
                    <a:pt x="653271" y="256996"/>
                  </a:lnTo>
                  <a:lnTo>
                    <a:pt x="642895" y="214334"/>
                  </a:lnTo>
                  <a:lnTo>
                    <a:pt x="626232" y="174223"/>
                  </a:lnTo>
                  <a:lnTo>
                    <a:pt x="603798" y="137121"/>
                  </a:lnTo>
                  <a:lnTo>
                    <a:pt x="576106" y="103483"/>
                  </a:lnTo>
                  <a:lnTo>
                    <a:pt x="543674" y="73766"/>
                  </a:lnTo>
                  <a:lnTo>
                    <a:pt x="507015" y="48429"/>
                  </a:lnTo>
                  <a:lnTo>
                    <a:pt x="466645" y="27926"/>
                  </a:lnTo>
                  <a:lnTo>
                    <a:pt x="457589" y="24764"/>
                  </a:lnTo>
                  <a:close/>
                </a:path>
              </a:pathLst>
            </a:custGeom>
            <a:solidFill>
              <a:srgbClr val="00497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39">
              <a:extLst>
                <a:ext uri="{FF2B5EF4-FFF2-40B4-BE49-F238E27FC236}">
                  <a16:creationId xmlns:a16="http://schemas.microsoft.com/office/drawing/2014/main" xmlns="" id="{625D63DC-C718-4E2A-B674-9B7AF4144170}"/>
                </a:ext>
              </a:extLst>
            </p:cNvPr>
            <p:cNvSpPr txBox="1"/>
            <p:nvPr/>
          </p:nvSpPr>
          <p:spPr>
            <a:xfrm>
              <a:off x="9294114" y="2433320"/>
              <a:ext cx="379730" cy="275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b="1" spc="-5" dirty="0">
                  <a:latin typeface="Calibri"/>
                  <a:cs typeface="Calibri"/>
                </a:rPr>
                <a:t>CPE</a:t>
              </a:r>
              <a:endParaRPr sz="1200" dirty="0">
                <a:latin typeface="Calibri"/>
                <a:cs typeface="Calibri"/>
              </a:endParaRP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E6EC64FE-E8F9-454D-8588-34D6971AEF9B}"/>
              </a:ext>
            </a:extLst>
          </p:cNvPr>
          <p:cNvCxnSpPr>
            <a:cxnSpLocks/>
          </p:cNvCxnSpPr>
          <p:nvPr/>
        </p:nvCxnSpPr>
        <p:spPr>
          <a:xfrm flipH="1">
            <a:off x="2244685" y="1974322"/>
            <a:ext cx="49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xmlns="" id="{0DAE5407-F9BF-4963-AA84-B6E1C2D594A9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848310" y="2842376"/>
            <a:ext cx="499216" cy="135390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xmlns="" id="{CA6E2445-01F5-4E51-A0C5-30FEE30E4719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rot="5400000">
            <a:off x="1776702" y="4022800"/>
            <a:ext cx="642432" cy="1353909"/>
          </a:xfrm>
          <a:prstGeom prst="bentConnector3">
            <a:avLst>
              <a:gd name="adj1" fmla="val 3773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334" y="276859"/>
            <a:ext cx="605409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0" spc="-5" dirty="0">
                <a:latin typeface="Calibri Light"/>
                <a:cs typeface="Calibri Light"/>
              </a:rPr>
              <a:t>Release 1 – WGS Automation Feature Overview</a:t>
            </a:r>
            <a:endParaRPr sz="15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spcBef>
                <a:spcPts val="5"/>
              </a:spcBef>
            </a:pPr>
            <a:r>
              <a:rPr sz="1400" b="0" dirty="0">
                <a:latin typeface="Calibri Light"/>
                <a:cs typeface="Calibri Light"/>
              </a:rPr>
              <a:t>This slide will </a:t>
            </a:r>
            <a:r>
              <a:rPr sz="1400" b="0" spc="-5" dirty="0">
                <a:latin typeface="Calibri Light"/>
                <a:cs typeface="Calibri Light"/>
              </a:rPr>
              <a:t>outline the </a:t>
            </a:r>
            <a:r>
              <a:rPr sz="1400" b="0" dirty="0">
                <a:latin typeface="Calibri Light"/>
                <a:cs typeface="Calibri Light"/>
              </a:rPr>
              <a:t>features </a:t>
            </a:r>
            <a:r>
              <a:rPr sz="1400" b="0" spc="-5" dirty="0">
                <a:latin typeface="Calibri Light"/>
                <a:cs typeface="Calibri Light"/>
              </a:rPr>
              <a:t>to </a:t>
            </a:r>
            <a:r>
              <a:rPr sz="1400" b="0" dirty="0">
                <a:latin typeface="Calibri Light"/>
                <a:cs typeface="Calibri Light"/>
              </a:rPr>
              <a:t>be delivered as part </a:t>
            </a:r>
            <a:r>
              <a:rPr sz="1400" b="0" spc="-5" dirty="0">
                <a:latin typeface="Calibri Light"/>
                <a:cs typeface="Calibri Light"/>
              </a:rPr>
              <a:t>of </a:t>
            </a:r>
            <a:r>
              <a:rPr lang="en-US" sz="1400" b="0" spc="-5" dirty="0">
                <a:latin typeface="Calibri Light"/>
                <a:cs typeface="Calibri Light"/>
              </a:rPr>
              <a:t>Release 1</a:t>
            </a:r>
            <a:endParaRPr sz="14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52786"/>
              </p:ext>
            </p:extLst>
          </p:nvPr>
        </p:nvGraphicFramePr>
        <p:xfrm>
          <a:off x="482307" y="1157236"/>
          <a:ext cx="10719093" cy="407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08464311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2008379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591511696"/>
                    </a:ext>
                  </a:extLst>
                </a:gridCol>
              </a:tblGrid>
              <a:tr h="290564">
                <a:tc>
                  <a:txBody>
                    <a:bodyPr/>
                    <a:lstStyle/>
                    <a:p>
                      <a:pPr marL="465138" indent="-293688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Capability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Feature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Dependency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b="0" spc="-10" dirty="0">
                          <a:solidFill>
                            <a:srgbClr val="FFFFFF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Owner</a:t>
                      </a:r>
                      <a:endParaRPr sz="1200" b="0" spc="-10" dirty="0">
                        <a:solidFill>
                          <a:srgbClr val="FFFFFF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6670" marB="0">
                    <a:lnL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b="0" spc="-10" dirty="0">
                          <a:solidFill>
                            <a:srgbClr val="FFFFFF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Due Date</a:t>
                      </a:r>
                      <a:endParaRPr sz="1200" b="0" spc="-10" dirty="0">
                        <a:solidFill>
                          <a:srgbClr val="FFFFFF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b="0" spc="-10" dirty="0">
                          <a:solidFill>
                            <a:srgbClr val="FFFFFF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Status</a:t>
                      </a:r>
                      <a:endParaRPr sz="1200" b="0" spc="-10" dirty="0">
                        <a:solidFill>
                          <a:srgbClr val="FFFFFF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089">
                <a:tc row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pc="-15" dirty="0">
                          <a:latin typeface="Calibri Light"/>
                          <a:cs typeface="Calibri Light"/>
                        </a:rPr>
                        <a:t>WGS Automation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lang="en-US" sz="1200" b="0" spc="-5" dirty="0">
                          <a:latin typeface="Calibri Light"/>
                          <a:cs typeface="Calibri Light"/>
                        </a:rPr>
                        <a:t>Read claim data from RDS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N/A</a:t>
                      </a: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N/A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N/A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N/A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81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latin typeface="Calibri Light"/>
                          <a:cs typeface="Calibri Light"/>
                        </a:rPr>
                        <a:t>Invoke cognitive model API through macro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Require API specs from cognitive API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Cognitive API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3/20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On-track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165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Connect to cognitive API through APIGEE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SOA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3/20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16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Need Analytics Insight unit testing end point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Analytics Insight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3/22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77689640"/>
                  </a:ext>
                </a:extLst>
              </a:tr>
              <a:tr h="616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Register macro on SOA portal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SOA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3/18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4891199"/>
                  </a:ext>
                </a:extLst>
              </a:tr>
              <a:tr h="634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167005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Reading cognitive API response and update claim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N/A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9576209"/>
                  </a:ext>
                </a:extLst>
              </a:tr>
              <a:tr h="317059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8580" marR="167005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Invoke and display the model UI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Finalize model UI design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Model UI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3/20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On-track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15516071"/>
                  </a:ext>
                </a:extLst>
              </a:tr>
              <a:tr h="317059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8580" marR="167005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Need model UI unit testing end point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Model UI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3/22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954222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4CD0B0F-3909-4078-9FE7-57B059A70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630557"/>
              </p:ext>
            </p:extLst>
          </p:nvPr>
        </p:nvGraphicFramePr>
        <p:xfrm>
          <a:off x="8305800" y="76200"/>
          <a:ext cx="32004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30">
                  <a:extLst>
                    <a:ext uri="{9D8B030D-6E8A-4147-A177-3AD203B41FA5}">
                      <a16:colId xmlns:a16="http://schemas.microsoft.com/office/drawing/2014/main" xmlns="" val="320735193"/>
                    </a:ext>
                  </a:extLst>
                </a:gridCol>
                <a:gridCol w="1071005">
                  <a:extLst>
                    <a:ext uri="{9D8B030D-6E8A-4147-A177-3AD203B41FA5}">
                      <a16:colId xmlns:a16="http://schemas.microsoft.com/office/drawing/2014/main" xmlns="" val="184767886"/>
                    </a:ext>
                  </a:extLst>
                </a:gridCol>
                <a:gridCol w="1094366">
                  <a:extLst>
                    <a:ext uri="{9D8B030D-6E8A-4147-A177-3AD203B41FA5}">
                      <a16:colId xmlns:a16="http://schemas.microsoft.com/office/drawing/2014/main" xmlns="" val="1000570856"/>
                    </a:ext>
                  </a:extLst>
                </a:gridCol>
              </a:tblGrid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Environment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Start Date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End Date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3891823"/>
                  </a:ext>
                </a:extLst>
              </a:tr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Dev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3/4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3/29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3922733"/>
                  </a:ext>
                </a:extLst>
              </a:tr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4/1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4/11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70853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334" y="276859"/>
            <a:ext cx="605409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0" spc="-5" dirty="0">
                <a:latin typeface="Calibri Light"/>
                <a:cs typeface="Calibri Light"/>
              </a:rPr>
              <a:t>Release 1 – SOA Feature Overview</a:t>
            </a:r>
            <a:endParaRPr sz="15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spcBef>
                <a:spcPts val="5"/>
              </a:spcBef>
            </a:pPr>
            <a:r>
              <a:rPr sz="1400" b="0" dirty="0">
                <a:latin typeface="Calibri Light"/>
                <a:cs typeface="Calibri Light"/>
              </a:rPr>
              <a:t>This slide will </a:t>
            </a:r>
            <a:r>
              <a:rPr sz="1400" b="0" spc="-5" dirty="0">
                <a:latin typeface="Calibri Light"/>
                <a:cs typeface="Calibri Light"/>
              </a:rPr>
              <a:t>outline the </a:t>
            </a:r>
            <a:r>
              <a:rPr sz="1400" b="0" dirty="0">
                <a:latin typeface="Calibri Light"/>
                <a:cs typeface="Calibri Light"/>
              </a:rPr>
              <a:t>features </a:t>
            </a:r>
            <a:r>
              <a:rPr sz="1400" b="0" spc="-5" dirty="0">
                <a:latin typeface="Calibri Light"/>
                <a:cs typeface="Calibri Light"/>
              </a:rPr>
              <a:t>to </a:t>
            </a:r>
            <a:r>
              <a:rPr sz="1400" b="0" dirty="0">
                <a:latin typeface="Calibri Light"/>
                <a:cs typeface="Calibri Light"/>
              </a:rPr>
              <a:t>be delivered as part </a:t>
            </a:r>
            <a:r>
              <a:rPr sz="1400" b="0" spc="-5" dirty="0">
                <a:latin typeface="Calibri Light"/>
                <a:cs typeface="Calibri Light"/>
              </a:rPr>
              <a:t>of </a:t>
            </a:r>
            <a:r>
              <a:rPr lang="en-US" sz="1400" b="0" spc="-5" dirty="0">
                <a:latin typeface="Calibri Light"/>
                <a:cs typeface="Calibri Light"/>
              </a:rPr>
              <a:t>Release 1</a:t>
            </a:r>
            <a:endParaRPr sz="14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48977"/>
              </p:ext>
            </p:extLst>
          </p:nvPr>
        </p:nvGraphicFramePr>
        <p:xfrm>
          <a:off x="482307" y="1157236"/>
          <a:ext cx="10719093" cy="3847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08464311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2008379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591511696"/>
                    </a:ext>
                  </a:extLst>
                </a:gridCol>
              </a:tblGrid>
              <a:tr h="290564">
                <a:tc>
                  <a:txBody>
                    <a:bodyPr/>
                    <a:lstStyle/>
                    <a:p>
                      <a:pPr marL="465138" indent="-293688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Capability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Feature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Dependency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b="0" spc="-10" dirty="0">
                          <a:solidFill>
                            <a:srgbClr val="FFFFFF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Owner</a:t>
                      </a:r>
                      <a:endParaRPr sz="1200" b="0" spc="-10" dirty="0">
                        <a:solidFill>
                          <a:srgbClr val="FFFFFF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6670" marB="0">
                    <a:lnL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b="0" spc="-10" dirty="0">
                          <a:solidFill>
                            <a:srgbClr val="FFFFFF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Due Date</a:t>
                      </a:r>
                      <a:endParaRPr sz="1200" b="0" spc="-10" dirty="0">
                        <a:solidFill>
                          <a:srgbClr val="FFFFFF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b="0" spc="-10" dirty="0">
                          <a:solidFill>
                            <a:srgbClr val="FFFFFF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Status</a:t>
                      </a:r>
                      <a:endParaRPr sz="1200" b="0" spc="-10" dirty="0">
                        <a:solidFill>
                          <a:srgbClr val="FFFFFF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089">
                <a:tc row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pc="-15" dirty="0">
                          <a:latin typeface="Calibri Light"/>
                          <a:cs typeface="Calibri Light"/>
                        </a:rPr>
                        <a:t>SOA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lang="en-US" sz="1200" b="0" spc="-5" dirty="0">
                          <a:latin typeface="Calibri Light"/>
                          <a:cs typeface="Calibri Light"/>
                        </a:rPr>
                        <a:t>Support synchronous integration between WGS macro and cognitive platform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Provide swagger file for the service response back to macro</a:t>
                      </a: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Analytics Insight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3/18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Not Started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6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Provide end point URL for dev environment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Analytics Insight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3/14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On-track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55353807"/>
                  </a:ext>
                </a:extLst>
              </a:tr>
              <a:tr h="326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Provide F5 end point URL for dev environment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Analytics Insight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3/20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Not Started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96224790"/>
                  </a:ext>
                </a:extLst>
              </a:tr>
              <a:tr h="326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Provide end point URL for SIT, UAT, Prod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Analytics Insight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3/27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Not Started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12066240"/>
                  </a:ext>
                </a:extLst>
              </a:tr>
              <a:tr h="34281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latin typeface="Calibri Light"/>
                          <a:cs typeface="Calibri Light"/>
                        </a:rPr>
                        <a:t>Support model insights UI invocation 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  <a:p>
                      <a:pPr marL="68580" marR="167005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Reading cognitive API response and update claim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Provide swagger file for the service response back to macro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Analytics Insight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3/18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Not Started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165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Provide end point URL for dev environment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Analytics Insight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3/14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On-track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16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Provide F5 end point URL for dev environment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Analytics Insight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3/20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Not Started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77689640"/>
                  </a:ext>
                </a:extLst>
              </a:tr>
              <a:tr h="634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8580" marR="167005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Provide end point URL for SIT, UAT, Prod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Analytics Insight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3/20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Not Started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95762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4CD0B0F-3909-4078-9FE7-57B059A701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05800" y="76200"/>
          <a:ext cx="32004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30">
                  <a:extLst>
                    <a:ext uri="{9D8B030D-6E8A-4147-A177-3AD203B41FA5}">
                      <a16:colId xmlns:a16="http://schemas.microsoft.com/office/drawing/2014/main" xmlns="" val="320735193"/>
                    </a:ext>
                  </a:extLst>
                </a:gridCol>
                <a:gridCol w="1071005">
                  <a:extLst>
                    <a:ext uri="{9D8B030D-6E8A-4147-A177-3AD203B41FA5}">
                      <a16:colId xmlns:a16="http://schemas.microsoft.com/office/drawing/2014/main" xmlns="" val="184767886"/>
                    </a:ext>
                  </a:extLst>
                </a:gridCol>
                <a:gridCol w="1094366">
                  <a:extLst>
                    <a:ext uri="{9D8B030D-6E8A-4147-A177-3AD203B41FA5}">
                      <a16:colId xmlns:a16="http://schemas.microsoft.com/office/drawing/2014/main" xmlns="" val="1000570856"/>
                    </a:ext>
                  </a:extLst>
                </a:gridCol>
              </a:tblGrid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Environment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Start Date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End Date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3891823"/>
                  </a:ext>
                </a:extLst>
              </a:tr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Dev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3/4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3/29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3922733"/>
                  </a:ext>
                </a:extLst>
              </a:tr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4/1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4/11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708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044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334" y="276859"/>
            <a:ext cx="6054090" cy="78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0" spc="-5" dirty="0">
                <a:latin typeface="Calibri Light"/>
                <a:cs typeface="Calibri Light"/>
              </a:rPr>
              <a:t>Release 1 – Analytics Insight Feature Overview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spcBef>
                <a:spcPts val="5"/>
              </a:spcBef>
            </a:pPr>
            <a:r>
              <a:rPr lang="en-US" sz="1400" b="0" dirty="0">
                <a:latin typeface="Calibri Light"/>
                <a:cs typeface="Calibri Light"/>
              </a:rPr>
              <a:t>This slide will </a:t>
            </a:r>
            <a:r>
              <a:rPr lang="en-US" sz="1400" b="0" spc="-5" dirty="0">
                <a:latin typeface="Calibri Light"/>
                <a:cs typeface="Calibri Light"/>
              </a:rPr>
              <a:t>outline the </a:t>
            </a:r>
            <a:r>
              <a:rPr lang="en-US" sz="1400" b="0" dirty="0">
                <a:latin typeface="Calibri Light"/>
                <a:cs typeface="Calibri Light"/>
              </a:rPr>
              <a:t>features </a:t>
            </a:r>
            <a:r>
              <a:rPr lang="en-US" sz="1400" b="0" spc="-5" dirty="0">
                <a:latin typeface="Calibri Light"/>
                <a:cs typeface="Calibri Light"/>
              </a:rPr>
              <a:t>to </a:t>
            </a:r>
            <a:r>
              <a:rPr lang="en-US" sz="1400" b="0" dirty="0">
                <a:latin typeface="Calibri Light"/>
                <a:cs typeface="Calibri Light"/>
              </a:rPr>
              <a:t>be delivered as part </a:t>
            </a:r>
            <a:r>
              <a:rPr lang="en-US" sz="1400" b="0" spc="-5" dirty="0">
                <a:latin typeface="Calibri Light"/>
                <a:cs typeface="Calibri Light"/>
              </a:rPr>
              <a:t>of Release 1</a:t>
            </a:r>
            <a:endParaRPr lang="en-US" sz="14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xmlns="" id="{6BD0A534-EA1A-419C-BF91-20301BC2B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92432"/>
              </p:ext>
            </p:extLst>
          </p:nvPr>
        </p:nvGraphicFramePr>
        <p:xfrm>
          <a:off x="482307" y="1157236"/>
          <a:ext cx="10719093" cy="4710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08464311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2008379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591511696"/>
                    </a:ext>
                  </a:extLst>
                </a:gridCol>
              </a:tblGrid>
              <a:tr h="302496">
                <a:tc>
                  <a:txBody>
                    <a:bodyPr/>
                    <a:lstStyle/>
                    <a:p>
                      <a:pPr marL="465138" indent="-293688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Capability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Feature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Dependency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b="0" spc="-10" dirty="0">
                          <a:solidFill>
                            <a:srgbClr val="FFFFFF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Owner</a:t>
                      </a:r>
                      <a:endParaRPr sz="1200" b="0" spc="-10" dirty="0">
                        <a:solidFill>
                          <a:srgbClr val="FFFFFF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b="0" spc="-10" dirty="0">
                          <a:solidFill>
                            <a:srgbClr val="FFFFFF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Due Date</a:t>
                      </a:r>
                      <a:endParaRPr sz="1200" b="0" spc="-10" dirty="0">
                        <a:solidFill>
                          <a:srgbClr val="FFFFFF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b="0" spc="-10" dirty="0">
                          <a:solidFill>
                            <a:srgbClr val="FFFFFF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Status</a:t>
                      </a:r>
                      <a:endParaRPr sz="1200" b="0" spc="-10" dirty="0">
                        <a:solidFill>
                          <a:srgbClr val="FFFFFF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7993">
                <a:tc rowSpan="8"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  <a:p>
                      <a:pPr marL="68580" marR="167005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Analytics Insight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Test and production environment to support integration testing and go-live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Require Dev / QA / Oracle instance environment</a:t>
                      </a: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Infrastructure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3/18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79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Application migration from DB2 to Oracle for dev environment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Infrastructure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3/20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04899596"/>
                  </a:ext>
                </a:extLst>
              </a:tr>
              <a:tr h="517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QA application migration from DB2 to Oracle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Infrastructure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3/25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78867929"/>
                  </a:ext>
                </a:extLst>
              </a:tr>
              <a:tr h="508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Prod application migration from DB2 to Oracle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Infrastructure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4/1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5874179"/>
                  </a:ext>
                </a:extLst>
              </a:tr>
              <a:tr h="508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Need wave / APM ID to procure required infrastructure from DBA team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Cognitive Claims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3/15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Delayed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7012753"/>
                  </a:ext>
                </a:extLst>
              </a:tr>
              <a:tr h="5279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Model output data store to expose to web API for user consumption on WGS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Provide model output specs for model UI storage definition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Cognitive API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3/15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On-track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07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Integration with SOA layer (APIGEE) to receive the synchronous call from WGS macro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Provide model input and output specs for macro response specs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Cognitive API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3/18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On-track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9576209"/>
                  </a:ext>
                </a:extLst>
              </a:tr>
              <a:tr h="581384">
                <a:tc vMerge="1">
                  <a:txBody>
                    <a:bodyPr/>
                    <a:lstStyle/>
                    <a:p>
                      <a:pPr marL="68580" marR="167005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Integration with cognitive API for model execution 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Provide model input and output specs for cognitive API response spec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Cognitive API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3/18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On-track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7433299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0C9D63DD-A98F-4802-AC16-02315D6E66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05800" y="76200"/>
          <a:ext cx="32004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30">
                  <a:extLst>
                    <a:ext uri="{9D8B030D-6E8A-4147-A177-3AD203B41FA5}">
                      <a16:colId xmlns:a16="http://schemas.microsoft.com/office/drawing/2014/main" xmlns="" val="320735193"/>
                    </a:ext>
                  </a:extLst>
                </a:gridCol>
                <a:gridCol w="1071005">
                  <a:extLst>
                    <a:ext uri="{9D8B030D-6E8A-4147-A177-3AD203B41FA5}">
                      <a16:colId xmlns:a16="http://schemas.microsoft.com/office/drawing/2014/main" xmlns="" val="184767886"/>
                    </a:ext>
                  </a:extLst>
                </a:gridCol>
                <a:gridCol w="1094366">
                  <a:extLst>
                    <a:ext uri="{9D8B030D-6E8A-4147-A177-3AD203B41FA5}">
                      <a16:colId xmlns:a16="http://schemas.microsoft.com/office/drawing/2014/main" xmlns="" val="1000570856"/>
                    </a:ext>
                  </a:extLst>
                </a:gridCol>
              </a:tblGrid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Environment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Start Date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End Date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3891823"/>
                  </a:ext>
                </a:extLst>
              </a:tr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Dev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3/4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3/29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3922733"/>
                  </a:ext>
                </a:extLst>
              </a:tr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4/1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4/11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708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16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334" y="276859"/>
            <a:ext cx="605409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0" spc="-5" dirty="0">
                <a:latin typeface="Calibri Light"/>
                <a:cs typeface="Calibri Light"/>
              </a:rPr>
              <a:t>Release 1 – Cognitive API Feature Overview</a:t>
            </a:r>
            <a:endParaRPr sz="15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spcBef>
                <a:spcPts val="5"/>
              </a:spcBef>
            </a:pPr>
            <a:r>
              <a:rPr sz="1400" b="0" dirty="0">
                <a:latin typeface="Calibri Light"/>
                <a:cs typeface="Calibri Light"/>
              </a:rPr>
              <a:t>This slide will </a:t>
            </a:r>
            <a:r>
              <a:rPr sz="1400" b="0" spc="-5" dirty="0">
                <a:latin typeface="Calibri Light"/>
                <a:cs typeface="Calibri Light"/>
              </a:rPr>
              <a:t>outline the </a:t>
            </a:r>
            <a:r>
              <a:rPr sz="1400" b="0" dirty="0">
                <a:latin typeface="Calibri Light"/>
                <a:cs typeface="Calibri Light"/>
              </a:rPr>
              <a:t>features </a:t>
            </a:r>
            <a:r>
              <a:rPr sz="1400" b="0" spc="-5" dirty="0">
                <a:latin typeface="Calibri Light"/>
                <a:cs typeface="Calibri Light"/>
              </a:rPr>
              <a:t>to </a:t>
            </a:r>
            <a:r>
              <a:rPr sz="1400" b="0" dirty="0">
                <a:latin typeface="Calibri Light"/>
                <a:cs typeface="Calibri Light"/>
              </a:rPr>
              <a:t>be delivered as part </a:t>
            </a:r>
            <a:r>
              <a:rPr sz="1400" b="0" spc="-5" dirty="0">
                <a:latin typeface="Calibri Light"/>
                <a:cs typeface="Calibri Light"/>
              </a:rPr>
              <a:t>of </a:t>
            </a:r>
            <a:r>
              <a:rPr lang="en-US" sz="1400" b="0" spc="-5" dirty="0">
                <a:latin typeface="Calibri Light"/>
                <a:cs typeface="Calibri Light"/>
              </a:rPr>
              <a:t>Release 1</a:t>
            </a:r>
            <a:endParaRPr sz="14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5F2E0D4-A7A2-4B02-9EBE-20412CC44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38191"/>
              </p:ext>
            </p:extLst>
          </p:nvPr>
        </p:nvGraphicFramePr>
        <p:xfrm>
          <a:off x="8305800" y="76200"/>
          <a:ext cx="32004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30">
                  <a:extLst>
                    <a:ext uri="{9D8B030D-6E8A-4147-A177-3AD203B41FA5}">
                      <a16:colId xmlns:a16="http://schemas.microsoft.com/office/drawing/2014/main" xmlns="" val="320735193"/>
                    </a:ext>
                  </a:extLst>
                </a:gridCol>
                <a:gridCol w="1071005">
                  <a:extLst>
                    <a:ext uri="{9D8B030D-6E8A-4147-A177-3AD203B41FA5}">
                      <a16:colId xmlns:a16="http://schemas.microsoft.com/office/drawing/2014/main" xmlns="" val="184767886"/>
                    </a:ext>
                  </a:extLst>
                </a:gridCol>
                <a:gridCol w="1094366">
                  <a:extLst>
                    <a:ext uri="{9D8B030D-6E8A-4147-A177-3AD203B41FA5}">
                      <a16:colId xmlns:a16="http://schemas.microsoft.com/office/drawing/2014/main" xmlns="" val="1000570856"/>
                    </a:ext>
                  </a:extLst>
                </a:gridCol>
              </a:tblGrid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Environment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Start Date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End Date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3891823"/>
                  </a:ext>
                </a:extLst>
              </a:tr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Dev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3/4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3/29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3922733"/>
                  </a:ext>
                </a:extLst>
              </a:tr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4/1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4/11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7085377"/>
                  </a:ext>
                </a:extLst>
              </a:tr>
            </a:tbl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xmlns="" id="{43AA5F21-10AD-4459-B013-EB7877910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70066"/>
              </p:ext>
            </p:extLst>
          </p:nvPr>
        </p:nvGraphicFramePr>
        <p:xfrm>
          <a:off x="482307" y="1157236"/>
          <a:ext cx="10719093" cy="3165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08464311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2008379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591511696"/>
                    </a:ext>
                  </a:extLst>
                </a:gridCol>
              </a:tblGrid>
              <a:tr h="290564">
                <a:tc>
                  <a:txBody>
                    <a:bodyPr/>
                    <a:lstStyle/>
                    <a:p>
                      <a:pPr marL="465138" indent="-293688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Capability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Feature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Dependency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b="0" spc="-10" dirty="0">
                          <a:solidFill>
                            <a:srgbClr val="FFFFFF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Owner</a:t>
                      </a:r>
                      <a:endParaRPr sz="1200" b="0" spc="-10" dirty="0">
                        <a:solidFill>
                          <a:srgbClr val="FFFFFF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b="0" spc="-10" dirty="0">
                          <a:solidFill>
                            <a:srgbClr val="FFFFFF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Due Date</a:t>
                      </a:r>
                      <a:endParaRPr sz="1200" b="0" spc="-10" dirty="0">
                        <a:solidFill>
                          <a:srgbClr val="FFFFFF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b="0" spc="-10" dirty="0">
                          <a:solidFill>
                            <a:srgbClr val="FFFFFF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Status</a:t>
                      </a:r>
                      <a:endParaRPr sz="1200" b="0" spc="-10" dirty="0">
                        <a:solidFill>
                          <a:srgbClr val="FFFFFF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089">
                <a:tc row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pc="-15" dirty="0">
                          <a:latin typeface="Calibri Light"/>
                          <a:cs typeface="Calibri Light"/>
                        </a:rPr>
                        <a:t>Cognitive API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lang="en-US" sz="1200" b="0" spc="-5" dirty="0">
                          <a:latin typeface="Calibri Light"/>
                          <a:cs typeface="Calibri Light"/>
                        </a:rPr>
                        <a:t>Build python model container for finalized use cases (including house keeping functionalities like logging)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Finalize use case to be deployed for April Release</a:t>
                      </a: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Cognitive Claims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3/14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On-track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6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Provide finalized model code details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Cognitive Claims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3/15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On-track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712327"/>
                  </a:ext>
                </a:extLst>
              </a:tr>
              <a:tr h="34281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latin typeface="Calibri Light"/>
                          <a:cs typeface="Calibri Light"/>
                        </a:rPr>
                        <a:t>Build reference data prefetch for finalized models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Identify and finalize reference data logic, source, pull for model execution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Cognitive Claims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3/15</a:t>
                      </a:r>
                      <a:endParaRPr lang="en-US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165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Identify infrastructure requirement to scale and support April release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Cognitive claims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3/15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16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Setup SQLite on server to support reference data support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Hadoop Admin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3/22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20465067"/>
                  </a:ext>
                </a:extLst>
              </a:tr>
              <a:tr h="634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167005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Create model payload validation and claim filters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Identify model execution and filter criteria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Cognitive Claims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3/14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On-track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957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150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1537" y="2853309"/>
            <a:ext cx="931306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Minimum </a:t>
            </a:r>
            <a:r>
              <a:rPr lang="en-US" sz="3600" spc="-75" dirty="0">
                <a:solidFill>
                  <a:srgbClr val="FFFFFF"/>
                </a:solidFill>
              </a:rPr>
              <a:t>Viable</a:t>
            </a:r>
            <a:r>
              <a:rPr sz="3600" spc="-75" dirty="0">
                <a:solidFill>
                  <a:srgbClr val="FFFFFF"/>
                </a:solidFill>
              </a:rPr>
              <a:t> </a:t>
            </a:r>
            <a:r>
              <a:rPr lang="en-US" sz="3600" spc="-45" dirty="0">
                <a:solidFill>
                  <a:srgbClr val="FFFFFF"/>
                </a:solidFill>
              </a:rPr>
              <a:t>Product</a:t>
            </a:r>
            <a:r>
              <a:rPr sz="3600" spc="-45" dirty="0">
                <a:solidFill>
                  <a:srgbClr val="FFFFFF"/>
                </a:solidFill>
              </a:rPr>
              <a:t> </a:t>
            </a:r>
            <a:r>
              <a:rPr sz="3600" spc="-20" dirty="0">
                <a:solidFill>
                  <a:srgbClr val="FFFFFF"/>
                </a:solidFill>
              </a:rPr>
              <a:t>(</a:t>
            </a:r>
            <a:r>
              <a:rPr lang="en-US" sz="3600" spc="-20" dirty="0">
                <a:solidFill>
                  <a:srgbClr val="FFFFFF"/>
                </a:solidFill>
              </a:rPr>
              <a:t>MVP</a:t>
            </a:r>
            <a:r>
              <a:rPr sz="3600" spc="-20" dirty="0">
                <a:solidFill>
                  <a:srgbClr val="FFFFFF"/>
                </a:solidFill>
              </a:rPr>
              <a:t>) </a:t>
            </a:r>
            <a:r>
              <a:rPr sz="3600" spc="-40" dirty="0">
                <a:solidFill>
                  <a:srgbClr val="FFFFFF"/>
                </a:solidFill>
              </a:rPr>
              <a:t>for </a:t>
            </a:r>
            <a:r>
              <a:rPr lang="en-US" sz="3600" spc="-10" dirty="0">
                <a:solidFill>
                  <a:srgbClr val="FFFFFF"/>
                </a:solidFill>
              </a:rPr>
              <a:t>Release</a:t>
            </a:r>
            <a:r>
              <a:rPr sz="3600" spc="-280" dirty="0">
                <a:solidFill>
                  <a:srgbClr val="FFFFFF"/>
                </a:solidFill>
              </a:rPr>
              <a:t> </a:t>
            </a:r>
            <a:r>
              <a:rPr lang="en-US" sz="3600" spc="-280" dirty="0">
                <a:solidFill>
                  <a:srgbClr val="FFFFFF"/>
                </a:solidFill>
              </a:rPr>
              <a:t>2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922674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7443" y="6572198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2355" y="665816"/>
            <a:ext cx="1042924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latin typeface="Calibri Light"/>
                <a:cs typeface="Calibri Light"/>
              </a:rPr>
              <a:t>The goal </a:t>
            </a:r>
            <a:r>
              <a:rPr sz="1400" b="0" spc="-5" dirty="0">
                <a:latin typeface="Calibri Light"/>
                <a:cs typeface="Calibri Light"/>
              </a:rPr>
              <a:t>of </a:t>
            </a:r>
            <a:r>
              <a:rPr lang="en-US" sz="1400" b="0" spc="-5" dirty="0">
                <a:latin typeface="Calibri Light"/>
                <a:cs typeface="Calibri Light"/>
              </a:rPr>
              <a:t>Release 2 is to score live WGS claims via a macro through at least two cognitive model orchestrated by the Analytics Insight platform via SOA layer. Release 2 is targeted for May 10</a:t>
            </a:r>
            <a:r>
              <a:rPr lang="en-US" sz="1400" b="0" spc="-5" baseline="30000" dirty="0">
                <a:latin typeface="Calibri Light"/>
                <a:cs typeface="Calibri Light"/>
              </a:rPr>
              <a:t>th</a:t>
            </a:r>
            <a:endParaRPr sz="14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7334" y="276859"/>
            <a:ext cx="43453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5" dirty="0"/>
              <a:t>Minimum Viable Product</a:t>
            </a:r>
            <a:r>
              <a:rPr spc="-45" dirty="0"/>
              <a:t> </a:t>
            </a:r>
            <a:r>
              <a:rPr spc="-10" dirty="0"/>
              <a:t>(M</a:t>
            </a:r>
            <a:r>
              <a:rPr lang="en-US" spc="-10" dirty="0"/>
              <a:t>VP</a:t>
            </a:r>
            <a:r>
              <a:rPr spc="-10" dirty="0"/>
              <a:t>)</a:t>
            </a:r>
            <a:r>
              <a:rPr spc="-50" dirty="0"/>
              <a:t> </a:t>
            </a:r>
            <a:r>
              <a:rPr spc="-15" dirty="0"/>
              <a:t>for</a:t>
            </a:r>
            <a:r>
              <a:rPr spc="-55" dirty="0"/>
              <a:t> </a:t>
            </a:r>
            <a:r>
              <a:rPr lang="en-US" spc="-20" dirty="0"/>
              <a:t>Release 2</a:t>
            </a:r>
            <a:endParaRPr dirty="0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xmlns="" id="{D3CBAD49-035D-4D7B-9357-EDC7976F4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41884"/>
              </p:ext>
            </p:extLst>
          </p:nvPr>
        </p:nvGraphicFramePr>
        <p:xfrm>
          <a:off x="5622290" y="1225308"/>
          <a:ext cx="6217285" cy="4995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1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580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22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b="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#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794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200" b="0" spc="-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Team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794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200" b="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Scope for Release 1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794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29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0" dirty="0">
                          <a:latin typeface="Calibri Light"/>
                          <a:cs typeface="Calibri Light"/>
                        </a:rPr>
                        <a:t>1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200" b="0" spc="-5" dirty="0">
                          <a:latin typeface="Calibri Light"/>
                          <a:cs typeface="Calibri Light"/>
                        </a:rPr>
                        <a:t>WGS Claims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 indent="-172085" algn="l">
                        <a:lnSpc>
                          <a:spcPct val="100000"/>
                        </a:lnSpc>
                        <a:spcBef>
                          <a:spcPts val="355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200" b="0" spc="-5" dirty="0">
                          <a:latin typeface="Calibri Light"/>
                          <a:cs typeface="Calibri Light"/>
                        </a:rPr>
                        <a:t>Not in scope for release 2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4508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29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2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WGS Automation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 indent="-172085" algn="l">
                        <a:lnSpc>
                          <a:spcPct val="100000"/>
                        </a:lnSpc>
                        <a:spcBef>
                          <a:spcPts val="355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No enhancements required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45085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78995066"/>
                  </a:ext>
                </a:extLst>
              </a:tr>
              <a:tr h="4336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3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pc="-5" dirty="0">
                          <a:latin typeface="Calibri Light"/>
                          <a:cs typeface="Calibri Light"/>
                        </a:rPr>
                        <a:t>SOA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 indent="-172085" algn="l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200" b="0" spc="-10" dirty="0">
                          <a:latin typeface="Calibri Light"/>
                          <a:cs typeface="Calibri Light"/>
                        </a:rPr>
                        <a:t>Enable asynchronous request integration from WGS to Analytics Insight platform</a:t>
                      </a:r>
                    </a:p>
                    <a:p>
                      <a:pPr marL="208915" indent="-172085" algn="l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200" b="0" spc="-10" dirty="0">
                          <a:latin typeface="Calibri Light"/>
                          <a:cs typeface="Calibri Light"/>
                        </a:rPr>
                        <a:t>Enable asynchronous response integration from platform to WGS</a:t>
                      </a:r>
                    </a:p>
                    <a:p>
                      <a:pPr marL="208915" indent="-172085" algn="l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200" b="0" spc="-10" dirty="0">
                          <a:latin typeface="Calibri Light"/>
                          <a:cs typeface="Calibri Light"/>
                        </a:rPr>
                        <a:t>Enable synchronous request / response integration between WGS and platform</a:t>
                      </a:r>
                    </a:p>
                    <a:p>
                      <a:pPr marL="208915" marR="0" lvl="0" indent="-172085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  <a:defRPr/>
                      </a:pPr>
                      <a:r>
                        <a:rPr lang="en-US" sz="12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Support model UI invocation from WGS macro to Analytics Insight model UI data store</a:t>
                      </a:r>
                    </a:p>
                  </a:txBody>
                  <a:tcPr marL="0" marR="0" marT="28575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12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200" b="0" dirty="0">
                          <a:latin typeface="Calibri Light"/>
                          <a:cs typeface="Calibri Light"/>
                        </a:rPr>
                        <a:t>4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200" b="0" spc="-5" dirty="0">
                          <a:latin typeface="Calibri Light"/>
                          <a:cs typeface="Calibri Light"/>
                        </a:rPr>
                        <a:t>Analytics Insight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 marR="123189" indent="-172085">
                        <a:lnSpc>
                          <a:spcPct val="100000"/>
                        </a:lnSpc>
                        <a:spcBef>
                          <a:spcPts val="500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2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Enhance model and macro input / output specs based on new use cases</a:t>
                      </a:r>
                    </a:p>
                    <a:p>
                      <a:pPr marL="208915" marR="123189" indent="-172085">
                        <a:lnSpc>
                          <a:spcPct val="100000"/>
                        </a:lnSpc>
                        <a:spcBef>
                          <a:spcPts val="500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200" b="0" kern="120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Provide operational metrics and KPI for model measurement</a:t>
                      </a:r>
                      <a:endParaRPr lang="en-US" sz="1200" b="0" spc="-5" dirty="0">
                        <a:latin typeface="Calibri Light"/>
                        <a:cs typeface="Calibri Light"/>
                      </a:endParaRPr>
                    </a:p>
                  </a:txBody>
                  <a:tcPr marL="0" marR="0" marT="28575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6079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1200" b="0" spc="5" dirty="0">
                          <a:latin typeface="Calibri Light"/>
                          <a:cs typeface="Calibri Light"/>
                        </a:rPr>
                        <a:t>5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57785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1200" b="0" spc="-5" dirty="0">
                          <a:latin typeface="Calibri Light"/>
                          <a:cs typeface="Calibri Light"/>
                        </a:rPr>
                        <a:t>Cognitive API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57785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8915" indent="-172085" algn="l">
                        <a:lnSpc>
                          <a:spcPct val="100000"/>
                        </a:lnSpc>
                        <a:spcBef>
                          <a:spcPts val="500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200" b="0" spc="-5" dirty="0">
                          <a:latin typeface="Calibri Light"/>
                          <a:cs typeface="Calibri Light"/>
                        </a:rPr>
                        <a:t>Build python containers for additional models</a:t>
                      </a:r>
                    </a:p>
                    <a:p>
                      <a:pPr marL="208915" indent="-172085" algn="l">
                        <a:lnSpc>
                          <a:spcPct val="100000"/>
                        </a:lnSpc>
                        <a:spcBef>
                          <a:spcPts val="500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200" b="0" spc="-5" dirty="0">
                          <a:latin typeface="Calibri Light"/>
                          <a:cs typeface="Calibri Light"/>
                        </a:rPr>
                        <a:t>Build reference data fetch for additional models</a:t>
                      </a:r>
                    </a:p>
                    <a:p>
                      <a:pPr marL="208915" indent="-172085" algn="l">
                        <a:lnSpc>
                          <a:spcPct val="100000"/>
                        </a:lnSpc>
                        <a:spcBef>
                          <a:spcPts val="500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200" b="0" spc="-5" dirty="0">
                          <a:latin typeface="Calibri Light"/>
                          <a:cs typeface="Calibri Light"/>
                        </a:rPr>
                        <a:t>Enhance  model execution flow including payload filters</a:t>
                      </a:r>
                    </a:p>
                  </a:txBody>
                  <a:tcPr marL="0" marR="0" marT="57785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6079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6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57785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Model UI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57785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 indent="-172085" algn="l">
                        <a:lnSpc>
                          <a:spcPct val="100000"/>
                        </a:lnSpc>
                        <a:spcBef>
                          <a:spcPts val="500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200" b="0" spc="-5" dirty="0">
                          <a:latin typeface="Calibri Light"/>
                          <a:cs typeface="Calibri Light"/>
                        </a:rPr>
                        <a:t>Build and enhance model insight UI for examiner usage based on finalized scope</a:t>
                      </a:r>
                    </a:p>
                  </a:txBody>
                  <a:tcPr marL="0" marR="0" marT="57785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811435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DB36A93-A45B-44B1-91E1-7D0724BCA801}"/>
              </a:ext>
            </a:extLst>
          </p:cNvPr>
          <p:cNvSpPr/>
          <p:nvPr/>
        </p:nvSpPr>
        <p:spPr>
          <a:xfrm>
            <a:off x="597241" y="2514600"/>
            <a:ext cx="1647445" cy="609600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WGS Macro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1F0C646-E958-41B2-A6EE-4E9DC0ED19B3}"/>
              </a:ext>
            </a:extLst>
          </p:cNvPr>
          <p:cNvSpPr/>
          <p:nvPr/>
        </p:nvSpPr>
        <p:spPr>
          <a:xfrm>
            <a:off x="3105360" y="2518504"/>
            <a:ext cx="1647445" cy="6096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WGS Mainframe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E47F75E-2DC3-433B-BF9A-DFD530B31839}"/>
              </a:ext>
            </a:extLst>
          </p:cNvPr>
          <p:cNvSpPr/>
          <p:nvPr/>
        </p:nvSpPr>
        <p:spPr>
          <a:xfrm>
            <a:off x="1951149" y="3623416"/>
            <a:ext cx="1647445" cy="609600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SOA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CC58210-79B0-4C40-B6CD-E770CAD5FEC8}"/>
              </a:ext>
            </a:extLst>
          </p:cNvPr>
          <p:cNvSpPr/>
          <p:nvPr/>
        </p:nvSpPr>
        <p:spPr>
          <a:xfrm>
            <a:off x="597240" y="4875448"/>
            <a:ext cx="1647445" cy="609600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API Registration &amp; Orchestration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1D50EA-AD1E-4221-BE9A-399541555EE6}"/>
              </a:ext>
            </a:extLst>
          </p:cNvPr>
          <p:cNvSpPr/>
          <p:nvPr/>
        </p:nvSpPr>
        <p:spPr>
          <a:xfrm>
            <a:off x="3058115" y="4875448"/>
            <a:ext cx="1647445" cy="609600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Cognitive 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BD01F2A-7E31-4BAE-B2AD-7F08A662B914}"/>
              </a:ext>
            </a:extLst>
          </p:cNvPr>
          <p:cNvSpPr/>
          <p:nvPr/>
        </p:nvSpPr>
        <p:spPr>
          <a:xfrm>
            <a:off x="187286" y="2271475"/>
            <a:ext cx="5105400" cy="94864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WGS Ecosystem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2059A3E-AC2E-495A-8EAD-D4E9BFC41ED4}"/>
              </a:ext>
            </a:extLst>
          </p:cNvPr>
          <p:cNvSpPr/>
          <p:nvPr/>
        </p:nvSpPr>
        <p:spPr>
          <a:xfrm>
            <a:off x="187286" y="4568342"/>
            <a:ext cx="5105400" cy="1153536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Analytics Insight Platform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3B05DBAA-CA35-4875-9034-DBD1B3DDB466}"/>
              </a:ext>
            </a:extLst>
          </p:cNvPr>
          <p:cNvCxnSpPr>
            <a:cxnSpLocks/>
          </p:cNvCxnSpPr>
          <p:nvPr/>
        </p:nvCxnSpPr>
        <p:spPr>
          <a:xfrm>
            <a:off x="2244685" y="5154224"/>
            <a:ext cx="813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B211B88C-B6A3-427E-8FC4-95DF35DA97DF}"/>
              </a:ext>
            </a:extLst>
          </p:cNvPr>
          <p:cNvCxnSpPr>
            <a:cxnSpLocks/>
          </p:cNvCxnSpPr>
          <p:nvPr/>
        </p:nvCxnSpPr>
        <p:spPr>
          <a:xfrm flipH="1">
            <a:off x="2244685" y="5266984"/>
            <a:ext cx="813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B8B9C0E-1CF7-408A-9B50-0876693F5816}"/>
              </a:ext>
            </a:extLst>
          </p:cNvPr>
          <p:cNvSpPr/>
          <p:nvPr/>
        </p:nvSpPr>
        <p:spPr>
          <a:xfrm>
            <a:off x="597240" y="1559736"/>
            <a:ext cx="1647445" cy="609600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Model UI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5D1F711D-A1B4-49FC-A990-9A5AF654632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420963" y="2169336"/>
            <a:ext cx="0" cy="36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E7190686-6FE2-4D2B-82B9-C418F4F6E8F7}"/>
              </a:ext>
            </a:extLst>
          </p:cNvPr>
          <p:cNvGrpSpPr/>
          <p:nvPr/>
        </p:nvGrpSpPr>
        <p:grpSpPr>
          <a:xfrm>
            <a:off x="2775251" y="1588249"/>
            <a:ext cx="471010" cy="651480"/>
            <a:chOff x="9200388" y="1799844"/>
            <a:chExt cx="657225" cy="909044"/>
          </a:xfrm>
        </p:grpSpPr>
        <p:sp>
          <p:nvSpPr>
            <p:cNvPr id="22" name="object 34">
              <a:extLst>
                <a:ext uri="{FF2B5EF4-FFF2-40B4-BE49-F238E27FC236}">
                  <a16:creationId xmlns:a16="http://schemas.microsoft.com/office/drawing/2014/main" xmlns="" id="{D0385C0D-2FCD-40CD-A339-5D2AFAB56BC3}"/>
                </a:ext>
              </a:extLst>
            </p:cNvPr>
            <p:cNvSpPr/>
            <p:nvPr/>
          </p:nvSpPr>
          <p:spPr>
            <a:xfrm>
              <a:off x="9555480" y="2011679"/>
              <a:ext cx="139065" cy="277495"/>
            </a:xfrm>
            <a:custGeom>
              <a:avLst/>
              <a:gdLst/>
              <a:ahLst/>
              <a:cxnLst/>
              <a:rect l="l" t="t" r="r" b="b"/>
              <a:pathLst>
                <a:path w="139065" h="277494">
                  <a:moveTo>
                    <a:pt x="55752" y="175895"/>
                  </a:moveTo>
                  <a:lnTo>
                    <a:pt x="27177" y="175895"/>
                  </a:lnTo>
                  <a:lnTo>
                    <a:pt x="27177" y="271525"/>
                  </a:lnTo>
                  <a:lnTo>
                    <a:pt x="33654" y="277368"/>
                  </a:lnTo>
                  <a:lnTo>
                    <a:pt x="49275" y="277368"/>
                  </a:lnTo>
                  <a:lnTo>
                    <a:pt x="55752" y="271525"/>
                  </a:lnTo>
                  <a:lnTo>
                    <a:pt x="55752" y="175895"/>
                  </a:lnTo>
                  <a:close/>
                </a:path>
                <a:path w="139065" h="277494">
                  <a:moveTo>
                    <a:pt x="110109" y="175895"/>
                  </a:moveTo>
                  <a:lnTo>
                    <a:pt x="82930" y="175895"/>
                  </a:lnTo>
                  <a:lnTo>
                    <a:pt x="82930" y="271525"/>
                  </a:lnTo>
                  <a:lnTo>
                    <a:pt x="89408" y="277368"/>
                  </a:lnTo>
                  <a:lnTo>
                    <a:pt x="105028" y="277368"/>
                  </a:lnTo>
                  <a:lnTo>
                    <a:pt x="110109" y="271525"/>
                  </a:lnTo>
                  <a:lnTo>
                    <a:pt x="110109" y="175895"/>
                  </a:lnTo>
                  <a:close/>
                </a:path>
                <a:path w="139065" h="277494">
                  <a:moveTo>
                    <a:pt x="89408" y="0"/>
                  </a:moveTo>
                  <a:lnTo>
                    <a:pt x="49275" y="0"/>
                  </a:lnTo>
                  <a:lnTo>
                    <a:pt x="44069" y="3556"/>
                  </a:lnTo>
                  <a:lnTo>
                    <a:pt x="41528" y="9398"/>
                  </a:lnTo>
                  <a:lnTo>
                    <a:pt x="0" y="160528"/>
                  </a:lnTo>
                  <a:lnTo>
                    <a:pt x="0" y="168783"/>
                  </a:lnTo>
                  <a:lnTo>
                    <a:pt x="2540" y="171196"/>
                  </a:lnTo>
                  <a:lnTo>
                    <a:pt x="5206" y="174625"/>
                  </a:lnTo>
                  <a:lnTo>
                    <a:pt x="9017" y="175895"/>
                  </a:lnTo>
                  <a:lnTo>
                    <a:pt x="128270" y="175895"/>
                  </a:lnTo>
                  <a:lnTo>
                    <a:pt x="132206" y="174625"/>
                  </a:lnTo>
                  <a:lnTo>
                    <a:pt x="134747" y="171196"/>
                  </a:lnTo>
                  <a:lnTo>
                    <a:pt x="137414" y="168783"/>
                  </a:lnTo>
                  <a:lnTo>
                    <a:pt x="138684" y="164084"/>
                  </a:lnTo>
                  <a:lnTo>
                    <a:pt x="137414" y="160528"/>
                  </a:lnTo>
                  <a:lnTo>
                    <a:pt x="134831" y="151130"/>
                  </a:lnTo>
                  <a:lnTo>
                    <a:pt x="31115" y="151130"/>
                  </a:lnTo>
                  <a:lnTo>
                    <a:pt x="66040" y="24765"/>
                  </a:lnTo>
                  <a:lnTo>
                    <a:pt x="100107" y="24765"/>
                  </a:lnTo>
                  <a:lnTo>
                    <a:pt x="95885" y="9398"/>
                  </a:lnTo>
                  <a:lnTo>
                    <a:pt x="94615" y="3556"/>
                  </a:lnTo>
                  <a:lnTo>
                    <a:pt x="89408" y="0"/>
                  </a:lnTo>
                  <a:close/>
                </a:path>
                <a:path w="139065" h="277494">
                  <a:moveTo>
                    <a:pt x="100107" y="24765"/>
                  </a:moveTo>
                  <a:lnTo>
                    <a:pt x="72644" y="24765"/>
                  </a:lnTo>
                  <a:lnTo>
                    <a:pt x="106299" y="151130"/>
                  </a:lnTo>
                  <a:lnTo>
                    <a:pt x="134831" y="151130"/>
                  </a:lnTo>
                  <a:lnTo>
                    <a:pt x="100107" y="24765"/>
                  </a:lnTo>
                  <a:close/>
                </a:path>
              </a:pathLst>
            </a:custGeom>
            <a:solidFill>
              <a:srgbClr val="00497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35">
              <a:extLst>
                <a:ext uri="{FF2B5EF4-FFF2-40B4-BE49-F238E27FC236}">
                  <a16:creationId xmlns:a16="http://schemas.microsoft.com/office/drawing/2014/main" xmlns="" id="{2C1728F8-2C14-465E-A727-17D41E0ABBB9}"/>
                </a:ext>
              </a:extLst>
            </p:cNvPr>
            <p:cNvSpPr/>
            <p:nvPr/>
          </p:nvSpPr>
          <p:spPr>
            <a:xfrm>
              <a:off x="9581388" y="1912620"/>
              <a:ext cx="83819" cy="74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36">
              <a:extLst>
                <a:ext uri="{FF2B5EF4-FFF2-40B4-BE49-F238E27FC236}">
                  <a16:creationId xmlns:a16="http://schemas.microsoft.com/office/drawing/2014/main" xmlns="" id="{76E1896F-5C55-4AEA-9361-8E1C3044351B}"/>
                </a:ext>
              </a:extLst>
            </p:cNvPr>
            <p:cNvSpPr/>
            <p:nvPr/>
          </p:nvSpPr>
          <p:spPr>
            <a:xfrm>
              <a:off x="9363456" y="2011679"/>
              <a:ext cx="137160" cy="277495"/>
            </a:xfrm>
            <a:custGeom>
              <a:avLst/>
              <a:gdLst/>
              <a:ahLst/>
              <a:cxnLst/>
              <a:rect l="l" t="t" r="r" b="b"/>
              <a:pathLst>
                <a:path w="137159" h="277494">
                  <a:moveTo>
                    <a:pt x="54355" y="151130"/>
                  </a:moveTo>
                  <a:lnTo>
                    <a:pt x="27177" y="151130"/>
                  </a:lnTo>
                  <a:lnTo>
                    <a:pt x="27177" y="271525"/>
                  </a:lnTo>
                  <a:lnTo>
                    <a:pt x="33654" y="277368"/>
                  </a:lnTo>
                  <a:lnTo>
                    <a:pt x="49149" y="277368"/>
                  </a:lnTo>
                  <a:lnTo>
                    <a:pt x="54355" y="271525"/>
                  </a:lnTo>
                  <a:lnTo>
                    <a:pt x="54355" y="151130"/>
                  </a:lnTo>
                  <a:close/>
                </a:path>
                <a:path w="137159" h="277494">
                  <a:moveTo>
                    <a:pt x="109982" y="151130"/>
                  </a:moveTo>
                  <a:lnTo>
                    <a:pt x="82803" y="151130"/>
                  </a:lnTo>
                  <a:lnTo>
                    <a:pt x="82803" y="271525"/>
                  </a:lnTo>
                  <a:lnTo>
                    <a:pt x="88011" y="277368"/>
                  </a:lnTo>
                  <a:lnTo>
                    <a:pt x="103504" y="277368"/>
                  </a:lnTo>
                  <a:lnTo>
                    <a:pt x="109982" y="271525"/>
                  </a:lnTo>
                  <a:lnTo>
                    <a:pt x="109982" y="151130"/>
                  </a:lnTo>
                  <a:close/>
                </a:path>
                <a:path w="137159" h="277494">
                  <a:moveTo>
                    <a:pt x="131952" y="0"/>
                  </a:moveTo>
                  <a:lnTo>
                    <a:pt x="5207" y="0"/>
                  </a:lnTo>
                  <a:lnTo>
                    <a:pt x="0" y="5842"/>
                  </a:lnTo>
                  <a:lnTo>
                    <a:pt x="0" y="145161"/>
                  </a:lnTo>
                  <a:lnTo>
                    <a:pt x="5207" y="151130"/>
                  </a:lnTo>
                  <a:lnTo>
                    <a:pt x="131952" y="151130"/>
                  </a:lnTo>
                  <a:lnTo>
                    <a:pt x="137160" y="145161"/>
                  </a:lnTo>
                  <a:lnTo>
                    <a:pt x="137160" y="126237"/>
                  </a:lnTo>
                  <a:lnTo>
                    <a:pt x="27177" y="126237"/>
                  </a:lnTo>
                  <a:lnTo>
                    <a:pt x="27177" y="24765"/>
                  </a:lnTo>
                  <a:lnTo>
                    <a:pt x="137160" y="24765"/>
                  </a:lnTo>
                  <a:lnTo>
                    <a:pt x="137160" y="5842"/>
                  </a:lnTo>
                  <a:lnTo>
                    <a:pt x="131952" y="0"/>
                  </a:lnTo>
                  <a:close/>
                </a:path>
                <a:path w="137159" h="277494">
                  <a:moveTo>
                    <a:pt x="137160" y="24765"/>
                  </a:moveTo>
                  <a:lnTo>
                    <a:pt x="109982" y="24765"/>
                  </a:lnTo>
                  <a:lnTo>
                    <a:pt x="109982" y="126237"/>
                  </a:lnTo>
                  <a:lnTo>
                    <a:pt x="137160" y="126237"/>
                  </a:lnTo>
                  <a:lnTo>
                    <a:pt x="137160" y="24765"/>
                  </a:lnTo>
                  <a:close/>
                </a:path>
              </a:pathLst>
            </a:custGeom>
            <a:solidFill>
              <a:srgbClr val="00497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37">
              <a:extLst>
                <a:ext uri="{FF2B5EF4-FFF2-40B4-BE49-F238E27FC236}">
                  <a16:creationId xmlns:a16="http://schemas.microsoft.com/office/drawing/2014/main" xmlns="" id="{894A5045-9B5A-4A74-9FB4-C8D09C25C876}"/>
                </a:ext>
              </a:extLst>
            </p:cNvPr>
            <p:cNvSpPr/>
            <p:nvPr/>
          </p:nvSpPr>
          <p:spPr>
            <a:xfrm>
              <a:off x="9390888" y="1912620"/>
              <a:ext cx="82295" cy="74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38">
              <a:extLst>
                <a:ext uri="{FF2B5EF4-FFF2-40B4-BE49-F238E27FC236}">
                  <a16:creationId xmlns:a16="http://schemas.microsoft.com/office/drawing/2014/main" xmlns="" id="{43D41155-102D-4C30-AA1C-BFF8C4B5A776}"/>
                </a:ext>
              </a:extLst>
            </p:cNvPr>
            <p:cNvSpPr/>
            <p:nvPr/>
          </p:nvSpPr>
          <p:spPr>
            <a:xfrm>
              <a:off x="9200388" y="1799844"/>
              <a:ext cx="657225" cy="603885"/>
            </a:xfrm>
            <a:custGeom>
              <a:avLst/>
              <a:gdLst/>
              <a:ahLst/>
              <a:cxnLst/>
              <a:rect l="l" t="t" r="r" b="b"/>
              <a:pathLst>
                <a:path w="657225" h="603885">
                  <a:moveTo>
                    <a:pt x="328421" y="0"/>
                  </a:moveTo>
                  <a:lnTo>
                    <a:pt x="279724" y="3255"/>
                  </a:lnTo>
                  <a:lnTo>
                    <a:pt x="233300" y="12716"/>
                  </a:lnTo>
                  <a:lnTo>
                    <a:pt x="189649" y="27926"/>
                  </a:lnTo>
                  <a:lnTo>
                    <a:pt x="149267" y="48429"/>
                  </a:lnTo>
                  <a:lnTo>
                    <a:pt x="112654" y="73766"/>
                  </a:lnTo>
                  <a:lnTo>
                    <a:pt x="80307" y="103483"/>
                  </a:lnTo>
                  <a:lnTo>
                    <a:pt x="52725" y="137121"/>
                  </a:lnTo>
                  <a:lnTo>
                    <a:pt x="30405" y="174223"/>
                  </a:lnTo>
                  <a:lnTo>
                    <a:pt x="13845" y="214334"/>
                  </a:lnTo>
                  <a:lnTo>
                    <a:pt x="3544" y="256996"/>
                  </a:lnTo>
                  <a:lnTo>
                    <a:pt x="0" y="301751"/>
                  </a:lnTo>
                  <a:lnTo>
                    <a:pt x="3544" y="346250"/>
                  </a:lnTo>
                  <a:lnTo>
                    <a:pt x="13871" y="388815"/>
                  </a:lnTo>
                  <a:lnTo>
                    <a:pt x="30405" y="428785"/>
                  </a:lnTo>
                  <a:lnTo>
                    <a:pt x="52725" y="465877"/>
                  </a:lnTo>
                  <a:lnTo>
                    <a:pt x="80307" y="499557"/>
                  </a:lnTo>
                  <a:lnTo>
                    <a:pt x="112654" y="529350"/>
                  </a:lnTo>
                  <a:lnTo>
                    <a:pt x="149267" y="554786"/>
                  </a:lnTo>
                  <a:lnTo>
                    <a:pt x="189649" y="575391"/>
                  </a:lnTo>
                  <a:lnTo>
                    <a:pt x="233300" y="590694"/>
                  </a:lnTo>
                  <a:lnTo>
                    <a:pt x="279724" y="600222"/>
                  </a:lnTo>
                  <a:lnTo>
                    <a:pt x="328421" y="603503"/>
                  </a:lnTo>
                  <a:lnTo>
                    <a:pt x="376833" y="600222"/>
                  </a:lnTo>
                  <a:lnTo>
                    <a:pt x="423079" y="590694"/>
                  </a:lnTo>
                  <a:lnTo>
                    <a:pt x="460370" y="577595"/>
                  </a:lnTo>
                  <a:lnTo>
                    <a:pt x="328421" y="577595"/>
                  </a:lnTo>
                  <a:lnTo>
                    <a:pt x="279459" y="573976"/>
                  </a:lnTo>
                  <a:lnTo>
                    <a:pt x="233033" y="563502"/>
                  </a:lnTo>
                  <a:lnTo>
                    <a:pt x="189761" y="546745"/>
                  </a:lnTo>
                  <a:lnTo>
                    <a:pt x="150258" y="524280"/>
                  </a:lnTo>
                  <a:lnTo>
                    <a:pt x="115141" y="496681"/>
                  </a:lnTo>
                  <a:lnTo>
                    <a:pt x="85027" y="464521"/>
                  </a:lnTo>
                  <a:lnTo>
                    <a:pt x="60531" y="428374"/>
                  </a:lnTo>
                  <a:lnTo>
                    <a:pt x="42254" y="388752"/>
                  </a:lnTo>
                  <a:lnTo>
                    <a:pt x="30863" y="346416"/>
                  </a:lnTo>
                  <a:lnTo>
                    <a:pt x="26923" y="301751"/>
                  </a:lnTo>
                  <a:lnTo>
                    <a:pt x="30863" y="256747"/>
                  </a:lnTo>
                  <a:lnTo>
                    <a:pt x="42271" y="214082"/>
                  </a:lnTo>
                  <a:lnTo>
                    <a:pt x="60531" y="174322"/>
                  </a:lnTo>
                  <a:lnTo>
                    <a:pt x="85027" y="138031"/>
                  </a:lnTo>
                  <a:lnTo>
                    <a:pt x="115141" y="105775"/>
                  </a:lnTo>
                  <a:lnTo>
                    <a:pt x="150258" y="78117"/>
                  </a:lnTo>
                  <a:lnTo>
                    <a:pt x="189761" y="55622"/>
                  </a:lnTo>
                  <a:lnTo>
                    <a:pt x="233033" y="38855"/>
                  </a:lnTo>
                  <a:lnTo>
                    <a:pt x="279459" y="28381"/>
                  </a:lnTo>
                  <a:lnTo>
                    <a:pt x="328421" y="24764"/>
                  </a:lnTo>
                  <a:lnTo>
                    <a:pt x="457589" y="24764"/>
                  </a:lnTo>
                  <a:lnTo>
                    <a:pt x="423079" y="12716"/>
                  </a:lnTo>
                  <a:lnTo>
                    <a:pt x="376833" y="3255"/>
                  </a:lnTo>
                  <a:lnTo>
                    <a:pt x="328421" y="0"/>
                  </a:lnTo>
                  <a:close/>
                </a:path>
                <a:path w="657225" h="603885">
                  <a:moveTo>
                    <a:pt x="457589" y="24764"/>
                  </a:moveTo>
                  <a:lnTo>
                    <a:pt x="328421" y="24764"/>
                  </a:lnTo>
                  <a:lnTo>
                    <a:pt x="377040" y="28381"/>
                  </a:lnTo>
                  <a:lnTo>
                    <a:pt x="423190" y="38855"/>
                  </a:lnTo>
                  <a:lnTo>
                    <a:pt x="466248" y="55622"/>
                  </a:lnTo>
                  <a:lnTo>
                    <a:pt x="505590" y="78117"/>
                  </a:lnTo>
                  <a:lnTo>
                    <a:pt x="540591" y="105775"/>
                  </a:lnTo>
                  <a:lnTo>
                    <a:pt x="570628" y="138031"/>
                  </a:lnTo>
                  <a:lnTo>
                    <a:pt x="595076" y="174322"/>
                  </a:lnTo>
                  <a:lnTo>
                    <a:pt x="613312" y="214082"/>
                  </a:lnTo>
                  <a:lnTo>
                    <a:pt x="624711" y="256747"/>
                  </a:lnTo>
                  <a:lnTo>
                    <a:pt x="628650" y="301751"/>
                  </a:lnTo>
                  <a:lnTo>
                    <a:pt x="624711" y="346416"/>
                  </a:lnTo>
                  <a:lnTo>
                    <a:pt x="613312" y="388815"/>
                  </a:lnTo>
                  <a:lnTo>
                    <a:pt x="595076" y="428374"/>
                  </a:lnTo>
                  <a:lnTo>
                    <a:pt x="570628" y="464521"/>
                  </a:lnTo>
                  <a:lnTo>
                    <a:pt x="540591" y="496681"/>
                  </a:lnTo>
                  <a:lnTo>
                    <a:pt x="505590" y="524280"/>
                  </a:lnTo>
                  <a:lnTo>
                    <a:pt x="466248" y="546745"/>
                  </a:lnTo>
                  <a:lnTo>
                    <a:pt x="423190" y="563502"/>
                  </a:lnTo>
                  <a:lnTo>
                    <a:pt x="377040" y="573976"/>
                  </a:lnTo>
                  <a:lnTo>
                    <a:pt x="328421" y="577595"/>
                  </a:lnTo>
                  <a:lnTo>
                    <a:pt x="460370" y="577595"/>
                  </a:lnTo>
                  <a:lnTo>
                    <a:pt x="507015" y="554786"/>
                  </a:lnTo>
                  <a:lnTo>
                    <a:pt x="543674" y="529350"/>
                  </a:lnTo>
                  <a:lnTo>
                    <a:pt x="576106" y="499557"/>
                  </a:lnTo>
                  <a:lnTo>
                    <a:pt x="603798" y="465877"/>
                  </a:lnTo>
                  <a:lnTo>
                    <a:pt x="626232" y="428785"/>
                  </a:lnTo>
                  <a:lnTo>
                    <a:pt x="642895" y="388752"/>
                  </a:lnTo>
                  <a:lnTo>
                    <a:pt x="653271" y="346250"/>
                  </a:lnTo>
                  <a:lnTo>
                    <a:pt x="656843" y="301751"/>
                  </a:lnTo>
                  <a:lnTo>
                    <a:pt x="653271" y="256996"/>
                  </a:lnTo>
                  <a:lnTo>
                    <a:pt x="642895" y="214334"/>
                  </a:lnTo>
                  <a:lnTo>
                    <a:pt x="626232" y="174223"/>
                  </a:lnTo>
                  <a:lnTo>
                    <a:pt x="603798" y="137121"/>
                  </a:lnTo>
                  <a:lnTo>
                    <a:pt x="576106" y="103483"/>
                  </a:lnTo>
                  <a:lnTo>
                    <a:pt x="543674" y="73766"/>
                  </a:lnTo>
                  <a:lnTo>
                    <a:pt x="507015" y="48429"/>
                  </a:lnTo>
                  <a:lnTo>
                    <a:pt x="466645" y="27926"/>
                  </a:lnTo>
                  <a:lnTo>
                    <a:pt x="457589" y="24764"/>
                  </a:lnTo>
                  <a:close/>
                </a:path>
              </a:pathLst>
            </a:custGeom>
            <a:solidFill>
              <a:srgbClr val="00497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39">
              <a:extLst>
                <a:ext uri="{FF2B5EF4-FFF2-40B4-BE49-F238E27FC236}">
                  <a16:creationId xmlns:a16="http://schemas.microsoft.com/office/drawing/2014/main" xmlns="" id="{E6357E73-4308-450F-A0E7-339585A694BA}"/>
                </a:ext>
              </a:extLst>
            </p:cNvPr>
            <p:cNvSpPr txBox="1"/>
            <p:nvPr/>
          </p:nvSpPr>
          <p:spPr>
            <a:xfrm>
              <a:off x="9294114" y="2433320"/>
              <a:ext cx="379730" cy="275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b="1" spc="-5" dirty="0">
                  <a:latin typeface="Calibri"/>
                  <a:cs typeface="Calibri"/>
                </a:rPr>
                <a:t>CPE</a:t>
              </a:r>
              <a:endParaRPr sz="1200" dirty="0">
                <a:latin typeface="Calibri"/>
                <a:cs typeface="Calibri"/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B9172D67-F3F6-42CD-8849-D06234B505F2}"/>
              </a:ext>
            </a:extLst>
          </p:cNvPr>
          <p:cNvCxnSpPr>
            <a:cxnSpLocks/>
          </p:cNvCxnSpPr>
          <p:nvPr/>
        </p:nvCxnSpPr>
        <p:spPr>
          <a:xfrm flipH="1">
            <a:off x="2244685" y="1828800"/>
            <a:ext cx="49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xmlns="" id="{342E6B5F-C1D1-42AF-B8B5-980B9B08FFD2}"/>
              </a:ext>
            </a:extLst>
          </p:cNvPr>
          <p:cNvSpPr/>
          <p:nvPr/>
        </p:nvSpPr>
        <p:spPr>
          <a:xfrm>
            <a:off x="9025563" y="6565337"/>
            <a:ext cx="1175657" cy="253985"/>
          </a:xfrm>
          <a:prstGeom prst="flowChart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Active in Release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xmlns="" id="{20FB4D7C-10EE-454B-ADE1-D4DD0ADD4D64}"/>
              </a:ext>
            </a:extLst>
          </p:cNvPr>
          <p:cNvSpPr/>
          <p:nvPr/>
        </p:nvSpPr>
        <p:spPr>
          <a:xfrm>
            <a:off x="10254343" y="6554485"/>
            <a:ext cx="1175657" cy="253985"/>
          </a:xfrm>
          <a:prstGeom prst="flowChartProcess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Not in Scope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D983CDF-EA74-4E6B-9002-FD1473F931C6}"/>
              </a:ext>
            </a:extLst>
          </p:cNvPr>
          <p:cNvSpPr txBox="1"/>
          <p:nvPr/>
        </p:nvSpPr>
        <p:spPr>
          <a:xfrm>
            <a:off x="8973746" y="6393506"/>
            <a:ext cx="778546" cy="343245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900" b="1" i="1" dirty="0">
                <a:solidFill>
                  <a:schemeClr val="tx2"/>
                </a:solidFill>
              </a:rPr>
              <a:t>Legend: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xmlns="" id="{D63BB98C-1866-49F7-B3E8-2DA166BCB66A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1848310" y="2696854"/>
            <a:ext cx="499216" cy="135390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5AD0F04C-3B36-4D23-93BA-614C10827DE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776702" y="3877278"/>
            <a:ext cx="642432" cy="1353909"/>
          </a:xfrm>
          <a:prstGeom prst="bentConnector3">
            <a:avLst>
              <a:gd name="adj1" fmla="val 3773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197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334" y="276859"/>
            <a:ext cx="6054090" cy="78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0" spc="-5" dirty="0">
                <a:latin typeface="Calibri Light"/>
                <a:cs typeface="Calibri Light"/>
              </a:rPr>
              <a:t>Release 2 – SOA Feature Overview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spcBef>
                <a:spcPts val="5"/>
              </a:spcBef>
            </a:pPr>
            <a:r>
              <a:rPr lang="en-US" sz="1400" b="0" dirty="0">
                <a:latin typeface="Calibri Light"/>
                <a:cs typeface="Calibri Light"/>
              </a:rPr>
              <a:t>This slide will </a:t>
            </a:r>
            <a:r>
              <a:rPr lang="en-US" sz="1400" b="0" spc="-5" dirty="0">
                <a:latin typeface="Calibri Light"/>
                <a:cs typeface="Calibri Light"/>
              </a:rPr>
              <a:t>outline the </a:t>
            </a:r>
            <a:r>
              <a:rPr lang="en-US" sz="1400" b="0" dirty="0">
                <a:latin typeface="Calibri Light"/>
                <a:cs typeface="Calibri Light"/>
              </a:rPr>
              <a:t>features </a:t>
            </a:r>
            <a:r>
              <a:rPr lang="en-US" sz="1400" b="0" spc="-5" dirty="0">
                <a:latin typeface="Calibri Light"/>
                <a:cs typeface="Calibri Light"/>
              </a:rPr>
              <a:t>to </a:t>
            </a:r>
            <a:r>
              <a:rPr lang="en-US" sz="1400" b="0" dirty="0">
                <a:latin typeface="Calibri Light"/>
                <a:cs typeface="Calibri Light"/>
              </a:rPr>
              <a:t>be delivered as part </a:t>
            </a:r>
            <a:r>
              <a:rPr lang="en-US" sz="1400" b="0" spc="-5" dirty="0">
                <a:latin typeface="Calibri Light"/>
                <a:cs typeface="Calibri Light"/>
              </a:rPr>
              <a:t>of Release 2</a:t>
            </a:r>
            <a:endParaRPr lang="en-US" sz="14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xmlns="" id="{62FAB1D5-551B-4630-8426-348FBDA95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31063"/>
              </p:ext>
            </p:extLst>
          </p:nvPr>
        </p:nvGraphicFramePr>
        <p:xfrm>
          <a:off x="482307" y="1157236"/>
          <a:ext cx="10719093" cy="4815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108464311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2008379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591511696"/>
                    </a:ext>
                  </a:extLst>
                </a:gridCol>
              </a:tblGrid>
              <a:tr h="214364">
                <a:tc>
                  <a:txBody>
                    <a:bodyPr/>
                    <a:lstStyle/>
                    <a:p>
                      <a:pPr marL="465138" indent="-293688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Capability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Feature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Dependency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b="0" spc="-10" dirty="0">
                          <a:solidFill>
                            <a:srgbClr val="FFFFFF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Owner</a:t>
                      </a:r>
                      <a:endParaRPr sz="1200" b="0" spc="-10" dirty="0">
                        <a:solidFill>
                          <a:srgbClr val="FFFFFF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b="0" spc="-10" dirty="0">
                          <a:solidFill>
                            <a:srgbClr val="FFFFFF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Due Date</a:t>
                      </a:r>
                      <a:endParaRPr sz="1200" b="0" spc="-10" dirty="0">
                        <a:solidFill>
                          <a:srgbClr val="FFFFFF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b="0" spc="-10" dirty="0">
                          <a:solidFill>
                            <a:srgbClr val="FFFFFF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Status</a:t>
                      </a:r>
                      <a:endParaRPr sz="1200" b="0" spc="-10" dirty="0">
                        <a:solidFill>
                          <a:srgbClr val="FFFFFF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672">
                <a:tc rowSpan="10">
                  <a:txBody>
                    <a:bodyPr/>
                    <a:lstStyle/>
                    <a:p>
                      <a:pPr marL="68580" marR="167005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SOA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Asynchronous Integration Development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Copybook(Request/Response/Acknowledgement) 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 WGS Claims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3/21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81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Swagger from API (For ASYNC, still expecting the API to send back an Acknowledgement to ensure delivery)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Cognitive platform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3/21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0450787"/>
                  </a:ext>
                </a:extLst>
              </a:tr>
              <a:tr h="378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Working endpoints for all environment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Cognitive platform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3/21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084443"/>
                  </a:ext>
                </a:extLst>
              </a:tr>
              <a:tr h="378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Test Data for SOA layer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WGS Claims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3/26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38904232"/>
                  </a:ext>
                </a:extLst>
              </a:tr>
              <a:tr h="860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IMS Transaction (Need Transaction Name for Build, also need to know from Core Team the DEV / SIT /  UAT environments to ensure we deploy code to designated regions)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WGS Claims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3/21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9723221"/>
                  </a:ext>
                </a:extLst>
              </a:tr>
              <a:tr h="378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SSL certificates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Cognitive platform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3/26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432405"/>
                  </a:ext>
                </a:extLst>
              </a:tr>
              <a:tr h="39809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Synchronous Integration Development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Copybook(Request/Response/Acknowledgement) 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 WGS Claims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3/21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spc="-5" noProof="0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58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Swagger from API (Swagger has value for Sync vs ASYNC)</a:t>
                      </a:r>
                    </a:p>
                  </a:txBody>
                  <a:tcPr marL="9525" marR="9525" marT="9525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Cognitive platform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3/21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spc="-5" noProof="0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01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Working endpoints for all environment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Cognitive platform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3/21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spc="-5" noProof="0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3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lang="en-US"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Test Data  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Cognitive platform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3/26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spc="-5" noProof="0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957620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F81D34C5-26EF-413B-B078-0F67DBD9D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44599"/>
              </p:ext>
            </p:extLst>
          </p:nvPr>
        </p:nvGraphicFramePr>
        <p:xfrm>
          <a:off x="8305800" y="76200"/>
          <a:ext cx="32004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30">
                  <a:extLst>
                    <a:ext uri="{9D8B030D-6E8A-4147-A177-3AD203B41FA5}">
                      <a16:colId xmlns:a16="http://schemas.microsoft.com/office/drawing/2014/main" xmlns="" val="320735193"/>
                    </a:ext>
                  </a:extLst>
                </a:gridCol>
                <a:gridCol w="1071005">
                  <a:extLst>
                    <a:ext uri="{9D8B030D-6E8A-4147-A177-3AD203B41FA5}">
                      <a16:colId xmlns:a16="http://schemas.microsoft.com/office/drawing/2014/main" xmlns="" val="184767886"/>
                    </a:ext>
                  </a:extLst>
                </a:gridCol>
                <a:gridCol w="1094366">
                  <a:extLst>
                    <a:ext uri="{9D8B030D-6E8A-4147-A177-3AD203B41FA5}">
                      <a16:colId xmlns:a16="http://schemas.microsoft.com/office/drawing/2014/main" xmlns="" val="1000570856"/>
                    </a:ext>
                  </a:extLst>
                </a:gridCol>
              </a:tblGrid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Environment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Start Date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End Date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3891823"/>
                  </a:ext>
                </a:extLst>
              </a:tr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Dev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3/11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3922733"/>
                  </a:ext>
                </a:extLst>
              </a:tr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4/15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708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543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334" y="276859"/>
            <a:ext cx="6054090" cy="78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0" spc="-5" dirty="0">
                <a:latin typeface="Calibri Light"/>
                <a:cs typeface="Calibri Light"/>
              </a:rPr>
              <a:t>Release 2 – Analytics Insight Feature Overview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spcBef>
                <a:spcPts val="5"/>
              </a:spcBef>
            </a:pPr>
            <a:r>
              <a:rPr lang="en-US" sz="1400" b="0" dirty="0">
                <a:latin typeface="Calibri Light"/>
                <a:cs typeface="Calibri Light"/>
              </a:rPr>
              <a:t>This slide will </a:t>
            </a:r>
            <a:r>
              <a:rPr lang="en-US" sz="1400" b="0" spc="-5" dirty="0">
                <a:latin typeface="Calibri Light"/>
                <a:cs typeface="Calibri Light"/>
              </a:rPr>
              <a:t>outline the </a:t>
            </a:r>
            <a:r>
              <a:rPr lang="en-US" sz="1400" b="0" dirty="0">
                <a:latin typeface="Calibri Light"/>
                <a:cs typeface="Calibri Light"/>
              </a:rPr>
              <a:t>features </a:t>
            </a:r>
            <a:r>
              <a:rPr lang="en-US" sz="1400" b="0" spc="-5" dirty="0">
                <a:latin typeface="Calibri Light"/>
                <a:cs typeface="Calibri Light"/>
              </a:rPr>
              <a:t>to </a:t>
            </a:r>
            <a:r>
              <a:rPr lang="en-US" sz="1400" b="0" dirty="0">
                <a:latin typeface="Calibri Light"/>
                <a:cs typeface="Calibri Light"/>
              </a:rPr>
              <a:t>be delivered as part </a:t>
            </a:r>
            <a:r>
              <a:rPr lang="en-US" sz="1400" b="0" spc="-5" dirty="0">
                <a:latin typeface="Calibri Light"/>
                <a:cs typeface="Calibri Light"/>
              </a:rPr>
              <a:t>of Release 2</a:t>
            </a:r>
            <a:endParaRPr lang="en-US" sz="14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C1C0552-B71D-4624-BF46-C75F68F5E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546013"/>
              </p:ext>
            </p:extLst>
          </p:nvPr>
        </p:nvGraphicFramePr>
        <p:xfrm>
          <a:off x="8305800" y="76200"/>
          <a:ext cx="32004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30">
                  <a:extLst>
                    <a:ext uri="{9D8B030D-6E8A-4147-A177-3AD203B41FA5}">
                      <a16:colId xmlns:a16="http://schemas.microsoft.com/office/drawing/2014/main" xmlns="" val="320735193"/>
                    </a:ext>
                  </a:extLst>
                </a:gridCol>
                <a:gridCol w="1071005">
                  <a:extLst>
                    <a:ext uri="{9D8B030D-6E8A-4147-A177-3AD203B41FA5}">
                      <a16:colId xmlns:a16="http://schemas.microsoft.com/office/drawing/2014/main" xmlns="" val="184767886"/>
                    </a:ext>
                  </a:extLst>
                </a:gridCol>
                <a:gridCol w="1094366">
                  <a:extLst>
                    <a:ext uri="{9D8B030D-6E8A-4147-A177-3AD203B41FA5}">
                      <a16:colId xmlns:a16="http://schemas.microsoft.com/office/drawing/2014/main" xmlns="" val="1000570856"/>
                    </a:ext>
                  </a:extLst>
                </a:gridCol>
              </a:tblGrid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Environment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Start Date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End Date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3891823"/>
                  </a:ext>
                </a:extLst>
              </a:tr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Dev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3/11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3922733"/>
                  </a:ext>
                </a:extLst>
              </a:tr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4/15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7085377"/>
                  </a:ext>
                </a:extLst>
              </a:tr>
            </a:tbl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xmlns="" id="{6BD0A534-EA1A-419C-BF91-20301BC2B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07095"/>
              </p:ext>
            </p:extLst>
          </p:nvPr>
        </p:nvGraphicFramePr>
        <p:xfrm>
          <a:off x="482307" y="1157236"/>
          <a:ext cx="10719093" cy="1781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08464311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2008379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591511696"/>
                    </a:ext>
                  </a:extLst>
                </a:gridCol>
              </a:tblGrid>
              <a:tr h="138164">
                <a:tc>
                  <a:txBody>
                    <a:bodyPr/>
                    <a:lstStyle/>
                    <a:p>
                      <a:pPr marL="465138" indent="-293688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Capability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Feature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Dependency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b="0" spc="-10" dirty="0">
                          <a:solidFill>
                            <a:srgbClr val="FFFFFF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Owner</a:t>
                      </a:r>
                      <a:endParaRPr sz="1200" b="0" spc="-10" dirty="0">
                        <a:solidFill>
                          <a:srgbClr val="FFFFFF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b="0" spc="-10" dirty="0">
                          <a:solidFill>
                            <a:srgbClr val="FFFFFF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Due Date</a:t>
                      </a:r>
                      <a:endParaRPr sz="1200" b="0" spc="-10" dirty="0">
                        <a:solidFill>
                          <a:srgbClr val="FFFFFF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b="0" spc="-10" dirty="0">
                          <a:solidFill>
                            <a:srgbClr val="FFFFFF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Status</a:t>
                      </a:r>
                      <a:endParaRPr sz="1200" b="0" spc="-10" dirty="0">
                        <a:solidFill>
                          <a:srgbClr val="FFFFFF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9406">
                <a:tc rowSpan="2"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lang="en-US"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  <a:p>
                      <a:pPr marL="68580" marR="167005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Analytics Insight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Provide operational metrics and KPI for model insight measurement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N/A</a:t>
                      </a: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N/A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N/A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24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167005" algn="l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Enhance model orchestration based on new model deployed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Provide updated input / output specs for model processing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Cognitive API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3/28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7005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077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334" y="276859"/>
            <a:ext cx="605409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0" spc="-5" dirty="0">
                <a:latin typeface="Calibri Light"/>
                <a:cs typeface="Calibri Light"/>
              </a:rPr>
              <a:t>Release 2 – Cognitive API Feature Overview</a:t>
            </a:r>
            <a:endParaRPr sz="15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spcBef>
                <a:spcPts val="5"/>
              </a:spcBef>
            </a:pPr>
            <a:r>
              <a:rPr lang="en-US" sz="1400" b="0" dirty="0">
                <a:latin typeface="Calibri Light"/>
                <a:cs typeface="Calibri Light"/>
              </a:rPr>
              <a:t>This slide will </a:t>
            </a:r>
            <a:r>
              <a:rPr lang="en-US" sz="1400" b="0" spc="-5" dirty="0">
                <a:latin typeface="Calibri Light"/>
                <a:cs typeface="Calibri Light"/>
              </a:rPr>
              <a:t>outline the </a:t>
            </a:r>
            <a:r>
              <a:rPr lang="en-US" sz="1400" b="0" dirty="0">
                <a:latin typeface="Calibri Light"/>
                <a:cs typeface="Calibri Light"/>
              </a:rPr>
              <a:t>features </a:t>
            </a:r>
            <a:r>
              <a:rPr lang="en-US" sz="1400" b="0" spc="-5" dirty="0">
                <a:latin typeface="Calibri Light"/>
                <a:cs typeface="Calibri Light"/>
              </a:rPr>
              <a:t>to </a:t>
            </a:r>
            <a:r>
              <a:rPr lang="en-US" sz="1400" b="0" dirty="0">
                <a:latin typeface="Calibri Light"/>
                <a:cs typeface="Calibri Light"/>
              </a:rPr>
              <a:t>be delivered as part </a:t>
            </a:r>
            <a:r>
              <a:rPr lang="en-US" sz="1400" b="0" spc="-5" dirty="0">
                <a:latin typeface="Calibri Light"/>
                <a:cs typeface="Calibri Light"/>
              </a:rPr>
              <a:t>of Release 2</a:t>
            </a:r>
            <a:endParaRPr lang="en-US" sz="14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8631F13-064E-4A44-B7EB-35FD6FE27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546013"/>
              </p:ext>
            </p:extLst>
          </p:nvPr>
        </p:nvGraphicFramePr>
        <p:xfrm>
          <a:off x="8305800" y="76200"/>
          <a:ext cx="32004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30">
                  <a:extLst>
                    <a:ext uri="{9D8B030D-6E8A-4147-A177-3AD203B41FA5}">
                      <a16:colId xmlns:a16="http://schemas.microsoft.com/office/drawing/2014/main" xmlns="" val="320735193"/>
                    </a:ext>
                  </a:extLst>
                </a:gridCol>
                <a:gridCol w="1071005">
                  <a:extLst>
                    <a:ext uri="{9D8B030D-6E8A-4147-A177-3AD203B41FA5}">
                      <a16:colId xmlns:a16="http://schemas.microsoft.com/office/drawing/2014/main" xmlns="" val="184767886"/>
                    </a:ext>
                  </a:extLst>
                </a:gridCol>
                <a:gridCol w="1094366">
                  <a:extLst>
                    <a:ext uri="{9D8B030D-6E8A-4147-A177-3AD203B41FA5}">
                      <a16:colId xmlns:a16="http://schemas.microsoft.com/office/drawing/2014/main" xmlns="" val="1000570856"/>
                    </a:ext>
                  </a:extLst>
                </a:gridCol>
              </a:tblGrid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Environment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Start Date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End Date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3891823"/>
                  </a:ext>
                </a:extLst>
              </a:tr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Dev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3/11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3922733"/>
                  </a:ext>
                </a:extLst>
              </a:tr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4/15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7085377"/>
                  </a:ext>
                </a:extLst>
              </a:tr>
            </a:tbl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xmlns="" id="{9B0A938A-AF98-4F0A-80F3-86D7507E0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732908"/>
              </p:ext>
            </p:extLst>
          </p:nvPr>
        </p:nvGraphicFramePr>
        <p:xfrm>
          <a:off x="482307" y="1157236"/>
          <a:ext cx="10719093" cy="3806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08464311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2008379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591511696"/>
                    </a:ext>
                  </a:extLst>
                </a:gridCol>
              </a:tblGrid>
              <a:tr h="214364">
                <a:tc>
                  <a:txBody>
                    <a:bodyPr/>
                    <a:lstStyle/>
                    <a:p>
                      <a:pPr marL="465138" indent="-293688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Capability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667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Feature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6670" marB="0" anchor="ctr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Dependency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6670" marB="0" anchor="ctr">
                    <a:lnL w="9525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b="0" spc="-10" dirty="0">
                          <a:solidFill>
                            <a:srgbClr val="FFFFFF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Owner</a:t>
                      </a:r>
                      <a:endParaRPr sz="1200" b="0" spc="-10" dirty="0">
                        <a:solidFill>
                          <a:srgbClr val="FFFFFF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6670" marB="0" anchor="ctr">
                    <a:lnL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b="0" spc="-10" dirty="0">
                          <a:solidFill>
                            <a:srgbClr val="FFFFFF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Due Date</a:t>
                      </a:r>
                      <a:endParaRPr sz="1200" b="0" spc="-10" dirty="0">
                        <a:solidFill>
                          <a:srgbClr val="FFFFFF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6670" marB="0" anchor="ctr">
                    <a:lnL w="9525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b="0" spc="-10" dirty="0">
                          <a:solidFill>
                            <a:srgbClr val="FFFFFF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Status</a:t>
                      </a:r>
                      <a:endParaRPr sz="1200" b="0" spc="-10" dirty="0">
                        <a:solidFill>
                          <a:srgbClr val="FFFFFF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6670" marB="0" anchor="ctr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368">
                <a:tc row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pc="-15" dirty="0">
                          <a:latin typeface="Calibri Light"/>
                          <a:cs typeface="Calibri Light"/>
                        </a:rPr>
                        <a:t>Cognitive API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Build python model container for finalized use cases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Finalize use case to be deployed for April Release</a:t>
                      </a: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Cognitive Claims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3/25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On-track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33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Provide finalized model code details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Cognitive Claims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3/28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On-track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712327"/>
                  </a:ext>
                </a:extLst>
              </a:tr>
              <a:tr h="63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Build data store and define ETL for fetching and storing reference data 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Define infrastructure requirements for reference data store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Cognitive Claims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3/29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3426758"/>
                  </a:ext>
                </a:extLst>
              </a:tr>
              <a:tr h="72479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Build reference data prefetch for finalized models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Identify infrastructure requirement to scale and support May release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Cognitive claims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3/29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7247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Identify and finalize reference data logic, source, pull for model execution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Cognitive Claims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3/29</a:t>
                      </a:r>
                      <a:endParaRPr lang="en-US"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4394539"/>
                  </a:ext>
                </a:extLst>
              </a:tr>
              <a:tr h="745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167005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Enhance model payload validation and  claim filters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Identify model execution and filter criteria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Cognitive Claims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3/25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On-track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957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42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334" y="250952"/>
            <a:ext cx="1234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/>
              <a:t>Introductions</a:t>
            </a:r>
            <a:endParaRPr sz="1800" dirty="0"/>
          </a:p>
        </p:txBody>
      </p:sp>
      <p:sp>
        <p:nvSpPr>
          <p:cNvPr id="3" name="object 3"/>
          <p:cNvSpPr txBox="1"/>
          <p:nvPr/>
        </p:nvSpPr>
        <p:spPr>
          <a:xfrm>
            <a:off x="612444" y="809370"/>
            <a:ext cx="106521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latin typeface="Calibri Light"/>
                <a:cs typeface="Calibri Light"/>
              </a:rPr>
              <a:t>Welcome </a:t>
            </a:r>
            <a:r>
              <a:rPr sz="1400" b="0" spc="-5" dirty="0">
                <a:latin typeface="Calibri Light"/>
                <a:cs typeface="Calibri Light"/>
              </a:rPr>
              <a:t>to the first PI </a:t>
            </a:r>
            <a:r>
              <a:rPr sz="1400" b="0" dirty="0">
                <a:latin typeface="Calibri Light"/>
                <a:cs typeface="Calibri Light"/>
              </a:rPr>
              <a:t>Planning session </a:t>
            </a:r>
            <a:r>
              <a:rPr sz="1400" b="0" spc="-5" dirty="0">
                <a:latin typeface="Calibri Light"/>
                <a:cs typeface="Calibri Light"/>
              </a:rPr>
              <a:t>that </a:t>
            </a:r>
            <a:r>
              <a:rPr sz="1400" b="0" dirty="0">
                <a:latin typeface="Calibri Light"/>
                <a:cs typeface="Calibri Light"/>
              </a:rPr>
              <a:t>is being </a:t>
            </a:r>
            <a:r>
              <a:rPr sz="1400" b="0" spc="-5" dirty="0">
                <a:latin typeface="Calibri Light"/>
                <a:cs typeface="Calibri Light"/>
              </a:rPr>
              <a:t>hosted </a:t>
            </a:r>
            <a:r>
              <a:rPr sz="1400" b="0" dirty="0">
                <a:latin typeface="Calibri Light"/>
                <a:cs typeface="Calibri Light"/>
              </a:rPr>
              <a:t>by </a:t>
            </a:r>
            <a:r>
              <a:rPr sz="1400" b="0" spc="-5" dirty="0">
                <a:latin typeface="Calibri Light"/>
                <a:cs typeface="Calibri Light"/>
              </a:rPr>
              <a:t>the </a:t>
            </a:r>
            <a:r>
              <a:rPr lang="en-US" sz="1400" b="0" dirty="0">
                <a:latin typeface="Calibri Light"/>
                <a:cs typeface="Calibri Light"/>
              </a:rPr>
              <a:t>Cognitive Claims</a:t>
            </a:r>
            <a:r>
              <a:rPr sz="1400" b="0" spc="-5" dirty="0">
                <a:latin typeface="Calibri Light"/>
                <a:cs typeface="Calibri Light"/>
              </a:rPr>
              <a:t> team. </a:t>
            </a:r>
            <a:r>
              <a:rPr sz="1400" b="0" dirty="0">
                <a:latin typeface="Calibri Light"/>
                <a:cs typeface="Calibri Light"/>
              </a:rPr>
              <a:t>The key </a:t>
            </a:r>
            <a:r>
              <a:rPr sz="1400" b="0" spc="-5" dirty="0">
                <a:latin typeface="Calibri Light"/>
                <a:cs typeface="Calibri Light"/>
              </a:rPr>
              <a:t>participants </a:t>
            </a:r>
            <a:r>
              <a:rPr sz="1400" b="0" dirty="0">
                <a:latin typeface="Calibri Light"/>
                <a:cs typeface="Calibri Light"/>
              </a:rPr>
              <a:t>for </a:t>
            </a:r>
            <a:r>
              <a:rPr sz="1400" b="0" spc="-5" dirty="0">
                <a:latin typeface="Calibri Light"/>
                <a:cs typeface="Calibri Light"/>
              </a:rPr>
              <a:t>this session are </a:t>
            </a:r>
            <a:r>
              <a:rPr sz="1400" b="0" dirty="0">
                <a:latin typeface="Calibri Light"/>
                <a:cs typeface="Calibri Light"/>
              </a:rPr>
              <a:t>laid </a:t>
            </a:r>
            <a:r>
              <a:rPr sz="1400" b="0" spc="-5" dirty="0">
                <a:latin typeface="Calibri Light"/>
                <a:cs typeface="Calibri Light"/>
              </a:rPr>
              <a:t>out</a:t>
            </a:r>
            <a:r>
              <a:rPr sz="1400" b="0" spc="-65" dirty="0">
                <a:latin typeface="Calibri Light"/>
                <a:cs typeface="Calibri Light"/>
              </a:rPr>
              <a:t> </a:t>
            </a:r>
            <a:r>
              <a:rPr sz="1400" b="0" dirty="0">
                <a:latin typeface="Calibri Light"/>
                <a:cs typeface="Calibri Light"/>
              </a:rPr>
              <a:t>below</a:t>
            </a:r>
            <a:endParaRPr sz="14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56251" y="1416938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19">
                <a:moveTo>
                  <a:pt x="251840" y="0"/>
                </a:moveTo>
                <a:lnTo>
                  <a:pt x="296830" y="4049"/>
                </a:lnTo>
                <a:lnTo>
                  <a:pt x="339204" y="15729"/>
                </a:lnTo>
                <a:lnTo>
                  <a:pt x="378248" y="34332"/>
                </a:lnTo>
                <a:lnTo>
                  <a:pt x="413247" y="59153"/>
                </a:lnTo>
                <a:lnTo>
                  <a:pt x="443485" y="89487"/>
                </a:lnTo>
                <a:lnTo>
                  <a:pt x="468249" y="124629"/>
                </a:lnTo>
                <a:lnTo>
                  <a:pt x="486822" y="163872"/>
                </a:lnTo>
                <a:lnTo>
                  <a:pt x="498490" y="206511"/>
                </a:lnTo>
                <a:lnTo>
                  <a:pt x="502538" y="251840"/>
                </a:lnTo>
                <a:lnTo>
                  <a:pt x="498490" y="296830"/>
                </a:lnTo>
                <a:lnTo>
                  <a:pt x="486822" y="339204"/>
                </a:lnTo>
                <a:lnTo>
                  <a:pt x="468249" y="378248"/>
                </a:lnTo>
                <a:lnTo>
                  <a:pt x="443485" y="413247"/>
                </a:lnTo>
                <a:lnTo>
                  <a:pt x="413247" y="443485"/>
                </a:lnTo>
                <a:lnTo>
                  <a:pt x="378248" y="468249"/>
                </a:lnTo>
                <a:lnTo>
                  <a:pt x="339204" y="486822"/>
                </a:lnTo>
                <a:lnTo>
                  <a:pt x="296830" y="498490"/>
                </a:lnTo>
                <a:lnTo>
                  <a:pt x="251840" y="502538"/>
                </a:lnTo>
                <a:lnTo>
                  <a:pt x="206511" y="498490"/>
                </a:lnTo>
                <a:lnTo>
                  <a:pt x="163872" y="486822"/>
                </a:lnTo>
                <a:lnTo>
                  <a:pt x="124629" y="468249"/>
                </a:lnTo>
                <a:lnTo>
                  <a:pt x="89487" y="443485"/>
                </a:lnTo>
                <a:lnTo>
                  <a:pt x="59153" y="413247"/>
                </a:lnTo>
                <a:lnTo>
                  <a:pt x="34332" y="378248"/>
                </a:lnTo>
                <a:lnTo>
                  <a:pt x="15729" y="339204"/>
                </a:lnTo>
                <a:lnTo>
                  <a:pt x="4049" y="296830"/>
                </a:lnTo>
                <a:lnTo>
                  <a:pt x="0" y="251840"/>
                </a:lnTo>
                <a:lnTo>
                  <a:pt x="4049" y="206511"/>
                </a:lnTo>
                <a:lnTo>
                  <a:pt x="15729" y="163872"/>
                </a:lnTo>
                <a:lnTo>
                  <a:pt x="34332" y="124629"/>
                </a:lnTo>
                <a:lnTo>
                  <a:pt x="59153" y="89487"/>
                </a:lnTo>
                <a:lnTo>
                  <a:pt x="89487" y="59153"/>
                </a:lnTo>
                <a:lnTo>
                  <a:pt x="124629" y="34332"/>
                </a:lnTo>
                <a:lnTo>
                  <a:pt x="163872" y="15729"/>
                </a:lnTo>
                <a:lnTo>
                  <a:pt x="206511" y="4049"/>
                </a:lnTo>
                <a:lnTo>
                  <a:pt x="251840" y="0"/>
                </a:lnTo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33771" y="139446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224841" y="4398"/>
                </a:lnTo>
                <a:lnTo>
                  <a:pt x="178341" y="17088"/>
                </a:lnTo>
                <a:lnTo>
                  <a:pt x="135579" y="37309"/>
                </a:lnTo>
                <a:lnTo>
                  <a:pt x="97314" y="64304"/>
                </a:lnTo>
                <a:lnTo>
                  <a:pt x="64304" y="97314"/>
                </a:lnTo>
                <a:lnTo>
                  <a:pt x="37309" y="135579"/>
                </a:lnTo>
                <a:lnTo>
                  <a:pt x="17088" y="178341"/>
                </a:lnTo>
                <a:lnTo>
                  <a:pt x="4398" y="224841"/>
                </a:lnTo>
                <a:lnTo>
                  <a:pt x="0" y="274319"/>
                </a:lnTo>
                <a:lnTo>
                  <a:pt x="4398" y="323531"/>
                </a:lnTo>
                <a:lnTo>
                  <a:pt x="17088" y="369888"/>
                </a:lnTo>
                <a:lnTo>
                  <a:pt x="37309" y="412608"/>
                </a:lnTo>
                <a:lnTo>
                  <a:pt x="64304" y="450907"/>
                </a:lnTo>
                <a:lnTo>
                  <a:pt x="97314" y="484000"/>
                </a:lnTo>
                <a:lnTo>
                  <a:pt x="135579" y="511104"/>
                </a:lnTo>
                <a:lnTo>
                  <a:pt x="178341" y="531434"/>
                </a:lnTo>
                <a:lnTo>
                  <a:pt x="224841" y="544208"/>
                </a:lnTo>
                <a:lnTo>
                  <a:pt x="274319" y="548639"/>
                </a:lnTo>
                <a:lnTo>
                  <a:pt x="323531" y="544208"/>
                </a:lnTo>
                <a:lnTo>
                  <a:pt x="369888" y="531434"/>
                </a:lnTo>
                <a:lnTo>
                  <a:pt x="412608" y="511104"/>
                </a:lnTo>
                <a:lnTo>
                  <a:pt x="450907" y="484000"/>
                </a:lnTo>
                <a:lnTo>
                  <a:pt x="484000" y="450907"/>
                </a:lnTo>
                <a:lnTo>
                  <a:pt x="511104" y="412608"/>
                </a:lnTo>
                <a:lnTo>
                  <a:pt x="531434" y="369888"/>
                </a:lnTo>
                <a:lnTo>
                  <a:pt x="544208" y="323531"/>
                </a:lnTo>
                <a:lnTo>
                  <a:pt x="548639" y="274319"/>
                </a:lnTo>
                <a:lnTo>
                  <a:pt x="544208" y="224841"/>
                </a:lnTo>
                <a:lnTo>
                  <a:pt x="531434" y="178341"/>
                </a:lnTo>
                <a:lnTo>
                  <a:pt x="511104" y="135579"/>
                </a:lnTo>
                <a:lnTo>
                  <a:pt x="484000" y="97314"/>
                </a:lnTo>
                <a:lnTo>
                  <a:pt x="450907" y="64304"/>
                </a:lnTo>
                <a:lnTo>
                  <a:pt x="412608" y="37309"/>
                </a:lnTo>
                <a:lnTo>
                  <a:pt x="369888" y="17088"/>
                </a:lnTo>
                <a:lnTo>
                  <a:pt x="323531" y="4398"/>
                </a:lnTo>
                <a:lnTo>
                  <a:pt x="274319" y="0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134355" y="1497583"/>
            <a:ext cx="346075" cy="297815"/>
          </a:xfrm>
          <a:custGeom>
            <a:avLst/>
            <a:gdLst/>
            <a:ahLst/>
            <a:cxnLst/>
            <a:rect l="l" t="t" r="r" b="b"/>
            <a:pathLst>
              <a:path w="346075" h="297814">
                <a:moveTo>
                  <a:pt x="340614" y="277240"/>
                </a:moveTo>
                <a:lnTo>
                  <a:pt x="294501" y="261274"/>
                </a:lnTo>
                <a:lnTo>
                  <a:pt x="266507" y="256978"/>
                </a:lnTo>
                <a:lnTo>
                  <a:pt x="258270" y="255698"/>
                </a:lnTo>
                <a:lnTo>
                  <a:pt x="227076" y="238632"/>
                </a:lnTo>
                <a:lnTo>
                  <a:pt x="227076" y="236474"/>
                </a:lnTo>
                <a:lnTo>
                  <a:pt x="248618" y="197469"/>
                </a:lnTo>
                <a:lnTo>
                  <a:pt x="263525" y="151511"/>
                </a:lnTo>
                <a:lnTo>
                  <a:pt x="269771" y="115730"/>
                </a:lnTo>
                <a:lnTo>
                  <a:pt x="269398" y="84153"/>
                </a:lnTo>
                <a:lnTo>
                  <a:pt x="249555" y="34416"/>
                </a:lnTo>
                <a:lnTo>
                  <a:pt x="201390" y="3921"/>
                </a:lnTo>
                <a:lnTo>
                  <a:pt x="172466" y="0"/>
                </a:lnTo>
                <a:lnTo>
                  <a:pt x="163097" y="537"/>
                </a:lnTo>
                <a:lnTo>
                  <a:pt x="143621" y="4302"/>
                </a:lnTo>
                <a:lnTo>
                  <a:pt x="96393" y="34416"/>
                </a:lnTo>
                <a:lnTo>
                  <a:pt x="76549" y="84153"/>
                </a:lnTo>
                <a:lnTo>
                  <a:pt x="76176" y="115730"/>
                </a:lnTo>
                <a:lnTo>
                  <a:pt x="82423" y="151511"/>
                </a:lnTo>
                <a:lnTo>
                  <a:pt x="97329" y="197469"/>
                </a:lnTo>
                <a:lnTo>
                  <a:pt x="117856" y="235330"/>
                </a:lnTo>
                <a:lnTo>
                  <a:pt x="118872" y="236474"/>
                </a:lnTo>
                <a:lnTo>
                  <a:pt x="118872" y="238632"/>
                </a:lnTo>
                <a:lnTo>
                  <a:pt x="117856" y="241807"/>
                </a:lnTo>
                <a:lnTo>
                  <a:pt x="79440" y="256978"/>
                </a:lnTo>
                <a:lnTo>
                  <a:pt x="70739" y="257937"/>
                </a:lnTo>
                <a:lnTo>
                  <a:pt x="51446" y="261274"/>
                </a:lnTo>
                <a:lnTo>
                  <a:pt x="5334" y="277240"/>
                </a:lnTo>
                <a:lnTo>
                  <a:pt x="0" y="289051"/>
                </a:lnTo>
                <a:lnTo>
                  <a:pt x="4318" y="293369"/>
                </a:lnTo>
                <a:lnTo>
                  <a:pt x="6477" y="296671"/>
                </a:lnTo>
                <a:lnTo>
                  <a:pt x="9652" y="297688"/>
                </a:lnTo>
                <a:lnTo>
                  <a:pt x="12827" y="297688"/>
                </a:lnTo>
                <a:lnTo>
                  <a:pt x="16002" y="297688"/>
                </a:lnTo>
                <a:lnTo>
                  <a:pt x="18161" y="296671"/>
                </a:lnTo>
                <a:lnTo>
                  <a:pt x="20320" y="294513"/>
                </a:lnTo>
                <a:lnTo>
                  <a:pt x="29622" y="290060"/>
                </a:lnTo>
                <a:lnTo>
                  <a:pt x="43116" y="286416"/>
                </a:lnTo>
                <a:lnTo>
                  <a:pt x="58610" y="283583"/>
                </a:lnTo>
                <a:lnTo>
                  <a:pt x="73914" y="281558"/>
                </a:lnTo>
                <a:lnTo>
                  <a:pt x="84111" y="279923"/>
                </a:lnTo>
                <a:lnTo>
                  <a:pt x="129460" y="261572"/>
                </a:lnTo>
                <a:lnTo>
                  <a:pt x="142494" y="236474"/>
                </a:lnTo>
                <a:lnTo>
                  <a:pt x="141351" y="228980"/>
                </a:lnTo>
                <a:lnTo>
                  <a:pt x="137033" y="222503"/>
                </a:lnTo>
                <a:lnTo>
                  <a:pt x="127353" y="207077"/>
                </a:lnTo>
                <a:lnTo>
                  <a:pt x="109993" y="167032"/>
                </a:lnTo>
                <a:lnTo>
                  <a:pt x="99054" y="115323"/>
                </a:lnTo>
                <a:lnTo>
                  <a:pt x="99044" y="88804"/>
                </a:lnTo>
                <a:lnTo>
                  <a:pt x="103868" y="66524"/>
                </a:lnTo>
                <a:lnTo>
                  <a:pt x="131639" y="33482"/>
                </a:lnTo>
                <a:lnTo>
                  <a:pt x="172466" y="22605"/>
                </a:lnTo>
                <a:lnTo>
                  <a:pt x="173482" y="22605"/>
                </a:lnTo>
                <a:lnTo>
                  <a:pt x="179671" y="23008"/>
                </a:lnTo>
                <a:lnTo>
                  <a:pt x="194897" y="25828"/>
                </a:lnTo>
                <a:lnTo>
                  <a:pt x="214147" y="33482"/>
                </a:lnTo>
                <a:lnTo>
                  <a:pt x="232410" y="48387"/>
                </a:lnTo>
                <a:lnTo>
                  <a:pt x="242079" y="66524"/>
                </a:lnTo>
                <a:lnTo>
                  <a:pt x="246903" y="88804"/>
                </a:lnTo>
                <a:lnTo>
                  <a:pt x="246893" y="115323"/>
                </a:lnTo>
                <a:lnTo>
                  <a:pt x="235954" y="167032"/>
                </a:lnTo>
                <a:lnTo>
                  <a:pt x="218594" y="207077"/>
                </a:lnTo>
                <a:lnTo>
                  <a:pt x="204597" y="228980"/>
                </a:lnTo>
                <a:lnTo>
                  <a:pt x="203454" y="236474"/>
                </a:lnTo>
                <a:lnTo>
                  <a:pt x="225954" y="268468"/>
                </a:lnTo>
                <a:lnTo>
                  <a:pt x="272034" y="281558"/>
                </a:lnTo>
                <a:lnTo>
                  <a:pt x="287337" y="283583"/>
                </a:lnTo>
                <a:lnTo>
                  <a:pt x="302831" y="286416"/>
                </a:lnTo>
                <a:lnTo>
                  <a:pt x="316325" y="290060"/>
                </a:lnTo>
                <a:lnTo>
                  <a:pt x="325628" y="294513"/>
                </a:lnTo>
                <a:lnTo>
                  <a:pt x="327787" y="296671"/>
                </a:lnTo>
                <a:lnTo>
                  <a:pt x="329819" y="297688"/>
                </a:lnTo>
                <a:lnTo>
                  <a:pt x="333121" y="297688"/>
                </a:lnTo>
                <a:lnTo>
                  <a:pt x="336296" y="297688"/>
                </a:lnTo>
                <a:lnTo>
                  <a:pt x="339471" y="296671"/>
                </a:lnTo>
                <a:lnTo>
                  <a:pt x="341630" y="293369"/>
                </a:lnTo>
                <a:lnTo>
                  <a:pt x="345948" y="289051"/>
                </a:lnTo>
                <a:lnTo>
                  <a:pt x="344932" y="281558"/>
                </a:lnTo>
                <a:lnTo>
                  <a:pt x="340614" y="277240"/>
                </a:lnTo>
                <a:close/>
              </a:path>
            </a:pathLst>
          </a:custGeom>
          <a:ln w="12191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648200" y="2045653"/>
            <a:ext cx="135305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" algn="ctr">
              <a:lnSpc>
                <a:spcPct val="100000"/>
              </a:lnSpc>
              <a:spcBef>
                <a:spcPts val="105"/>
              </a:spcBef>
            </a:pPr>
            <a:r>
              <a:rPr lang="en-US" sz="1400" b="0" spc="-5" dirty="0">
                <a:latin typeface="Calibri Light"/>
                <a:cs typeface="Calibri Light"/>
              </a:rPr>
              <a:t>Cognitive Claims Leadership</a:t>
            </a:r>
            <a:endParaRPr sz="1400" dirty="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3884" y="2819400"/>
            <a:ext cx="10687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0" spc="-10" dirty="0">
                <a:latin typeface="Calibri Light"/>
                <a:cs typeface="Calibri Light"/>
              </a:rPr>
              <a:t>Key</a:t>
            </a:r>
            <a:r>
              <a:rPr sz="1600" b="0" spc="-135" dirty="0">
                <a:latin typeface="Calibri Light"/>
                <a:cs typeface="Calibri Light"/>
              </a:rPr>
              <a:t> </a:t>
            </a:r>
            <a:r>
              <a:rPr sz="1600" b="0" spc="-15" dirty="0">
                <a:latin typeface="Calibri Light"/>
                <a:cs typeface="Calibri Light"/>
              </a:rPr>
              <a:t>teams</a:t>
            </a:r>
            <a:endParaRPr sz="1600" dirty="0">
              <a:latin typeface="Calibri Light"/>
              <a:cs typeface="Calibri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4840" y="3136012"/>
            <a:ext cx="9980295" cy="0"/>
          </a:xfrm>
          <a:custGeom>
            <a:avLst/>
            <a:gdLst/>
            <a:ahLst/>
            <a:cxnLst/>
            <a:rect l="l" t="t" r="r" b="b"/>
            <a:pathLst>
              <a:path w="9980295">
                <a:moveTo>
                  <a:pt x="0" y="0"/>
                </a:moveTo>
                <a:lnTo>
                  <a:pt x="9980167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258593" y="33576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19" h="502920">
                <a:moveTo>
                  <a:pt x="251840" y="0"/>
                </a:moveTo>
                <a:lnTo>
                  <a:pt x="296830" y="4049"/>
                </a:lnTo>
                <a:lnTo>
                  <a:pt x="339204" y="15729"/>
                </a:lnTo>
                <a:lnTo>
                  <a:pt x="378248" y="34332"/>
                </a:lnTo>
                <a:lnTo>
                  <a:pt x="413247" y="59153"/>
                </a:lnTo>
                <a:lnTo>
                  <a:pt x="443485" y="89487"/>
                </a:lnTo>
                <a:lnTo>
                  <a:pt x="468248" y="124629"/>
                </a:lnTo>
                <a:lnTo>
                  <a:pt x="486822" y="163872"/>
                </a:lnTo>
                <a:lnTo>
                  <a:pt x="498490" y="206511"/>
                </a:lnTo>
                <a:lnTo>
                  <a:pt x="502539" y="251840"/>
                </a:lnTo>
                <a:lnTo>
                  <a:pt x="498490" y="296830"/>
                </a:lnTo>
                <a:lnTo>
                  <a:pt x="486822" y="339204"/>
                </a:lnTo>
                <a:lnTo>
                  <a:pt x="468248" y="378248"/>
                </a:lnTo>
                <a:lnTo>
                  <a:pt x="443485" y="413247"/>
                </a:lnTo>
                <a:lnTo>
                  <a:pt x="413247" y="443485"/>
                </a:lnTo>
                <a:lnTo>
                  <a:pt x="378248" y="468249"/>
                </a:lnTo>
                <a:lnTo>
                  <a:pt x="339204" y="486822"/>
                </a:lnTo>
                <a:lnTo>
                  <a:pt x="296830" y="498490"/>
                </a:lnTo>
                <a:lnTo>
                  <a:pt x="251840" y="502538"/>
                </a:lnTo>
                <a:lnTo>
                  <a:pt x="206511" y="498490"/>
                </a:lnTo>
                <a:lnTo>
                  <a:pt x="163872" y="486822"/>
                </a:lnTo>
                <a:lnTo>
                  <a:pt x="124629" y="468248"/>
                </a:lnTo>
                <a:lnTo>
                  <a:pt x="89487" y="443485"/>
                </a:lnTo>
                <a:lnTo>
                  <a:pt x="59153" y="413247"/>
                </a:lnTo>
                <a:lnTo>
                  <a:pt x="34332" y="378248"/>
                </a:lnTo>
                <a:lnTo>
                  <a:pt x="15729" y="339204"/>
                </a:lnTo>
                <a:lnTo>
                  <a:pt x="4049" y="296830"/>
                </a:lnTo>
                <a:lnTo>
                  <a:pt x="0" y="251840"/>
                </a:lnTo>
                <a:lnTo>
                  <a:pt x="4049" y="206511"/>
                </a:lnTo>
                <a:lnTo>
                  <a:pt x="15729" y="163872"/>
                </a:lnTo>
                <a:lnTo>
                  <a:pt x="34332" y="124629"/>
                </a:lnTo>
                <a:lnTo>
                  <a:pt x="59153" y="89487"/>
                </a:lnTo>
                <a:lnTo>
                  <a:pt x="89487" y="59153"/>
                </a:lnTo>
                <a:lnTo>
                  <a:pt x="124629" y="34332"/>
                </a:lnTo>
                <a:lnTo>
                  <a:pt x="163872" y="15729"/>
                </a:lnTo>
                <a:lnTo>
                  <a:pt x="206511" y="4049"/>
                </a:lnTo>
                <a:lnTo>
                  <a:pt x="251840" y="0"/>
                </a:lnTo>
              </a:path>
            </a:pathLst>
          </a:custGeom>
          <a:ln w="12191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236113" y="333483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224841" y="4398"/>
                </a:lnTo>
                <a:lnTo>
                  <a:pt x="178341" y="17088"/>
                </a:lnTo>
                <a:lnTo>
                  <a:pt x="135579" y="37309"/>
                </a:lnTo>
                <a:lnTo>
                  <a:pt x="97314" y="64304"/>
                </a:lnTo>
                <a:lnTo>
                  <a:pt x="64304" y="97314"/>
                </a:lnTo>
                <a:lnTo>
                  <a:pt x="37309" y="135579"/>
                </a:lnTo>
                <a:lnTo>
                  <a:pt x="17088" y="178341"/>
                </a:lnTo>
                <a:lnTo>
                  <a:pt x="4398" y="224841"/>
                </a:lnTo>
                <a:lnTo>
                  <a:pt x="0" y="274320"/>
                </a:lnTo>
                <a:lnTo>
                  <a:pt x="4398" y="323531"/>
                </a:lnTo>
                <a:lnTo>
                  <a:pt x="17088" y="369888"/>
                </a:lnTo>
                <a:lnTo>
                  <a:pt x="37309" y="412608"/>
                </a:lnTo>
                <a:lnTo>
                  <a:pt x="64304" y="450907"/>
                </a:lnTo>
                <a:lnTo>
                  <a:pt x="97314" y="484000"/>
                </a:lnTo>
                <a:lnTo>
                  <a:pt x="135579" y="511104"/>
                </a:lnTo>
                <a:lnTo>
                  <a:pt x="178341" y="531434"/>
                </a:lnTo>
                <a:lnTo>
                  <a:pt x="224841" y="544208"/>
                </a:lnTo>
                <a:lnTo>
                  <a:pt x="274319" y="548640"/>
                </a:lnTo>
                <a:lnTo>
                  <a:pt x="323531" y="544208"/>
                </a:lnTo>
                <a:lnTo>
                  <a:pt x="369888" y="531434"/>
                </a:lnTo>
                <a:lnTo>
                  <a:pt x="412608" y="511104"/>
                </a:lnTo>
                <a:lnTo>
                  <a:pt x="450907" y="484000"/>
                </a:lnTo>
                <a:lnTo>
                  <a:pt x="484000" y="450907"/>
                </a:lnTo>
                <a:lnTo>
                  <a:pt x="511104" y="412608"/>
                </a:lnTo>
                <a:lnTo>
                  <a:pt x="531434" y="369888"/>
                </a:lnTo>
                <a:lnTo>
                  <a:pt x="544208" y="323531"/>
                </a:lnTo>
                <a:lnTo>
                  <a:pt x="548639" y="274320"/>
                </a:lnTo>
                <a:lnTo>
                  <a:pt x="544208" y="224841"/>
                </a:lnTo>
                <a:lnTo>
                  <a:pt x="531434" y="178341"/>
                </a:lnTo>
                <a:lnTo>
                  <a:pt x="511104" y="135579"/>
                </a:lnTo>
                <a:lnTo>
                  <a:pt x="484000" y="97314"/>
                </a:lnTo>
                <a:lnTo>
                  <a:pt x="450907" y="64304"/>
                </a:lnTo>
                <a:lnTo>
                  <a:pt x="412608" y="37309"/>
                </a:lnTo>
                <a:lnTo>
                  <a:pt x="369888" y="17088"/>
                </a:lnTo>
                <a:lnTo>
                  <a:pt x="323531" y="4398"/>
                </a:lnTo>
                <a:lnTo>
                  <a:pt x="274319" y="0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335174" y="3460245"/>
            <a:ext cx="347980" cy="297815"/>
          </a:xfrm>
          <a:custGeom>
            <a:avLst/>
            <a:gdLst/>
            <a:ahLst/>
            <a:cxnLst/>
            <a:rect l="l" t="t" r="r" b="b"/>
            <a:pathLst>
              <a:path w="347980" h="297814">
                <a:moveTo>
                  <a:pt x="342138" y="277241"/>
                </a:moveTo>
                <a:lnTo>
                  <a:pt x="295792" y="261274"/>
                </a:lnTo>
                <a:lnTo>
                  <a:pt x="267704" y="256924"/>
                </a:lnTo>
                <a:lnTo>
                  <a:pt x="259429" y="255651"/>
                </a:lnTo>
                <a:lnTo>
                  <a:pt x="228091" y="238633"/>
                </a:lnTo>
                <a:lnTo>
                  <a:pt x="228091" y="236474"/>
                </a:lnTo>
                <a:lnTo>
                  <a:pt x="249697" y="197469"/>
                </a:lnTo>
                <a:lnTo>
                  <a:pt x="264667" y="151511"/>
                </a:lnTo>
                <a:lnTo>
                  <a:pt x="270914" y="115730"/>
                </a:lnTo>
                <a:lnTo>
                  <a:pt x="270541" y="84153"/>
                </a:lnTo>
                <a:lnTo>
                  <a:pt x="250697" y="34417"/>
                </a:lnTo>
                <a:lnTo>
                  <a:pt x="202247" y="3921"/>
                </a:lnTo>
                <a:lnTo>
                  <a:pt x="173227" y="0"/>
                </a:lnTo>
                <a:lnTo>
                  <a:pt x="163835" y="537"/>
                </a:lnTo>
                <a:lnTo>
                  <a:pt x="144287" y="4302"/>
                </a:lnTo>
                <a:lnTo>
                  <a:pt x="96773" y="34417"/>
                </a:lnTo>
                <a:lnTo>
                  <a:pt x="76930" y="84153"/>
                </a:lnTo>
                <a:lnTo>
                  <a:pt x="76557" y="115730"/>
                </a:lnTo>
                <a:lnTo>
                  <a:pt x="82803" y="151511"/>
                </a:lnTo>
                <a:lnTo>
                  <a:pt x="97774" y="197469"/>
                </a:lnTo>
                <a:lnTo>
                  <a:pt x="118363" y="235331"/>
                </a:lnTo>
                <a:lnTo>
                  <a:pt x="119379" y="236474"/>
                </a:lnTo>
                <a:lnTo>
                  <a:pt x="119379" y="238633"/>
                </a:lnTo>
                <a:lnTo>
                  <a:pt x="118363" y="241808"/>
                </a:lnTo>
                <a:lnTo>
                  <a:pt x="79767" y="256924"/>
                </a:lnTo>
                <a:lnTo>
                  <a:pt x="70992" y="257937"/>
                </a:lnTo>
                <a:lnTo>
                  <a:pt x="51679" y="261274"/>
                </a:lnTo>
                <a:lnTo>
                  <a:pt x="5333" y="277241"/>
                </a:lnTo>
                <a:lnTo>
                  <a:pt x="0" y="289051"/>
                </a:lnTo>
                <a:lnTo>
                  <a:pt x="4317" y="293370"/>
                </a:lnTo>
                <a:lnTo>
                  <a:pt x="6476" y="296672"/>
                </a:lnTo>
                <a:lnTo>
                  <a:pt x="9651" y="297688"/>
                </a:lnTo>
                <a:lnTo>
                  <a:pt x="12953" y="297688"/>
                </a:lnTo>
                <a:lnTo>
                  <a:pt x="16128" y="297688"/>
                </a:lnTo>
                <a:lnTo>
                  <a:pt x="18287" y="296672"/>
                </a:lnTo>
                <a:lnTo>
                  <a:pt x="20446" y="294513"/>
                </a:lnTo>
                <a:lnTo>
                  <a:pt x="29769" y="290060"/>
                </a:lnTo>
                <a:lnTo>
                  <a:pt x="43306" y="286416"/>
                </a:lnTo>
                <a:lnTo>
                  <a:pt x="58844" y="283583"/>
                </a:lnTo>
                <a:lnTo>
                  <a:pt x="74167" y="281559"/>
                </a:lnTo>
                <a:lnTo>
                  <a:pt x="84441" y="279923"/>
                </a:lnTo>
                <a:lnTo>
                  <a:pt x="130032" y="261524"/>
                </a:lnTo>
                <a:lnTo>
                  <a:pt x="143128" y="236474"/>
                </a:lnTo>
                <a:lnTo>
                  <a:pt x="141985" y="228981"/>
                </a:lnTo>
                <a:lnTo>
                  <a:pt x="137667" y="222504"/>
                </a:lnTo>
                <a:lnTo>
                  <a:pt x="127950" y="207077"/>
                </a:lnTo>
                <a:lnTo>
                  <a:pt x="110468" y="167032"/>
                </a:lnTo>
                <a:lnTo>
                  <a:pt x="99508" y="115323"/>
                </a:lnTo>
                <a:lnTo>
                  <a:pt x="99504" y="88804"/>
                </a:lnTo>
                <a:lnTo>
                  <a:pt x="104358" y="66524"/>
                </a:lnTo>
                <a:lnTo>
                  <a:pt x="132187" y="33482"/>
                </a:lnTo>
                <a:lnTo>
                  <a:pt x="173227" y="22606"/>
                </a:lnTo>
                <a:lnTo>
                  <a:pt x="174244" y="22606"/>
                </a:lnTo>
                <a:lnTo>
                  <a:pt x="180472" y="23008"/>
                </a:lnTo>
                <a:lnTo>
                  <a:pt x="195786" y="25828"/>
                </a:lnTo>
                <a:lnTo>
                  <a:pt x="215124" y="33482"/>
                </a:lnTo>
                <a:lnTo>
                  <a:pt x="233425" y="48387"/>
                </a:lnTo>
                <a:lnTo>
                  <a:pt x="243113" y="66524"/>
                </a:lnTo>
                <a:lnTo>
                  <a:pt x="247967" y="88804"/>
                </a:lnTo>
                <a:lnTo>
                  <a:pt x="247963" y="115323"/>
                </a:lnTo>
                <a:lnTo>
                  <a:pt x="237003" y="167032"/>
                </a:lnTo>
                <a:lnTo>
                  <a:pt x="219521" y="207077"/>
                </a:lnTo>
                <a:lnTo>
                  <a:pt x="205485" y="228981"/>
                </a:lnTo>
                <a:lnTo>
                  <a:pt x="204342" y="236474"/>
                </a:lnTo>
                <a:lnTo>
                  <a:pt x="226950" y="268450"/>
                </a:lnTo>
                <a:lnTo>
                  <a:pt x="273303" y="281559"/>
                </a:lnTo>
                <a:lnTo>
                  <a:pt x="288627" y="283583"/>
                </a:lnTo>
                <a:lnTo>
                  <a:pt x="304165" y="286416"/>
                </a:lnTo>
                <a:lnTo>
                  <a:pt x="317702" y="290060"/>
                </a:lnTo>
                <a:lnTo>
                  <a:pt x="327025" y="294513"/>
                </a:lnTo>
                <a:lnTo>
                  <a:pt x="329183" y="296672"/>
                </a:lnTo>
                <a:lnTo>
                  <a:pt x="331342" y="297688"/>
                </a:lnTo>
                <a:lnTo>
                  <a:pt x="334517" y="297688"/>
                </a:lnTo>
                <a:lnTo>
                  <a:pt x="337819" y="297688"/>
                </a:lnTo>
                <a:lnTo>
                  <a:pt x="340994" y="296672"/>
                </a:lnTo>
                <a:lnTo>
                  <a:pt x="343153" y="293370"/>
                </a:lnTo>
                <a:lnTo>
                  <a:pt x="347471" y="289051"/>
                </a:lnTo>
                <a:lnTo>
                  <a:pt x="346456" y="281559"/>
                </a:lnTo>
                <a:lnTo>
                  <a:pt x="342138" y="277241"/>
                </a:lnTo>
                <a:close/>
              </a:path>
            </a:pathLst>
          </a:custGeom>
          <a:ln w="12191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00985" y="33576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19" h="502920">
                <a:moveTo>
                  <a:pt x="251840" y="0"/>
                </a:moveTo>
                <a:lnTo>
                  <a:pt x="296830" y="4049"/>
                </a:lnTo>
                <a:lnTo>
                  <a:pt x="339204" y="15729"/>
                </a:lnTo>
                <a:lnTo>
                  <a:pt x="378248" y="34332"/>
                </a:lnTo>
                <a:lnTo>
                  <a:pt x="413247" y="59153"/>
                </a:lnTo>
                <a:lnTo>
                  <a:pt x="443485" y="89487"/>
                </a:lnTo>
                <a:lnTo>
                  <a:pt x="468248" y="124629"/>
                </a:lnTo>
                <a:lnTo>
                  <a:pt x="486822" y="163872"/>
                </a:lnTo>
                <a:lnTo>
                  <a:pt x="498490" y="206511"/>
                </a:lnTo>
                <a:lnTo>
                  <a:pt x="502538" y="251840"/>
                </a:lnTo>
                <a:lnTo>
                  <a:pt x="498490" y="296830"/>
                </a:lnTo>
                <a:lnTo>
                  <a:pt x="486822" y="339204"/>
                </a:lnTo>
                <a:lnTo>
                  <a:pt x="468249" y="378248"/>
                </a:lnTo>
                <a:lnTo>
                  <a:pt x="443485" y="413247"/>
                </a:lnTo>
                <a:lnTo>
                  <a:pt x="413247" y="443485"/>
                </a:lnTo>
                <a:lnTo>
                  <a:pt x="378248" y="468249"/>
                </a:lnTo>
                <a:lnTo>
                  <a:pt x="339204" y="486822"/>
                </a:lnTo>
                <a:lnTo>
                  <a:pt x="296830" y="498490"/>
                </a:lnTo>
                <a:lnTo>
                  <a:pt x="251840" y="502538"/>
                </a:lnTo>
                <a:lnTo>
                  <a:pt x="206511" y="498490"/>
                </a:lnTo>
                <a:lnTo>
                  <a:pt x="163872" y="486822"/>
                </a:lnTo>
                <a:lnTo>
                  <a:pt x="124629" y="468248"/>
                </a:lnTo>
                <a:lnTo>
                  <a:pt x="89487" y="443485"/>
                </a:lnTo>
                <a:lnTo>
                  <a:pt x="59153" y="413247"/>
                </a:lnTo>
                <a:lnTo>
                  <a:pt x="34332" y="378248"/>
                </a:lnTo>
                <a:lnTo>
                  <a:pt x="15729" y="339204"/>
                </a:lnTo>
                <a:lnTo>
                  <a:pt x="4049" y="296830"/>
                </a:lnTo>
                <a:lnTo>
                  <a:pt x="0" y="251840"/>
                </a:lnTo>
                <a:lnTo>
                  <a:pt x="4049" y="206511"/>
                </a:lnTo>
                <a:lnTo>
                  <a:pt x="15729" y="163872"/>
                </a:lnTo>
                <a:lnTo>
                  <a:pt x="34332" y="124629"/>
                </a:lnTo>
                <a:lnTo>
                  <a:pt x="59153" y="89487"/>
                </a:lnTo>
                <a:lnTo>
                  <a:pt x="89487" y="59153"/>
                </a:lnTo>
                <a:lnTo>
                  <a:pt x="124629" y="34332"/>
                </a:lnTo>
                <a:lnTo>
                  <a:pt x="163872" y="15729"/>
                </a:lnTo>
                <a:lnTo>
                  <a:pt x="206511" y="4049"/>
                </a:lnTo>
                <a:lnTo>
                  <a:pt x="251840" y="0"/>
                </a:lnTo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78507" y="333483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224841" y="4398"/>
                </a:lnTo>
                <a:lnTo>
                  <a:pt x="178341" y="17088"/>
                </a:lnTo>
                <a:lnTo>
                  <a:pt x="135579" y="37309"/>
                </a:lnTo>
                <a:lnTo>
                  <a:pt x="97314" y="64304"/>
                </a:lnTo>
                <a:lnTo>
                  <a:pt x="64304" y="97314"/>
                </a:lnTo>
                <a:lnTo>
                  <a:pt x="37309" y="135579"/>
                </a:lnTo>
                <a:lnTo>
                  <a:pt x="17088" y="178341"/>
                </a:lnTo>
                <a:lnTo>
                  <a:pt x="4398" y="224841"/>
                </a:lnTo>
                <a:lnTo>
                  <a:pt x="0" y="274320"/>
                </a:lnTo>
                <a:lnTo>
                  <a:pt x="4398" y="323531"/>
                </a:lnTo>
                <a:lnTo>
                  <a:pt x="17088" y="369888"/>
                </a:lnTo>
                <a:lnTo>
                  <a:pt x="37309" y="412608"/>
                </a:lnTo>
                <a:lnTo>
                  <a:pt x="64304" y="450907"/>
                </a:lnTo>
                <a:lnTo>
                  <a:pt x="97314" y="484000"/>
                </a:lnTo>
                <a:lnTo>
                  <a:pt x="135579" y="511104"/>
                </a:lnTo>
                <a:lnTo>
                  <a:pt x="178341" y="531434"/>
                </a:lnTo>
                <a:lnTo>
                  <a:pt x="224841" y="544208"/>
                </a:lnTo>
                <a:lnTo>
                  <a:pt x="274319" y="548640"/>
                </a:lnTo>
                <a:lnTo>
                  <a:pt x="323531" y="544208"/>
                </a:lnTo>
                <a:lnTo>
                  <a:pt x="369888" y="531434"/>
                </a:lnTo>
                <a:lnTo>
                  <a:pt x="412608" y="511104"/>
                </a:lnTo>
                <a:lnTo>
                  <a:pt x="450907" y="484000"/>
                </a:lnTo>
                <a:lnTo>
                  <a:pt x="484000" y="450907"/>
                </a:lnTo>
                <a:lnTo>
                  <a:pt x="511104" y="412608"/>
                </a:lnTo>
                <a:lnTo>
                  <a:pt x="531434" y="369888"/>
                </a:lnTo>
                <a:lnTo>
                  <a:pt x="544208" y="323531"/>
                </a:lnTo>
                <a:lnTo>
                  <a:pt x="548640" y="274320"/>
                </a:lnTo>
                <a:lnTo>
                  <a:pt x="544208" y="224841"/>
                </a:lnTo>
                <a:lnTo>
                  <a:pt x="531434" y="178341"/>
                </a:lnTo>
                <a:lnTo>
                  <a:pt x="511104" y="135579"/>
                </a:lnTo>
                <a:lnTo>
                  <a:pt x="484000" y="97314"/>
                </a:lnTo>
                <a:lnTo>
                  <a:pt x="450907" y="64304"/>
                </a:lnTo>
                <a:lnTo>
                  <a:pt x="412608" y="37309"/>
                </a:lnTo>
                <a:lnTo>
                  <a:pt x="369888" y="17088"/>
                </a:lnTo>
                <a:lnTo>
                  <a:pt x="323531" y="4398"/>
                </a:lnTo>
                <a:lnTo>
                  <a:pt x="274319" y="0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877566" y="3460245"/>
            <a:ext cx="347980" cy="297815"/>
          </a:xfrm>
          <a:custGeom>
            <a:avLst/>
            <a:gdLst/>
            <a:ahLst/>
            <a:cxnLst/>
            <a:rect l="l" t="t" r="r" b="b"/>
            <a:pathLst>
              <a:path w="347980" h="297814">
                <a:moveTo>
                  <a:pt x="342138" y="277241"/>
                </a:moveTo>
                <a:lnTo>
                  <a:pt x="295792" y="261274"/>
                </a:lnTo>
                <a:lnTo>
                  <a:pt x="267704" y="256924"/>
                </a:lnTo>
                <a:lnTo>
                  <a:pt x="259429" y="255651"/>
                </a:lnTo>
                <a:lnTo>
                  <a:pt x="228092" y="238633"/>
                </a:lnTo>
                <a:lnTo>
                  <a:pt x="228092" y="236474"/>
                </a:lnTo>
                <a:lnTo>
                  <a:pt x="249697" y="197469"/>
                </a:lnTo>
                <a:lnTo>
                  <a:pt x="264668" y="151511"/>
                </a:lnTo>
                <a:lnTo>
                  <a:pt x="270914" y="115730"/>
                </a:lnTo>
                <a:lnTo>
                  <a:pt x="270541" y="84153"/>
                </a:lnTo>
                <a:lnTo>
                  <a:pt x="250697" y="34417"/>
                </a:lnTo>
                <a:lnTo>
                  <a:pt x="202247" y="3921"/>
                </a:lnTo>
                <a:lnTo>
                  <a:pt x="173227" y="0"/>
                </a:lnTo>
                <a:lnTo>
                  <a:pt x="163835" y="537"/>
                </a:lnTo>
                <a:lnTo>
                  <a:pt x="144287" y="4302"/>
                </a:lnTo>
                <a:lnTo>
                  <a:pt x="96774" y="34417"/>
                </a:lnTo>
                <a:lnTo>
                  <a:pt x="76930" y="84153"/>
                </a:lnTo>
                <a:lnTo>
                  <a:pt x="76557" y="115730"/>
                </a:lnTo>
                <a:lnTo>
                  <a:pt x="82803" y="151511"/>
                </a:lnTo>
                <a:lnTo>
                  <a:pt x="97774" y="197469"/>
                </a:lnTo>
                <a:lnTo>
                  <a:pt x="118363" y="235331"/>
                </a:lnTo>
                <a:lnTo>
                  <a:pt x="119380" y="236474"/>
                </a:lnTo>
                <a:lnTo>
                  <a:pt x="119380" y="238633"/>
                </a:lnTo>
                <a:lnTo>
                  <a:pt x="118363" y="241808"/>
                </a:lnTo>
                <a:lnTo>
                  <a:pt x="79767" y="256924"/>
                </a:lnTo>
                <a:lnTo>
                  <a:pt x="70993" y="257937"/>
                </a:lnTo>
                <a:lnTo>
                  <a:pt x="51679" y="261274"/>
                </a:lnTo>
                <a:lnTo>
                  <a:pt x="5333" y="277241"/>
                </a:lnTo>
                <a:lnTo>
                  <a:pt x="0" y="289051"/>
                </a:lnTo>
                <a:lnTo>
                  <a:pt x="4318" y="293370"/>
                </a:lnTo>
                <a:lnTo>
                  <a:pt x="6476" y="296672"/>
                </a:lnTo>
                <a:lnTo>
                  <a:pt x="9651" y="297688"/>
                </a:lnTo>
                <a:lnTo>
                  <a:pt x="12953" y="297688"/>
                </a:lnTo>
                <a:lnTo>
                  <a:pt x="16128" y="297688"/>
                </a:lnTo>
                <a:lnTo>
                  <a:pt x="18287" y="296672"/>
                </a:lnTo>
                <a:lnTo>
                  <a:pt x="20446" y="294513"/>
                </a:lnTo>
                <a:lnTo>
                  <a:pt x="29769" y="290060"/>
                </a:lnTo>
                <a:lnTo>
                  <a:pt x="43306" y="286416"/>
                </a:lnTo>
                <a:lnTo>
                  <a:pt x="58844" y="283583"/>
                </a:lnTo>
                <a:lnTo>
                  <a:pt x="74168" y="281559"/>
                </a:lnTo>
                <a:lnTo>
                  <a:pt x="84441" y="279923"/>
                </a:lnTo>
                <a:lnTo>
                  <a:pt x="130032" y="261524"/>
                </a:lnTo>
                <a:lnTo>
                  <a:pt x="143128" y="236474"/>
                </a:lnTo>
                <a:lnTo>
                  <a:pt x="141986" y="228981"/>
                </a:lnTo>
                <a:lnTo>
                  <a:pt x="137668" y="222504"/>
                </a:lnTo>
                <a:lnTo>
                  <a:pt x="127950" y="207077"/>
                </a:lnTo>
                <a:lnTo>
                  <a:pt x="110468" y="167032"/>
                </a:lnTo>
                <a:lnTo>
                  <a:pt x="99508" y="115323"/>
                </a:lnTo>
                <a:lnTo>
                  <a:pt x="99504" y="88804"/>
                </a:lnTo>
                <a:lnTo>
                  <a:pt x="104358" y="66524"/>
                </a:lnTo>
                <a:lnTo>
                  <a:pt x="132187" y="33482"/>
                </a:lnTo>
                <a:lnTo>
                  <a:pt x="173227" y="22606"/>
                </a:lnTo>
                <a:lnTo>
                  <a:pt x="174244" y="22606"/>
                </a:lnTo>
                <a:lnTo>
                  <a:pt x="180472" y="23008"/>
                </a:lnTo>
                <a:lnTo>
                  <a:pt x="195786" y="25828"/>
                </a:lnTo>
                <a:lnTo>
                  <a:pt x="215124" y="33482"/>
                </a:lnTo>
                <a:lnTo>
                  <a:pt x="233425" y="48387"/>
                </a:lnTo>
                <a:lnTo>
                  <a:pt x="243113" y="66524"/>
                </a:lnTo>
                <a:lnTo>
                  <a:pt x="247967" y="88804"/>
                </a:lnTo>
                <a:lnTo>
                  <a:pt x="247963" y="115323"/>
                </a:lnTo>
                <a:lnTo>
                  <a:pt x="237003" y="167032"/>
                </a:lnTo>
                <a:lnTo>
                  <a:pt x="219521" y="207077"/>
                </a:lnTo>
                <a:lnTo>
                  <a:pt x="205486" y="228981"/>
                </a:lnTo>
                <a:lnTo>
                  <a:pt x="204343" y="236474"/>
                </a:lnTo>
                <a:lnTo>
                  <a:pt x="226950" y="268450"/>
                </a:lnTo>
                <a:lnTo>
                  <a:pt x="273303" y="281559"/>
                </a:lnTo>
                <a:lnTo>
                  <a:pt x="288627" y="283583"/>
                </a:lnTo>
                <a:lnTo>
                  <a:pt x="304165" y="286416"/>
                </a:lnTo>
                <a:lnTo>
                  <a:pt x="317702" y="290060"/>
                </a:lnTo>
                <a:lnTo>
                  <a:pt x="327025" y="294513"/>
                </a:lnTo>
                <a:lnTo>
                  <a:pt x="329183" y="296672"/>
                </a:lnTo>
                <a:lnTo>
                  <a:pt x="331343" y="297688"/>
                </a:lnTo>
                <a:lnTo>
                  <a:pt x="334518" y="297688"/>
                </a:lnTo>
                <a:lnTo>
                  <a:pt x="337819" y="297688"/>
                </a:lnTo>
                <a:lnTo>
                  <a:pt x="340994" y="296672"/>
                </a:lnTo>
                <a:lnTo>
                  <a:pt x="343153" y="293370"/>
                </a:lnTo>
                <a:lnTo>
                  <a:pt x="347471" y="289051"/>
                </a:lnTo>
                <a:lnTo>
                  <a:pt x="346456" y="281559"/>
                </a:lnTo>
                <a:lnTo>
                  <a:pt x="342138" y="277241"/>
                </a:lnTo>
                <a:close/>
              </a:path>
            </a:pathLst>
          </a:custGeom>
          <a:ln w="12191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172076" y="33576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840" y="0"/>
                </a:moveTo>
                <a:lnTo>
                  <a:pt x="296830" y="4049"/>
                </a:lnTo>
                <a:lnTo>
                  <a:pt x="339204" y="15729"/>
                </a:lnTo>
                <a:lnTo>
                  <a:pt x="378248" y="34332"/>
                </a:lnTo>
                <a:lnTo>
                  <a:pt x="413247" y="59153"/>
                </a:lnTo>
                <a:lnTo>
                  <a:pt x="443485" y="89487"/>
                </a:lnTo>
                <a:lnTo>
                  <a:pt x="468249" y="124629"/>
                </a:lnTo>
                <a:lnTo>
                  <a:pt x="486822" y="163872"/>
                </a:lnTo>
                <a:lnTo>
                  <a:pt x="498490" y="206511"/>
                </a:lnTo>
                <a:lnTo>
                  <a:pt x="502538" y="251840"/>
                </a:lnTo>
                <a:lnTo>
                  <a:pt x="498490" y="296830"/>
                </a:lnTo>
                <a:lnTo>
                  <a:pt x="486822" y="339204"/>
                </a:lnTo>
                <a:lnTo>
                  <a:pt x="468249" y="378248"/>
                </a:lnTo>
                <a:lnTo>
                  <a:pt x="443485" y="413247"/>
                </a:lnTo>
                <a:lnTo>
                  <a:pt x="413247" y="443485"/>
                </a:lnTo>
                <a:lnTo>
                  <a:pt x="378248" y="468249"/>
                </a:lnTo>
                <a:lnTo>
                  <a:pt x="339204" y="486822"/>
                </a:lnTo>
                <a:lnTo>
                  <a:pt x="296830" y="498490"/>
                </a:lnTo>
                <a:lnTo>
                  <a:pt x="251840" y="502538"/>
                </a:lnTo>
                <a:lnTo>
                  <a:pt x="206511" y="498490"/>
                </a:lnTo>
                <a:lnTo>
                  <a:pt x="163872" y="486822"/>
                </a:lnTo>
                <a:lnTo>
                  <a:pt x="124629" y="468248"/>
                </a:lnTo>
                <a:lnTo>
                  <a:pt x="89487" y="443485"/>
                </a:lnTo>
                <a:lnTo>
                  <a:pt x="59153" y="413247"/>
                </a:lnTo>
                <a:lnTo>
                  <a:pt x="34332" y="378248"/>
                </a:lnTo>
                <a:lnTo>
                  <a:pt x="15729" y="339204"/>
                </a:lnTo>
                <a:lnTo>
                  <a:pt x="4049" y="296830"/>
                </a:lnTo>
                <a:lnTo>
                  <a:pt x="0" y="251840"/>
                </a:lnTo>
                <a:lnTo>
                  <a:pt x="4049" y="206511"/>
                </a:lnTo>
                <a:lnTo>
                  <a:pt x="15729" y="163872"/>
                </a:lnTo>
                <a:lnTo>
                  <a:pt x="34332" y="124629"/>
                </a:lnTo>
                <a:lnTo>
                  <a:pt x="59153" y="89487"/>
                </a:lnTo>
                <a:lnTo>
                  <a:pt x="89487" y="59153"/>
                </a:lnTo>
                <a:lnTo>
                  <a:pt x="124629" y="34332"/>
                </a:lnTo>
                <a:lnTo>
                  <a:pt x="163872" y="15729"/>
                </a:lnTo>
                <a:lnTo>
                  <a:pt x="206511" y="4049"/>
                </a:lnTo>
                <a:lnTo>
                  <a:pt x="251840" y="0"/>
                </a:lnTo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149597" y="333483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224841" y="4398"/>
                </a:lnTo>
                <a:lnTo>
                  <a:pt x="178341" y="17088"/>
                </a:lnTo>
                <a:lnTo>
                  <a:pt x="135579" y="37309"/>
                </a:lnTo>
                <a:lnTo>
                  <a:pt x="97314" y="64304"/>
                </a:lnTo>
                <a:lnTo>
                  <a:pt x="64304" y="97314"/>
                </a:lnTo>
                <a:lnTo>
                  <a:pt x="37309" y="135579"/>
                </a:lnTo>
                <a:lnTo>
                  <a:pt x="17088" y="178341"/>
                </a:lnTo>
                <a:lnTo>
                  <a:pt x="4398" y="224841"/>
                </a:lnTo>
                <a:lnTo>
                  <a:pt x="0" y="274320"/>
                </a:lnTo>
                <a:lnTo>
                  <a:pt x="4398" y="323531"/>
                </a:lnTo>
                <a:lnTo>
                  <a:pt x="17088" y="369888"/>
                </a:lnTo>
                <a:lnTo>
                  <a:pt x="37309" y="412608"/>
                </a:lnTo>
                <a:lnTo>
                  <a:pt x="64304" y="450907"/>
                </a:lnTo>
                <a:lnTo>
                  <a:pt x="97314" y="484000"/>
                </a:lnTo>
                <a:lnTo>
                  <a:pt x="135579" y="511104"/>
                </a:lnTo>
                <a:lnTo>
                  <a:pt x="178341" y="531434"/>
                </a:lnTo>
                <a:lnTo>
                  <a:pt x="224841" y="544208"/>
                </a:lnTo>
                <a:lnTo>
                  <a:pt x="274319" y="548640"/>
                </a:lnTo>
                <a:lnTo>
                  <a:pt x="323531" y="544208"/>
                </a:lnTo>
                <a:lnTo>
                  <a:pt x="369888" y="531434"/>
                </a:lnTo>
                <a:lnTo>
                  <a:pt x="412608" y="511104"/>
                </a:lnTo>
                <a:lnTo>
                  <a:pt x="450907" y="484000"/>
                </a:lnTo>
                <a:lnTo>
                  <a:pt x="484000" y="450907"/>
                </a:lnTo>
                <a:lnTo>
                  <a:pt x="511104" y="412608"/>
                </a:lnTo>
                <a:lnTo>
                  <a:pt x="531434" y="369888"/>
                </a:lnTo>
                <a:lnTo>
                  <a:pt x="544208" y="323531"/>
                </a:lnTo>
                <a:lnTo>
                  <a:pt x="548639" y="274320"/>
                </a:lnTo>
                <a:lnTo>
                  <a:pt x="544208" y="224841"/>
                </a:lnTo>
                <a:lnTo>
                  <a:pt x="531434" y="178341"/>
                </a:lnTo>
                <a:lnTo>
                  <a:pt x="511104" y="135579"/>
                </a:lnTo>
                <a:lnTo>
                  <a:pt x="484000" y="97314"/>
                </a:lnTo>
                <a:lnTo>
                  <a:pt x="450907" y="64304"/>
                </a:lnTo>
                <a:lnTo>
                  <a:pt x="412608" y="37309"/>
                </a:lnTo>
                <a:lnTo>
                  <a:pt x="369888" y="17088"/>
                </a:lnTo>
                <a:lnTo>
                  <a:pt x="323531" y="4398"/>
                </a:lnTo>
                <a:lnTo>
                  <a:pt x="274319" y="0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248657" y="3460245"/>
            <a:ext cx="347980" cy="297815"/>
          </a:xfrm>
          <a:custGeom>
            <a:avLst/>
            <a:gdLst/>
            <a:ahLst/>
            <a:cxnLst/>
            <a:rect l="l" t="t" r="r" b="b"/>
            <a:pathLst>
              <a:path w="347979" h="297814">
                <a:moveTo>
                  <a:pt x="342138" y="277241"/>
                </a:moveTo>
                <a:lnTo>
                  <a:pt x="295792" y="261274"/>
                </a:lnTo>
                <a:lnTo>
                  <a:pt x="267704" y="256924"/>
                </a:lnTo>
                <a:lnTo>
                  <a:pt x="259429" y="255651"/>
                </a:lnTo>
                <a:lnTo>
                  <a:pt x="228091" y="238633"/>
                </a:lnTo>
                <a:lnTo>
                  <a:pt x="228091" y="236474"/>
                </a:lnTo>
                <a:lnTo>
                  <a:pt x="249697" y="197469"/>
                </a:lnTo>
                <a:lnTo>
                  <a:pt x="264667" y="151511"/>
                </a:lnTo>
                <a:lnTo>
                  <a:pt x="270914" y="115730"/>
                </a:lnTo>
                <a:lnTo>
                  <a:pt x="270541" y="84153"/>
                </a:lnTo>
                <a:lnTo>
                  <a:pt x="250697" y="34417"/>
                </a:lnTo>
                <a:lnTo>
                  <a:pt x="202247" y="3921"/>
                </a:lnTo>
                <a:lnTo>
                  <a:pt x="173227" y="0"/>
                </a:lnTo>
                <a:lnTo>
                  <a:pt x="163835" y="537"/>
                </a:lnTo>
                <a:lnTo>
                  <a:pt x="144287" y="4302"/>
                </a:lnTo>
                <a:lnTo>
                  <a:pt x="96773" y="34417"/>
                </a:lnTo>
                <a:lnTo>
                  <a:pt x="76930" y="84153"/>
                </a:lnTo>
                <a:lnTo>
                  <a:pt x="76557" y="115730"/>
                </a:lnTo>
                <a:lnTo>
                  <a:pt x="82803" y="151511"/>
                </a:lnTo>
                <a:lnTo>
                  <a:pt x="97774" y="197469"/>
                </a:lnTo>
                <a:lnTo>
                  <a:pt x="118363" y="235331"/>
                </a:lnTo>
                <a:lnTo>
                  <a:pt x="119379" y="236474"/>
                </a:lnTo>
                <a:lnTo>
                  <a:pt x="119379" y="238633"/>
                </a:lnTo>
                <a:lnTo>
                  <a:pt x="118363" y="241808"/>
                </a:lnTo>
                <a:lnTo>
                  <a:pt x="79767" y="256924"/>
                </a:lnTo>
                <a:lnTo>
                  <a:pt x="70992" y="257937"/>
                </a:lnTo>
                <a:lnTo>
                  <a:pt x="51679" y="261274"/>
                </a:lnTo>
                <a:lnTo>
                  <a:pt x="5333" y="277241"/>
                </a:lnTo>
                <a:lnTo>
                  <a:pt x="0" y="289051"/>
                </a:lnTo>
                <a:lnTo>
                  <a:pt x="4317" y="293370"/>
                </a:lnTo>
                <a:lnTo>
                  <a:pt x="6476" y="296672"/>
                </a:lnTo>
                <a:lnTo>
                  <a:pt x="9651" y="297688"/>
                </a:lnTo>
                <a:lnTo>
                  <a:pt x="12953" y="297688"/>
                </a:lnTo>
                <a:lnTo>
                  <a:pt x="16128" y="297688"/>
                </a:lnTo>
                <a:lnTo>
                  <a:pt x="18287" y="296672"/>
                </a:lnTo>
                <a:lnTo>
                  <a:pt x="20446" y="294513"/>
                </a:lnTo>
                <a:lnTo>
                  <a:pt x="29769" y="290060"/>
                </a:lnTo>
                <a:lnTo>
                  <a:pt x="43306" y="286416"/>
                </a:lnTo>
                <a:lnTo>
                  <a:pt x="58844" y="283583"/>
                </a:lnTo>
                <a:lnTo>
                  <a:pt x="74167" y="281559"/>
                </a:lnTo>
                <a:lnTo>
                  <a:pt x="84441" y="279923"/>
                </a:lnTo>
                <a:lnTo>
                  <a:pt x="130032" y="261524"/>
                </a:lnTo>
                <a:lnTo>
                  <a:pt x="143128" y="236474"/>
                </a:lnTo>
                <a:lnTo>
                  <a:pt x="141985" y="228981"/>
                </a:lnTo>
                <a:lnTo>
                  <a:pt x="137667" y="222504"/>
                </a:lnTo>
                <a:lnTo>
                  <a:pt x="127950" y="207077"/>
                </a:lnTo>
                <a:lnTo>
                  <a:pt x="110468" y="167032"/>
                </a:lnTo>
                <a:lnTo>
                  <a:pt x="99508" y="115323"/>
                </a:lnTo>
                <a:lnTo>
                  <a:pt x="99504" y="88804"/>
                </a:lnTo>
                <a:lnTo>
                  <a:pt x="104358" y="66524"/>
                </a:lnTo>
                <a:lnTo>
                  <a:pt x="132187" y="33482"/>
                </a:lnTo>
                <a:lnTo>
                  <a:pt x="173227" y="22606"/>
                </a:lnTo>
                <a:lnTo>
                  <a:pt x="174243" y="22606"/>
                </a:lnTo>
                <a:lnTo>
                  <a:pt x="180472" y="23008"/>
                </a:lnTo>
                <a:lnTo>
                  <a:pt x="195786" y="25828"/>
                </a:lnTo>
                <a:lnTo>
                  <a:pt x="215124" y="33482"/>
                </a:lnTo>
                <a:lnTo>
                  <a:pt x="233425" y="48387"/>
                </a:lnTo>
                <a:lnTo>
                  <a:pt x="243113" y="66524"/>
                </a:lnTo>
                <a:lnTo>
                  <a:pt x="247967" y="88804"/>
                </a:lnTo>
                <a:lnTo>
                  <a:pt x="247963" y="115323"/>
                </a:lnTo>
                <a:lnTo>
                  <a:pt x="237003" y="167032"/>
                </a:lnTo>
                <a:lnTo>
                  <a:pt x="219521" y="207077"/>
                </a:lnTo>
                <a:lnTo>
                  <a:pt x="205485" y="228981"/>
                </a:lnTo>
                <a:lnTo>
                  <a:pt x="204342" y="236474"/>
                </a:lnTo>
                <a:lnTo>
                  <a:pt x="226950" y="268450"/>
                </a:lnTo>
                <a:lnTo>
                  <a:pt x="273303" y="281559"/>
                </a:lnTo>
                <a:lnTo>
                  <a:pt x="288627" y="283583"/>
                </a:lnTo>
                <a:lnTo>
                  <a:pt x="304164" y="286416"/>
                </a:lnTo>
                <a:lnTo>
                  <a:pt x="317702" y="290060"/>
                </a:lnTo>
                <a:lnTo>
                  <a:pt x="327025" y="294513"/>
                </a:lnTo>
                <a:lnTo>
                  <a:pt x="329183" y="296672"/>
                </a:lnTo>
                <a:lnTo>
                  <a:pt x="331342" y="297688"/>
                </a:lnTo>
                <a:lnTo>
                  <a:pt x="334517" y="297688"/>
                </a:lnTo>
                <a:lnTo>
                  <a:pt x="337819" y="297688"/>
                </a:lnTo>
                <a:lnTo>
                  <a:pt x="340994" y="296672"/>
                </a:lnTo>
                <a:lnTo>
                  <a:pt x="343153" y="293370"/>
                </a:lnTo>
                <a:lnTo>
                  <a:pt x="347471" y="289051"/>
                </a:lnTo>
                <a:lnTo>
                  <a:pt x="346455" y="281559"/>
                </a:lnTo>
                <a:lnTo>
                  <a:pt x="342138" y="277241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570981" y="33576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841" y="0"/>
                </a:moveTo>
                <a:lnTo>
                  <a:pt x="296830" y="4049"/>
                </a:lnTo>
                <a:lnTo>
                  <a:pt x="339204" y="15729"/>
                </a:lnTo>
                <a:lnTo>
                  <a:pt x="378248" y="34332"/>
                </a:lnTo>
                <a:lnTo>
                  <a:pt x="413247" y="59153"/>
                </a:lnTo>
                <a:lnTo>
                  <a:pt x="443485" y="89487"/>
                </a:lnTo>
                <a:lnTo>
                  <a:pt x="468249" y="124629"/>
                </a:lnTo>
                <a:lnTo>
                  <a:pt x="486822" y="163872"/>
                </a:lnTo>
                <a:lnTo>
                  <a:pt x="498490" y="206511"/>
                </a:lnTo>
                <a:lnTo>
                  <a:pt x="502538" y="251840"/>
                </a:lnTo>
                <a:lnTo>
                  <a:pt x="498490" y="296830"/>
                </a:lnTo>
                <a:lnTo>
                  <a:pt x="486822" y="339204"/>
                </a:lnTo>
                <a:lnTo>
                  <a:pt x="468249" y="378248"/>
                </a:lnTo>
                <a:lnTo>
                  <a:pt x="443485" y="413247"/>
                </a:lnTo>
                <a:lnTo>
                  <a:pt x="413247" y="443485"/>
                </a:lnTo>
                <a:lnTo>
                  <a:pt x="378248" y="468249"/>
                </a:lnTo>
                <a:lnTo>
                  <a:pt x="339204" y="486822"/>
                </a:lnTo>
                <a:lnTo>
                  <a:pt x="296830" y="498490"/>
                </a:lnTo>
                <a:lnTo>
                  <a:pt x="251841" y="502538"/>
                </a:lnTo>
                <a:lnTo>
                  <a:pt x="206511" y="498490"/>
                </a:lnTo>
                <a:lnTo>
                  <a:pt x="163872" y="486822"/>
                </a:lnTo>
                <a:lnTo>
                  <a:pt x="124629" y="468248"/>
                </a:lnTo>
                <a:lnTo>
                  <a:pt x="89487" y="443485"/>
                </a:lnTo>
                <a:lnTo>
                  <a:pt x="59153" y="413247"/>
                </a:lnTo>
                <a:lnTo>
                  <a:pt x="34332" y="378248"/>
                </a:lnTo>
                <a:lnTo>
                  <a:pt x="15729" y="339204"/>
                </a:lnTo>
                <a:lnTo>
                  <a:pt x="4049" y="296830"/>
                </a:lnTo>
                <a:lnTo>
                  <a:pt x="0" y="251840"/>
                </a:lnTo>
                <a:lnTo>
                  <a:pt x="4049" y="206511"/>
                </a:lnTo>
                <a:lnTo>
                  <a:pt x="15729" y="163872"/>
                </a:lnTo>
                <a:lnTo>
                  <a:pt x="34332" y="124629"/>
                </a:lnTo>
                <a:lnTo>
                  <a:pt x="59153" y="89487"/>
                </a:lnTo>
                <a:lnTo>
                  <a:pt x="89487" y="59153"/>
                </a:lnTo>
                <a:lnTo>
                  <a:pt x="124629" y="34332"/>
                </a:lnTo>
                <a:lnTo>
                  <a:pt x="163872" y="15729"/>
                </a:lnTo>
                <a:lnTo>
                  <a:pt x="206511" y="4049"/>
                </a:lnTo>
                <a:lnTo>
                  <a:pt x="251841" y="0"/>
                </a:lnTo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548501" y="333483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4841" y="4398"/>
                </a:lnTo>
                <a:lnTo>
                  <a:pt x="178341" y="17088"/>
                </a:lnTo>
                <a:lnTo>
                  <a:pt x="135579" y="37309"/>
                </a:lnTo>
                <a:lnTo>
                  <a:pt x="97314" y="64304"/>
                </a:lnTo>
                <a:lnTo>
                  <a:pt x="64304" y="97314"/>
                </a:lnTo>
                <a:lnTo>
                  <a:pt x="37309" y="135579"/>
                </a:lnTo>
                <a:lnTo>
                  <a:pt x="17088" y="178341"/>
                </a:lnTo>
                <a:lnTo>
                  <a:pt x="4398" y="224841"/>
                </a:lnTo>
                <a:lnTo>
                  <a:pt x="0" y="274320"/>
                </a:lnTo>
                <a:lnTo>
                  <a:pt x="4398" y="323531"/>
                </a:lnTo>
                <a:lnTo>
                  <a:pt x="17088" y="369888"/>
                </a:lnTo>
                <a:lnTo>
                  <a:pt x="37309" y="412608"/>
                </a:lnTo>
                <a:lnTo>
                  <a:pt x="64304" y="450907"/>
                </a:lnTo>
                <a:lnTo>
                  <a:pt x="97314" y="484000"/>
                </a:lnTo>
                <a:lnTo>
                  <a:pt x="135579" y="511104"/>
                </a:lnTo>
                <a:lnTo>
                  <a:pt x="178341" y="531434"/>
                </a:lnTo>
                <a:lnTo>
                  <a:pt x="224841" y="544208"/>
                </a:lnTo>
                <a:lnTo>
                  <a:pt x="274320" y="548640"/>
                </a:lnTo>
                <a:lnTo>
                  <a:pt x="323531" y="544208"/>
                </a:lnTo>
                <a:lnTo>
                  <a:pt x="369888" y="531434"/>
                </a:lnTo>
                <a:lnTo>
                  <a:pt x="412608" y="511104"/>
                </a:lnTo>
                <a:lnTo>
                  <a:pt x="450907" y="484000"/>
                </a:lnTo>
                <a:lnTo>
                  <a:pt x="484000" y="450907"/>
                </a:lnTo>
                <a:lnTo>
                  <a:pt x="511104" y="412608"/>
                </a:lnTo>
                <a:lnTo>
                  <a:pt x="531434" y="369888"/>
                </a:lnTo>
                <a:lnTo>
                  <a:pt x="544208" y="323531"/>
                </a:lnTo>
                <a:lnTo>
                  <a:pt x="548639" y="274320"/>
                </a:lnTo>
                <a:lnTo>
                  <a:pt x="544208" y="224841"/>
                </a:lnTo>
                <a:lnTo>
                  <a:pt x="531434" y="178341"/>
                </a:lnTo>
                <a:lnTo>
                  <a:pt x="511104" y="135579"/>
                </a:lnTo>
                <a:lnTo>
                  <a:pt x="484000" y="97314"/>
                </a:lnTo>
                <a:lnTo>
                  <a:pt x="450907" y="64304"/>
                </a:lnTo>
                <a:lnTo>
                  <a:pt x="412608" y="37309"/>
                </a:lnTo>
                <a:lnTo>
                  <a:pt x="369888" y="17088"/>
                </a:lnTo>
                <a:lnTo>
                  <a:pt x="323531" y="4398"/>
                </a:lnTo>
                <a:lnTo>
                  <a:pt x="274320" y="0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649086" y="3460245"/>
            <a:ext cx="347980" cy="297815"/>
          </a:xfrm>
          <a:custGeom>
            <a:avLst/>
            <a:gdLst/>
            <a:ahLst/>
            <a:cxnLst/>
            <a:rect l="l" t="t" r="r" b="b"/>
            <a:pathLst>
              <a:path w="347979" h="297814">
                <a:moveTo>
                  <a:pt x="342138" y="277241"/>
                </a:moveTo>
                <a:lnTo>
                  <a:pt x="295792" y="261274"/>
                </a:lnTo>
                <a:lnTo>
                  <a:pt x="267704" y="256924"/>
                </a:lnTo>
                <a:lnTo>
                  <a:pt x="259429" y="255651"/>
                </a:lnTo>
                <a:lnTo>
                  <a:pt x="228091" y="238633"/>
                </a:lnTo>
                <a:lnTo>
                  <a:pt x="228091" y="236474"/>
                </a:lnTo>
                <a:lnTo>
                  <a:pt x="249697" y="197469"/>
                </a:lnTo>
                <a:lnTo>
                  <a:pt x="264667" y="151511"/>
                </a:lnTo>
                <a:lnTo>
                  <a:pt x="270914" y="115730"/>
                </a:lnTo>
                <a:lnTo>
                  <a:pt x="270541" y="84153"/>
                </a:lnTo>
                <a:lnTo>
                  <a:pt x="250697" y="34417"/>
                </a:lnTo>
                <a:lnTo>
                  <a:pt x="202247" y="3921"/>
                </a:lnTo>
                <a:lnTo>
                  <a:pt x="173227" y="0"/>
                </a:lnTo>
                <a:lnTo>
                  <a:pt x="163835" y="537"/>
                </a:lnTo>
                <a:lnTo>
                  <a:pt x="144287" y="4302"/>
                </a:lnTo>
                <a:lnTo>
                  <a:pt x="96774" y="34417"/>
                </a:lnTo>
                <a:lnTo>
                  <a:pt x="76930" y="84153"/>
                </a:lnTo>
                <a:lnTo>
                  <a:pt x="76557" y="115730"/>
                </a:lnTo>
                <a:lnTo>
                  <a:pt x="82803" y="151511"/>
                </a:lnTo>
                <a:lnTo>
                  <a:pt x="97774" y="197469"/>
                </a:lnTo>
                <a:lnTo>
                  <a:pt x="118363" y="235331"/>
                </a:lnTo>
                <a:lnTo>
                  <a:pt x="119379" y="236474"/>
                </a:lnTo>
                <a:lnTo>
                  <a:pt x="119379" y="238633"/>
                </a:lnTo>
                <a:lnTo>
                  <a:pt x="118363" y="241808"/>
                </a:lnTo>
                <a:lnTo>
                  <a:pt x="79767" y="256924"/>
                </a:lnTo>
                <a:lnTo>
                  <a:pt x="70992" y="257937"/>
                </a:lnTo>
                <a:lnTo>
                  <a:pt x="51679" y="261274"/>
                </a:lnTo>
                <a:lnTo>
                  <a:pt x="5333" y="277241"/>
                </a:lnTo>
                <a:lnTo>
                  <a:pt x="0" y="289051"/>
                </a:lnTo>
                <a:lnTo>
                  <a:pt x="4317" y="293370"/>
                </a:lnTo>
                <a:lnTo>
                  <a:pt x="6476" y="296672"/>
                </a:lnTo>
                <a:lnTo>
                  <a:pt x="9651" y="297688"/>
                </a:lnTo>
                <a:lnTo>
                  <a:pt x="12953" y="297688"/>
                </a:lnTo>
                <a:lnTo>
                  <a:pt x="16128" y="297688"/>
                </a:lnTo>
                <a:lnTo>
                  <a:pt x="18287" y="296672"/>
                </a:lnTo>
                <a:lnTo>
                  <a:pt x="20446" y="294513"/>
                </a:lnTo>
                <a:lnTo>
                  <a:pt x="29769" y="290060"/>
                </a:lnTo>
                <a:lnTo>
                  <a:pt x="43306" y="286416"/>
                </a:lnTo>
                <a:lnTo>
                  <a:pt x="58844" y="283583"/>
                </a:lnTo>
                <a:lnTo>
                  <a:pt x="74167" y="281559"/>
                </a:lnTo>
                <a:lnTo>
                  <a:pt x="84441" y="279923"/>
                </a:lnTo>
                <a:lnTo>
                  <a:pt x="130032" y="261524"/>
                </a:lnTo>
                <a:lnTo>
                  <a:pt x="143128" y="236474"/>
                </a:lnTo>
                <a:lnTo>
                  <a:pt x="141986" y="228981"/>
                </a:lnTo>
                <a:lnTo>
                  <a:pt x="137667" y="222504"/>
                </a:lnTo>
                <a:lnTo>
                  <a:pt x="127950" y="207077"/>
                </a:lnTo>
                <a:lnTo>
                  <a:pt x="110468" y="167032"/>
                </a:lnTo>
                <a:lnTo>
                  <a:pt x="99508" y="115323"/>
                </a:lnTo>
                <a:lnTo>
                  <a:pt x="99504" y="88804"/>
                </a:lnTo>
                <a:lnTo>
                  <a:pt x="104358" y="66524"/>
                </a:lnTo>
                <a:lnTo>
                  <a:pt x="132187" y="33482"/>
                </a:lnTo>
                <a:lnTo>
                  <a:pt x="173227" y="22606"/>
                </a:lnTo>
                <a:lnTo>
                  <a:pt x="174243" y="22606"/>
                </a:lnTo>
                <a:lnTo>
                  <a:pt x="180472" y="23008"/>
                </a:lnTo>
                <a:lnTo>
                  <a:pt x="195786" y="25828"/>
                </a:lnTo>
                <a:lnTo>
                  <a:pt x="215124" y="33482"/>
                </a:lnTo>
                <a:lnTo>
                  <a:pt x="233425" y="48387"/>
                </a:lnTo>
                <a:lnTo>
                  <a:pt x="243113" y="66524"/>
                </a:lnTo>
                <a:lnTo>
                  <a:pt x="247967" y="88804"/>
                </a:lnTo>
                <a:lnTo>
                  <a:pt x="247963" y="115323"/>
                </a:lnTo>
                <a:lnTo>
                  <a:pt x="237003" y="167032"/>
                </a:lnTo>
                <a:lnTo>
                  <a:pt x="219521" y="207077"/>
                </a:lnTo>
                <a:lnTo>
                  <a:pt x="205486" y="228981"/>
                </a:lnTo>
                <a:lnTo>
                  <a:pt x="204342" y="236474"/>
                </a:lnTo>
                <a:lnTo>
                  <a:pt x="226950" y="268450"/>
                </a:lnTo>
                <a:lnTo>
                  <a:pt x="273303" y="281559"/>
                </a:lnTo>
                <a:lnTo>
                  <a:pt x="288627" y="283583"/>
                </a:lnTo>
                <a:lnTo>
                  <a:pt x="304164" y="286416"/>
                </a:lnTo>
                <a:lnTo>
                  <a:pt x="317702" y="290060"/>
                </a:lnTo>
                <a:lnTo>
                  <a:pt x="327025" y="294513"/>
                </a:lnTo>
                <a:lnTo>
                  <a:pt x="329183" y="296672"/>
                </a:lnTo>
                <a:lnTo>
                  <a:pt x="331342" y="297688"/>
                </a:lnTo>
                <a:lnTo>
                  <a:pt x="334517" y="297688"/>
                </a:lnTo>
                <a:lnTo>
                  <a:pt x="337819" y="297688"/>
                </a:lnTo>
                <a:lnTo>
                  <a:pt x="340994" y="296672"/>
                </a:lnTo>
                <a:lnTo>
                  <a:pt x="343153" y="293370"/>
                </a:lnTo>
                <a:lnTo>
                  <a:pt x="347471" y="289051"/>
                </a:lnTo>
                <a:lnTo>
                  <a:pt x="346455" y="281559"/>
                </a:lnTo>
                <a:lnTo>
                  <a:pt x="342138" y="277241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921373" y="33576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841" y="0"/>
                </a:moveTo>
                <a:lnTo>
                  <a:pt x="296830" y="4049"/>
                </a:lnTo>
                <a:lnTo>
                  <a:pt x="339204" y="15729"/>
                </a:lnTo>
                <a:lnTo>
                  <a:pt x="378248" y="34332"/>
                </a:lnTo>
                <a:lnTo>
                  <a:pt x="413247" y="59153"/>
                </a:lnTo>
                <a:lnTo>
                  <a:pt x="443485" y="89487"/>
                </a:lnTo>
                <a:lnTo>
                  <a:pt x="468249" y="124629"/>
                </a:lnTo>
                <a:lnTo>
                  <a:pt x="486822" y="163872"/>
                </a:lnTo>
                <a:lnTo>
                  <a:pt x="498490" y="206511"/>
                </a:lnTo>
                <a:lnTo>
                  <a:pt x="502538" y="251840"/>
                </a:lnTo>
                <a:lnTo>
                  <a:pt x="498490" y="296830"/>
                </a:lnTo>
                <a:lnTo>
                  <a:pt x="486822" y="339204"/>
                </a:lnTo>
                <a:lnTo>
                  <a:pt x="468249" y="378248"/>
                </a:lnTo>
                <a:lnTo>
                  <a:pt x="443485" y="413247"/>
                </a:lnTo>
                <a:lnTo>
                  <a:pt x="413247" y="443485"/>
                </a:lnTo>
                <a:lnTo>
                  <a:pt x="378248" y="468249"/>
                </a:lnTo>
                <a:lnTo>
                  <a:pt x="339204" y="486822"/>
                </a:lnTo>
                <a:lnTo>
                  <a:pt x="296830" y="498490"/>
                </a:lnTo>
                <a:lnTo>
                  <a:pt x="251841" y="502538"/>
                </a:lnTo>
                <a:lnTo>
                  <a:pt x="206511" y="498490"/>
                </a:lnTo>
                <a:lnTo>
                  <a:pt x="163872" y="486822"/>
                </a:lnTo>
                <a:lnTo>
                  <a:pt x="124629" y="468248"/>
                </a:lnTo>
                <a:lnTo>
                  <a:pt x="89487" y="443485"/>
                </a:lnTo>
                <a:lnTo>
                  <a:pt x="59153" y="413247"/>
                </a:lnTo>
                <a:lnTo>
                  <a:pt x="34332" y="378248"/>
                </a:lnTo>
                <a:lnTo>
                  <a:pt x="15729" y="339204"/>
                </a:lnTo>
                <a:lnTo>
                  <a:pt x="4049" y="296830"/>
                </a:lnTo>
                <a:lnTo>
                  <a:pt x="0" y="251840"/>
                </a:lnTo>
                <a:lnTo>
                  <a:pt x="4049" y="206511"/>
                </a:lnTo>
                <a:lnTo>
                  <a:pt x="15729" y="163872"/>
                </a:lnTo>
                <a:lnTo>
                  <a:pt x="34332" y="124629"/>
                </a:lnTo>
                <a:lnTo>
                  <a:pt x="59153" y="89487"/>
                </a:lnTo>
                <a:lnTo>
                  <a:pt x="89487" y="59153"/>
                </a:lnTo>
                <a:lnTo>
                  <a:pt x="124629" y="34332"/>
                </a:lnTo>
                <a:lnTo>
                  <a:pt x="163872" y="15729"/>
                </a:lnTo>
                <a:lnTo>
                  <a:pt x="206511" y="4049"/>
                </a:lnTo>
                <a:lnTo>
                  <a:pt x="251841" y="0"/>
                </a:lnTo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898895" y="333483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4841" y="4398"/>
                </a:lnTo>
                <a:lnTo>
                  <a:pt x="178341" y="17088"/>
                </a:lnTo>
                <a:lnTo>
                  <a:pt x="135579" y="37309"/>
                </a:lnTo>
                <a:lnTo>
                  <a:pt x="97314" y="64304"/>
                </a:lnTo>
                <a:lnTo>
                  <a:pt x="64304" y="97314"/>
                </a:lnTo>
                <a:lnTo>
                  <a:pt x="37309" y="135579"/>
                </a:lnTo>
                <a:lnTo>
                  <a:pt x="17088" y="178341"/>
                </a:lnTo>
                <a:lnTo>
                  <a:pt x="4398" y="224841"/>
                </a:lnTo>
                <a:lnTo>
                  <a:pt x="0" y="274320"/>
                </a:lnTo>
                <a:lnTo>
                  <a:pt x="4398" y="323531"/>
                </a:lnTo>
                <a:lnTo>
                  <a:pt x="17088" y="369888"/>
                </a:lnTo>
                <a:lnTo>
                  <a:pt x="37309" y="412608"/>
                </a:lnTo>
                <a:lnTo>
                  <a:pt x="64304" y="450907"/>
                </a:lnTo>
                <a:lnTo>
                  <a:pt x="97314" y="484000"/>
                </a:lnTo>
                <a:lnTo>
                  <a:pt x="135579" y="511104"/>
                </a:lnTo>
                <a:lnTo>
                  <a:pt x="178341" y="531434"/>
                </a:lnTo>
                <a:lnTo>
                  <a:pt x="224841" y="544208"/>
                </a:lnTo>
                <a:lnTo>
                  <a:pt x="274320" y="548640"/>
                </a:lnTo>
                <a:lnTo>
                  <a:pt x="323531" y="544208"/>
                </a:lnTo>
                <a:lnTo>
                  <a:pt x="369888" y="531434"/>
                </a:lnTo>
                <a:lnTo>
                  <a:pt x="412608" y="511104"/>
                </a:lnTo>
                <a:lnTo>
                  <a:pt x="450907" y="484000"/>
                </a:lnTo>
                <a:lnTo>
                  <a:pt x="484000" y="450907"/>
                </a:lnTo>
                <a:lnTo>
                  <a:pt x="511104" y="412608"/>
                </a:lnTo>
                <a:lnTo>
                  <a:pt x="531434" y="369888"/>
                </a:lnTo>
                <a:lnTo>
                  <a:pt x="544208" y="323531"/>
                </a:lnTo>
                <a:lnTo>
                  <a:pt x="548639" y="274320"/>
                </a:lnTo>
                <a:lnTo>
                  <a:pt x="544208" y="224841"/>
                </a:lnTo>
                <a:lnTo>
                  <a:pt x="531434" y="178341"/>
                </a:lnTo>
                <a:lnTo>
                  <a:pt x="511104" y="135579"/>
                </a:lnTo>
                <a:lnTo>
                  <a:pt x="484000" y="97314"/>
                </a:lnTo>
                <a:lnTo>
                  <a:pt x="450907" y="64304"/>
                </a:lnTo>
                <a:lnTo>
                  <a:pt x="412608" y="37309"/>
                </a:lnTo>
                <a:lnTo>
                  <a:pt x="369888" y="17088"/>
                </a:lnTo>
                <a:lnTo>
                  <a:pt x="323531" y="4398"/>
                </a:lnTo>
                <a:lnTo>
                  <a:pt x="274320" y="0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7999478" y="3460245"/>
            <a:ext cx="347980" cy="297815"/>
          </a:xfrm>
          <a:custGeom>
            <a:avLst/>
            <a:gdLst/>
            <a:ahLst/>
            <a:cxnLst/>
            <a:rect l="l" t="t" r="r" b="b"/>
            <a:pathLst>
              <a:path w="347979" h="297814">
                <a:moveTo>
                  <a:pt x="342138" y="277241"/>
                </a:moveTo>
                <a:lnTo>
                  <a:pt x="295792" y="261274"/>
                </a:lnTo>
                <a:lnTo>
                  <a:pt x="267704" y="256924"/>
                </a:lnTo>
                <a:lnTo>
                  <a:pt x="259429" y="255651"/>
                </a:lnTo>
                <a:lnTo>
                  <a:pt x="228091" y="238633"/>
                </a:lnTo>
                <a:lnTo>
                  <a:pt x="228091" y="236474"/>
                </a:lnTo>
                <a:lnTo>
                  <a:pt x="249697" y="197469"/>
                </a:lnTo>
                <a:lnTo>
                  <a:pt x="264667" y="151511"/>
                </a:lnTo>
                <a:lnTo>
                  <a:pt x="270914" y="115730"/>
                </a:lnTo>
                <a:lnTo>
                  <a:pt x="270541" y="84153"/>
                </a:lnTo>
                <a:lnTo>
                  <a:pt x="250698" y="34417"/>
                </a:lnTo>
                <a:lnTo>
                  <a:pt x="202247" y="3921"/>
                </a:lnTo>
                <a:lnTo>
                  <a:pt x="173227" y="0"/>
                </a:lnTo>
                <a:lnTo>
                  <a:pt x="163835" y="537"/>
                </a:lnTo>
                <a:lnTo>
                  <a:pt x="144287" y="4302"/>
                </a:lnTo>
                <a:lnTo>
                  <a:pt x="96774" y="34417"/>
                </a:lnTo>
                <a:lnTo>
                  <a:pt x="76930" y="84153"/>
                </a:lnTo>
                <a:lnTo>
                  <a:pt x="76557" y="115730"/>
                </a:lnTo>
                <a:lnTo>
                  <a:pt x="82803" y="151511"/>
                </a:lnTo>
                <a:lnTo>
                  <a:pt x="97774" y="197469"/>
                </a:lnTo>
                <a:lnTo>
                  <a:pt x="118363" y="235331"/>
                </a:lnTo>
                <a:lnTo>
                  <a:pt x="119379" y="236474"/>
                </a:lnTo>
                <a:lnTo>
                  <a:pt x="119379" y="238633"/>
                </a:lnTo>
                <a:lnTo>
                  <a:pt x="118363" y="241808"/>
                </a:lnTo>
                <a:lnTo>
                  <a:pt x="79767" y="256924"/>
                </a:lnTo>
                <a:lnTo>
                  <a:pt x="70992" y="257937"/>
                </a:lnTo>
                <a:lnTo>
                  <a:pt x="51679" y="261274"/>
                </a:lnTo>
                <a:lnTo>
                  <a:pt x="5333" y="277241"/>
                </a:lnTo>
                <a:lnTo>
                  <a:pt x="0" y="289051"/>
                </a:lnTo>
                <a:lnTo>
                  <a:pt x="4317" y="293370"/>
                </a:lnTo>
                <a:lnTo>
                  <a:pt x="6476" y="296672"/>
                </a:lnTo>
                <a:lnTo>
                  <a:pt x="9651" y="297688"/>
                </a:lnTo>
                <a:lnTo>
                  <a:pt x="12953" y="297688"/>
                </a:lnTo>
                <a:lnTo>
                  <a:pt x="16128" y="297688"/>
                </a:lnTo>
                <a:lnTo>
                  <a:pt x="18287" y="296672"/>
                </a:lnTo>
                <a:lnTo>
                  <a:pt x="20447" y="294513"/>
                </a:lnTo>
                <a:lnTo>
                  <a:pt x="29769" y="290060"/>
                </a:lnTo>
                <a:lnTo>
                  <a:pt x="43307" y="286416"/>
                </a:lnTo>
                <a:lnTo>
                  <a:pt x="58844" y="283583"/>
                </a:lnTo>
                <a:lnTo>
                  <a:pt x="74167" y="281559"/>
                </a:lnTo>
                <a:lnTo>
                  <a:pt x="84441" y="279923"/>
                </a:lnTo>
                <a:lnTo>
                  <a:pt x="130032" y="261524"/>
                </a:lnTo>
                <a:lnTo>
                  <a:pt x="143128" y="236474"/>
                </a:lnTo>
                <a:lnTo>
                  <a:pt x="141986" y="228981"/>
                </a:lnTo>
                <a:lnTo>
                  <a:pt x="137667" y="222504"/>
                </a:lnTo>
                <a:lnTo>
                  <a:pt x="127950" y="207077"/>
                </a:lnTo>
                <a:lnTo>
                  <a:pt x="110468" y="167032"/>
                </a:lnTo>
                <a:lnTo>
                  <a:pt x="99508" y="115323"/>
                </a:lnTo>
                <a:lnTo>
                  <a:pt x="99504" y="88804"/>
                </a:lnTo>
                <a:lnTo>
                  <a:pt x="104358" y="66524"/>
                </a:lnTo>
                <a:lnTo>
                  <a:pt x="132187" y="33482"/>
                </a:lnTo>
                <a:lnTo>
                  <a:pt x="173227" y="22606"/>
                </a:lnTo>
                <a:lnTo>
                  <a:pt x="174243" y="22606"/>
                </a:lnTo>
                <a:lnTo>
                  <a:pt x="180472" y="23008"/>
                </a:lnTo>
                <a:lnTo>
                  <a:pt x="195786" y="25828"/>
                </a:lnTo>
                <a:lnTo>
                  <a:pt x="215124" y="33482"/>
                </a:lnTo>
                <a:lnTo>
                  <a:pt x="233425" y="48387"/>
                </a:lnTo>
                <a:lnTo>
                  <a:pt x="243113" y="66524"/>
                </a:lnTo>
                <a:lnTo>
                  <a:pt x="247967" y="88804"/>
                </a:lnTo>
                <a:lnTo>
                  <a:pt x="247963" y="115323"/>
                </a:lnTo>
                <a:lnTo>
                  <a:pt x="237003" y="167032"/>
                </a:lnTo>
                <a:lnTo>
                  <a:pt x="219521" y="207077"/>
                </a:lnTo>
                <a:lnTo>
                  <a:pt x="205486" y="228981"/>
                </a:lnTo>
                <a:lnTo>
                  <a:pt x="204342" y="236474"/>
                </a:lnTo>
                <a:lnTo>
                  <a:pt x="226950" y="268450"/>
                </a:lnTo>
                <a:lnTo>
                  <a:pt x="273303" y="281559"/>
                </a:lnTo>
                <a:lnTo>
                  <a:pt x="288627" y="283583"/>
                </a:lnTo>
                <a:lnTo>
                  <a:pt x="304164" y="286416"/>
                </a:lnTo>
                <a:lnTo>
                  <a:pt x="317702" y="290060"/>
                </a:lnTo>
                <a:lnTo>
                  <a:pt x="327025" y="294513"/>
                </a:lnTo>
                <a:lnTo>
                  <a:pt x="329183" y="296672"/>
                </a:lnTo>
                <a:lnTo>
                  <a:pt x="331342" y="297688"/>
                </a:lnTo>
                <a:lnTo>
                  <a:pt x="334517" y="297688"/>
                </a:lnTo>
                <a:lnTo>
                  <a:pt x="337819" y="297688"/>
                </a:lnTo>
                <a:lnTo>
                  <a:pt x="340994" y="296672"/>
                </a:lnTo>
                <a:lnTo>
                  <a:pt x="343153" y="293370"/>
                </a:lnTo>
                <a:lnTo>
                  <a:pt x="347472" y="289051"/>
                </a:lnTo>
                <a:lnTo>
                  <a:pt x="346455" y="281559"/>
                </a:lnTo>
                <a:lnTo>
                  <a:pt x="342138" y="277241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34" name="object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253511"/>
              </p:ext>
            </p:extLst>
          </p:nvPr>
        </p:nvGraphicFramePr>
        <p:xfrm>
          <a:off x="2263520" y="4102991"/>
          <a:ext cx="6702934" cy="622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56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34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99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46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392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95833">
                <a:tc>
                  <a:txBody>
                    <a:bodyPr/>
                    <a:lstStyle/>
                    <a:p>
                      <a:pPr marL="31750">
                        <a:lnSpc>
                          <a:spcPts val="1335"/>
                        </a:lnSpc>
                      </a:pPr>
                      <a:r>
                        <a:rPr lang="en-US" sz="1400" b="0" spc="-5" dirty="0">
                          <a:latin typeface="+mj-lt"/>
                          <a:cs typeface="Calibri Light"/>
                        </a:rPr>
                        <a:t>WGS</a:t>
                      </a:r>
                      <a:endParaRPr sz="1400" dirty="0">
                        <a:latin typeface="+mj-lt"/>
                        <a:cs typeface="Calibr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335"/>
                        </a:lnSpc>
                      </a:pPr>
                      <a:r>
                        <a:rPr lang="en-US" sz="1400" b="0" spc="-10" dirty="0">
                          <a:latin typeface="+mj-lt"/>
                          <a:cs typeface="Calibri Light"/>
                        </a:rPr>
                        <a:t>WGS</a:t>
                      </a:r>
                      <a:endParaRPr sz="1400" dirty="0">
                        <a:latin typeface="+mj-lt"/>
                        <a:cs typeface="Calibr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1335"/>
                        </a:lnSpc>
                      </a:pPr>
                      <a:r>
                        <a:rPr lang="en-US" sz="1400" b="0" spc="-10" dirty="0">
                          <a:latin typeface="+mj-lt"/>
                          <a:cs typeface="Calibri Light"/>
                        </a:rPr>
                        <a:t>SOA</a:t>
                      </a:r>
                      <a:endParaRPr sz="1400" dirty="0">
                        <a:latin typeface="+mj-lt"/>
                        <a:cs typeface="Calibr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1335"/>
                        </a:lnSpc>
                      </a:pPr>
                      <a:r>
                        <a:rPr lang="en-US" sz="1400" b="0" spc="-10" dirty="0">
                          <a:latin typeface="+mj-lt"/>
                          <a:cs typeface="Calibri Light"/>
                        </a:rPr>
                        <a:t>Analytics</a:t>
                      </a:r>
                      <a:endParaRPr sz="1400" dirty="0">
                        <a:latin typeface="+mj-lt"/>
                        <a:cs typeface="Calibr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1335"/>
                        </a:lnSpc>
                      </a:pPr>
                      <a:r>
                        <a:rPr lang="en-US" sz="1400" b="0" spc="-5" dirty="0">
                          <a:latin typeface="+mj-lt"/>
                          <a:cs typeface="Calibri Light"/>
                        </a:rPr>
                        <a:t>Cognitive</a:t>
                      </a:r>
                      <a:endParaRPr sz="1400" dirty="0">
                        <a:latin typeface="+mj-lt"/>
                        <a:cs typeface="Calibri Ligh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+mj-lt"/>
                          <a:cs typeface="Times New Roman"/>
                        </a:rPr>
                        <a:t>Automation</a:t>
                      </a:r>
                      <a:endParaRPr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470"/>
                        </a:lnSpc>
                      </a:pPr>
                      <a:r>
                        <a:rPr lang="en-US" sz="1400" b="0" spc="-15" dirty="0">
                          <a:latin typeface="+mj-lt"/>
                          <a:cs typeface="Calibri Light"/>
                        </a:rPr>
                        <a:t>Claims</a:t>
                      </a:r>
                      <a:endParaRPr sz="1400" dirty="0">
                        <a:latin typeface="+mj-lt"/>
                        <a:cs typeface="Calibr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470"/>
                        </a:lnSpc>
                      </a:pPr>
                      <a:endParaRPr sz="1400" dirty="0">
                        <a:latin typeface="+mj-lt"/>
                        <a:cs typeface="Calibr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1470"/>
                        </a:lnSpc>
                      </a:pPr>
                      <a:r>
                        <a:rPr lang="en-US" sz="1400" b="0" spc="-10" dirty="0">
                          <a:latin typeface="+mj-lt"/>
                          <a:cs typeface="Calibri Light"/>
                        </a:rPr>
                        <a:t>Insight</a:t>
                      </a:r>
                      <a:endParaRPr sz="1400" dirty="0">
                        <a:latin typeface="+mj-lt"/>
                        <a:cs typeface="Calibr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1470"/>
                        </a:lnSpc>
                      </a:pPr>
                      <a:r>
                        <a:rPr lang="en-US" sz="1400" b="0" dirty="0">
                          <a:latin typeface="+mj-lt"/>
                          <a:cs typeface="Calibri Light"/>
                        </a:rPr>
                        <a:t>API</a:t>
                      </a:r>
                      <a:endParaRPr sz="1400" dirty="0">
                        <a:latin typeface="+mj-lt"/>
                        <a:cs typeface="Calibri Ligh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8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11857228" y="6580794"/>
            <a:ext cx="116205" cy="15557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1537" y="2853309"/>
            <a:ext cx="931306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Minimum </a:t>
            </a:r>
            <a:r>
              <a:rPr lang="en-US" sz="3600" spc="-75" dirty="0">
                <a:solidFill>
                  <a:srgbClr val="FFFFFF"/>
                </a:solidFill>
              </a:rPr>
              <a:t>Viable</a:t>
            </a:r>
            <a:r>
              <a:rPr sz="3600" spc="-75" dirty="0">
                <a:solidFill>
                  <a:srgbClr val="FFFFFF"/>
                </a:solidFill>
              </a:rPr>
              <a:t> </a:t>
            </a:r>
            <a:r>
              <a:rPr lang="en-US" sz="3600" spc="-45" dirty="0">
                <a:solidFill>
                  <a:srgbClr val="FFFFFF"/>
                </a:solidFill>
              </a:rPr>
              <a:t>Product</a:t>
            </a:r>
            <a:r>
              <a:rPr sz="3600" spc="-45" dirty="0">
                <a:solidFill>
                  <a:srgbClr val="FFFFFF"/>
                </a:solidFill>
              </a:rPr>
              <a:t> </a:t>
            </a:r>
            <a:r>
              <a:rPr sz="3600" spc="-20" dirty="0">
                <a:solidFill>
                  <a:srgbClr val="FFFFFF"/>
                </a:solidFill>
              </a:rPr>
              <a:t>(</a:t>
            </a:r>
            <a:r>
              <a:rPr lang="en-US" sz="3600" spc="-20" dirty="0">
                <a:solidFill>
                  <a:srgbClr val="FFFFFF"/>
                </a:solidFill>
              </a:rPr>
              <a:t>MVP</a:t>
            </a:r>
            <a:r>
              <a:rPr sz="3600" spc="-20" dirty="0">
                <a:solidFill>
                  <a:srgbClr val="FFFFFF"/>
                </a:solidFill>
              </a:rPr>
              <a:t>) </a:t>
            </a:r>
            <a:r>
              <a:rPr sz="3600" spc="-40" dirty="0">
                <a:solidFill>
                  <a:srgbClr val="FFFFFF"/>
                </a:solidFill>
              </a:rPr>
              <a:t>for </a:t>
            </a:r>
            <a:r>
              <a:rPr lang="en-US" sz="3600" spc="-10" dirty="0">
                <a:solidFill>
                  <a:srgbClr val="FFFFFF"/>
                </a:solidFill>
              </a:rPr>
              <a:t>Release</a:t>
            </a:r>
            <a:r>
              <a:rPr sz="3600" spc="-280" dirty="0">
                <a:solidFill>
                  <a:srgbClr val="FFFFFF"/>
                </a:solidFill>
              </a:rPr>
              <a:t> </a:t>
            </a:r>
            <a:r>
              <a:rPr lang="en-US" sz="3600" spc="-280" dirty="0">
                <a:solidFill>
                  <a:srgbClr val="FFFFFF"/>
                </a:solidFill>
              </a:rPr>
              <a:t>3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991304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7443" y="6572198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7334" y="276859"/>
            <a:ext cx="43453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5" dirty="0"/>
              <a:t>Minimum Viable Product</a:t>
            </a:r>
            <a:r>
              <a:rPr spc="-45" dirty="0"/>
              <a:t> </a:t>
            </a:r>
            <a:r>
              <a:rPr spc="-10" dirty="0"/>
              <a:t>(M</a:t>
            </a:r>
            <a:r>
              <a:rPr lang="en-US" spc="-10" dirty="0"/>
              <a:t>VP</a:t>
            </a:r>
            <a:r>
              <a:rPr spc="-10" dirty="0"/>
              <a:t>)</a:t>
            </a:r>
            <a:r>
              <a:rPr spc="-50" dirty="0"/>
              <a:t> </a:t>
            </a:r>
            <a:r>
              <a:rPr spc="-15" dirty="0"/>
              <a:t>for</a:t>
            </a:r>
            <a:r>
              <a:rPr spc="-55" dirty="0"/>
              <a:t> </a:t>
            </a:r>
            <a:r>
              <a:rPr lang="en-US" spc="-20" dirty="0"/>
              <a:t>Release 3</a:t>
            </a:r>
            <a:endParaRPr dirty="0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xmlns="" id="{D3CBAD49-035D-4D7B-9357-EDC7976F4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4939"/>
              </p:ext>
            </p:extLst>
          </p:nvPr>
        </p:nvGraphicFramePr>
        <p:xfrm>
          <a:off x="5622290" y="1225308"/>
          <a:ext cx="6217285" cy="3650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1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053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4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b="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#</a:t>
                      </a:r>
                      <a:endParaRPr sz="1100" dirty="0">
                        <a:latin typeface="Calibri Light"/>
                        <a:cs typeface="Calibri Light"/>
                      </a:endParaRPr>
                    </a:p>
                  </a:txBody>
                  <a:tcPr marL="0" marR="0" marT="2794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100" b="0" spc="-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Team</a:t>
                      </a:r>
                      <a:endParaRPr sz="1100" dirty="0">
                        <a:latin typeface="Calibri Light"/>
                        <a:cs typeface="Calibri Light"/>
                      </a:endParaRPr>
                    </a:p>
                  </a:txBody>
                  <a:tcPr marL="0" marR="0" marT="2794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100" b="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Scope for Release 1</a:t>
                      </a:r>
                      <a:endParaRPr sz="1100" dirty="0">
                        <a:latin typeface="Calibri Light"/>
                        <a:cs typeface="Calibri Light"/>
                      </a:endParaRPr>
                    </a:p>
                  </a:txBody>
                  <a:tcPr marL="0" marR="0" marT="2794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9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0" dirty="0">
                          <a:latin typeface="Calibri Light"/>
                          <a:cs typeface="Calibri Light"/>
                        </a:rPr>
                        <a:t>1</a:t>
                      </a:r>
                      <a:endParaRPr sz="11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100" b="0" spc="-5" dirty="0">
                          <a:latin typeface="Calibri Light"/>
                          <a:cs typeface="Calibri Light"/>
                        </a:rPr>
                        <a:t>WGS Claims</a:t>
                      </a:r>
                      <a:endParaRPr sz="11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 indent="-172085">
                        <a:lnSpc>
                          <a:spcPct val="100000"/>
                        </a:lnSpc>
                        <a:spcBef>
                          <a:spcPts val="355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100" b="0" spc="-5" dirty="0">
                          <a:latin typeface="Calibri Light"/>
                          <a:cs typeface="Calibri Light"/>
                        </a:rPr>
                        <a:t>Enable asynchronous request / response for new claims for examiner validation</a:t>
                      </a:r>
                    </a:p>
                    <a:p>
                      <a:pPr marL="208915" indent="-172085">
                        <a:lnSpc>
                          <a:spcPct val="100000"/>
                        </a:lnSpc>
                        <a:spcBef>
                          <a:spcPts val="355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100" b="0" spc="-5" dirty="0">
                          <a:latin typeface="Calibri Light"/>
                          <a:cs typeface="Calibri Light"/>
                        </a:rPr>
                        <a:t>Support model reference data need for model execution as required</a:t>
                      </a:r>
                    </a:p>
                  </a:txBody>
                  <a:tcPr marL="0" marR="0" marT="4508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9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0" dirty="0">
                          <a:latin typeface="Calibri Light"/>
                          <a:cs typeface="Calibri Light"/>
                        </a:rPr>
                        <a:t>2</a:t>
                      </a:r>
                      <a:endParaRPr sz="11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pc="-5" dirty="0">
                          <a:latin typeface="Calibri Light"/>
                          <a:cs typeface="Calibri Light"/>
                        </a:rPr>
                        <a:t>SOA</a:t>
                      </a:r>
                      <a:endParaRPr sz="11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 indent="-172085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100" b="0" spc="-10" dirty="0">
                          <a:latin typeface="Calibri Light"/>
                          <a:cs typeface="Calibri Light"/>
                        </a:rPr>
                        <a:t>Support testing for WGS integration with Analytics Insight</a:t>
                      </a:r>
                    </a:p>
                  </a:txBody>
                  <a:tcPr marL="0" marR="0" marT="28575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69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0" dirty="0">
                          <a:latin typeface="Calibri Light"/>
                          <a:cs typeface="Calibri Light"/>
                        </a:rPr>
                        <a:t>3</a:t>
                      </a:r>
                      <a:endParaRPr sz="11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100" b="0" spc="-5" dirty="0">
                          <a:latin typeface="Calibri Light"/>
                          <a:cs typeface="Calibri Light"/>
                        </a:rPr>
                        <a:t>Analytics Insight</a:t>
                      </a:r>
                      <a:endParaRPr sz="11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 marR="123189" indent="-172085">
                        <a:lnSpc>
                          <a:spcPct val="100000"/>
                        </a:lnSpc>
                        <a:spcBef>
                          <a:spcPts val="500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100" b="0" spc="-5" dirty="0">
                          <a:latin typeface="Calibri Light"/>
                          <a:cs typeface="Calibri Light"/>
                        </a:rPr>
                        <a:t>Model insight delivery and enhancements</a:t>
                      </a:r>
                      <a:endParaRPr sz="1100" dirty="0">
                        <a:latin typeface="Calibri Light"/>
                        <a:cs typeface="Calibri Light"/>
                      </a:endParaRPr>
                    </a:p>
                  </a:txBody>
                  <a:tcPr marL="0" marR="0" marT="28575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0518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b="0" spc="5" dirty="0">
                          <a:latin typeface="Calibri Light"/>
                          <a:cs typeface="Calibri Light"/>
                        </a:rPr>
                        <a:t>4</a:t>
                      </a:r>
                      <a:endParaRPr sz="1100" dirty="0">
                        <a:latin typeface="Calibri Light"/>
                        <a:cs typeface="Calibri Light"/>
                      </a:endParaRPr>
                    </a:p>
                  </a:txBody>
                  <a:tcPr marL="0" marR="0" marT="57785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1100" b="0" spc="-5" dirty="0">
                          <a:latin typeface="Calibri Light"/>
                          <a:cs typeface="Calibri Light"/>
                        </a:rPr>
                        <a:t>Cognitive API</a:t>
                      </a:r>
                      <a:endParaRPr sz="1100" dirty="0">
                        <a:latin typeface="Calibri Light"/>
                        <a:cs typeface="Calibri Light"/>
                      </a:endParaRPr>
                    </a:p>
                  </a:txBody>
                  <a:tcPr marL="0" marR="0" marT="57785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8915" indent="-172085">
                        <a:lnSpc>
                          <a:spcPct val="100000"/>
                        </a:lnSpc>
                        <a:spcBef>
                          <a:spcPts val="500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100" b="0" spc="-5" dirty="0">
                          <a:latin typeface="Calibri Light"/>
                          <a:cs typeface="Calibri Light"/>
                        </a:rPr>
                        <a:t>Build python containers for additional models</a:t>
                      </a:r>
                    </a:p>
                    <a:p>
                      <a:pPr marL="208915" indent="-172085">
                        <a:lnSpc>
                          <a:spcPct val="100000"/>
                        </a:lnSpc>
                        <a:spcBef>
                          <a:spcPts val="500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100" b="0" spc="-5" dirty="0">
                          <a:latin typeface="Calibri Light"/>
                          <a:cs typeface="Calibri Light"/>
                        </a:rPr>
                        <a:t>Build reference data fetch for additional models</a:t>
                      </a:r>
                    </a:p>
                    <a:p>
                      <a:pPr marL="208915" indent="-172085">
                        <a:lnSpc>
                          <a:spcPct val="100000"/>
                        </a:lnSpc>
                        <a:spcBef>
                          <a:spcPts val="500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100" b="0" spc="-5" dirty="0">
                          <a:latin typeface="Calibri Light"/>
                          <a:cs typeface="Calibri Light"/>
                        </a:rPr>
                        <a:t>Enhance  model execution flow including payload filters</a:t>
                      </a:r>
                    </a:p>
                  </a:txBody>
                  <a:tcPr marL="0" marR="0" marT="57785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0518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1100" dirty="0">
                          <a:latin typeface="Calibri Light"/>
                          <a:cs typeface="Calibri Light"/>
                        </a:rPr>
                        <a:t>5</a:t>
                      </a:r>
                      <a:endParaRPr sz="1100" dirty="0">
                        <a:latin typeface="Calibri Light"/>
                        <a:cs typeface="Calibri Light"/>
                      </a:endParaRPr>
                    </a:p>
                  </a:txBody>
                  <a:tcPr marL="0" marR="0" marT="57785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1100" dirty="0">
                          <a:latin typeface="Calibri Light"/>
                          <a:cs typeface="Calibri Light"/>
                        </a:rPr>
                        <a:t>Model UI</a:t>
                      </a:r>
                      <a:endParaRPr sz="1100" dirty="0">
                        <a:latin typeface="Calibri Light"/>
                        <a:cs typeface="Calibri Light"/>
                      </a:endParaRPr>
                    </a:p>
                  </a:txBody>
                  <a:tcPr marL="0" marR="0" marT="57785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 indent="-172085">
                        <a:lnSpc>
                          <a:spcPct val="100000"/>
                        </a:lnSpc>
                        <a:spcBef>
                          <a:spcPts val="500"/>
                        </a:spcBef>
                        <a:buFont typeface="Arial"/>
                        <a:buChar char="•"/>
                        <a:tabLst>
                          <a:tab pos="208915" algn="l"/>
                          <a:tab pos="209550" algn="l"/>
                        </a:tabLst>
                      </a:pPr>
                      <a:r>
                        <a:rPr lang="en-US" sz="1100" b="0" spc="-5" dirty="0">
                          <a:latin typeface="Calibri Light"/>
                          <a:cs typeface="Calibri Light"/>
                        </a:rPr>
                        <a:t>Enhance and build out model insight UI</a:t>
                      </a:r>
                    </a:p>
                  </a:txBody>
                  <a:tcPr marL="0" marR="0" marT="57785" marB="0" anchor="ctr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643350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052D5B5-9BFB-49DB-B274-3BB526F2767F}"/>
              </a:ext>
            </a:extLst>
          </p:cNvPr>
          <p:cNvSpPr/>
          <p:nvPr/>
        </p:nvSpPr>
        <p:spPr>
          <a:xfrm>
            <a:off x="597240" y="2514600"/>
            <a:ext cx="1647445" cy="609600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WGS Load – Asynchronous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D953C36-80C7-4826-8C4A-ED6C1F5AB97B}"/>
              </a:ext>
            </a:extLst>
          </p:cNvPr>
          <p:cNvSpPr/>
          <p:nvPr/>
        </p:nvSpPr>
        <p:spPr>
          <a:xfrm>
            <a:off x="1951149" y="3623416"/>
            <a:ext cx="1647445" cy="609600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SOA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11810E6-0EBD-4F9B-9CAE-7307F2C7A13D}"/>
              </a:ext>
            </a:extLst>
          </p:cNvPr>
          <p:cNvSpPr/>
          <p:nvPr/>
        </p:nvSpPr>
        <p:spPr>
          <a:xfrm>
            <a:off x="597240" y="4875448"/>
            <a:ext cx="1647445" cy="609600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API Registration &amp; Orchestration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D12BAAC-40DD-4424-8F6B-DBDFA20CAFD1}"/>
              </a:ext>
            </a:extLst>
          </p:cNvPr>
          <p:cNvSpPr/>
          <p:nvPr/>
        </p:nvSpPr>
        <p:spPr>
          <a:xfrm>
            <a:off x="3058115" y="4875448"/>
            <a:ext cx="1647445" cy="609600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Cognitive 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E43AB12-4A16-4128-B76F-7BD289B5F31E}"/>
              </a:ext>
            </a:extLst>
          </p:cNvPr>
          <p:cNvSpPr/>
          <p:nvPr/>
        </p:nvSpPr>
        <p:spPr>
          <a:xfrm>
            <a:off x="187286" y="2271475"/>
            <a:ext cx="5105400" cy="94864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WGS Ecosystem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4E77D57-29EF-4E32-A0A1-5BCFC1324D68}"/>
              </a:ext>
            </a:extLst>
          </p:cNvPr>
          <p:cNvSpPr/>
          <p:nvPr/>
        </p:nvSpPr>
        <p:spPr>
          <a:xfrm>
            <a:off x="187286" y="4568342"/>
            <a:ext cx="5105400" cy="1153536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Analytics Insight Platform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EC2F2BD3-0B16-4E49-9897-E426172BBB7D}"/>
              </a:ext>
            </a:extLst>
          </p:cNvPr>
          <p:cNvCxnSpPr>
            <a:cxnSpLocks/>
          </p:cNvCxnSpPr>
          <p:nvPr/>
        </p:nvCxnSpPr>
        <p:spPr>
          <a:xfrm>
            <a:off x="2244685" y="5154224"/>
            <a:ext cx="813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5D566473-DAC9-4BFE-B151-54D5D1D4A489}"/>
              </a:ext>
            </a:extLst>
          </p:cNvPr>
          <p:cNvCxnSpPr>
            <a:cxnSpLocks/>
          </p:cNvCxnSpPr>
          <p:nvPr/>
        </p:nvCxnSpPr>
        <p:spPr>
          <a:xfrm flipH="1">
            <a:off x="2244685" y="5266984"/>
            <a:ext cx="813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FF9D34A-7026-47FD-89C7-05C90E750094}"/>
              </a:ext>
            </a:extLst>
          </p:cNvPr>
          <p:cNvSpPr/>
          <p:nvPr/>
        </p:nvSpPr>
        <p:spPr>
          <a:xfrm>
            <a:off x="1784389" y="1338335"/>
            <a:ext cx="1647445" cy="609600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Model UI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7EA600D9-677D-4ACD-811A-90BE7802C486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608112" y="1947935"/>
            <a:ext cx="0" cy="31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783F97EE-FB7F-48CA-BE5E-FEB36ED1675A}"/>
              </a:ext>
            </a:extLst>
          </p:cNvPr>
          <p:cNvGrpSpPr/>
          <p:nvPr/>
        </p:nvGrpSpPr>
        <p:grpSpPr>
          <a:xfrm>
            <a:off x="3962400" y="1366848"/>
            <a:ext cx="471010" cy="651480"/>
            <a:chOff x="9200388" y="1799844"/>
            <a:chExt cx="657225" cy="909044"/>
          </a:xfrm>
        </p:grpSpPr>
        <p:sp>
          <p:nvSpPr>
            <p:cNvPr id="21" name="object 34">
              <a:extLst>
                <a:ext uri="{FF2B5EF4-FFF2-40B4-BE49-F238E27FC236}">
                  <a16:creationId xmlns:a16="http://schemas.microsoft.com/office/drawing/2014/main" xmlns="" id="{FFBBC9BA-CB26-42DC-8E21-41C08134CDBB}"/>
                </a:ext>
              </a:extLst>
            </p:cNvPr>
            <p:cNvSpPr/>
            <p:nvPr/>
          </p:nvSpPr>
          <p:spPr>
            <a:xfrm>
              <a:off x="9555480" y="2011679"/>
              <a:ext cx="139065" cy="277495"/>
            </a:xfrm>
            <a:custGeom>
              <a:avLst/>
              <a:gdLst/>
              <a:ahLst/>
              <a:cxnLst/>
              <a:rect l="l" t="t" r="r" b="b"/>
              <a:pathLst>
                <a:path w="139065" h="277494">
                  <a:moveTo>
                    <a:pt x="55752" y="175895"/>
                  </a:moveTo>
                  <a:lnTo>
                    <a:pt x="27177" y="175895"/>
                  </a:lnTo>
                  <a:lnTo>
                    <a:pt x="27177" y="271525"/>
                  </a:lnTo>
                  <a:lnTo>
                    <a:pt x="33654" y="277368"/>
                  </a:lnTo>
                  <a:lnTo>
                    <a:pt x="49275" y="277368"/>
                  </a:lnTo>
                  <a:lnTo>
                    <a:pt x="55752" y="271525"/>
                  </a:lnTo>
                  <a:lnTo>
                    <a:pt x="55752" y="175895"/>
                  </a:lnTo>
                  <a:close/>
                </a:path>
                <a:path w="139065" h="277494">
                  <a:moveTo>
                    <a:pt x="110109" y="175895"/>
                  </a:moveTo>
                  <a:lnTo>
                    <a:pt x="82930" y="175895"/>
                  </a:lnTo>
                  <a:lnTo>
                    <a:pt x="82930" y="271525"/>
                  </a:lnTo>
                  <a:lnTo>
                    <a:pt x="89408" y="277368"/>
                  </a:lnTo>
                  <a:lnTo>
                    <a:pt x="105028" y="277368"/>
                  </a:lnTo>
                  <a:lnTo>
                    <a:pt x="110109" y="271525"/>
                  </a:lnTo>
                  <a:lnTo>
                    <a:pt x="110109" y="175895"/>
                  </a:lnTo>
                  <a:close/>
                </a:path>
                <a:path w="139065" h="277494">
                  <a:moveTo>
                    <a:pt x="89408" y="0"/>
                  </a:moveTo>
                  <a:lnTo>
                    <a:pt x="49275" y="0"/>
                  </a:lnTo>
                  <a:lnTo>
                    <a:pt x="44069" y="3556"/>
                  </a:lnTo>
                  <a:lnTo>
                    <a:pt x="41528" y="9398"/>
                  </a:lnTo>
                  <a:lnTo>
                    <a:pt x="0" y="160528"/>
                  </a:lnTo>
                  <a:lnTo>
                    <a:pt x="0" y="168783"/>
                  </a:lnTo>
                  <a:lnTo>
                    <a:pt x="2540" y="171196"/>
                  </a:lnTo>
                  <a:lnTo>
                    <a:pt x="5206" y="174625"/>
                  </a:lnTo>
                  <a:lnTo>
                    <a:pt x="9017" y="175895"/>
                  </a:lnTo>
                  <a:lnTo>
                    <a:pt x="128270" y="175895"/>
                  </a:lnTo>
                  <a:lnTo>
                    <a:pt x="132206" y="174625"/>
                  </a:lnTo>
                  <a:lnTo>
                    <a:pt x="134747" y="171196"/>
                  </a:lnTo>
                  <a:lnTo>
                    <a:pt x="137414" y="168783"/>
                  </a:lnTo>
                  <a:lnTo>
                    <a:pt x="138684" y="164084"/>
                  </a:lnTo>
                  <a:lnTo>
                    <a:pt x="137414" y="160528"/>
                  </a:lnTo>
                  <a:lnTo>
                    <a:pt x="134831" y="151130"/>
                  </a:lnTo>
                  <a:lnTo>
                    <a:pt x="31115" y="151130"/>
                  </a:lnTo>
                  <a:lnTo>
                    <a:pt x="66040" y="24765"/>
                  </a:lnTo>
                  <a:lnTo>
                    <a:pt x="100107" y="24765"/>
                  </a:lnTo>
                  <a:lnTo>
                    <a:pt x="95885" y="9398"/>
                  </a:lnTo>
                  <a:lnTo>
                    <a:pt x="94615" y="3556"/>
                  </a:lnTo>
                  <a:lnTo>
                    <a:pt x="89408" y="0"/>
                  </a:lnTo>
                  <a:close/>
                </a:path>
                <a:path w="139065" h="277494">
                  <a:moveTo>
                    <a:pt x="100107" y="24765"/>
                  </a:moveTo>
                  <a:lnTo>
                    <a:pt x="72644" y="24765"/>
                  </a:lnTo>
                  <a:lnTo>
                    <a:pt x="106299" y="151130"/>
                  </a:lnTo>
                  <a:lnTo>
                    <a:pt x="134831" y="151130"/>
                  </a:lnTo>
                  <a:lnTo>
                    <a:pt x="100107" y="24765"/>
                  </a:lnTo>
                  <a:close/>
                </a:path>
              </a:pathLst>
            </a:custGeom>
            <a:solidFill>
              <a:srgbClr val="00497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35">
              <a:extLst>
                <a:ext uri="{FF2B5EF4-FFF2-40B4-BE49-F238E27FC236}">
                  <a16:creationId xmlns:a16="http://schemas.microsoft.com/office/drawing/2014/main" xmlns="" id="{E01E337A-BB7D-4EFC-8BFB-F809B72C80CA}"/>
                </a:ext>
              </a:extLst>
            </p:cNvPr>
            <p:cNvSpPr/>
            <p:nvPr/>
          </p:nvSpPr>
          <p:spPr>
            <a:xfrm>
              <a:off x="9581388" y="1912620"/>
              <a:ext cx="83819" cy="74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36">
              <a:extLst>
                <a:ext uri="{FF2B5EF4-FFF2-40B4-BE49-F238E27FC236}">
                  <a16:creationId xmlns:a16="http://schemas.microsoft.com/office/drawing/2014/main" xmlns="" id="{AA5C5F46-3BFC-4A4E-9DE1-472410285770}"/>
                </a:ext>
              </a:extLst>
            </p:cNvPr>
            <p:cNvSpPr/>
            <p:nvPr/>
          </p:nvSpPr>
          <p:spPr>
            <a:xfrm>
              <a:off x="9363456" y="2011679"/>
              <a:ext cx="137160" cy="277495"/>
            </a:xfrm>
            <a:custGeom>
              <a:avLst/>
              <a:gdLst/>
              <a:ahLst/>
              <a:cxnLst/>
              <a:rect l="l" t="t" r="r" b="b"/>
              <a:pathLst>
                <a:path w="137159" h="277494">
                  <a:moveTo>
                    <a:pt x="54355" y="151130"/>
                  </a:moveTo>
                  <a:lnTo>
                    <a:pt x="27177" y="151130"/>
                  </a:lnTo>
                  <a:lnTo>
                    <a:pt x="27177" y="271525"/>
                  </a:lnTo>
                  <a:lnTo>
                    <a:pt x="33654" y="277368"/>
                  </a:lnTo>
                  <a:lnTo>
                    <a:pt x="49149" y="277368"/>
                  </a:lnTo>
                  <a:lnTo>
                    <a:pt x="54355" y="271525"/>
                  </a:lnTo>
                  <a:lnTo>
                    <a:pt x="54355" y="151130"/>
                  </a:lnTo>
                  <a:close/>
                </a:path>
                <a:path w="137159" h="277494">
                  <a:moveTo>
                    <a:pt x="109982" y="151130"/>
                  </a:moveTo>
                  <a:lnTo>
                    <a:pt x="82803" y="151130"/>
                  </a:lnTo>
                  <a:lnTo>
                    <a:pt x="82803" y="271525"/>
                  </a:lnTo>
                  <a:lnTo>
                    <a:pt x="88011" y="277368"/>
                  </a:lnTo>
                  <a:lnTo>
                    <a:pt x="103504" y="277368"/>
                  </a:lnTo>
                  <a:lnTo>
                    <a:pt x="109982" y="271525"/>
                  </a:lnTo>
                  <a:lnTo>
                    <a:pt x="109982" y="151130"/>
                  </a:lnTo>
                  <a:close/>
                </a:path>
                <a:path w="137159" h="277494">
                  <a:moveTo>
                    <a:pt x="131952" y="0"/>
                  </a:moveTo>
                  <a:lnTo>
                    <a:pt x="5207" y="0"/>
                  </a:lnTo>
                  <a:lnTo>
                    <a:pt x="0" y="5842"/>
                  </a:lnTo>
                  <a:lnTo>
                    <a:pt x="0" y="145161"/>
                  </a:lnTo>
                  <a:lnTo>
                    <a:pt x="5207" y="151130"/>
                  </a:lnTo>
                  <a:lnTo>
                    <a:pt x="131952" y="151130"/>
                  </a:lnTo>
                  <a:lnTo>
                    <a:pt x="137160" y="145161"/>
                  </a:lnTo>
                  <a:lnTo>
                    <a:pt x="137160" y="126237"/>
                  </a:lnTo>
                  <a:lnTo>
                    <a:pt x="27177" y="126237"/>
                  </a:lnTo>
                  <a:lnTo>
                    <a:pt x="27177" y="24765"/>
                  </a:lnTo>
                  <a:lnTo>
                    <a:pt x="137160" y="24765"/>
                  </a:lnTo>
                  <a:lnTo>
                    <a:pt x="137160" y="5842"/>
                  </a:lnTo>
                  <a:lnTo>
                    <a:pt x="131952" y="0"/>
                  </a:lnTo>
                  <a:close/>
                </a:path>
                <a:path w="137159" h="277494">
                  <a:moveTo>
                    <a:pt x="137160" y="24765"/>
                  </a:moveTo>
                  <a:lnTo>
                    <a:pt x="109982" y="24765"/>
                  </a:lnTo>
                  <a:lnTo>
                    <a:pt x="109982" y="126237"/>
                  </a:lnTo>
                  <a:lnTo>
                    <a:pt x="137160" y="126237"/>
                  </a:lnTo>
                  <a:lnTo>
                    <a:pt x="137160" y="24765"/>
                  </a:lnTo>
                  <a:close/>
                </a:path>
              </a:pathLst>
            </a:custGeom>
            <a:solidFill>
              <a:srgbClr val="00497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37">
              <a:extLst>
                <a:ext uri="{FF2B5EF4-FFF2-40B4-BE49-F238E27FC236}">
                  <a16:creationId xmlns:a16="http://schemas.microsoft.com/office/drawing/2014/main" xmlns="" id="{D03DA5A6-0FC0-4673-900D-6E8B0259CECC}"/>
                </a:ext>
              </a:extLst>
            </p:cNvPr>
            <p:cNvSpPr/>
            <p:nvPr/>
          </p:nvSpPr>
          <p:spPr>
            <a:xfrm>
              <a:off x="9390888" y="1912620"/>
              <a:ext cx="82295" cy="74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38">
              <a:extLst>
                <a:ext uri="{FF2B5EF4-FFF2-40B4-BE49-F238E27FC236}">
                  <a16:creationId xmlns:a16="http://schemas.microsoft.com/office/drawing/2014/main" xmlns="" id="{CF414C45-5CD4-4A2F-991A-A2255599576B}"/>
                </a:ext>
              </a:extLst>
            </p:cNvPr>
            <p:cNvSpPr/>
            <p:nvPr/>
          </p:nvSpPr>
          <p:spPr>
            <a:xfrm>
              <a:off x="9200388" y="1799844"/>
              <a:ext cx="657225" cy="603885"/>
            </a:xfrm>
            <a:custGeom>
              <a:avLst/>
              <a:gdLst/>
              <a:ahLst/>
              <a:cxnLst/>
              <a:rect l="l" t="t" r="r" b="b"/>
              <a:pathLst>
                <a:path w="657225" h="603885">
                  <a:moveTo>
                    <a:pt x="328421" y="0"/>
                  </a:moveTo>
                  <a:lnTo>
                    <a:pt x="279724" y="3255"/>
                  </a:lnTo>
                  <a:lnTo>
                    <a:pt x="233300" y="12716"/>
                  </a:lnTo>
                  <a:lnTo>
                    <a:pt x="189649" y="27926"/>
                  </a:lnTo>
                  <a:lnTo>
                    <a:pt x="149267" y="48429"/>
                  </a:lnTo>
                  <a:lnTo>
                    <a:pt x="112654" y="73766"/>
                  </a:lnTo>
                  <a:lnTo>
                    <a:pt x="80307" y="103483"/>
                  </a:lnTo>
                  <a:lnTo>
                    <a:pt x="52725" y="137121"/>
                  </a:lnTo>
                  <a:lnTo>
                    <a:pt x="30405" y="174223"/>
                  </a:lnTo>
                  <a:lnTo>
                    <a:pt x="13845" y="214334"/>
                  </a:lnTo>
                  <a:lnTo>
                    <a:pt x="3544" y="256996"/>
                  </a:lnTo>
                  <a:lnTo>
                    <a:pt x="0" y="301751"/>
                  </a:lnTo>
                  <a:lnTo>
                    <a:pt x="3544" y="346250"/>
                  </a:lnTo>
                  <a:lnTo>
                    <a:pt x="13871" y="388815"/>
                  </a:lnTo>
                  <a:lnTo>
                    <a:pt x="30405" y="428785"/>
                  </a:lnTo>
                  <a:lnTo>
                    <a:pt x="52725" y="465877"/>
                  </a:lnTo>
                  <a:lnTo>
                    <a:pt x="80307" y="499557"/>
                  </a:lnTo>
                  <a:lnTo>
                    <a:pt x="112654" y="529350"/>
                  </a:lnTo>
                  <a:lnTo>
                    <a:pt x="149267" y="554786"/>
                  </a:lnTo>
                  <a:lnTo>
                    <a:pt x="189649" y="575391"/>
                  </a:lnTo>
                  <a:lnTo>
                    <a:pt x="233300" y="590694"/>
                  </a:lnTo>
                  <a:lnTo>
                    <a:pt x="279724" y="600222"/>
                  </a:lnTo>
                  <a:lnTo>
                    <a:pt x="328421" y="603503"/>
                  </a:lnTo>
                  <a:lnTo>
                    <a:pt x="376833" y="600222"/>
                  </a:lnTo>
                  <a:lnTo>
                    <a:pt x="423079" y="590694"/>
                  </a:lnTo>
                  <a:lnTo>
                    <a:pt x="460370" y="577595"/>
                  </a:lnTo>
                  <a:lnTo>
                    <a:pt x="328421" y="577595"/>
                  </a:lnTo>
                  <a:lnTo>
                    <a:pt x="279459" y="573976"/>
                  </a:lnTo>
                  <a:lnTo>
                    <a:pt x="233033" y="563502"/>
                  </a:lnTo>
                  <a:lnTo>
                    <a:pt x="189761" y="546745"/>
                  </a:lnTo>
                  <a:lnTo>
                    <a:pt x="150258" y="524280"/>
                  </a:lnTo>
                  <a:lnTo>
                    <a:pt x="115141" y="496681"/>
                  </a:lnTo>
                  <a:lnTo>
                    <a:pt x="85027" y="464521"/>
                  </a:lnTo>
                  <a:lnTo>
                    <a:pt x="60531" y="428374"/>
                  </a:lnTo>
                  <a:lnTo>
                    <a:pt x="42254" y="388752"/>
                  </a:lnTo>
                  <a:lnTo>
                    <a:pt x="30863" y="346416"/>
                  </a:lnTo>
                  <a:lnTo>
                    <a:pt x="26923" y="301751"/>
                  </a:lnTo>
                  <a:lnTo>
                    <a:pt x="30863" y="256747"/>
                  </a:lnTo>
                  <a:lnTo>
                    <a:pt x="42271" y="214082"/>
                  </a:lnTo>
                  <a:lnTo>
                    <a:pt x="60531" y="174322"/>
                  </a:lnTo>
                  <a:lnTo>
                    <a:pt x="85027" y="138031"/>
                  </a:lnTo>
                  <a:lnTo>
                    <a:pt x="115141" y="105775"/>
                  </a:lnTo>
                  <a:lnTo>
                    <a:pt x="150258" y="78117"/>
                  </a:lnTo>
                  <a:lnTo>
                    <a:pt x="189761" y="55622"/>
                  </a:lnTo>
                  <a:lnTo>
                    <a:pt x="233033" y="38855"/>
                  </a:lnTo>
                  <a:lnTo>
                    <a:pt x="279459" y="28381"/>
                  </a:lnTo>
                  <a:lnTo>
                    <a:pt x="328421" y="24764"/>
                  </a:lnTo>
                  <a:lnTo>
                    <a:pt x="457589" y="24764"/>
                  </a:lnTo>
                  <a:lnTo>
                    <a:pt x="423079" y="12716"/>
                  </a:lnTo>
                  <a:lnTo>
                    <a:pt x="376833" y="3255"/>
                  </a:lnTo>
                  <a:lnTo>
                    <a:pt x="328421" y="0"/>
                  </a:lnTo>
                  <a:close/>
                </a:path>
                <a:path w="657225" h="603885">
                  <a:moveTo>
                    <a:pt x="457589" y="24764"/>
                  </a:moveTo>
                  <a:lnTo>
                    <a:pt x="328421" y="24764"/>
                  </a:lnTo>
                  <a:lnTo>
                    <a:pt x="377040" y="28381"/>
                  </a:lnTo>
                  <a:lnTo>
                    <a:pt x="423190" y="38855"/>
                  </a:lnTo>
                  <a:lnTo>
                    <a:pt x="466248" y="55622"/>
                  </a:lnTo>
                  <a:lnTo>
                    <a:pt x="505590" y="78117"/>
                  </a:lnTo>
                  <a:lnTo>
                    <a:pt x="540591" y="105775"/>
                  </a:lnTo>
                  <a:lnTo>
                    <a:pt x="570628" y="138031"/>
                  </a:lnTo>
                  <a:lnTo>
                    <a:pt x="595076" y="174322"/>
                  </a:lnTo>
                  <a:lnTo>
                    <a:pt x="613312" y="214082"/>
                  </a:lnTo>
                  <a:lnTo>
                    <a:pt x="624711" y="256747"/>
                  </a:lnTo>
                  <a:lnTo>
                    <a:pt x="628650" y="301751"/>
                  </a:lnTo>
                  <a:lnTo>
                    <a:pt x="624711" y="346416"/>
                  </a:lnTo>
                  <a:lnTo>
                    <a:pt x="613312" y="388815"/>
                  </a:lnTo>
                  <a:lnTo>
                    <a:pt x="595076" y="428374"/>
                  </a:lnTo>
                  <a:lnTo>
                    <a:pt x="570628" y="464521"/>
                  </a:lnTo>
                  <a:lnTo>
                    <a:pt x="540591" y="496681"/>
                  </a:lnTo>
                  <a:lnTo>
                    <a:pt x="505590" y="524280"/>
                  </a:lnTo>
                  <a:lnTo>
                    <a:pt x="466248" y="546745"/>
                  </a:lnTo>
                  <a:lnTo>
                    <a:pt x="423190" y="563502"/>
                  </a:lnTo>
                  <a:lnTo>
                    <a:pt x="377040" y="573976"/>
                  </a:lnTo>
                  <a:lnTo>
                    <a:pt x="328421" y="577595"/>
                  </a:lnTo>
                  <a:lnTo>
                    <a:pt x="460370" y="577595"/>
                  </a:lnTo>
                  <a:lnTo>
                    <a:pt x="507015" y="554786"/>
                  </a:lnTo>
                  <a:lnTo>
                    <a:pt x="543674" y="529350"/>
                  </a:lnTo>
                  <a:lnTo>
                    <a:pt x="576106" y="499557"/>
                  </a:lnTo>
                  <a:lnTo>
                    <a:pt x="603798" y="465877"/>
                  </a:lnTo>
                  <a:lnTo>
                    <a:pt x="626232" y="428785"/>
                  </a:lnTo>
                  <a:lnTo>
                    <a:pt x="642895" y="388752"/>
                  </a:lnTo>
                  <a:lnTo>
                    <a:pt x="653271" y="346250"/>
                  </a:lnTo>
                  <a:lnTo>
                    <a:pt x="656843" y="301751"/>
                  </a:lnTo>
                  <a:lnTo>
                    <a:pt x="653271" y="256996"/>
                  </a:lnTo>
                  <a:lnTo>
                    <a:pt x="642895" y="214334"/>
                  </a:lnTo>
                  <a:lnTo>
                    <a:pt x="626232" y="174223"/>
                  </a:lnTo>
                  <a:lnTo>
                    <a:pt x="603798" y="137121"/>
                  </a:lnTo>
                  <a:lnTo>
                    <a:pt x="576106" y="103483"/>
                  </a:lnTo>
                  <a:lnTo>
                    <a:pt x="543674" y="73766"/>
                  </a:lnTo>
                  <a:lnTo>
                    <a:pt x="507015" y="48429"/>
                  </a:lnTo>
                  <a:lnTo>
                    <a:pt x="466645" y="27926"/>
                  </a:lnTo>
                  <a:lnTo>
                    <a:pt x="457589" y="24764"/>
                  </a:lnTo>
                  <a:close/>
                </a:path>
              </a:pathLst>
            </a:custGeom>
            <a:solidFill>
              <a:srgbClr val="00497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39">
              <a:extLst>
                <a:ext uri="{FF2B5EF4-FFF2-40B4-BE49-F238E27FC236}">
                  <a16:creationId xmlns:a16="http://schemas.microsoft.com/office/drawing/2014/main" xmlns="" id="{B200FB08-26B5-4765-AFBA-7BDD323FF1C0}"/>
                </a:ext>
              </a:extLst>
            </p:cNvPr>
            <p:cNvSpPr txBox="1"/>
            <p:nvPr/>
          </p:nvSpPr>
          <p:spPr>
            <a:xfrm>
              <a:off x="9294114" y="2433320"/>
              <a:ext cx="379730" cy="275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b="1" spc="-5" dirty="0">
                  <a:latin typeface="Calibri"/>
                  <a:cs typeface="Calibri"/>
                </a:rPr>
                <a:t>CPE</a:t>
              </a:r>
              <a:endParaRPr sz="1200" dirty="0">
                <a:latin typeface="Calibri"/>
                <a:cs typeface="Calibri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5F32388D-DAF6-4A19-8BDB-90AD85C5DA9E}"/>
              </a:ext>
            </a:extLst>
          </p:cNvPr>
          <p:cNvCxnSpPr>
            <a:cxnSpLocks/>
          </p:cNvCxnSpPr>
          <p:nvPr/>
        </p:nvCxnSpPr>
        <p:spPr>
          <a:xfrm flipH="1">
            <a:off x="3431834" y="1607399"/>
            <a:ext cx="49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xmlns="" id="{66EF2FA7-A85A-4CBD-8FDD-3B7DCC6C439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16200000" flipH="1">
            <a:off x="1848309" y="2696853"/>
            <a:ext cx="499216" cy="1353909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xmlns="" id="{8B32AEB6-C70A-4F50-BCDF-EDF5A0505A2D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776702" y="3877278"/>
            <a:ext cx="642432" cy="1353909"/>
          </a:xfrm>
          <a:prstGeom prst="bentConnector3">
            <a:avLst>
              <a:gd name="adj1" fmla="val 3773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xmlns="" id="{4E1130A0-87F6-4C9F-BBC8-1DBA5725529E}"/>
              </a:ext>
            </a:extLst>
          </p:cNvPr>
          <p:cNvSpPr/>
          <p:nvPr/>
        </p:nvSpPr>
        <p:spPr>
          <a:xfrm>
            <a:off x="9025563" y="6565337"/>
            <a:ext cx="1175657" cy="253985"/>
          </a:xfrm>
          <a:prstGeom prst="flowChart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Active in Release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xmlns="" id="{B6AA8AB8-32F6-46CB-AD6E-8329E9D0736E}"/>
              </a:ext>
            </a:extLst>
          </p:cNvPr>
          <p:cNvSpPr/>
          <p:nvPr/>
        </p:nvSpPr>
        <p:spPr>
          <a:xfrm>
            <a:off x="10254343" y="6554485"/>
            <a:ext cx="1175657" cy="253985"/>
          </a:xfrm>
          <a:prstGeom prst="flowChartProcess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Not in Scope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B9BCF73-E030-4D36-BB8A-40688250FD57}"/>
              </a:ext>
            </a:extLst>
          </p:cNvPr>
          <p:cNvSpPr txBox="1"/>
          <p:nvPr/>
        </p:nvSpPr>
        <p:spPr>
          <a:xfrm>
            <a:off x="8973746" y="6393506"/>
            <a:ext cx="778546" cy="343245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900" b="1" i="1" dirty="0">
                <a:solidFill>
                  <a:schemeClr val="tx2"/>
                </a:solidFill>
              </a:rPr>
              <a:t>Legend: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xmlns="" id="{DF4E1B87-BE88-4716-AE56-3FE912F44C6B}"/>
              </a:ext>
            </a:extLst>
          </p:cNvPr>
          <p:cNvSpPr/>
          <p:nvPr/>
        </p:nvSpPr>
        <p:spPr>
          <a:xfrm>
            <a:off x="2578653" y="2543888"/>
            <a:ext cx="535949" cy="560693"/>
          </a:xfrm>
          <a:prstGeom prst="flowChartMagneticDisk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WGS DDC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993E1102-DC65-4927-B551-DC3F82AD917F}"/>
              </a:ext>
            </a:extLst>
          </p:cNvPr>
          <p:cNvSpPr/>
          <p:nvPr/>
        </p:nvSpPr>
        <p:spPr>
          <a:xfrm>
            <a:off x="3444660" y="2514600"/>
            <a:ext cx="1647445" cy="6096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Screen (PAC, Image) – Synchronous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2DB11A1B-152E-433D-A7CB-2295547DB73E}"/>
              </a:ext>
            </a:extLst>
          </p:cNvPr>
          <p:cNvCxnSpPr>
            <a:stCxn id="10" idx="3"/>
            <a:endCxn id="5" idx="2"/>
          </p:cNvCxnSpPr>
          <p:nvPr/>
        </p:nvCxnSpPr>
        <p:spPr>
          <a:xfrm>
            <a:off x="2244685" y="2819400"/>
            <a:ext cx="333968" cy="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DC114A38-C2F1-4BC9-822E-16FA035B3FF9}"/>
              </a:ext>
            </a:extLst>
          </p:cNvPr>
          <p:cNvCxnSpPr>
            <a:stCxn id="5" idx="4"/>
            <a:endCxn id="35" idx="1"/>
          </p:cNvCxnSpPr>
          <p:nvPr/>
        </p:nvCxnSpPr>
        <p:spPr>
          <a:xfrm flipV="1">
            <a:off x="3114602" y="2819400"/>
            <a:ext cx="330058" cy="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bject 3">
            <a:extLst>
              <a:ext uri="{FF2B5EF4-FFF2-40B4-BE49-F238E27FC236}">
                <a16:creationId xmlns:a16="http://schemas.microsoft.com/office/drawing/2014/main" xmlns="" id="{220A9C0D-2DEA-4C8D-B255-6F5CAF4F915E}"/>
              </a:ext>
            </a:extLst>
          </p:cNvPr>
          <p:cNvSpPr txBox="1"/>
          <p:nvPr/>
        </p:nvSpPr>
        <p:spPr>
          <a:xfrm>
            <a:off x="562355" y="665816"/>
            <a:ext cx="1042924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latin typeface="Calibri Light"/>
                <a:cs typeface="Calibri Light"/>
              </a:rPr>
              <a:t>The goal </a:t>
            </a:r>
            <a:r>
              <a:rPr sz="1400" b="0" spc="-5" dirty="0">
                <a:latin typeface="Calibri Light"/>
                <a:cs typeface="Calibri Light"/>
              </a:rPr>
              <a:t>of </a:t>
            </a:r>
            <a:r>
              <a:rPr lang="en-US" sz="1400" b="0" spc="-5" dirty="0">
                <a:latin typeface="Calibri Light"/>
                <a:cs typeface="Calibri Light"/>
              </a:rPr>
              <a:t>Release 3 is to score live WGS claims (real-time) through at least two cognitive model orchestrated by the Analytics Insight platform via SOA layer. Release 3 is targeted for June 6</a:t>
            </a:r>
            <a:r>
              <a:rPr lang="en-US" sz="1400" b="0" spc="-5" baseline="30000" dirty="0">
                <a:latin typeface="Calibri Light"/>
                <a:cs typeface="Calibri Light"/>
              </a:rPr>
              <a:t>th</a:t>
            </a:r>
            <a:r>
              <a:rPr lang="en-US" sz="1400" b="0" spc="-5" dirty="0">
                <a:latin typeface="Calibri Light"/>
                <a:cs typeface="Calibri Light"/>
              </a:rPr>
              <a:t> </a:t>
            </a:r>
            <a:endParaRPr sz="1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23872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334" y="276859"/>
            <a:ext cx="605409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0" spc="-5" dirty="0">
                <a:latin typeface="Calibri Light"/>
                <a:cs typeface="Calibri Light"/>
              </a:rPr>
              <a:t>Release 3 – WGS Claims Feature Overview</a:t>
            </a:r>
            <a:endParaRPr sz="15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spcBef>
                <a:spcPts val="5"/>
              </a:spcBef>
            </a:pPr>
            <a:r>
              <a:rPr sz="1400" b="0" dirty="0">
                <a:latin typeface="Calibri Light"/>
                <a:cs typeface="Calibri Light"/>
              </a:rPr>
              <a:t>This slide will </a:t>
            </a:r>
            <a:r>
              <a:rPr sz="1400" b="0" spc="-5" dirty="0">
                <a:latin typeface="Calibri Light"/>
                <a:cs typeface="Calibri Light"/>
              </a:rPr>
              <a:t>outline the </a:t>
            </a:r>
            <a:r>
              <a:rPr sz="1400" b="0" dirty="0">
                <a:latin typeface="Calibri Light"/>
                <a:cs typeface="Calibri Light"/>
              </a:rPr>
              <a:t>features </a:t>
            </a:r>
            <a:r>
              <a:rPr sz="1400" b="0" spc="-5" dirty="0">
                <a:latin typeface="Calibri Light"/>
                <a:cs typeface="Calibri Light"/>
              </a:rPr>
              <a:t>to </a:t>
            </a:r>
            <a:r>
              <a:rPr sz="1400" b="0" dirty="0">
                <a:latin typeface="Calibri Light"/>
                <a:cs typeface="Calibri Light"/>
              </a:rPr>
              <a:t>be delivered as part </a:t>
            </a:r>
            <a:r>
              <a:rPr sz="1400" b="0" spc="-5" dirty="0">
                <a:latin typeface="Calibri Light"/>
                <a:cs typeface="Calibri Light"/>
              </a:rPr>
              <a:t>of </a:t>
            </a:r>
            <a:r>
              <a:rPr lang="en-US" sz="1400" b="0" spc="-5" dirty="0">
                <a:latin typeface="Calibri Light"/>
                <a:cs typeface="Calibri Light"/>
              </a:rPr>
              <a:t>Release 3</a:t>
            </a:r>
            <a:endParaRPr sz="14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11411"/>
              </p:ext>
            </p:extLst>
          </p:nvPr>
        </p:nvGraphicFramePr>
        <p:xfrm>
          <a:off x="482307" y="1371600"/>
          <a:ext cx="11312436" cy="478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50114384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900947845"/>
                    </a:ext>
                  </a:extLst>
                </a:gridCol>
                <a:gridCol w="1355343">
                  <a:extLst>
                    <a:ext uri="{9D8B030D-6E8A-4147-A177-3AD203B41FA5}">
                      <a16:colId xmlns:a16="http://schemas.microsoft.com/office/drawing/2014/main" xmlns="" val="193749892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465138" indent="-287338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0" dirty="0">
                          <a:solidFill>
                            <a:schemeClr val="bg1"/>
                          </a:solidFill>
                          <a:latin typeface="Calibri Light"/>
                          <a:cs typeface="Calibri Light"/>
                        </a:rPr>
                        <a:t>Capability</a:t>
                      </a:r>
                      <a:endParaRPr sz="1200" dirty="0">
                        <a:solidFill>
                          <a:schemeClr val="bg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5" dirty="0">
                          <a:solidFill>
                            <a:schemeClr val="bg1"/>
                          </a:solidFill>
                          <a:latin typeface="Calibri Light"/>
                          <a:cs typeface="Calibri Light"/>
                        </a:rPr>
                        <a:t>Feature</a:t>
                      </a:r>
                      <a:endParaRPr sz="1200" dirty="0">
                        <a:solidFill>
                          <a:schemeClr val="bg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0" dirty="0">
                          <a:solidFill>
                            <a:schemeClr val="bg1"/>
                          </a:solidFill>
                          <a:latin typeface="Calibri Light"/>
                          <a:cs typeface="Calibri Light"/>
                        </a:rPr>
                        <a:t>Dependency</a:t>
                      </a:r>
                      <a:endParaRPr sz="1200" dirty="0">
                        <a:solidFill>
                          <a:schemeClr val="bg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 Light"/>
                          <a:cs typeface="Calibri Light"/>
                        </a:rPr>
                        <a:t>Owner</a:t>
                      </a:r>
                      <a:endParaRPr sz="1200" dirty="0">
                        <a:solidFill>
                          <a:schemeClr val="bg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 Light"/>
                          <a:cs typeface="Calibri Light"/>
                        </a:rPr>
                        <a:t>Due Date</a:t>
                      </a:r>
                      <a:endParaRPr sz="1200" dirty="0">
                        <a:solidFill>
                          <a:schemeClr val="bg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 Light"/>
                          <a:cs typeface="Calibri Light"/>
                        </a:rPr>
                        <a:t>Status</a:t>
                      </a:r>
                      <a:endParaRPr sz="1200" dirty="0">
                        <a:solidFill>
                          <a:schemeClr val="bg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5778"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0" spc="-15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pc="-15" dirty="0">
                          <a:solidFill>
                            <a:schemeClr val="tx1"/>
                          </a:solidFill>
                          <a:latin typeface="Calibri Light"/>
                          <a:cs typeface="Calibri Light"/>
                        </a:rPr>
                        <a:t>WGS Claims</a:t>
                      </a:r>
                      <a:endParaRPr sz="120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Send Claims outbound data to Cognitive platform through SOA and receive acknowledgment (Async)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SOA swagger and changes for Outbound request and acknowledgement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SOA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4/17/2019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57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lvl="0" indent="0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Cognitive platform changes for accepting request and acknowledge.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algn="ctr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Cognitive Platform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4/17/2019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3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 Late entry for June Release – ROB approval 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345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WGS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4/25/2019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90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 Performance management review 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345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WGS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5/6/2019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385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endParaRPr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  <a:p>
                      <a:pPr marL="68580">
                        <a:lnSpc>
                          <a:spcPts val="1345"/>
                        </a:lnSpc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Receive Inbound response from Cognitive platform through SOA(Async)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SOA changes to provide inbound response and trigger transaction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algn="ctr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SOA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4/17/2019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385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Cognitive platform changes to send response to SOA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algn="ctr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Cognitive Platform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4/17/2019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38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lvl="0" indent="0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New Transaction definition – RTT entry  request to  IBM</a:t>
                      </a: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 IMS team</a:t>
                      </a:r>
                      <a:endParaRPr lang="en-US"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algn="ctr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IMS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4/17/2019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38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lvl="0" indent="0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Late entry for June Release – ROB approval 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algn="ctr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WGS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4/25/2019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7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lvl="0" indent="0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Performance management review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algn="ctr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WGS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5/10/2019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47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Filter WGS Claims to be send to Cognitive platform from Load process</a:t>
                      </a:r>
                      <a:endParaRPr lang="en-US"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algn="ctr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7821790"/>
                  </a:ext>
                </a:extLst>
              </a:tr>
              <a:tr h="2247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lvl="0" indent="0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-5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Route WGS Claims to CM status queue and set edit on claims for user process</a:t>
                      </a:r>
                    </a:p>
                    <a:p>
                      <a:pPr marL="68580">
                        <a:lnSpc>
                          <a:spcPts val="1345"/>
                        </a:lnSpc>
                      </a:pPr>
                      <a:endParaRPr lang="en-US"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algn="ctr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defTabSz="914400" eaLnBrk="1" fontAlgn="auto" latinLnBrk="0" hangingPunct="1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spc="-5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501398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AF38EC9-A560-4FB9-B2F3-666449F1A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19961"/>
              </p:ext>
            </p:extLst>
          </p:nvPr>
        </p:nvGraphicFramePr>
        <p:xfrm>
          <a:off x="8305800" y="76200"/>
          <a:ext cx="32004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30">
                  <a:extLst>
                    <a:ext uri="{9D8B030D-6E8A-4147-A177-3AD203B41FA5}">
                      <a16:colId xmlns:a16="http://schemas.microsoft.com/office/drawing/2014/main" xmlns="" val="320735193"/>
                    </a:ext>
                  </a:extLst>
                </a:gridCol>
                <a:gridCol w="1071005">
                  <a:extLst>
                    <a:ext uri="{9D8B030D-6E8A-4147-A177-3AD203B41FA5}">
                      <a16:colId xmlns:a16="http://schemas.microsoft.com/office/drawing/2014/main" xmlns="" val="184767886"/>
                    </a:ext>
                  </a:extLst>
                </a:gridCol>
                <a:gridCol w="1094366">
                  <a:extLst>
                    <a:ext uri="{9D8B030D-6E8A-4147-A177-3AD203B41FA5}">
                      <a16:colId xmlns:a16="http://schemas.microsoft.com/office/drawing/2014/main" xmlns="" val="1000570856"/>
                    </a:ext>
                  </a:extLst>
                </a:gridCol>
              </a:tblGrid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Environment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Start Date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End Date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3891823"/>
                  </a:ext>
                </a:extLst>
              </a:tr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Dev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3/25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3922733"/>
                  </a:ext>
                </a:extLst>
              </a:tr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5/13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6/6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708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581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334" y="276859"/>
            <a:ext cx="605409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0" spc="-5" dirty="0">
                <a:latin typeface="Calibri Light"/>
                <a:cs typeface="Calibri Light"/>
              </a:rPr>
              <a:t>Release 3 – Cognitive API Feature Overview</a:t>
            </a:r>
            <a:endParaRPr sz="15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spcBef>
                <a:spcPts val="5"/>
              </a:spcBef>
            </a:pPr>
            <a:r>
              <a:rPr lang="en-US" sz="1400" b="0" dirty="0">
                <a:latin typeface="Calibri Light"/>
                <a:cs typeface="Calibri Light"/>
              </a:rPr>
              <a:t>This slide will </a:t>
            </a:r>
            <a:r>
              <a:rPr lang="en-US" sz="1400" b="0" spc="-5" dirty="0">
                <a:latin typeface="Calibri Light"/>
                <a:cs typeface="Calibri Light"/>
              </a:rPr>
              <a:t>outline the </a:t>
            </a:r>
            <a:r>
              <a:rPr lang="en-US" sz="1400" b="0" dirty="0">
                <a:latin typeface="Calibri Light"/>
                <a:cs typeface="Calibri Light"/>
              </a:rPr>
              <a:t>features </a:t>
            </a:r>
            <a:r>
              <a:rPr lang="en-US" sz="1400" b="0" spc="-5" dirty="0">
                <a:latin typeface="Calibri Light"/>
                <a:cs typeface="Calibri Light"/>
              </a:rPr>
              <a:t>to </a:t>
            </a:r>
            <a:r>
              <a:rPr lang="en-US" sz="1400" b="0" dirty="0">
                <a:latin typeface="Calibri Light"/>
                <a:cs typeface="Calibri Light"/>
              </a:rPr>
              <a:t>be delivered as part </a:t>
            </a:r>
            <a:r>
              <a:rPr lang="en-US" sz="1400" b="0" spc="-5" dirty="0">
                <a:latin typeface="Calibri Light"/>
                <a:cs typeface="Calibri Light"/>
              </a:rPr>
              <a:t>of Release 2</a:t>
            </a:r>
            <a:endParaRPr lang="en-US" sz="14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21BAF84-FA77-48E1-A625-3CF42605D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833882"/>
              </p:ext>
            </p:extLst>
          </p:nvPr>
        </p:nvGraphicFramePr>
        <p:xfrm>
          <a:off x="8305800" y="76200"/>
          <a:ext cx="32004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30">
                  <a:extLst>
                    <a:ext uri="{9D8B030D-6E8A-4147-A177-3AD203B41FA5}">
                      <a16:colId xmlns:a16="http://schemas.microsoft.com/office/drawing/2014/main" xmlns="" val="320735193"/>
                    </a:ext>
                  </a:extLst>
                </a:gridCol>
                <a:gridCol w="1071005">
                  <a:extLst>
                    <a:ext uri="{9D8B030D-6E8A-4147-A177-3AD203B41FA5}">
                      <a16:colId xmlns:a16="http://schemas.microsoft.com/office/drawing/2014/main" xmlns="" val="184767886"/>
                    </a:ext>
                  </a:extLst>
                </a:gridCol>
                <a:gridCol w="1094366">
                  <a:extLst>
                    <a:ext uri="{9D8B030D-6E8A-4147-A177-3AD203B41FA5}">
                      <a16:colId xmlns:a16="http://schemas.microsoft.com/office/drawing/2014/main" xmlns="" val="1000570856"/>
                    </a:ext>
                  </a:extLst>
                </a:gridCol>
              </a:tblGrid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Environment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Start Date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End Date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3891823"/>
                  </a:ext>
                </a:extLst>
              </a:tr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Dev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3/25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3922733"/>
                  </a:ext>
                </a:extLst>
              </a:tr>
              <a:tr h="2250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5/13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6/6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7085377"/>
                  </a:ext>
                </a:extLst>
              </a:tr>
            </a:tbl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xmlns="" id="{2B38BE12-9814-487F-83A8-C0A246A93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587146"/>
              </p:ext>
            </p:extLst>
          </p:nvPr>
        </p:nvGraphicFramePr>
        <p:xfrm>
          <a:off x="482307" y="1157236"/>
          <a:ext cx="10719093" cy="2548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08464311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2008379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591511696"/>
                    </a:ext>
                  </a:extLst>
                </a:gridCol>
              </a:tblGrid>
              <a:tr h="290564">
                <a:tc>
                  <a:txBody>
                    <a:bodyPr/>
                    <a:lstStyle/>
                    <a:p>
                      <a:pPr marL="465138" indent="-293688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Capability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Feature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b="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Dependency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b="0" spc="-10" dirty="0">
                          <a:solidFill>
                            <a:srgbClr val="FFFFFF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Owner</a:t>
                      </a:r>
                      <a:endParaRPr sz="1200" b="0" spc="-10" dirty="0">
                        <a:solidFill>
                          <a:srgbClr val="FFFFFF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b="0" spc="-10" dirty="0">
                          <a:solidFill>
                            <a:srgbClr val="FFFFFF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Due Date</a:t>
                      </a:r>
                      <a:endParaRPr sz="1200" b="0" spc="-10" dirty="0">
                        <a:solidFill>
                          <a:srgbClr val="FFFFFF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200" b="0" spc="-10" dirty="0">
                          <a:solidFill>
                            <a:srgbClr val="FFFFFF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Status</a:t>
                      </a:r>
                      <a:endParaRPr sz="1200" b="0" spc="-10" dirty="0">
                        <a:solidFill>
                          <a:srgbClr val="FFFFFF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089"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pc="-15" dirty="0">
                          <a:latin typeface="Calibri Light"/>
                          <a:cs typeface="Calibri Light"/>
                        </a:rPr>
                        <a:t>Cognitive API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lang="en-US" sz="1200" b="0" spc="-5" dirty="0">
                          <a:latin typeface="Calibri Light"/>
                          <a:cs typeface="Calibri Light"/>
                        </a:rPr>
                        <a:t>Build python model container for finalized use cases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Finalize use case to be deployed for April Release</a:t>
                      </a: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Cognitive Claims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TBD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On-track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6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Provide finalized model code details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Cognitive Claims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TBD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370"/>
                        </a:lnSpc>
                      </a:pPr>
                      <a:r>
                        <a:rPr lang="en-US" sz="1200" dirty="0">
                          <a:latin typeface="Calibri Light"/>
                          <a:cs typeface="Calibri Light"/>
                        </a:rPr>
                        <a:t>On-track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712327"/>
                  </a:ext>
                </a:extLst>
              </a:tr>
              <a:tr h="34281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8580" marR="1670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lang="en-US" sz="1200" b="0" spc="-5" dirty="0">
                          <a:latin typeface="Calibri Light"/>
                          <a:cs typeface="Calibri Light"/>
                        </a:rPr>
                        <a:t>Build reference data prefetch for finalized models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Identify and finalize reference data logic, source, pull for model execution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Cognitive Claims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TBD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165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Identify infrastructure requirement to scale and support May release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Cognitive claims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TBD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Not Started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34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167005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9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Enhance model payload validation and  claim filters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Identify model execution and filter criteria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Cognitive Claims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TBD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ctr" defTabSz="914400" eaLnBrk="1" fontAlgn="auto" latinLnBrk="0" hangingPunct="1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On-track</a:t>
                      </a:r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957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51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50" y="170182"/>
            <a:ext cx="1565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5" dirty="0">
                <a:latin typeface="Calibri Light"/>
                <a:cs typeface="Calibri Light"/>
              </a:rPr>
              <a:t>Agend</a:t>
            </a:r>
            <a:r>
              <a:rPr lang="en-US" sz="1800" b="0" spc="-15" dirty="0">
                <a:latin typeface="Calibri Light"/>
                <a:cs typeface="Calibri Light"/>
              </a:rPr>
              <a:t>a</a:t>
            </a:r>
            <a:endParaRPr sz="1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6550" y="2906141"/>
            <a:ext cx="11456670" cy="0"/>
          </a:xfrm>
          <a:custGeom>
            <a:avLst/>
            <a:gdLst/>
            <a:ahLst/>
            <a:cxnLst/>
            <a:rect l="l" t="t" r="r" b="b"/>
            <a:pathLst>
              <a:path w="11456670">
                <a:moveTo>
                  <a:pt x="0" y="0"/>
                </a:moveTo>
                <a:lnTo>
                  <a:pt x="114564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75147"/>
              </p:ext>
            </p:extLst>
          </p:nvPr>
        </p:nvGraphicFramePr>
        <p:xfrm>
          <a:off x="336550" y="927735"/>
          <a:ext cx="11455398" cy="56711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81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922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xmlns="" val="1802790319"/>
                    </a:ext>
                  </a:extLst>
                </a:gridCol>
                <a:gridCol w="20383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2970">
                <a:tc>
                  <a:txBody>
                    <a:bodyPr/>
                    <a:lstStyle/>
                    <a:p>
                      <a:pPr marL="90805" algn="l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b="0" spc="-35" dirty="0">
                          <a:solidFill>
                            <a:srgbClr val="5B9BD4"/>
                          </a:solidFill>
                          <a:latin typeface="Calibri Light"/>
                          <a:cs typeface="Calibri Light"/>
                        </a:rPr>
                        <a:t>Topic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83185" marB="0">
                    <a:lnT w="76200">
                      <a:solidFill>
                        <a:srgbClr val="5B9BD4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b="0" spc="-15" dirty="0">
                          <a:solidFill>
                            <a:srgbClr val="5B9BD4"/>
                          </a:solidFill>
                          <a:latin typeface="Calibri Light"/>
                          <a:cs typeface="Calibri Light"/>
                        </a:rPr>
                        <a:t>Content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83185" marB="0">
                    <a:lnT w="76200">
                      <a:solidFill>
                        <a:srgbClr val="5B9BD4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lang="en-US" sz="1400" b="0" spc="-15" dirty="0">
                          <a:solidFill>
                            <a:srgbClr val="5B9BD4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Participants</a:t>
                      </a:r>
                      <a:endParaRPr sz="1400" b="0" spc="-15" dirty="0">
                        <a:solidFill>
                          <a:srgbClr val="5B9BD4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83185" marB="0">
                    <a:lnT w="76200">
                      <a:solidFill>
                        <a:srgbClr val="5B9BD4"/>
                      </a:solidFill>
                      <a:prstDash val="solid"/>
                    </a:lnT>
                    <a:lnB w="3175" cap="flat" cmpd="sng" algn="ctr">
                      <a:solidFill>
                        <a:srgbClr val="6FA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585" algn="l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b="0" spc="-10" dirty="0">
                          <a:solidFill>
                            <a:srgbClr val="5B9BD4"/>
                          </a:solidFill>
                          <a:latin typeface="Calibri Light"/>
                          <a:cs typeface="Calibri Light"/>
                        </a:rPr>
                        <a:t>Timing</a:t>
                      </a:r>
                      <a:r>
                        <a:rPr sz="1400" b="0" spc="-55" dirty="0">
                          <a:solidFill>
                            <a:srgbClr val="5B9BD4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b="0" spc="-5" dirty="0">
                          <a:solidFill>
                            <a:srgbClr val="5B9BD4"/>
                          </a:solidFill>
                          <a:latin typeface="Calibri Light"/>
                          <a:cs typeface="Calibri Light"/>
                        </a:rPr>
                        <a:t>(EST)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83185" marB="0">
                    <a:lnT w="76200">
                      <a:solidFill>
                        <a:srgbClr val="5B9BD4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6695">
                <a:tc>
                  <a:txBody>
                    <a:bodyPr/>
                    <a:lstStyle/>
                    <a:p>
                      <a:pPr marL="90805" marR="14732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400" b="0" spc="-5" dirty="0">
                          <a:latin typeface="Calibri Light"/>
                          <a:cs typeface="Calibri Light"/>
                        </a:rPr>
                        <a:t>Overview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80010" marB="0">
                    <a:lnT w="3175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 marR="0" lvl="0" indent="-114300" defTabSz="914400" eaLnBrk="1" fontAlgn="auto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206375" algn="l"/>
                        </a:tabLst>
                        <a:defRPr/>
                      </a:pPr>
                      <a:r>
                        <a:rPr lang="en-US" sz="1400" b="0" spc="-10" dirty="0">
                          <a:latin typeface="Calibri Light"/>
                          <a:cs typeface="Calibri Light"/>
                        </a:rPr>
                        <a:t>Release Plan Timeline</a:t>
                      </a:r>
                    </a:p>
                    <a:p>
                      <a:pPr marL="205740" indent="-114300">
                        <a:lnSpc>
                          <a:spcPct val="100000"/>
                        </a:lnSpc>
                        <a:spcBef>
                          <a:spcPts val="630"/>
                        </a:spcBef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lang="en-US" sz="1400" b="0" spc="-10" dirty="0">
                          <a:latin typeface="Calibri Light"/>
                          <a:cs typeface="Calibri Light"/>
                        </a:rPr>
                        <a:t>High-level Design Walkthrough</a:t>
                      </a:r>
                    </a:p>
                  </a:txBody>
                  <a:tcPr marL="0" marR="0" marT="80010" marB="0">
                    <a:lnT w="3175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 algn="l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400" dirty="0">
                          <a:latin typeface="Calibri Light"/>
                          <a:cs typeface="Calibri Light"/>
                        </a:rPr>
                        <a:t>All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80010" marB="0" anchor="ctr">
                    <a:lnT w="3175" cap="flat" cmpd="sng" algn="ctr">
                      <a:solidFill>
                        <a:srgbClr val="6FA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FA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0" spc="-5" dirty="0">
                          <a:latin typeface="Calibri Light"/>
                          <a:cs typeface="Calibri Light"/>
                        </a:rPr>
                        <a:t>9:00</a:t>
                      </a:r>
                      <a:r>
                        <a:rPr lang="en-US" sz="1400" b="0" spc="-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b="0" spc="-5" dirty="0">
                          <a:latin typeface="Calibri Light"/>
                          <a:cs typeface="Calibri Light"/>
                        </a:rPr>
                        <a:t>AM </a:t>
                      </a:r>
                      <a:r>
                        <a:rPr sz="1400" b="0" dirty="0">
                          <a:latin typeface="Calibri Light"/>
                          <a:cs typeface="Calibri Light"/>
                        </a:rPr>
                        <a:t>–</a:t>
                      </a:r>
                      <a:r>
                        <a:rPr sz="1400" b="0" spc="-9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lang="en-US" sz="1400" b="0" spc="-90" dirty="0">
                          <a:latin typeface="Calibri Light"/>
                          <a:cs typeface="Calibri Light"/>
                        </a:rPr>
                        <a:t>10</a:t>
                      </a:r>
                      <a:r>
                        <a:rPr lang="en-US" sz="1400" b="0" spc="-5" dirty="0">
                          <a:latin typeface="Calibri Light"/>
                          <a:cs typeface="Calibri Light"/>
                        </a:rPr>
                        <a:t>:00 </a:t>
                      </a:r>
                      <a:r>
                        <a:rPr sz="1400" b="0" spc="-5" dirty="0">
                          <a:latin typeface="Calibri Light"/>
                          <a:cs typeface="Calibri Light"/>
                        </a:rPr>
                        <a:t>AM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80010" marB="0" anchor="ctr">
                    <a:lnT w="3175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7699">
                <a:tc>
                  <a:txBody>
                    <a:bodyPr/>
                    <a:lstStyle/>
                    <a:p>
                      <a:pPr marL="90805" marR="1127760">
                        <a:lnSpc>
                          <a:spcPct val="118000"/>
                        </a:lnSpc>
                        <a:spcBef>
                          <a:spcPts val="325"/>
                        </a:spcBef>
                      </a:pPr>
                      <a:r>
                        <a:rPr lang="en-US" sz="1400" b="0" spc="-10" dirty="0">
                          <a:latin typeface="Calibri Light"/>
                          <a:cs typeface="Calibri Light"/>
                        </a:rPr>
                        <a:t>Release 1 Planning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T w="3175">
                      <a:solidFill>
                        <a:srgbClr val="6FAC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5740" indent="-1143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lang="en-US" sz="1400" b="0" dirty="0">
                          <a:latin typeface="Calibri Light"/>
                          <a:cs typeface="Calibri Light"/>
                        </a:rPr>
                        <a:t>Release 1 Feature Discussion</a:t>
                      </a:r>
                    </a:p>
                    <a:p>
                      <a:pPr marL="205740" indent="-1143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lang="en-US" sz="1400" b="0" dirty="0">
                          <a:latin typeface="Calibri Light"/>
                          <a:cs typeface="Calibri Light"/>
                        </a:rPr>
                        <a:t>Key Dependencies and Constraints</a:t>
                      </a:r>
                    </a:p>
                    <a:p>
                      <a:pPr marL="205740" indent="-1143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lang="en-US" sz="1400" b="0" dirty="0">
                          <a:latin typeface="Calibri Light"/>
                          <a:cs typeface="Calibri Light"/>
                        </a:rPr>
                        <a:t>Dependency Resolution Discussion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1270" marB="0">
                    <a:lnT w="3175">
                      <a:solidFill>
                        <a:srgbClr val="6FAC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5888" indent="0" algn="l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400" dirty="0">
                          <a:latin typeface="Calibri Light"/>
                          <a:cs typeface="Calibri Light"/>
                        </a:rPr>
                        <a:t>Ommerson Constant, Brian Lillie, Rajesh Kotari, Steve Ege, Rama Kapu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80010" marB="0" anchor="ctr">
                    <a:lnT w="3175" cap="flat" cmpd="sng" algn="ctr">
                      <a:solidFill>
                        <a:srgbClr val="6FA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15888" indent="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400" b="0" spc="-5" dirty="0">
                          <a:latin typeface="Calibri Light"/>
                          <a:cs typeface="Calibri Light"/>
                        </a:rPr>
                        <a:t>10:00 AM – 12:30 PM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80010" marB="0" anchor="ctr">
                    <a:lnT w="3175">
                      <a:solidFill>
                        <a:srgbClr val="6FAC4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57226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US" sz="1400" b="0" spc="-10" dirty="0">
                          <a:latin typeface="Calibri Light"/>
                          <a:cs typeface="Calibri Light"/>
                        </a:rPr>
                        <a:t>Lunch 12:30 PM – 1:00 PM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80645" marB="0"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400" b="0" spc="-10" dirty="0">
                          <a:latin typeface="Calibri Light"/>
                          <a:cs typeface="Calibri Light"/>
                        </a:rPr>
                        <a:t>Release 2 Planning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8001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205740" indent="-114300">
                        <a:lnSpc>
                          <a:spcPct val="100000"/>
                        </a:lnSpc>
                        <a:spcBef>
                          <a:spcPts val="630"/>
                        </a:spcBef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lang="en-US" sz="1400" b="0" dirty="0">
                          <a:latin typeface="Calibri Light"/>
                          <a:cs typeface="Calibri Light"/>
                        </a:rPr>
                        <a:t>Release 2 Feature Discussion</a:t>
                      </a:r>
                    </a:p>
                    <a:p>
                      <a:pPr marL="205740" indent="-114300">
                        <a:lnSpc>
                          <a:spcPct val="100000"/>
                        </a:lnSpc>
                        <a:spcBef>
                          <a:spcPts val="630"/>
                        </a:spcBef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lang="en-US" sz="1400" dirty="0">
                          <a:latin typeface="Calibri Light"/>
                          <a:cs typeface="Calibri Light"/>
                        </a:rPr>
                        <a:t>Key Dependencies and Constraints </a:t>
                      </a:r>
                    </a:p>
                    <a:p>
                      <a:pPr marL="205740" indent="-114300">
                        <a:lnSpc>
                          <a:spcPct val="100000"/>
                        </a:lnSpc>
                        <a:spcBef>
                          <a:spcPts val="630"/>
                        </a:spcBef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lang="en-US" sz="1400" dirty="0">
                          <a:latin typeface="Calibri Light"/>
                          <a:cs typeface="Calibri Light"/>
                        </a:rPr>
                        <a:t>Dependency Resolution Discussion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8001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15888" indent="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400" dirty="0">
                          <a:latin typeface="Calibri Light"/>
                          <a:cs typeface="Calibri Light"/>
                        </a:rPr>
                        <a:t>Ommerson Constant, Nithin Ramesh, Nahush Patel, Akhilesh Menon, Shankar Krishnappa, Brian Lillie, Rajesh Kotari, Steve Ege, Rama Kupa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80010" marB="0" anchor="ctr"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15888" indent="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400" dirty="0">
                          <a:latin typeface="Calibri Light"/>
                          <a:cs typeface="Calibri Light"/>
                        </a:rPr>
                        <a:t>1</a:t>
                      </a:r>
                      <a:r>
                        <a:rPr lang="en-US" sz="1400" dirty="0">
                          <a:latin typeface="Calibri Light"/>
                          <a:cs typeface="Calibri Light"/>
                          <a:sym typeface="Wingdings" panose="05000000000000000000" pitchFamily="2" charset="2"/>
                        </a:rPr>
                        <a:t>:00 PM – 2:30 PM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80010" marB="0" anchor="ctr">
                    <a:lnT w="317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91440" indent="0">
                        <a:lnSpc>
                          <a:spcPct val="100000"/>
                        </a:lnSpc>
                        <a:spcBef>
                          <a:spcPts val="635"/>
                        </a:spcBef>
                        <a:buFont typeface="Arial"/>
                        <a:buNone/>
                        <a:tabLst>
                          <a:tab pos="206375" algn="l"/>
                        </a:tabLst>
                      </a:pP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80645" marB="0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8496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80645" marB="0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400" b="0" spc="-10" dirty="0">
                          <a:latin typeface="Calibri Light"/>
                          <a:cs typeface="Calibri Light"/>
                        </a:rPr>
                        <a:t>Release 3 Planning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80010" marB="0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5740" indent="-114300">
                        <a:lnSpc>
                          <a:spcPct val="100000"/>
                        </a:lnSpc>
                        <a:spcBef>
                          <a:spcPts val="630"/>
                        </a:spcBef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lang="en-US" sz="1400" b="0" dirty="0">
                          <a:latin typeface="Calibri Light"/>
                          <a:cs typeface="Calibri Light"/>
                        </a:rPr>
                        <a:t>Release 3 Feature Discussion</a:t>
                      </a:r>
                    </a:p>
                    <a:p>
                      <a:pPr marL="205740" indent="-114300">
                        <a:lnSpc>
                          <a:spcPct val="100000"/>
                        </a:lnSpc>
                        <a:spcBef>
                          <a:spcPts val="630"/>
                        </a:spcBef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lang="en-US" sz="1400" dirty="0">
                          <a:latin typeface="Calibri Light"/>
                          <a:cs typeface="Calibri Light"/>
                        </a:rPr>
                        <a:t>Key Dependencies and Constraints </a:t>
                      </a:r>
                    </a:p>
                    <a:p>
                      <a:pPr marL="205740" indent="-114300">
                        <a:lnSpc>
                          <a:spcPct val="100000"/>
                        </a:lnSpc>
                        <a:spcBef>
                          <a:spcPts val="630"/>
                        </a:spcBef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lang="en-US" sz="1400" dirty="0">
                          <a:latin typeface="Calibri Light"/>
                          <a:cs typeface="Calibri Light"/>
                        </a:rPr>
                        <a:t>Dependency Resolution Discussion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80010" marB="0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 Light"/>
                          <a:cs typeface="Calibri Light"/>
                        </a:rPr>
                        <a:t>Nithin Ramesh, Nahush Patel, Akhilesh Menon, Shankar Krishnappa, Brian Lillie, Rajesh Kotari, Steve Ege</a:t>
                      </a:r>
                    </a:p>
                  </a:txBody>
                  <a:tcPr marL="0" marR="0" marT="8001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400" dirty="0">
                          <a:latin typeface="Calibri Light"/>
                          <a:cs typeface="Calibri Light"/>
                        </a:rPr>
                        <a:t>2:30 PM – 3:45 PM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80010" marB="0" anchor="ctr"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893676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67132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US" sz="1400" b="0" spc="-10" dirty="0">
                          <a:latin typeface="Calibri Light"/>
                          <a:cs typeface="Calibri Light"/>
                        </a:rPr>
                        <a:t>Break 3:45 PM – 4:00 PM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80645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US" sz="1400" b="0" spc="-10" dirty="0">
                          <a:latin typeface="Calibri Light"/>
                          <a:cs typeface="Calibri Light"/>
                        </a:rPr>
                        <a:t>De-brief Session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80645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5740" indent="-114300">
                        <a:lnSpc>
                          <a:spcPct val="100000"/>
                        </a:lnSpc>
                        <a:spcBef>
                          <a:spcPts val="630"/>
                        </a:spcBef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lang="en-US" sz="1400" b="0" dirty="0">
                          <a:latin typeface="Calibri Light"/>
                          <a:cs typeface="Calibri Light"/>
                        </a:rPr>
                        <a:t>Dependency Timeline Commitments</a:t>
                      </a:r>
                    </a:p>
                    <a:p>
                      <a:pPr marL="205740" indent="-114300">
                        <a:lnSpc>
                          <a:spcPct val="100000"/>
                        </a:lnSpc>
                        <a:spcBef>
                          <a:spcPts val="630"/>
                        </a:spcBef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lang="en-US" sz="1400" dirty="0">
                          <a:latin typeface="Calibri Light"/>
                          <a:cs typeface="Calibri Light"/>
                        </a:rPr>
                        <a:t>Feature Commitments</a:t>
                      </a:r>
                    </a:p>
                  </a:txBody>
                  <a:tcPr marL="0" marR="0" marT="80645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All</a:t>
                      </a:r>
                    </a:p>
                  </a:txBody>
                  <a:tcPr marL="0" marR="0" marT="80645" marB="0" anchor="ctr"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US" sz="1400" b="0" spc="-5" dirty="0">
                          <a:latin typeface="Calibri Light"/>
                          <a:cs typeface="Calibri Light"/>
                        </a:rPr>
                        <a:t>4:00 PM – 4:45 PM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80645" marB="0" anchor="ctr">
                    <a:lnT w="3175">
                      <a:solidFill>
                        <a:srgbClr val="000000"/>
                      </a:solidFill>
                      <a:prstDash val="soli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US" sz="1400" dirty="0">
                          <a:latin typeface="Calibri Light"/>
                          <a:cs typeface="Calibri Light"/>
                        </a:rPr>
                        <a:t>Wrap-up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80645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 indent="-114300">
                        <a:lnSpc>
                          <a:spcPct val="100000"/>
                        </a:lnSpc>
                        <a:spcBef>
                          <a:spcPts val="630"/>
                        </a:spcBef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lang="en-US" sz="1400" dirty="0">
                          <a:latin typeface="Calibri Light"/>
                          <a:cs typeface="Calibri Light"/>
                        </a:rPr>
                        <a:t>Next Steps</a:t>
                      </a:r>
                    </a:p>
                    <a:p>
                      <a:pPr marL="205740" indent="-114300">
                        <a:lnSpc>
                          <a:spcPct val="100000"/>
                        </a:lnSpc>
                        <a:spcBef>
                          <a:spcPts val="630"/>
                        </a:spcBef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lang="en-US" sz="1400" dirty="0">
                          <a:latin typeface="Calibri Light"/>
                          <a:cs typeface="Calibri Light"/>
                        </a:rPr>
                        <a:t>Open Questions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80645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888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All</a:t>
                      </a:r>
                    </a:p>
                  </a:txBody>
                  <a:tcPr marL="0" marR="0" marT="80645" marB="0" anchor="ctr"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888" indent="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US" sz="1400" dirty="0">
                          <a:latin typeface="Calibri Light"/>
                          <a:cs typeface="Calibri Light"/>
                        </a:rPr>
                        <a:t>4:45PM – 5:00PM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80645" marB="0" anchor="ctr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4062543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857228" y="6580794"/>
            <a:ext cx="116205" cy="15557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1537" y="2853309"/>
            <a:ext cx="4142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Overview</a:t>
            </a:r>
            <a:endParaRPr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7333" y="276859"/>
            <a:ext cx="750985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Cognitive Claims – Agile Release Plan Summary Timeline</a:t>
            </a:r>
            <a:endParaRPr spc="-15" dirty="0"/>
          </a:p>
        </p:txBody>
      </p:sp>
      <p:sp>
        <p:nvSpPr>
          <p:cNvPr id="127" name="object 1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xmlns="" id="{AB62532B-5B72-4446-AF56-54CEB30D1408}"/>
              </a:ext>
            </a:extLst>
          </p:cNvPr>
          <p:cNvCxnSpPr>
            <a:cxnSpLocks/>
          </p:cNvCxnSpPr>
          <p:nvPr/>
        </p:nvCxnSpPr>
        <p:spPr>
          <a:xfrm>
            <a:off x="4042912" y="927630"/>
            <a:ext cx="0" cy="5623560"/>
          </a:xfrm>
          <a:prstGeom prst="line">
            <a:avLst/>
          </a:prstGeom>
          <a:ln w="19050">
            <a:solidFill>
              <a:srgbClr val="D90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xmlns="" id="{41CD8E7C-98DE-4639-8444-46F0544F0A69}"/>
              </a:ext>
            </a:extLst>
          </p:cNvPr>
          <p:cNvCxnSpPr>
            <a:cxnSpLocks/>
          </p:cNvCxnSpPr>
          <p:nvPr/>
        </p:nvCxnSpPr>
        <p:spPr>
          <a:xfrm>
            <a:off x="7892483" y="927630"/>
            <a:ext cx="0" cy="5623560"/>
          </a:xfrm>
          <a:prstGeom prst="line">
            <a:avLst/>
          </a:prstGeom>
          <a:ln w="19050">
            <a:solidFill>
              <a:srgbClr val="D90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8C14142E-3D7C-478C-9FD4-DBAB4370D2B8}"/>
              </a:ext>
            </a:extLst>
          </p:cNvPr>
          <p:cNvSpPr txBox="1"/>
          <p:nvPr/>
        </p:nvSpPr>
        <p:spPr>
          <a:xfrm>
            <a:off x="7395710" y="636097"/>
            <a:ext cx="1134396" cy="339938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i="1" dirty="0">
                <a:solidFill>
                  <a:schemeClr val="tx2"/>
                </a:solidFill>
              </a:rPr>
              <a:t>Release 3 – 6/7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xmlns="" id="{8B508309-A554-4220-BED6-8D531C632159}"/>
              </a:ext>
            </a:extLst>
          </p:cNvPr>
          <p:cNvCxnSpPr>
            <a:cxnSpLocks/>
          </p:cNvCxnSpPr>
          <p:nvPr/>
        </p:nvCxnSpPr>
        <p:spPr>
          <a:xfrm>
            <a:off x="5955584" y="927630"/>
            <a:ext cx="0" cy="5623560"/>
          </a:xfrm>
          <a:prstGeom prst="line">
            <a:avLst/>
          </a:prstGeom>
          <a:ln w="19050">
            <a:solidFill>
              <a:srgbClr val="D90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xmlns="" id="{3BE76237-22AD-477A-9DFB-A85808BF4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131226"/>
              </p:ext>
            </p:extLst>
          </p:nvPr>
        </p:nvGraphicFramePr>
        <p:xfrm>
          <a:off x="536838" y="1159782"/>
          <a:ext cx="11316138" cy="5396372"/>
        </p:xfrm>
        <a:graphic>
          <a:graphicData uri="http://schemas.openxmlformats.org/drawingml/2006/table">
            <a:tbl>
              <a:tblPr bandRow="1"/>
              <a:tblGrid>
                <a:gridCol w="777591">
                  <a:extLst>
                    <a:ext uri="{9D8B030D-6E8A-4147-A177-3AD203B41FA5}">
                      <a16:colId xmlns:a16="http://schemas.microsoft.com/office/drawing/2014/main" xmlns="" val="3484982724"/>
                    </a:ext>
                  </a:extLst>
                </a:gridCol>
                <a:gridCol w="4249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4916">
                  <a:extLst>
                    <a:ext uri="{9D8B030D-6E8A-4147-A177-3AD203B41FA5}">
                      <a16:colId xmlns:a16="http://schemas.microsoft.com/office/drawing/2014/main" xmlns="" val="3451817331"/>
                    </a:ext>
                  </a:extLst>
                </a:gridCol>
                <a:gridCol w="479378">
                  <a:extLst>
                    <a:ext uri="{9D8B030D-6E8A-4147-A177-3AD203B41FA5}">
                      <a16:colId xmlns:a16="http://schemas.microsoft.com/office/drawing/2014/main" xmlns="" val="1090363749"/>
                    </a:ext>
                  </a:extLst>
                </a:gridCol>
                <a:gridCol w="479378">
                  <a:extLst>
                    <a:ext uri="{9D8B030D-6E8A-4147-A177-3AD203B41FA5}">
                      <a16:colId xmlns:a16="http://schemas.microsoft.com/office/drawing/2014/main" xmlns="" val="125070705"/>
                    </a:ext>
                  </a:extLst>
                </a:gridCol>
                <a:gridCol w="47937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9378">
                  <a:extLst>
                    <a:ext uri="{9D8B030D-6E8A-4147-A177-3AD203B41FA5}">
                      <a16:colId xmlns:a16="http://schemas.microsoft.com/office/drawing/2014/main" xmlns="" val="3877728260"/>
                    </a:ext>
                  </a:extLst>
                </a:gridCol>
                <a:gridCol w="479378">
                  <a:extLst>
                    <a:ext uri="{9D8B030D-6E8A-4147-A177-3AD203B41FA5}">
                      <a16:colId xmlns:a16="http://schemas.microsoft.com/office/drawing/2014/main" xmlns="" val="890100759"/>
                    </a:ext>
                  </a:extLst>
                </a:gridCol>
                <a:gridCol w="479378">
                  <a:extLst>
                    <a:ext uri="{9D8B030D-6E8A-4147-A177-3AD203B41FA5}">
                      <a16:colId xmlns:a16="http://schemas.microsoft.com/office/drawing/2014/main" xmlns="" val="24833312"/>
                    </a:ext>
                  </a:extLst>
                </a:gridCol>
                <a:gridCol w="479378">
                  <a:extLst>
                    <a:ext uri="{9D8B030D-6E8A-4147-A177-3AD203B41FA5}">
                      <a16:colId xmlns:a16="http://schemas.microsoft.com/office/drawing/2014/main" xmlns="" val="3989696355"/>
                    </a:ext>
                  </a:extLst>
                </a:gridCol>
                <a:gridCol w="47937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79378">
                  <a:extLst>
                    <a:ext uri="{9D8B030D-6E8A-4147-A177-3AD203B41FA5}">
                      <a16:colId xmlns:a16="http://schemas.microsoft.com/office/drawing/2014/main" xmlns="" val="1079442484"/>
                    </a:ext>
                  </a:extLst>
                </a:gridCol>
                <a:gridCol w="479378">
                  <a:extLst>
                    <a:ext uri="{9D8B030D-6E8A-4147-A177-3AD203B41FA5}">
                      <a16:colId xmlns:a16="http://schemas.microsoft.com/office/drawing/2014/main" xmlns="" val="3376835665"/>
                    </a:ext>
                  </a:extLst>
                </a:gridCol>
                <a:gridCol w="479378">
                  <a:extLst>
                    <a:ext uri="{9D8B030D-6E8A-4147-A177-3AD203B41FA5}">
                      <a16:colId xmlns:a16="http://schemas.microsoft.com/office/drawing/2014/main" xmlns="" val="538192481"/>
                    </a:ext>
                  </a:extLst>
                </a:gridCol>
                <a:gridCol w="47937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79378">
                  <a:extLst>
                    <a:ext uri="{9D8B030D-6E8A-4147-A177-3AD203B41FA5}">
                      <a16:colId xmlns:a16="http://schemas.microsoft.com/office/drawing/2014/main" xmlns="" val="1258426710"/>
                    </a:ext>
                  </a:extLst>
                </a:gridCol>
                <a:gridCol w="479378">
                  <a:extLst>
                    <a:ext uri="{9D8B030D-6E8A-4147-A177-3AD203B41FA5}">
                      <a16:colId xmlns:a16="http://schemas.microsoft.com/office/drawing/2014/main" xmlns="" val="4231816100"/>
                    </a:ext>
                  </a:extLst>
                </a:gridCol>
                <a:gridCol w="479378">
                  <a:extLst>
                    <a:ext uri="{9D8B030D-6E8A-4147-A177-3AD203B41FA5}">
                      <a16:colId xmlns:a16="http://schemas.microsoft.com/office/drawing/2014/main" xmlns="" val="2529568013"/>
                    </a:ext>
                  </a:extLst>
                </a:gridCol>
                <a:gridCol w="479378">
                  <a:extLst>
                    <a:ext uri="{9D8B030D-6E8A-4147-A177-3AD203B41FA5}">
                      <a16:colId xmlns:a16="http://schemas.microsoft.com/office/drawing/2014/main" xmlns="" val="2975884491"/>
                    </a:ext>
                  </a:extLst>
                </a:gridCol>
                <a:gridCol w="479378">
                  <a:extLst>
                    <a:ext uri="{9D8B030D-6E8A-4147-A177-3AD203B41FA5}">
                      <a16:colId xmlns:a16="http://schemas.microsoft.com/office/drawing/2014/main" xmlns="" val="2156639921"/>
                    </a:ext>
                  </a:extLst>
                </a:gridCol>
                <a:gridCol w="479378">
                  <a:extLst>
                    <a:ext uri="{9D8B030D-6E8A-4147-A177-3AD203B41FA5}">
                      <a16:colId xmlns:a16="http://schemas.microsoft.com/office/drawing/2014/main" xmlns="" val="916081873"/>
                    </a:ext>
                  </a:extLst>
                </a:gridCol>
                <a:gridCol w="494916">
                  <a:extLst>
                    <a:ext uri="{9D8B030D-6E8A-4147-A177-3AD203B41FA5}">
                      <a16:colId xmlns:a16="http://schemas.microsoft.com/office/drawing/2014/main" xmlns="" val="1668226180"/>
                    </a:ext>
                  </a:extLst>
                </a:gridCol>
                <a:gridCol w="494916">
                  <a:extLst>
                    <a:ext uri="{9D8B030D-6E8A-4147-A177-3AD203B41FA5}">
                      <a16:colId xmlns:a16="http://schemas.microsoft.com/office/drawing/2014/main" xmlns="" val="2996636441"/>
                    </a:ext>
                  </a:extLst>
                </a:gridCol>
              </a:tblGrid>
              <a:tr h="18893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</a:rPr>
                        <a:t>Mar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</a:rPr>
                        <a:t>Apr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</a:rPr>
                        <a:t>May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</a:rPr>
                        <a:t>Jun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</a:rPr>
                        <a:t>Jul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2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3/4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</a:rPr>
                        <a:t>3/11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</a:rPr>
                        <a:t>3/18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</a:rPr>
                        <a:t>3/25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4/1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</a:rPr>
                        <a:t>4/8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</a:rPr>
                        <a:t>4/15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</a:rPr>
                        <a:t>4/22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</a:rPr>
                        <a:t>4/29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</a:rPr>
                        <a:t>5/6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</a:rPr>
                        <a:t>5/13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</a:rPr>
                        <a:t>5/20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</a:rPr>
                        <a:t>5/27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</a:rPr>
                        <a:t>6/3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</a:rPr>
                        <a:t>6/10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</a:rPr>
                        <a:t>6/17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6/24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7/1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7/8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7/15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7/22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7/29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2544728"/>
                  </a:ext>
                </a:extLst>
              </a:tr>
              <a:tr h="515486"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WGS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1751265"/>
                  </a:ext>
                </a:extLst>
              </a:tr>
              <a:tr h="42434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2013693"/>
                  </a:ext>
                </a:extLst>
              </a:tr>
              <a:tr h="532450">
                <a:tc rowSpan="2"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SOA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538003"/>
                  </a:ext>
                </a:extLst>
              </a:tr>
              <a:tr h="19313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6351468"/>
                  </a:ext>
                </a:extLst>
              </a:tr>
              <a:tr h="330712">
                <a:tc rowSpan="3"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Analytics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Insight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3869368"/>
                  </a:ext>
                </a:extLst>
              </a:tr>
              <a:tr h="3506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38042531"/>
                  </a:ext>
                </a:extLst>
              </a:tr>
              <a:tr h="94911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15792628"/>
                  </a:ext>
                </a:extLst>
              </a:tr>
              <a:tr h="45932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Cognitive API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27633297"/>
                  </a:ext>
                </a:extLst>
              </a:tr>
              <a:tr h="118101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7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52779070"/>
                  </a:ext>
                </a:extLst>
              </a:tr>
            </a:tbl>
          </a:graphicData>
        </a:graphic>
      </p:graphicFrame>
      <p:sp>
        <p:nvSpPr>
          <p:cNvPr id="134" name="Rectangle 133">
            <a:extLst>
              <a:ext uri="{FF2B5EF4-FFF2-40B4-BE49-F238E27FC236}">
                <a16:creationId xmlns:a16="http://schemas.microsoft.com/office/drawing/2014/main" xmlns="" id="{AF95A517-C439-4C22-A4C7-168488F36DAC}"/>
              </a:ext>
            </a:extLst>
          </p:cNvPr>
          <p:cNvSpPr/>
          <p:nvPr/>
        </p:nvSpPr>
        <p:spPr>
          <a:xfrm>
            <a:off x="1318846" y="1764651"/>
            <a:ext cx="1761237" cy="245912"/>
          </a:xfrm>
          <a:prstGeom prst="rect">
            <a:avLst/>
          </a:prstGeom>
          <a:solidFill>
            <a:srgbClr val="31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1.1 – Macro Development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DD913E9F-73D7-4B96-86C1-24E0BFE6C1A4}"/>
              </a:ext>
            </a:extLst>
          </p:cNvPr>
          <p:cNvSpPr/>
          <p:nvPr/>
        </p:nvSpPr>
        <p:spPr>
          <a:xfrm>
            <a:off x="3108157" y="1764651"/>
            <a:ext cx="934755" cy="245912"/>
          </a:xfrm>
          <a:prstGeom prst="rect">
            <a:avLst/>
          </a:prstGeom>
          <a:solidFill>
            <a:srgbClr val="31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A221613E-478A-4B8E-A460-F511458E77E8}"/>
              </a:ext>
            </a:extLst>
          </p:cNvPr>
          <p:cNvSpPr txBox="1"/>
          <p:nvPr/>
        </p:nvSpPr>
        <p:spPr>
          <a:xfrm>
            <a:off x="3080083" y="1803324"/>
            <a:ext cx="1058945" cy="139224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800" dirty="0">
                <a:solidFill>
                  <a:schemeClr val="bg1"/>
                </a:solidFill>
              </a:rPr>
              <a:t>Feature 1.2 – Integration Testing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198EE66F-5505-419C-A2CB-48F462DE67F4}"/>
              </a:ext>
            </a:extLst>
          </p:cNvPr>
          <p:cNvSpPr/>
          <p:nvPr/>
        </p:nvSpPr>
        <p:spPr>
          <a:xfrm>
            <a:off x="1318846" y="2237351"/>
            <a:ext cx="4706753" cy="1865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3.1 – WGS Examiner Validation Process Development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03EA54C3-DA93-4D98-92EF-A99276A4A641}"/>
              </a:ext>
            </a:extLst>
          </p:cNvPr>
          <p:cNvSpPr/>
          <p:nvPr/>
        </p:nvSpPr>
        <p:spPr>
          <a:xfrm>
            <a:off x="6042797" y="2238706"/>
            <a:ext cx="1866876" cy="1865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3.2 – Integration Testing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D9A01FCF-59F4-4446-AB90-9213D5943C2B}"/>
              </a:ext>
            </a:extLst>
          </p:cNvPr>
          <p:cNvSpPr/>
          <p:nvPr/>
        </p:nvSpPr>
        <p:spPr>
          <a:xfrm>
            <a:off x="4084318" y="1763120"/>
            <a:ext cx="3797590" cy="2553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4.1 – WGS Cognitive Adjudication Development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29956078-2473-40B1-BD41-EE06328E46DE}"/>
              </a:ext>
            </a:extLst>
          </p:cNvPr>
          <p:cNvSpPr/>
          <p:nvPr/>
        </p:nvSpPr>
        <p:spPr>
          <a:xfrm>
            <a:off x="7920637" y="1763120"/>
            <a:ext cx="1847488" cy="25751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4.2 – Integration Testing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D6962B84-9E40-4B17-8BE5-472BC666F3B6}"/>
              </a:ext>
            </a:extLst>
          </p:cNvPr>
          <p:cNvSpPr/>
          <p:nvPr/>
        </p:nvSpPr>
        <p:spPr>
          <a:xfrm>
            <a:off x="1318846" y="2754840"/>
            <a:ext cx="2733308" cy="186542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2.3 – Asynchronous Integration Development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xmlns="" id="{59315A3A-9788-4CCA-97A7-886053631A94}"/>
              </a:ext>
            </a:extLst>
          </p:cNvPr>
          <p:cNvSpPr/>
          <p:nvPr/>
        </p:nvSpPr>
        <p:spPr>
          <a:xfrm>
            <a:off x="4068237" y="2751868"/>
            <a:ext cx="1892202" cy="396440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2.2 – Integration Testing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xmlns="" id="{11E8393B-B91F-4EF4-839A-9D9B4127DC92}"/>
              </a:ext>
            </a:extLst>
          </p:cNvPr>
          <p:cNvSpPr/>
          <p:nvPr/>
        </p:nvSpPr>
        <p:spPr>
          <a:xfrm>
            <a:off x="1318845" y="2965708"/>
            <a:ext cx="2733308" cy="186542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2.4 – Synchronous Integration Development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xmlns="" id="{36DE6185-723C-4B71-9C59-4B197727D028}"/>
              </a:ext>
            </a:extLst>
          </p:cNvPr>
          <p:cNvSpPr/>
          <p:nvPr/>
        </p:nvSpPr>
        <p:spPr>
          <a:xfrm>
            <a:off x="1318537" y="3483667"/>
            <a:ext cx="1761238" cy="206976"/>
          </a:xfrm>
          <a:prstGeom prst="rect">
            <a:avLst/>
          </a:prstGeom>
          <a:solidFill>
            <a:srgbClr val="31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1.3 – Register &amp; Orchestrate Analytics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F7B3AE15-E085-457A-B3E3-A9BE1D18C498}"/>
              </a:ext>
            </a:extLst>
          </p:cNvPr>
          <p:cNvSpPr/>
          <p:nvPr/>
        </p:nvSpPr>
        <p:spPr>
          <a:xfrm>
            <a:off x="3105857" y="3484290"/>
            <a:ext cx="934755" cy="663661"/>
          </a:xfrm>
          <a:prstGeom prst="rect">
            <a:avLst/>
          </a:prstGeom>
          <a:solidFill>
            <a:srgbClr val="31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1.2 – Integration Testing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66AAC3E9-8FFD-4AC7-9AB1-387039AE0109}"/>
              </a:ext>
            </a:extLst>
          </p:cNvPr>
          <p:cNvSpPr/>
          <p:nvPr/>
        </p:nvSpPr>
        <p:spPr>
          <a:xfrm>
            <a:off x="1317917" y="3715697"/>
            <a:ext cx="1761238" cy="206976"/>
          </a:xfrm>
          <a:prstGeom prst="rect">
            <a:avLst/>
          </a:prstGeom>
          <a:solidFill>
            <a:srgbClr val="31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1.4 – Integration with API &amp; WGS Macro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xmlns="" id="{BFAE14D0-D1C6-4D0F-82C1-F58A533DFFF4}"/>
              </a:ext>
            </a:extLst>
          </p:cNvPr>
          <p:cNvSpPr/>
          <p:nvPr/>
        </p:nvSpPr>
        <p:spPr>
          <a:xfrm>
            <a:off x="1318230" y="4300486"/>
            <a:ext cx="2724067" cy="186542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2.5 – Insight Delivery &amp; Management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xmlns="" id="{0D4B2BF1-D6C7-46AA-A614-F2D0B7E6D839}"/>
              </a:ext>
            </a:extLst>
          </p:cNvPr>
          <p:cNvSpPr/>
          <p:nvPr/>
        </p:nvSpPr>
        <p:spPr>
          <a:xfrm>
            <a:off x="4080226" y="4297128"/>
            <a:ext cx="1870963" cy="581295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2.2 – Integration Testing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A5B8DD46-40D3-4038-B65C-284841F066DA}"/>
              </a:ext>
            </a:extLst>
          </p:cNvPr>
          <p:cNvSpPr/>
          <p:nvPr/>
        </p:nvSpPr>
        <p:spPr>
          <a:xfrm>
            <a:off x="1318230" y="4496184"/>
            <a:ext cx="2724066" cy="186542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2.6 – Integration with SOA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DFB65694-72EE-413B-9314-BB2BD52A6ADF}"/>
              </a:ext>
            </a:extLst>
          </p:cNvPr>
          <p:cNvSpPr/>
          <p:nvPr/>
        </p:nvSpPr>
        <p:spPr>
          <a:xfrm>
            <a:off x="4051651" y="3486876"/>
            <a:ext cx="1962125" cy="246862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3.1 – Operational Metrics &amp; KPIs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xmlns="" id="{FE59DAA0-24C6-4283-9009-54783A38C3B1}"/>
              </a:ext>
            </a:extLst>
          </p:cNvPr>
          <p:cNvSpPr/>
          <p:nvPr/>
        </p:nvSpPr>
        <p:spPr>
          <a:xfrm>
            <a:off x="6036270" y="3491898"/>
            <a:ext cx="1866884" cy="243404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3.2 – Integration Testing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41A9A1A2-4A17-4CCF-AC7C-2E5CB8E34909}"/>
              </a:ext>
            </a:extLst>
          </p:cNvPr>
          <p:cNvSpPr/>
          <p:nvPr/>
        </p:nvSpPr>
        <p:spPr>
          <a:xfrm>
            <a:off x="5983352" y="4300486"/>
            <a:ext cx="1898554" cy="3860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4.3 – Additional Enhancements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xmlns="" id="{D2EA06E5-B537-447E-8724-B3A4055AB608}"/>
              </a:ext>
            </a:extLst>
          </p:cNvPr>
          <p:cNvSpPr/>
          <p:nvPr/>
        </p:nvSpPr>
        <p:spPr>
          <a:xfrm>
            <a:off x="7914419" y="4307787"/>
            <a:ext cx="1871189" cy="374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4.2 – Integration Testing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4C52D2F1-B478-4E1C-98D1-5D2C9A804187}"/>
              </a:ext>
            </a:extLst>
          </p:cNvPr>
          <p:cNvSpPr/>
          <p:nvPr/>
        </p:nvSpPr>
        <p:spPr>
          <a:xfrm>
            <a:off x="1319923" y="3941555"/>
            <a:ext cx="1759232" cy="209188"/>
          </a:xfrm>
          <a:prstGeom prst="rect">
            <a:avLst/>
          </a:prstGeom>
          <a:solidFill>
            <a:srgbClr val="31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1.5 – Complete Prod Deployment Capabilities 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xmlns="" id="{856FBE86-0D4B-44F9-9676-7EFAE5C75F3B}"/>
              </a:ext>
            </a:extLst>
          </p:cNvPr>
          <p:cNvSpPr/>
          <p:nvPr/>
        </p:nvSpPr>
        <p:spPr>
          <a:xfrm>
            <a:off x="1318843" y="5167424"/>
            <a:ext cx="1761240" cy="245912"/>
          </a:xfrm>
          <a:prstGeom prst="rect">
            <a:avLst/>
          </a:prstGeom>
          <a:solidFill>
            <a:srgbClr val="31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1.6 – Initial Model Payload Validation and Filters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xmlns="" id="{23EF6DD8-6418-4618-93AE-C49A38AF1EBD}"/>
              </a:ext>
            </a:extLst>
          </p:cNvPr>
          <p:cNvSpPr/>
          <p:nvPr/>
        </p:nvSpPr>
        <p:spPr>
          <a:xfrm>
            <a:off x="3098915" y="5166677"/>
            <a:ext cx="934755" cy="516712"/>
          </a:xfrm>
          <a:prstGeom prst="rect">
            <a:avLst/>
          </a:prstGeom>
          <a:solidFill>
            <a:srgbClr val="31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1.2 – Integration Testing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xmlns="" id="{91228704-921C-45E1-9735-AC54F8EC4573}"/>
              </a:ext>
            </a:extLst>
          </p:cNvPr>
          <p:cNvSpPr/>
          <p:nvPr/>
        </p:nvSpPr>
        <p:spPr>
          <a:xfrm>
            <a:off x="1318843" y="5442646"/>
            <a:ext cx="1761240" cy="245912"/>
          </a:xfrm>
          <a:prstGeom prst="rect">
            <a:avLst/>
          </a:prstGeom>
          <a:solidFill>
            <a:srgbClr val="31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1.7 – Initial Model Execution Development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xmlns="" id="{235CD293-A99B-4BD1-8C46-F3E8561770C9}"/>
              </a:ext>
            </a:extLst>
          </p:cNvPr>
          <p:cNvSpPr/>
          <p:nvPr/>
        </p:nvSpPr>
        <p:spPr>
          <a:xfrm>
            <a:off x="1318841" y="5982391"/>
            <a:ext cx="2714829" cy="186542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2.8 – Reference Data Build Out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3EC9F77E-BB3E-4816-960E-F0FFE151C696}"/>
              </a:ext>
            </a:extLst>
          </p:cNvPr>
          <p:cNvSpPr/>
          <p:nvPr/>
        </p:nvSpPr>
        <p:spPr>
          <a:xfrm>
            <a:off x="1318840" y="6187942"/>
            <a:ext cx="2714829" cy="221449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2.9 – Model Execution Orchestration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xmlns="" id="{0EBE2B61-069D-40A7-B7C9-F81A62A0E92C}"/>
              </a:ext>
            </a:extLst>
          </p:cNvPr>
          <p:cNvSpPr/>
          <p:nvPr/>
        </p:nvSpPr>
        <p:spPr>
          <a:xfrm>
            <a:off x="4075077" y="5982391"/>
            <a:ext cx="1876111" cy="427000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2.2 – Integration Testing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xmlns="" id="{6F0252F6-7931-4E80-B11B-F6E81588CDEB}"/>
              </a:ext>
            </a:extLst>
          </p:cNvPr>
          <p:cNvSpPr/>
          <p:nvPr/>
        </p:nvSpPr>
        <p:spPr>
          <a:xfrm>
            <a:off x="4084317" y="5166949"/>
            <a:ext cx="1955651" cy="246862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3.3– Enhance Reference Data Build Out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xmlns="" id="{3B1C187D-66C8-414D-A5FA-AAAF49C2D2DC}"/>
              </a:ext>
            </a:extLst>
          </p:cNvPr>
          <p:cNvSpPr/>
          <p:nvPr/>
        </p:nvSpPr>
        <p:spPr>
          <a:xfrm>
            <a:off x="6064423" y="5166677"/>
            <a:ext cx="1838637" cy="507140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3.2 – Integration Testing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xmlns="" id="{E7284B13-1C9F-4AB6-B996-73E2734FCEA3}"/>
              </a:ext>
            </a:extLst>
          </p:cNvPr>
          <p:cNvSpPr/>
          <p:nvPr/>
        </p:nvSpPr>
        <p:spPr>
          <a:xfrm>
            <a:off x="4088393" y="5437477"/>
            <a:ext cx="1947877" cy="245912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3.4 – Deploy Additional Models and Enhance Model Orchestration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10BB7494-FBE1-4371-A0AA-898F0890FC6E}"/>
              </a:ext>
            </a:extLst>
          </p:cNvPr>
          <p:cNvSpPr/>
          <p:nvPr/>
        </p:nvSpPr>
        <p:spPr>
          <a:xfrm>
            <a:off x="5983352" y="5994116"/>
            <a:ext cx="1896539" cy="17481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4.4 – Additional Model Deployment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xmlns="" id="{B24F33EB-99AC-48CA-9CAF-3C90F1E9B8B7}"/>
              </a:ext>
            </a:extLst>
          </p:cNvPr>
          <p:cNvSpPr/>
          <p:nvPr/>
        </p:nvSpPr>
        <p:spPr>
          <a:xfrm>
            <a:off x="7907587" y="5997329"/>
            <a:ext cx="1873278" cy="4120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4.2 – Integration Testing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xmlns="" id="{6BA928D1-7DE8-4822-A653-EA0F0889A9D7}"/>
              </a:ext>
            </a:extLst>
          </p:cNvPr>
          <p:cNvSpPr/>
          <p:nvPr/>
        </p:nvSpPr>
        <p:spPr>
          <a:xfrm>
            <a:off x="5983352" y="6181629"/>
            <a:ext cx="1887941" cy="2277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4.5 – API Feature Enhancement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415A90F5-881E-45E6-BA52-92890E58E534}"/>
              </a:ext>
            </a:extLst>
          </p:cNvPr>
          <p:cNvSpPr txBox="1"/>
          <p:nvPr/>
        </p:nvSpPr>
        <p:spPr>
          <a:xfrm>
            <a:off x="3289529" y="636097"/>
            <a:ext cx="1506763" cy="339938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i="1" dirty="0">
                <a:solidFill>
                  <a:schemeClr val="tx2"/>
                </a:solidFill>
              </a:rPr>
              <a:t>Release 1 – 4/12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3BD899B3-3165-4A4B-95F1-658A42BBB6C1}"/>
              </a:ext>
            </a:extLst>
          </p:cNvPr>
          <p:cNvSpPr txBox="1"/>
          <p:nvPr/>
        </p:nvSpPr>
        <p:spPr>
          <a:xfrm>
            <a:off x="5246144" y="636097"/>
            <a:ext cx="1428589" cy="339938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i="1" dirty="0">
                <a:solidFill>
                  <a:schemeClr val="tx2"/>
                </a:solidFill>
              </a:rPr>
              <a:t>Release 2 – 5/10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xmlns="" id="{2878CCF9-7012-4405-A6FF-E17502526C82}"/>
              </a:ext>
            </a:extLst>
          </p:cNvPr>
          <p:cNvCxnSpPr>
            <a:cxnSpLocks/>
          </p:cNvCxnSpPr>
          <p:nvPr/>
        </p:nvCxnSpPr>
        <p:spPr>
          <a:xfrm>
            <a:off x="9796278" y="921396"/>
            <a:ext cx="0" cy="5623560"/>
          </a:xfrm>
          <a:prstGeom prst="line">
            <a:avLst/>
          </a:prstGeom>
          <a:ln w="19050">
            <a:solidFill>
              <a:srgbClr val="D90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0423EBEC-4CC4-4347-A774-80C32A46972B}"/>
              </a:ext>
            </a:extLst>
          </p:cNvPr>
          <p:cNvSpPr txBox="1"/>
          <p:nvPr/>
        </p:nvSpPr>
        <p:spPr>
          <a:xfrm>
            <a:off x="9299505" y="629863"/>
            <a:ext cx="1134396" cy="339938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i="1" dirty="0">
                <a:solidFill>
                  <a:schemeClr val="tx2"/>
                </a:solidFill>
              </a:rPr>
              <a:t>Release 4 – 7/5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5D729C44-A2F4-417C-9DCC-281BBDB4CA5B}"/>
              </a:ext>
            </a:extLst>
          </p:cNvPr>
          <p:cNvCxnSpPr>
            <a:cxnSpLocks/>
          </p:cNvCxnSpPr>
          <p:nvPr/>
        </p:nvCxnSpPr>
        <p:spPr>
          <a:xfrm>
            <a:off x="1290320" y="1688639"/>
            <a:ext cx="275489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546B560E-52AC-421E-B7C6-800C7D74FF8D}"/>
              </a:ext>
            </a:extLst>
          </p:cNvPr>
          <p:cNvSpPr txBox="1"/>
          <p:nvPr/>
        </p:nvSpPr>
        <p:spPr>
          <a:xfrm>
            <a:off x="1794740" y="1644247"/>
            <a:ext cx="1662335" cy="830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900" b="1" dirty="0"/>
              <a:t>Release 1 - Macro Release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xmlns="" id="{3DEBE0F4-408D-4807-8717-A8C764A2ECCB}"/>
              </a:ext>
            </a:extLst>
          </p:cNvPr>
          <p:cNvCxnSpPr>
            <a:cxnSpLocks/>
          </p:cNvCxnSpPr>
          <p:nvPr/>
        </p:nvCxnSpPr>
        <p:spPr>
          <a:xfrm>
            <a:off x="4084317" y="1689208"/>
            <a:ext cx="5683808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F794455C-C813-4672-A906-B7ADE1CBDC02}"/>
              </a:ext>
            </a:extLst>
          </p:cNvPr>
          <p:cNvSpPr txBox="1"/>
          <p:nvPr/>
        </p:nvSpPr>
        <p:spPr>
          <a:xfrm>
            <a:off x="5916356" y="1647692"/>
            <a:ext cx="2019731" cy="830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900" b="1" dirty="0"/>
              <a:t>Release 4 – WGS Mainframe Integration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xmlns="" id="{12950039-EDF0-4B1D-8D5E-8B018B00F6D0}"/>
              </a:ext>
            </a:extLst>
          </p:cNvPr>
          <p:cNvCxnSpPr>
            <a:cxnSpLocks/>
          </p:cNvCxnSpPr>
          <p:nvPr/>
        </p:nvCxnSpPr>
        <p:spPr>
          <a:xfrm>
            <a:off x="1318846" y="2155129"/>
            <a:ext cx="6584214" cy="0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xmlns="" id="{E937E6ED-8939-4281-ABFC-F5005E44D3A3}"/>
              </a:ext>
            </a:extLst>
          </p:cNvPr>
          <p:cNvSpPr txBox="1"/>
          <p:nvPr/>
        </p:nvSpPr>
        <p:spPr>
          <a:xfrm>
            <a:off x="3507330" y="2113613"/>
            <a:ext cx="2207246" cy="830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 anchor="ctr">
            <a:noAutofit/>
          </a:bodyPr>
          <a:lstStyle/>
          <a:p>
            <a:pPr marL="55563" algn="ctr">
              <a:spcBef>
                <a:spcPts val="600"/>
              </a:spcBef>
            </a:pPr>
            <a:r>
              <a:rPr lang="en-US" sz="900" b="1" dirty="0"/>
              <a:t>Release 3 – WGS Mainframe Integration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xmlns="" id="{81A6DAB8-F365-4830-B497-23B56D347C17}"/>
              </a:ext>
            </a:extLst>
          </p:cNvPr>
          <p:cNvCxnSpPr>
            <a:cxnSpLocks/>
          </p:cNvCxnSpPr>
          <p:nvPr/>
        </p:nvCxnSpPr>
        <p:spPr>
          <a:xfrm>
            <a:off x="1290320" y="2642124"/>
            <a:ext cx="4654683" cy="0"/>
          </a:xfrm>
          <a:prstGeom prst="straightConnector1">
            <a:avLst/>
          </a:prstGeom>
          <a:ln>
            <a:solidFill>
              <a:srgbClr val="0079C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CF086EF9-8D59-480C-8CEE-023DB3B5A5C5}"/>
              </a:ext>
            </a:extLst>
          </p:cNvPr>
          <p:cNvSpPr txBox="1"/>
          <p:nvPr/>
        </p:nvSpPr>
        <p:spPr>
          <a:xfrm>
            <a:off x="2141854" y="2600608"/>
            <a:ext cx="2951615" cy="830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900" b="1" dirty="0"/>
              <a:t>Release 2 – SOA Integration with WGS and Analytics Insight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xmlns="" id="{215B6B20-FC75-4FAC-923E-44E4B70FEA0B}"/>
              </a:ext>
            </a:extLst>
          </p:cNvPr>
          <p:cNvCxnSpPr>
            <a:cxnSpLocks/>
          </p:cNvCxnSpPr>
          <p:nvPr/>
        </p:nvCxnSpPr>
        <p:spPr>
          <a:xfrm>
            <a:off x="1298080" y="3397810"/>
            <a:ext cx="275489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xmlns="" id="{CD2D06F3-AE1B-46EF-BC26-3AB3F9CC06BA}"/>
              </a:ext>
            </a:extLst>
          </p:cNvPr>
          <p:cNvSpPr txBox="1"/>
          <p:nvPr/>
        </p:nvSpPr>
        <p:spPr>
          <a:xfrm>
            <a:off x="1551154" y="3350751"/>
            <a:ext cx="2284777" cy="830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900" b="1" dirty="0"/>
              <a:t>Release 1 – API Registration &amp; Orchestration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xmlns="" id="{B35770A8-EDD7-4F58-89F8-E3E8F511A40F}"/>
              </a:ext>
            </a:extLst>
          </p:cNvPr>
          <p:cNvCxnSpPr>
            <a:cxnSpLocks/>
          </p:cNvCxnSpPr>
          <p:nvPr/>
        </p:nvCxnSpPr>
        <p:spPr>
          <a:xfrm>
            <a:off x="4063467" y="3401720"/>
            <a:ext cx="3808166" cy="1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29FCD478-78BF-4FE0-A876-FCF5F4CEA0F9}"/>
              </a:ext>
            </a:extLst>
          </p:cNvPr>
          <p:cNvSpPr txBox="1"/>
          <p:nvPr/>
        </p:nvSpPr>
        <p:spPr>
          <a:xfrm>
            <a:off x="4639283" y="3360254"/>
            <a:ext cx="2656535" cy="830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900" b="1" dirty="0"/>
              <a:t>Release 3 – Analytics Insight Model Management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xmlns="" id="{682F065E-389C-479C-B005-B7C56E2174D9}"/>
              </a:ext>
            </a:extLst>
          </p:cNvPr>
          <p:cNvCxnSpPr>
            <a:cxnSpLocks/>
          </p:cNvCxnSpPr>
          <p:nvPr/>
        </p:nvCxnSpPr>
        <p:spPr>
          <a:xfrm>
            <a:off x="1319079" y="4235859"/>
            <a:ext cx="4636505" cy="0"/>
          </a:xfrm>
          <a:prstGeom prst="straightConnector1">
            <a:avLst/>
          </a:prstGeom>
          <a:ln>
            <a:solidFill>
              <a:srgbClr val="0079C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0563AF1D-A4AA-4717-AB9D-826290E98CB4}"/>
              </a:ext>
            </a:extLst>
          </p:cNvPr>
          <p:cNvSpPr txBox="1"/>
          <p:nvPr/>
        </p:nvSpPr>
        <p:spPr>
          <a:xfrm>
            <a:off x="2739727" y="4194919"/>
            <a:ext cx="1784393" cy="830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900" b="1" dirty="0"/>
              <a:t>Release 2 –Model Management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xmlns="" id="{F354FEC9-56D5-4E05-A9F1-D390802A8308}"/>
              </a:ext>
            </a:extLst>
          </p:cNvPr>
          <p:cNvCxnSpPr>
            <a:cxnSpLocks/>
          </p:cNvCxnSpPr>
          <p:nvPr/>
        </p:nvCxnSpPr>
        <p:spPr>
          <a:xfrm>
            <a:off x="1293735" y="5062947"/>
            <a:ext cx="275489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D1BE09ED-CC07-4841-ABB2-1113CDACA0DA}"/>
              </a:ext>
            </a:extLst>
          </p:cNvPr>
          <p:cNvSpPr txBox="1"/>
          <p:nvPr/>
        </p:nvSpPr>
        <p:spPr>
          <a:xfrm>
            <a:off x="1546809" y="5015888"/>
            <a:ext cx="2284777" cy="830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900" b="1" dirty="0"/>
              <a:t>Release 1 – Initial Container Development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xmlns="" id="{A4B7CA6B-CF5C-40FB-B169-C9E20A031F50}"/>
              </a:ext>
            </a:extLst>
          </p:cNvPr>
          <p:cNvCxnSpPr>
            <a:cxnSpLocks/>
          </p:cNvCxnSpPr>
          <p:nvPr/>
        </p:nvCxnSpPr>
        <p:spPr>
          <a:xfrm>
            <a:off x="4062759" y="5067745"/>
            <a:ext cx="3808166" cy="1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3F58B06F-BC6C-4D2B-BF31-C02E3C32F79B}"/>
              </a:ext>
            </a:extLst>
          </p:cNvPr>
          <p:cNvSpPr txBox="1"/>
          <p:nvPr/>
        </p:nvSpPr>
        <p:spPr>
          <a:xfrm>
            <a:off x="5273630" y="5020654"/>
            <a:ext cx="2019731" cy="830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 anchor="ctr">
            <a:noAutofit/>
          </a:bodyPr>
          <a:lstStyle/>
          <a:p>
            <a:pPr algn="r">
              <a:spcBef>
                <a:spcPts val="600"/>
              </a:spcBef>
            </a:pPr>
            <a:r>
              <a:rPr lang="en-US" sz="900" b="1" dirty="0"/>
              <a:t>Release 3 – Cognitive API Enhancements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xmlns="" id="{DA00391E-728E-465D-AE7E-A4194AA1A76F}"/>
              </a:ext>
            </a:extLst>
          </p:cNvPr>
          <p:cNvCxnSpPr>
            <a:cxnSpLocks/>
          </p:cNvCxnSpPr>
          <p:nvPr/>
        </p:nvCxnSpPr>
        <p:spPr>
          <a:xfrm>
            <a:off x="1296577" y="5886637"/>
            <a:ext cx="4654683" cy="0"/>
          </a:xfrm>
          <a:prstGeom prst="straightConnector1">
            <a:avLst/>
          </a:prstGeom>
          <a:ln>
            <a:solidFill>
              <a:srgbClr val="0079C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C40F4156-6436-43F6-8A10-BFC8C12EB6E0}"/>
              </a:ext>
            </a:extLst>
          </p:cNvPr>
          <p:cNvSpPr txBox="1"/>
          <p:nvPr/>
        </p:nvSpPr>
        <p:spPr>
          <a:xfrm>
            <a:off x="2388635" y="5845121"/>
            <a:ext cx="2030961" cy="830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900" b="1" dirty="0"/>
              <a:t>Release 2 – Reference Data Pre-Fetch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xmlns="" id="{7C515430-C9C1-42EC-BF69-0120F376DFE9}"/>
              </a:ext>
            </a:extLst>
          </p:cNvPr>
          <p:cNvCxnSpPr>
            <a:cxnSpLocks/>
          </p:cNvCxnSpPr>
          <p:nvPr/>
        </p:nvCxnSpPr>
        <p:spPr>
          <a:xfrm>
            <a:off x="5973009" y="4238511"/>
            <a:ext cx="3808166" cy="1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4235734A-42A6-430E-B425-B65C36949983}"/>
              </a:ext>
            </a:extLst>
          </p:cNvPr>
          <p:cNvSpPr txBox="1"/>
          <p:nvPr/>
        </p:nvSpPr>
        <p:spPr>
          <a:xfrm>
            <a:off x="6759503" y="4197045"/>
            <a:ext cx="2235178" cy="830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900" b="1" dirty="0"/>
              <a:t>Release 4 – Analytics Insight Enhancements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xmlns="" id="{B154BD9E-0B50-4664-A4ED-569D64BF466B}"/>
              </a:ext>
            </a:extLst>
          </p:cNvPr>
          <p:cNvCxnSpPr>
            <a:cxnSpLocks/>
          </p:cNvCxnSpPr>
          <p:nvPr/>
        </p:nvCxnSpPr>
        <p:spPr>
          <a:xfrm>
            <a:off x="5986279" y="5885968"/>
            <a:ext cx="3808166" cy="1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3D15AE53-FB50-4912-AFAD-2FFF436F5A90}"/>
              </a:ext>
            </a:extLst>
          </p:cNvPr>
          <p:cNvSpPr txBox="1"/>
          <p:nvPr/>
        </p:nvSpPr>
        <p:spPr>
          <a:xfrm>
            <a:off x="6766979" y="5844213"/>
            <a:ext cx="2367629" cy="830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900" b="1" dirty="0"/>
              <a:t>Release 4 – Analytics Insight Enhancements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xmlns="" id="{FB31BBE6-7B8C-4E18-8FD2-25C46713D639}"/>
              </a:ext>
            </a:extLst>
          </p:cNvPr>
          <p:cNvSpPr/>
          <p:nvPr/>
        </p:nvSpPr>
        <p:spPr>
          <a:xfrm>
            <a:off x="525408" y="6677094"/>
            <a:ext cx="783454" cy="139419"/>
          </a:xfrm>
          <a:prstGeom prst="rect">
            <a:avLst/>
          </a:prstGeom>
          <a:solidFill>
            <a:srgbClr val="31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Release 1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xmlns="" id="{27B40858-0DF4-43BE-8CFD-DAF37E660EA2}"/>
              </a:ext>
            </a:extLst>
          </p:cNvPr>
          <p:cNvSpPr/>
          <p:nvPr/>
        </p:nvSpPr>
        <p:spPr>
          <a:xfrm>
            <a:off x="1349306" y="6674861"/>
            <a:ext cx="783454" cy="139419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Release 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xmlns="" id="{856DAC6C-1736-4A0A-A9C3-240FDA740A10}"/>
              </a:ext>
            </a:extLst>
          </p:cNvPr>
          <p:cNvSpPr/>
          <p:nvPr/>
        </p:nvSpPr>
        <p:spPr>
          <a:xfrm>
            <a:off x="2181183" y="6677091"/>
            <a:ext cx="783454" cy="139419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Release 3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xmlns="" id="{08D9C8BF-9151-4566-B67A-A48B2B388D78}"/>
              </a:ext>
            </a:extLst>
          </p:cNvPr>
          <p:cNvSpPr/>
          <p:nvPr/>
        </p:nvSpPr>
        <p:spPr>
          <a:xfrm>
            <a:off x="3013060" y="6679321"/>
            <a:ext cx="783454" cy="1394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Release 4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xmlns="" id="{985F5E05-9130-40F2-BF82-AEF4EF242DBC}"/>
              </a:ext>
            </a:extLst>
          </p:cNvPr>
          <p:cNvSpPr/>
          <p:nvPr/>
        </p:nvSpPr>
        <p:spPr>
          <a:xfrm>
            <a:off x="1318230" y="4691882"/>
            <a:ext cx="2724066" cy="186542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Feature 2.7 – Expose Analytics Output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7333" y="276859"/>
            <a:ext cx="750985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Cognitive Claims – Agile Release Plan Summary Timeline</a:t>
            </a:r>
            <a:endParaRPr spc="-15" dirty="0"/>
          </a:p>
        </p:txBody>
      </p:sp>
      <p:sp>
        <p:nvSpPr>
          <p:cNvPr id="127" name="object 1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66B31B48-223F-4532-AAB5-832EC58D5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146782"/>
              </p:ext>
            </p:extLst>
          </p:nvPr>
        </p:nvGraphicFramePr>
        <p:xfrm>
          <a:off x="513580" y="1066800"/>
          <a:ext cx="11164840" cy="4003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040">
                  <a:extLst>
                    <a:ext uri="{9D8B030D-6E8A-4147-A177-3AD203B41FA5}">
                      <a16:colId xmlns:a16="http://schemas.microsoft.com/office/drawing/2014/main" xmlns="" val="88636726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195552758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75724425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3754385958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xmlns="" val="99407159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Release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Environment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Start Date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End Date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Comments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6604254"/>
                  </a:ext>
                </a:extLst>
              </a:tr>
              <a:tr h="4826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Release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Development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3/29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20027658"/>
                  </a:ext>
                </a:extLst>
              </a:tr>
              <a:tr h="482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SIT / UAT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4/11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3054320"/>
                  </a:ext>
                </a:extLst>
              </a:tr>
              <a:tr h="482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Production Go-Live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4/12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842352"/>
                  </a:ext>
                </a:extLst>
              </a:tr>
              <a:tr h="346364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Release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Development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3/11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46022290"/>
                  </a:ext>
                </a:extLst>
              </a:tr>
              <a:tr h="3463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SIT / UAT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4/15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34307282"/>
                  </a:ext>
                </a:extLst>
              </a:tr>
              <a:tr h="3463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Production Go-Live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7288309"/>
                  </a:ext>
                </a:extLst>
              </a:tr>
              <a:tr h="404091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Release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Development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3/25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047407"/>
                  </a:ext>
                </a:extLst>
              </a:tr>
              <a:tr h="404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SIT / UAT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5/13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6/6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5820588"/>
                  </a:ext>
                </a:extLst>
              </a:tr>
              <a:tr h="404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Production Go-Live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6/7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6/7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4549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13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lowchart: Process 145">
            <a:extLst>
              <a:ext uri="{FF2B5EF4-FFF2-40B4-BE49-F238E27FC236}">
                <a16:creationId xmlns:a16="http://schemas.microsoft.com/office/drawing/2014/main" xmlns="" id="{A8F260D5-088D-498F-9881-3E1998690808}"/>
              </a:ext>
            </a:extLst>
          </p:cNvPr>
          <p:cNvSpPr/>
          <p:nvPr/>
        </p:nvSpPr>
        <p:spPr>
          <a:xfrm>
            <a:off x="1781621" y="6554486"/>
            <a:ext cx="778546" cy="253984"/>
          </a:xfrm>
          <a:prstGeom prst="flowChartProcess">
            <a:avLst/>
          </a:prstGeom>
          <a:noFill/>
          <a:ln w="12700">
            <a:solidFill>
              <a:srgbClr val="006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Existing Functionality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xfrm>
            <a:off x="11835603" y="6574434"/>
            <a:ext cx="838200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smtClean="0">
                <a:latin typeface="+mn-lt"/>
              </a:rPr>
              <a:t>7</a:t>
            </a:fld>
            <a:endParaRPr spc="-5" dirty="0">
              <a:latin typeface="+mn-lt"/>
            </a:endParaRP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xmlns="" id="{BD8CA276-272E-42A6-8BC8-0382936D6275}"/>
              </a:ext>
            </a:extLst>
          </p:cNvPr>
          <p:cNvSpPr/>
          <p:nvPr/>
        </p:nvSpPr>
        <p:spPr>
          <a:xfrm>
            <a:off x="911711" y="6565338"/>
            <a:ext cx="778547" cy="253984"/>
          </a:xfrm>
          <a:prstGeom prst="flowChartProcess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New Functionality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94DC08E-6883-4E40-A323-CF02B73E076E}"/>
              </a:ext>
            </a:extLst>
          </p:cNvPr>
          <p:cNvSpPr txBox="1"/>
          <p:nvPr/>
        </p:nvSpPr>
        <p:spPr>
          <a:xfrm>
            <a:off x="152400" y="6393506"/>
            <a:ext cx="778546" cy="343245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900" b="1" i="1" dirty="0">
                <a:solidFill>
                  <a:schemeClr val="tx2"/>
                </a:solidFill>
              </a:rPr>
              <a:t>Legend:</a:t>
            </a: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xmlns="" id="{54799D17-A827-41C4-9B37-FBE4C9F187B1}"/>
              </a:ext>
            </a:extLst>
          </p:cNvPr>
          <p:cNvSpPr/>
          <p:nvPr/>
        </p:nvSpPr>
        <p:spPr>
          <a:xfrm>
            <a:off x="152401" y="6565337"/>
            <a:ext cx="667948" cy="243133"/>
          </a:xfrm>
          <a:prstGeom prst="flowChartProcess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Mainframe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30B28165-C914-4313-9D16-76DCC81C752F}"/>
              </a:ext>
            </a:extLst>
          </p:cNvPr>
          <p:cNvCxnSpPr>
            <a:cxnSpLocks/>
            <a:stCxn id="48" idx="2"/>
            <a:endCxn id="79" idx="0"/>
          </p:cNvCxnSpPr>
          <p:nvPr/>
        </p:nvCxnSpPr>
        <p:spPr>
          <a:xfrm>
            <a:off x="3314044" y="1588674"/>
            <a:ext cx="7020" cy="62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bject 24">
            <a:extLst>
              <a:ext uri="{FF2B5EF4-FFF2-40B4-BE49-F238E27FC236}">
                <a16:creationId xmlns:a16="http://schemas.microsoft.com/office/drawing/2014/main" xmlns="" id="{6D45FB78-2991-4DB0-81C0-06F37A2FF74E}"/>
              </a:ext>
            </a:extLst>
          </p:cNvPr>
          <p:cNvSpPr txBox="1"/>
          <p:nvPr/>
        </p:nvSpPr>
        <p:spPr>
          <a:xfrm>
            <a:off x="2773562" y="1392517"/>
            <a:ext cx="1080963" cy="196157"/>
          </a:xfrm>
          <a:prstGeom prst="rect">
            <a:avLst/>
          </a:prstGeom>
          <a:ln w="19050">
            <a:solidFill>
              <a:srgbClr val="0062A7"/>
            </a:solidFill>
          </a:ln>
        </p:spPr>
        <p:txBody>
          <a:bodyPr vert="horz" wrap="square" lIns="0" tIns="41899" rIns="0" bIns="0" rtlCol="0" anchor="ctr">
            <a:spAutoFit/>
          </a:bodyPr>
          <a:lstStyle/>
          <a:p>
            <a:pPr algn="ctr">
              <a:spcBef>
                <a:spcPts val="330"/>
              </a:spcBef>
            </a:pPr>
            <a:r>
              <a:rPr sz="1000" spc="-10" dirty="0">
                <a:cs typeface="Calibri"/>
              </a:rPr>
              <a:t>Edit</a:t>
            </a:r>
            <a:endParaRPr sz="1000" dirty="0">
              <a:cs typeface="Calibri"/>
            </a:endParaRPr>
          </a:p>
        </p:txBody>
      </p:sp>
      <p:sp>
        <p:nvSpPr>
          <p:cNvPr id="49" name="object 25">
            <a:extLst>
              <a:ext uri="{FF2B5EF4-FFF2-40B4-BE49-F238E27FC236}">
                <a16:creationId xmlns:a16="http://schemas.microsoft.com/office/drawing/2014/main" xmlns="" id="{B217D0BC-2C7D-4628-8091-0268F092833A}"/>
              </a:ext>
            </a:extLst>
          </p:cNvPr>
          <p:cNvSpPr txBox="1"/>
          <p:nvPr/>
        </p:nvSpPr>
        <p:spPr>
          <a:xfrm>
            <a:off x="6186084" y="1585072"/>
            <a:ext cx="1035597" cy="194874"/>
          </a:xfrm>
          <a:prstGeom prst="rect">
            <a:avLst/>
          </a:prstGeom>
          <a:ln w="19050">
            <a:solidFill>
              <a:srgbClr val="0062A7"/>
            </a:solidFill>
          </a:ln>
        </p:spPr>
        <p:txBody>
          <a:bodyPr vert="horz" wrap="square" lIns="0" tIns="40629" rIns="0" bIns="0" rtlCol="0" anchor="ctr">
            <a:spAutoFit/>
          </a:bodyPr>
          <a:lstStyle/>
          <a:p>
            <a:pPr algn="ctr">
              <a:spcBef>
                <a:spcPts val="320"/>
              </a:spcBef>
            </a:pPr>
            <a:r>
              <a:rPr lang="en-US" sz="1000" spc="-5" dirty="0">
                <a:cs typeface="Calibri"/>
              </a:rPr>
              <a:t>A</a:t>
            </a:r>
            <a:r>
              <a:rPr sz="1000" spc="-5" dirty="0">
                <a:cs typeface="Calibri"/>
              </a:rPr>
              <a:t>djudication</a:t>
            </a:r>
            <a:endParaRPr sz="1000" dirty="0">
              <a:cs typeface="Calibri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xmlns="" id="{5BA88BCA-67BA-4414-B2A5-41E78E122E43}"/>
              </a:ext>
            </a:extLst>
          </p:cNvPr>
          <p:cNvSpPr txBox="1"/>
          <p:nvPr/>
        </p:nvSpPr>
        <p:spPr>
          <a:xfrm>
            <a:off x="6200646" y="2117119"/>
            <a:ext cx="1006472" cy="195515"/>
          </a:xfrm>
          <a:prstGeom prst="rect">
            <a:avLst/>
          </a:prstGeom>
          <a:ln w="19050">
            <a:solidFill>
              <a:srgbClr val="0062A7"/>
            </a:solidFill>
          </a:ln>
        </p:spPr>
        <p:txBody>
          <a:bodyPr vert="horz" wrap="square" lIns="0" tIns="41264" rIns="0" bIns="0" rtlCol="0" anchor="ctr">
            <a:spAutoFit/>
          </a:bodyPr>
          <a:lstStyle/>
          <a:p>
            <a:pPr marL="57133" algn="ctr">
              <a:spcBef>
                <a:spcPts val="325"/>
              </a:spcBef>
            </a:pPr>
            <a:r>
              <a:rPr sz="1000" spc="-5" dirty="0">
                <a:cs typeface="Calibri"/>
              </a:rPr>
              <a:t>Finalization</a:t>
            </a:r>
            <a:endParaRPr sz="1000" dirty="0">
              <a:cs typeface="Calibri"/>
            </a:endParaRPr>
          </a:p>
        </p:txBody>
      </p:sp>
      <p:sp>
        <p:nvSpPr>
          <p:cNvPr id="51" name="object 27">
            <a:extLst>
              <a:ext uri="{FF2B5EF4-FFF2-40B4-BE49-F238E27FC236}">
                <a16:creationId xmlns:a16="http://schemas.microsoft.com/office/drawing/2014/main" xmlns="" id="{655CA7F2-D1F2-44CC-AEFF-0B22ADDB45FE}"/>
              </a:ext>
            </a:extLst>
          </p:cNvPr>
          <p:cNvSpPr txBox="1"/>
          <p:nvPr/>
        </p:nvSpPr>
        <p:spPr>
          <a:xfrm>
            <a:off x="1157840" y="1392817"/>
            <a:ext cx="1080963" cy="195515"/>
          </a:xfrm>
          <a:prstGeom prst="rect">
            <a:avLst/>
          </a:prstGeom>
          <a:ln w="19050">
            <a:solidFill>
              <a:srgbClr val="0062A7"/>
            </a:solidFill>
          </a:ln>
        </p:spPr>
        <p:txBody>
          <a:bodyPr vert="horz" wrap="square" lIns="0" tIns="41264" rIns="0" bIns="0" rtlCol="0" anchor="ctr">
            <a:spAutoFit/>
          </a:bodyPr>
          <a:lstStyle/>
          <a:p>
            <a:pPr algn="ctr">
              <a:spcBef>
                <a:spcPts val="325"/>
              </a:spcBef>
            </a:pPr>
            <a:r>
              <a:rPr sz="1000" spc="-5" dirty="0">
                <a:cs typeface="Calibri"/>
              </a:rPr>
              <a:t>Claims</a:t>
            </a:r>
            <a:r>
              <a:rPr sz="1000" spc="-35" dirty="0">
                <a:cs typeface="Calibri"/>
              </a:rPr>
              <a:t> </a:t>
            </a:r>
            <a:r>
              <a:rPr sz="1000" spc="-15" dirty="0">
                <a:cs typeface="Calibri"/>
              </a:rPr>
              <a:t>Intake</a:t>
            </a:r>
            <a:endParaRPr sz="1000" dirty="0">
              <a:cs typeface="Calibri"/>
            </a:endParaRPr>
          </a:p>
        </p:txBody>
      </p:sp>
      <p:sp>
        <p:nvSpPr>
          <p:cNvPr id="52" name="object 28">
            <a:extLst>
              <a:ext uri="{FF2B5EF4-FFF2-40B4-BE49-F238E27FC236}">
                <a16:creationId xmlns:a16="http://schemas.microsoft.com/office/drawing/2014/main" xmlns="" id="{E90F9721-6E07-47A3-AA69-F444F46D395E}"/>
              </a:ext>
            </a:extLst>
          </p:cNvPr>
          <p:cNvSpPr/>
          <p:nvPr/>
        </p:nvSpPr>
        <p:spPr>
          <a:xfrm>
            <a:off x="434526" y="1276561"/>
            <a:ext cx="365665" cy="365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6CEBB61A-30CE-4609-8C37-78B0D7F8180F}"/>
              </a:ext>
            </a:extLst>
          </p:cNvPr>
          <p:cNvCxnSpPr>
            <a:stCxn id="51" idx="3"/>
            <a:endCxn id="48" idx="1"/>
          </p:cNvCxnSpPr>
          <p:nvPr/>
        </p:nvCxnSpPr>
        <p:spPr>
          <a:xfrm>
            <a:off x="2238803" y="1490575"/>
            <a:ext cx="534759" cy="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07F245B6-8A46-4C6D-A59A-CA4264E41EBD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746665" y="1490550"/>
            <a:ext cx="411175" cy="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Magnetic Disk 59">
            <a:extLst>
              <a:ext uri="{FF2B5EF4-FFF2-40B4-BE49-F238E27FC236}">
                <a16:creationId xmlns:a16="http://schemas.microsoft.com/office/drawing/2014/main" xmlns="" id="{BFCAF18B-4696-4B61-B0D2-BEA47DF5DB83}"/>
              </a:ext>
            </a:extLst>
          </p:cNvPr>
          <p:cNvSpPr/>
          <p:nvPr/>
        </p:nvSpPr>
        <p:spPr>
          <a:xfrm>
            <a:off x="4724400" y="1387515"/>
            <a:ext cx="755952" cy="593685"/>
          </a:xfrm>
          <a:prstGeom prst="flowChartMagneticDisk">
            <a:avLst/>
          </a:prstGeom>
          <a:noFill/>
          <a:ln w="19050">
            <a:solidFill>
              <a:srgbClr val="006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WGS DDC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C01266F3-F5E7-44CE-80E9-867437E23402}"/>
              </a:ext>
            </a:extLst>
          </p:cNvPr>
          <p:cNvSpPr/>
          <p:nvPr/>
        </p:nvSpPr>
        <p:spPr>
          <a:xfrm>
            <a:off x="2623327" y="3502088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4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386E688A-36B9-4E70-96D8-EA01D4E809B3}"/>
              </a:ext>
            </a:extLst>
          </p:cNvPr>
          <p:cNvSpPr/>
          <p:nvPr/>
        </p:nvSpPr>
        <p:spPr>
          <a:xfrm>
            <a:off x="2860750" y="1833074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BA9FCF68-41B4-4812-9237-A1212216FC60}"/>
              </a:ext>
            </a:extLst>
          </p:cNvPr>
          <p:cNvSpPr/>
          <p:nvPr/>
        </p:nvSpPr>
        <p:spPr>
          <a:xfrm>
            <a:off x="2660247" y="1723531"/>
            <a:ext cx="1307591" cy="867269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79" name="object 24">
            <a:extLst>
              <a:ext uri="{FF2B5EF4-FFF2-40B4-BE49-F238E27FC236}">
                <a16:creationId xmlns:a16="http://schemas.microsoft.com/office/drawing/2014/main" xmlns="" id="{4DC957A8-E0E9-47A6-8A09-1F8E464E28F0}"/>
              </a:ext>
            </a:extLst>
          </p:cNvPr>
          <p:cNvSpPr txBox="1"/>
          <p:nvPr/>
        </p:nvSpPr>
        <p:spPr>
          <a:xfrm>
            <a:off x="2780582" y="2209673"/>
            <a:ext cx="1080963" cy="196157"/>
          </a:xfrm>
          <a:prstGeom prst="rect">
            <a:avLst/>
          </a:prstGeom>
          <a:solidFill>
            <a:srgbClr val="FFFFFF">
              <a:alpha val="65000"/>
            </a:srgbClr>
          </a:solidFill>
          <a:ln w="19050">
            <a:gradFill>
              <a:gsLst>
                <a:gs pos="40108">
                  <a:srgbClr val="08B15F"/>
                </a:gs>
                <a:gs pos="64000">
                  <a:srgbClr val="00B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55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a:ln>
        </p:spPr>
        <p:txBody>
          <a:bodyPr vert="horz" wrap="square" lIns="0" tIns="41899" rIns="0" bIns="0" rtlCol="0" anchor="ctr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ts val="330"/>
              </a:spcBef>
              <a:defRPr sz="1000" spc="-10">
                <a:cs typeface="Calibri"/>
              </a:defRPr>
            </a:lvl1pPr>
          </a:lstStyle>
          <a:p>
            <a:r>
              <a:rPr lang="en-US" dirty="0"/>
              <a:t>Queuing &amp; Routing</a:t>
            </a:r>
            <a:endParaRPr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xmlns="" id="{19B47A32-2455-45A7-ABC1-65A6B9515B6C}"/>
              </a:ext>
            </a:extLst>
          </p:cNvPr>
          <p:cNvSpPr/>
          <p:nvPr/>
        </p:nvSpPr>
        <p:spPr>
          <a:xfrm>
            <a:off x="2844380" y="1371600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xmlns="" id="{862BDD42-2ED5-43D8-A2B0-82ED61C6D8D8}"/>
              </a:ext>
            </a:extLst>
          </p:cNvPr>
          <p:cNvSpPr/>
          <p:nvPr/>
        </p:nvSpPr>
        <p:spPr>
          <a:xfrm>
            <a:off x="4273660" y="1418544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3</a:t>
            </a:r>
          </a:p>
        </p:txBody>
      </p:sp>
      <p:cxnSp>
        <p:nvCxnSpPr>
          <p:cNvPr id="84" name="Connector: Elbow 11">
            <a:extLst>
              <a:ext uri="{FF2B5EF4-FFF2-40B4-BE49-F238E27FC236}">
                <a16:creationId xmlns:a16="http://schemas.microsoft.com/office/drawing/2014/main" xmlns="" id="{917D8F47-FD50-4A61-AC08-D984FBEB43D0}"/>
              </a:ext>
            </a:extLst>
          </p:cNvPr>
          <p:cNvCxnSpPr>
            <a:cxnSpLocks/>
            <a:stCxn id="79" idx="3"/>
            <a:endCxn id="60" idx="2"/>
          </p:cNvCxnSpPr>
          <p:nvPr/>
        </p:nvCxnSpPr>
        <p:spPr>
          <a:xfrm flipV="1">
            <a:off x="3861545" y="1684358"/>
            <a:ext cx="862855" cy="6233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A04BB492-B657-4AD7-B733-4B99C29D83A3}"/>
              </a:ext>
            </a:extLst>
          </p:cNvPr>
          <p:cNvSpPr/>
          <p:nvPr/>
        </p:nvSpPr>
        <p:spPr>
          <a:xfrm>
            <a:off x="879038" y="1256872"/>
            <a:ext cx="6598652" cy="1497681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5B09B07E-DF61-444B-973A-C02AAD25CB8A}"/>
              </a:ext>
            </a:extLst>
          </p:cNvPr>
          <p:cNvSpPr txBox="1"/>
          <p:nvPr/>
        </p:nvSpPr>
        <p:spPr>
          <a:xfrm>
            <a:off x="6003588" y="1338227"/>
            <a:ext cx="1138148" cy="182832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000" dirty="0"/>
              <a:t>Auto Adjudication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53CF88E2-64AB-4C7F-88CC-8A94340C1E4C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6703882" y="1779946"/>
            <a:ext cx="1" cy="33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79">
            <a:extLst>
              <a:ext uri="{FF2B5EF4-FFF2-40B4-BE49-F238E27FC236}">
                <a16:creationId xmlns:a16="http://schemas.microsoft.com/office/drawing/2014/main" xmlns="" id="{4A05E7E6-F85A-4289-864F-97CCBFAF3F43}"/>
              </a:ext>
            </a:extLst>
          </p:cNvPr>
          <p:cNvCxnSpPr>
            <a:cxnSpLocks/>
            <a:stCxn id="60" idx="4"/>
            <a:endCxn id="49" idx="1"/>
          </p:cNvCxnSpPr>
          <p:nvPr/>
        </p:nvCxnSpPr>
        <p:spPr>
          <a:xfrm flipV="1">
            <a:off x="5480352" y="1682509"/>
            <a:ext cx="705732" cy="18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xmlns="" id="{5F196D43-24BA-49D2-A98F-F99A80065A29}"/>
              </a:ext>
            </a:extLst>
          </p:cNvPr>
          <p:cNvSpPr/>
          <p:nvPr/>
        </p:nvSpPr>
        <p:spPr>
          <a:xfrm>
            <a:off x="3286690" y="3701697"/>
            <a:ext cx="1769038" cy="380577"/>
          </a:xfrm>
          <a:prstGeom prst="flowChartProcess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Macro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B1585D2A-7ECE-4A1C-99B5-67BA0C9BE7A3}"/>
              </a:ext>
            </a:extLst>
          </p:cNvPr>
          <p:cNvCxnSpPr>
            <a:cxnSpLocks/>
            <a:stCxn id="39" idx="3"/>
          </p:cNvCxnSpPr>
          <p:nvPr/>
        </p:nvCxnSpPr>
        <p:spPr>
          <a:xfrm rot="16200000" flipH="1">
            <a:off x="2664360" y="3156511"/>
            <a:ext cx="194586" cy="10500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Process 84">
            <a:extLst>
              <a:ext uri="{FF2B5EF4-FFF2-40B4-BE49-F238E27FC236}">
                <a16:creationId xmlns:a16="http://schemas.microsoft.com/office/drawing/2014/main" xmlns="" id="{8A897C73-1FE3-4834-A49B-0E9B5780BBD5}"/>
              </a:ext>
            </a:extLst>
          </p:cNvPr>
          <p:cNvSpPr/>
          <p:nvPr/>
        </p:nvSpPr>
        <p:spPr>
          <a:xfrm>
            <a:off x="3286690" y="2972223"/>
            <a:ext cx="1769038" cy="380577"/>
          </a:xfrm>
          <a:prstGeom prst="flowChartProcess">
            <a:avLst/>
          </a:prstGeom>
          <a:ln w="19050">
            <a:solidFill>
              <a:srgbClr val="0062A7"/>
            </a:solidFill>
          </a:ln>
        </p:spPr>
        <p:txBody>
          <a:bodyPr vert="horz" wrap="square" lIns="0" tIns="40629" rIns="0" bIns="0" rtlCol="0" anchor="ctr">
            <a:spAutoFit/>
          </a:bodyPr>
          <a:lstStyle/>
          <a:p>
            <a:pPr algn="ctr">
              <a:spcBef>
                <a:spcPts val="320"/>
              </a:spcBef>
            </a:pPr>
            <a:r>
              <a:rPr lang="en-US" sz="1000" spc="-5" dirty="0">
                <a:solidFill>
                  <a:schemeClr val="tx1"/>
                </a:solidFill>
                <a:cs typeface="Calibri"/>
              </a:rPr>
              <a:t>Mainframe Screens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7F93A68B-0364-4EDB-93D6-8EB1B680AACC}"/>
              </a:ext>
            </a:extLst>
          </p:cNvPr>
          <p:cNvCxnSpPr>
            <a:cxnSpLocks/>
            <a:stCxn id="107" idx="2"/>
            <a:endCxn id="85" idx="0"/>
          </p:cNvCxnSpPr>
          <p:nvPr/>
        </p:nvCxnSpPr>
        <p:spPr>
          <a:xfrm flipH="1">
            <a:off x="4171209" y="2754553"/>
            <a:ext cx="7155" cy="21767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xmlns="" id="{62B73A53-64D9-4C51-A0CF-73E27BF7345E}"/>
              </a:ext>
            </a:extLst>
          </p:cNvPr>
          <p:cNvSpPr/>
          <p:nvPr/>
        </p:nvSpPr>
        <p:spPr>
          <a:xfrm>
            <a:off x="3294591" y="4122874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5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67A0BDE2-9307-4628-8B56-A9E0FF23BCE8}"/>
              </a:ext>
            </a:extLst>
          </p:cNvPr>
          <p:cNvCxnSpPr>
            <a:cxnSpLocks/>
          </p:cNvCxnSpPr>
          <p:nvPr/>
        </p:nvCxnSpPr>
        <p:spPr>
          <a:xfrm flipV="1">
            <a:off x="4728572" y="3352800"/>
            <a:ext cx="0" cy="34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22997D30-7351-4611-BBE5-A1165AEE23FB}"/>
              </a:ext>
            </a:extLst>
          </p:cNvPr>
          <p:cNvSpPr/>
          <p:nvPr/>
        </p:nvSpPr>
        <p:spPr>
          <a:xfrm>
            <a:off x="4783408" y="3420434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7</a:t>
            </a:r>
          </a:p>
        </p:txBody>
      </p: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xmlns="" id="{440EEF4D-A2BF-46D9-8258-14EAAB3BC3B0}"/>
              </a:ext>
            </a:extLst>
          </p:cNvPr>
          <p:cNvSpPr/>
          <p:nvPr/>
        </p:nvSpPr>
        <p:spPr>
          <a:xfrm>
            <a:off x="1976054" y="3276600"/>
            <a:ext cx="521123" cy="307655"/>
          </a:xfrm>
          <a:prstGeom prst="flowChartMagneticDisk">
            <a:avLst/>
          </a:prstGeom>
          <a:noFill/>
          <a:ln w="19050">
            <a:solidFill>
              <a:srgbClr val="006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RDS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C49FBA46-3939-46DB-A12C-1DDAED01053B}"/>
              </a:ext>
            </a:extLst>
          </p:cNvPr>
          <p:cNvGrpSpPr/>
          <p:nvPr/>
        </p:nvGrpSpPr>
        <p:grpSpPr>
          <a:xfrm>
            <a:off x="777413" y="3023069"/>
            <a:ext cx="441787" cy="405931"/>
            <a:chOff x="9022335" y="1928330"/>
            <a:chExt cx="441787" cy="405931"/>
          </a:xfrm>
        </p:grpSpPr>
        <p:sp>
          <p:nvSpPr>
            <p:cNvPr id="55" name="object 38">
              <a:extLst>
                <a:ext uri="{FF2B5EF4-FFF2-40B4-BE49-F238E27FC236}">
                  <a16:creationId xmlns:a16="http://schemas.microsoft.com/office/drawing/2014/main" xmlns="" id="{F731A0A3-EB5A-4FEB-B5CE-E4C9FEA93714}"/>
                </a:ext>
              </a:extLst>
            </p:cNvPr>
            <p:cNvSpPr/>
            <p:nvPr/>
          </p:nvSpPr>
          <p:spPr>
            <a:xfrm>
              <a:off x="9022335" y="1928330"/>
              <a:ext cx="441787" cy="405931"/>
            </a:xfrm>
            <a:custGeom>
              <a:avLst/>
              <a:gdLst/>
              <a:ahLst/>
              <a:cxnLst/>
              <a:rect l="l" t="t" r="r" b="b"/>
              <a:pathLst>
                <a:path w="657225" h="603885">
                  <a:moveTo>
                    <a:pt x="328421" y="0"/>
                  </a:moveTo>
                  <a:lnTo>
                    <a:pt x="279724" y="3255"/>
                  </a:lnTo>
                  <a:lnTo>
                    <a:pt x="233300" y="12716"/>
                  </a:lnTo>
                  <a:lnTo>
                    <a:pt x="189649" y="27926"/>
                  </a:lnTo>
                  <a:lnTo>
                    <a:pt x="149267" y="48429"/>
                  </a:lnTo>
                  <a:lnTo>
                    <a:pt x="112654" y="73766"/>
                  </a:lnTo>
                  <a:lnTo>
                    <a:pt x="80307" y="103483"/>
                  </a:lnTo>
                  <a:lnTo>
                    <a:pt x="52725" y="137121"/>
                  </a:lnTo>
                  <a:lnTo>
                    <a:pt x="30405" y="174223"/>
                  </a:lnTo>
                  <a:lnTo>
                    <a:pt x="13845" y="214334"/>
                  </a:lnTo>
                  <a:lnTo>
                    <a:pt x="3544" y="256996"/>
                  </a:lnTo>
                  <a:lnTo>
                    <a:pt x="0" y="301751"/>
                  </a:lnTo>
                  <a:lnTo>
                    <a:pt x="3544" y="346250"/>
                  </a:lnTo>
                  <a:lnTo>
                    <a:pt x="13871" y="388815"/>
                  </a:lnTo>
                  <a:lnTo>
                    <a:pt x="30405" y="428785"/>
                  </a:lnTo>
                  <a:lnTo>
                    <a:pt x="52725" y="465877"/>
                  </a:lnTo>
                  <a:lnTo>
                    <a:pt x="80307" y="499557"/>
                  </a:lnTo>
                  <a:lnTo>
                    <a:pt x="112654" y="529350"/>
                  </a:lnTo>
                  <a:lnTo>
                    <a:pt x="149267" y="554786"/>
                  </a:lnTo>
                  <a:lnTo>
                    <a:pt x="189649" y="575391"/>
                  </a:lnTo>
                  <a:lnTo>
                    <a:pt x="233300" y="590694"/>
                  </a:lnTo>
                  <a:lnTo>
                    <a:pt x="279724" y="600222"/>
                  </a:lnTo>
                  <a:lnTo>
                    <a:pt x="328421" y="603503"/>
                  </a:lnTo>
                  <a:lnTo>
                    <a:pt x="376833" y="600222"/>
                  </a:lnTo>
                  <a:lnTo>
                    <a:pt x="423079" y="590694"/>
                  </a:lnTo>
                  <a:lnTo>
                    <a:pt x="460370" y="577595"/>
                  </a:lnTo>
                  <a:lnTo>
                    <a:pt x="328421" y="577595"/>
                  </a:lnTo>
                  <a:lnTo>
                    <a:pt x="279459" y="573976"/>
                  </a:lnTo>
                  <a:lnTo>
                    <a:pt x="233033" y="563502"/>
                  </a:lnTo>
                  <a:lnTo>
                    <a:pt x="189761" y="546745"/>
                  </a:lnTo>
                  <a:lnTo>
                    <a:pt x="150258" y="524280"/>
                  </a:lnTo>
                  <a:lnTo>
                    <a:pt x="115141" y="496681"/>
                  </a:lnTo>
                  <a:lnTo>
                    <a:pt x="85027" y="464521"/>
                  </a:lnTo>
                  <a:lnTo>
                    <a:pt x="60531" y="428374"/>
                  </a:lnTo>
                  <a:lnTo>
                    <a:pt x="42254" y="388752"/>
                  </a:lnTo>
                  <a:lnTo>
                    <a:pt x="30863" y="346416"/>
                  </a:lnTo>
                  <a:lnTo>
                    <a:pt x="26923" y="301751"/>
                  </a:lnTo>
                  <a:lnTo>
                    <a:pt x="30863" y="256747"/>
                  </a:lnTo>
                  <a:lnTo>
                    <a:pt x="42271" y="214082"/>
                  </a:lnTo>
                  <a:lnTo>
                    <a:pt x="60531" y="174322"/>
                  </a:lnTo>
                  <a:lnTo>
                    <a:pt x="85027" y="138031"/>
                  </a:lnTo>
                  <a:lnTo>
                    <a:pt x="115141" y="105775"/>
                  </a:lnTo>
                  <a:lnTo>
                    <a:pt x="150258" y="78117"/>
                  </a:lnTo>
                  <a:lnTo>
                    <a:pt x="189761" y="55622"/>
                  </a:lnTo>
                  <a:lnTo>
                    <a:pt x="233033" y="38855"/>
                  </a:lnTo>
                  <a:lnTo>
                    <a:pt x="279459" y="28381"/>
                  </a:lnTo>
                  <a:lnTo>
                    <a:pt x="328421" y="24764"/>
                  </a:lnTo>
                  <a:lnTo>
                    <a:pt x="457589" y="24764"/>
                  </a:lnTo>
                  <a:lnTo>
                    <a:pt x="423079" y="12716"/>
                  </a:lnTo>
                  <a:lnTo>
                    <a:pt x="376833" y="3255"/>
                  </a:lnTo>
                  <a:lnTo>
                    <a:pt x="328421" y="0"/>
                  </a:lnTo>
                  <a:close/>
                </a:path>
                <a:path w="657225" h="603885">
                  <a:moveTo>
                    <a:pt x="457589" y="24764"/>
                  </a:moveTo>
                  <a:lnTo>
                    <a:pt x="328421" y="24764"/>
                  </a:lnTo>
                  <a:lnTo>
                    <a:pt x="377040" y="28381"/>
                  </a:lnTo>
                  <a:lnTo>
                    <a:pt x="423190" y="38855"/>
                  </a:lnTo>
                  <a:lnTo>
                    <a:pt x="466248" y="55622"/>
                  </a:lnTo>
                  <a:lnTo>
                    <a:pt x="505590" y="78117"/>
                  </a:lnTo>
                  <a:lnTo>
                    <a:pt x="540591" y="105775"/>
                  </a:lnTo>
                  <a:lnTo>
                    <a:pt x="570628" y="138031"/>
                  </a:lnTo>
                  <a:lnTo>
                    <a:pt x="595076" y="174322"/>
                  </a:lnTo>
                  <a:lnTo>
                    <a:pt x="613312" y="214082"/>
                  </a:lnTo>
                  <a:lnTo>
                    <a:pt x="624711" y="256747"/>
                  </a:lnTo>
                  <a:lnTo>
                    <a:pt x="628650" y="301751"/>
                  </a:lnTo>
                  <a:lnTo>
                    <a:pt x="624711" y="346416"/>
                  </a:lnTo>
                  <a:lnTo>
                    <a:pt x="613312" y="388815"/>
                  </a:lnTo>
                  <a:lnTo>
                    <a:pt x="595076" y="428374"/>
                  </a:lnTo>
                  <a:lnTo>
                    <a:pt x="570628" y="464521"/>
                  </a:lnTo>
                  <a:lnTo>
                    <a:pt x="540591" y="496681"/>
                  </a:lnTo>
                  <a:lnTo>
                    <a:pt x="505590" y="524280"/>
                  </a:lnTo>
                  <a:lnTo>
                    <a:pt x="466248" y="546745"/>
                  </a:lnTo>
                  <a:lnTo>
                    <a:pt x="423190" y="563502"/>
                  </a:lnTo>
                  <a:lnTo>
                    <a:pt x="377040" y="573976"/>
                  </a:lnTo>
                  <a:lnTo>
                    <a:pt x="328421" y="577595"/>
                  </a:lnTo>
                  <a:lnTo>
                    <a:pt x="460370" y="577595"/>
                  </a:lnTo>
                  <a:lnTo>
                    <a:pt x="507015" y="554786"/>
                  </a:lnTo>
                  <a:lnTo>
                    <a:pt x="543674" y="529350"/>
                  </a:lnTo>
                  <a:lnTo>
                    <a:pt x="576106" y="499557"/>
                  </a:lnTo>
                  <a:lnTo>
                    <a:pt x="603798" y="465877"/>
                  </a:lnTo>
                  <a:lnTo>
                    <a:pt x="626232" y="428785"/>
                  </a:lnTo>
                  <a:lnTo>
                    <a:pt x="642895" y="388752"/>
                  </a:lnTo>
                  <a:lnTo>
                    <a:pt x="653271" y="346250"/>
                  </a:lnTo>
                  <a:lnTo>
                    <a:pt x="656843" y="301751"/>
                  </a:lnTo>
                  <a:lnTo>
                    <a:pt x="653271" y="256996"/>
                  </a:lnTo>
                  <a:lnTo>
                    <a:pt x="642895" y="214334"/>
                  </a:lnTo>
                  <a:lnTo>
                    <a:pt x="626232" y="174223"/>
                  </a:lnTo>
                  <a:lnTo>
                    <a:pt x="603798" y="137121"/>
                  </a:lnTo>
                  <a:lnTo>
                    <a:pt x="576106" y="103483"/>
                  </a:lnTo>
                  <a:lnTo>
                    <a:pt x="543674" y="73766"/>
                  </a:lnTo>
                  <a:lnTo>
                    <a:pt x="507015" y="48429"/>
                  </a:lnTo>
                  <a:lnTo>
                    <a:pt x="466645" y="27926"/>
                  </a:lnTo>
                  <a:lnTo>
                    <a:pt x="457589" y="24764"/>
                  </a:lnTo>
                  <a:close/>
                </a:path>
              </a:pathLst>
            </a:custGeom>
            <a:solidFill>
              <a:srgbClr val="00497C"/>
            </a:solidFill>
          </p:spPr>
          <p:txBody>
            <a:bodyPr wrap="square" lIns="0" tIns="0" rIns="0" bIns="0" rtlCol="0"/>
            <a:lstStyle/>
            <a:p>
              <a:endParaRPr sz="1799" dirty="0"/>
            </a:p>
          </p:txBody>
        </p:sp>
        <p:sp>
          <p:nvSpPr>
            <p:cNvPr id="57" name="object 34">
              <a:extLst>
                <a:ext uri="{FF2B5EF4-FFF2-40B4-BE49-F238E27FC236}">
                  <a16:creationId xmlns:a16="http://schemas.microsoft.com/office/drawing/2014/main" xmlns="" id="{F9D9779F-6AD3-4795-B802-A0EC121E24F5}"/>
                </a:ext>
              </a:extLst>
            </p:cNvPr>
            <p:cNvSpPr/>
            <p:nvPr/>
          </p:nvSpPr>
          <p:spPr>
            <a:xfrm>
              <a:off x="9257955" y="2080094"/>
              <a:ext cx="93480" cy="186532"/>
            </a:xfrm>
            <a:custGeom>
              <a:avLst/>
              <a:gdLst/>
              <a:ahLst/>
              <a:cxnLst/>
              <a:rect l="l" t="t" r="r" b="b"/>
              <a:pathLst>
                <a:path w="139065" h="277494">
                  <a:moveTo>
                    <a:pt x="55752" y="175895"/>
                  </a:moveTo>
                  <a:lnTo>
                    <a:pt x="27177" y="175895"/>
                  </a:lnTo>
                  <a:lnTo>
                    <a:pt x="27177" y="271525"/>
                  </a:lnTo>
                  <a:lnTo>
                    <a:pt x="33654" y="277368"/>
                  </a:lnTo>
                  <a:lnTo>
                    <a:pt x="49275" y="277368"/>
                  </a:lnTo>
                  <a:lnTo>
                    <a:pt x="55752" y="271525"/>
                  </a:lnTo>
                  <a:lnTo>
                    <a:pt x="55752" y="175895"/>
                  </a:lnTo>
                  <a:close/>
                </a:path>
                <a:path w="139065" h="277494">
                  <a:moveTo>
                    <a:pt x="110109" y="175895"/>
                  </a:moveTo>
                  <a:lnTo>
                    <a:pt x="82930" y="175895"/>
                  </a:lnTo>
                  <a:lnTo>
                    <a:pt x="82930" y="271525"/>
                  </a:lnTo>
                  <a:lnTo>
                    <a:pt x="89408" y="277368"/>
                  </a:lnTo>
                  <a:lnTo>
                    <a:pt x="105028" y="277368"/>
                  </a:lnTo>
                  <a:lnTo>
                    <a:pt x="110109" y="271525"/>
                  </a:lnTo>
                  <a:lnTo>
                    <a:pt x="110109" y="175895"/>
                  </a:lnTo>
                  <a:close/>
                </a:path>
                <a:path w="139065" h="277494">
                  <a:moveTo>
                    <a:pt x="89408" y="0"/>
                  </a:moveTo>
                  <a:lnTo>
                    <a:pt x="49275" y="0"/>
                  </a:lnTo>
                  <a:lnTo>
                    <a:pt x="44069" y="3556"/>
                  </a:lnTo>
                  <a:lnTo>
                    <a:pt x="41528" y="9398"/>
                  </a:lnTo>
                  <a:lnTo>
                    <a:pt x="0" y="160528"/>
                  </a:lnTo>
                  <a:lnTo>
                    <a:pt x="0" y="168783"/>
                  </a:lnTo>
                  <a:lnTo>
                    <a:pt x="2540" y="171196"/>
                  </a:lnTo>
                  <a:lnTo>
                    <a:pt x="5206" y="174625"/>
                  </a:lnTo>
                  <a:lnTo>
                    <a:pt x="9017" y="175895"/>
                  </a:lnTo>
                  <a:lnTo>
                    <a:pt x="128270" y="175895"/>
                  </a:lnTo>
                  <a:lnTo>
                    <a:pt x="132206" y="174625"/>
                  </a:lnTo>
                  <a:lnTo>
                    <a:pt x="134747" y="171196"/>
                  </a:lnTo>
                  <a:lnTo>
                    <a:pt x="137414" y="168783"/>
                  </a:lnTo>
                  <a:lnTo>
                    <a:pt x="138684" y="164084"/>
                  </a:lnTo>
                  <a:lnTo>
                    <a:pt x="137414" y="160528"/>
                  </a:lnTo>
                  <a:lnTo>
                    <a:pt x="134831" y="151130"/>
                  </a:lnTo>
                  <a:lnTo>
                    <a:pt x="31115" y="151130"/>
                  </a:lnTo>
                  <a:lnTo>
                    <a:pt x="66040" y="24765"/>
                  </a:lnTo>
                  <a:lnTo>
                    <a:pt x="100107" y="24765"/>
                  </a:lnTo>
                  <a:lnTo>
                    <a:pt x="95885" y="9398"/>
                  </a:lnTo>
                  <a:lnTo>
                    <a:pt x="94615" y="3556"/>
                  </a:lnTo>
                  <a:lnTo>
                    <a:pt x="89408" y="0"/>
                  </a:lnTo>
                  <a:close/>
                </a:path>
                <a:path w="139065" h="277494">
                  <a:moveTo>
                    <a:pt x="100107" y="24765"/>
                  </a:moveTo>
                  <a:lnTo>
                    <a:pt x="72644" y="24765"/>
                  </a:lnTo>
                  <a:lnTo>
                    <a:pt x="106299" y="151130"/>
                  </a:lnTo>
                  <a:lnTo>
                    <a:pt x="134831" y="151130"/>
                  </a:lnTo>
                  <a:lnTo>
                    <a:pt x="100107" y="24765"/>
                  </a:lnTo>
                  <a:close/>
                </a:path>
              </a:pathLst>
            </a:custGeom>
            <a:solidFill>
              <a:srgbClr val="00497C"/>
            </a:solidFill>
          </p:spPr>
          <p:txBody>
            <a:bodyPr wrap="square" lIns="0" tIns="0" rIns="0" bIns="0" rtlCol="0"/>
            <a:lstStyle/>
            <a:p>
              <a:endParaRPr sz="1799" dirty="0"/>
            </a:p>
          </p:txBody>
        </p:sp>
        <p:sp>
          <p:nvSpPr>
            <p:cNvPr id="61" name="object 35">
              <a:extLst>
                <a:ext uri="{FF2B5EF4-FFF2-40B4-BE49-F238E27FC236}">
                  <a16:creationId xmlns:a16="http://schemas.microsoft.com/office/drawing/2014/main" xmlns="" id="{54CED036-14B7-41D3-9151-273E2802B473}"/>
                </a:ext>
              </a:extLst>
            </p:cNvPr>
            <p:cNvSpPr/>
            <p:nvPr/>
          </p:nvSpPr>
          <p:spPr>
            <a:xfrm>
              <a:off x="9275370" y="2013507"/>
              <a:ext cx="56343" cy="501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799" dirty="0"/>
            </a:p>
          </p:txBody>
        </p:sp>
        <p:sp>
          <p:nvSpPr>
            <p:cNvPr id="63" name="object 36">
              <a:extLst>
                <a:ext uri="{FF2B5EF4-FFF2-40B4-BE49-F238E27FC236}">
                  <a16:creationId xmlns:a16="http://schemas.microsoft.com/office/drawing/2014/main" xmlns="" id="{2920452B-9DD5-4330-AADD-19252C938237}"/>
                </a:ext>
              </a:extLst>
            </p:cNvPr>
            <p:cNvSpPr/>
            <p:nvPr/>
          </p:nvSpPr>
          <p:spPr>
            <a:xfrm>
              <a:off x="9128876" y="2080094"/>
              <a:ext cx="92199" cy="186532"/>
            </a:xfrm>
            <a:custGeom>
              <a:avLst/>
              <a:gdLst/>
              <a:ahLst/>
              <a:cxnLst/>
              <a:rect l="l" t="t" r="r" b="b"/>
              <a:pathLst>
                <a:path w="137159" h="277494">
                  <a:moveTo>
                    <a:pt x="54355" y="151130"/>
                  </a:moveTo>
                  <a:lnTo>
                    <a:pt x="27177" y="151130"/>
                  </a:lnTo>
                  <a:lnTo>
                    <a:pt x="27177" y="271525"/>
                  </a:lnTo>
                  <a:lnTo>
                    <a:pt x="33654" y="277368"/>
                  </a:lnTo>
                  <a:lnTo>
                    <a:pt x="49149" y="277368"/>
                  </a:lnTo>
                  <a:lnTo>
                    <a:pt x="54355" y="271525"/>
                  </a:lnTo>
                  <a:lnTo>
                    <a:pt x="54355" y="151130"/>
                  </a:lnTo>
                  <a:close/>
                </a:path>
                <a:path w="137159" h="277494">
                  <a:moveTo>
                    <a:pt x="109982" y="151130"/>
                  </a:moveTo>
                  <a:lnTo>
                    <a:pt x="82803" y="151130"/>
                  </a:lnTo>
                  <a:lnTo>
                    <a:pt x="82803" y="271525"/>
                  </a:lnTo>
                  <a:lnTo>
                    <a:pt x="88011" y="277368"/>
                  </a:lnTo>
                  <a:lnTo>
                    <a:pt x="103504" y="277368"/>
                  </a:lnTo>
                  <a:lnTo>
                    <a:pt x="109982" y="271525"/>
                  </a:lnTo>
                  <a:lnTo>
                    <a:pt x="109982" y="151130"/>
                  </a:lnTo>
                  <a:close/>
                </a:path>
                <a:path w="137159" h="277494">
                  <a:moveTo>
                    <a:pt x="131952" y="0"/>
                  </a:moveTo>
                  <a:lnTo>
                    <a:pt x="5207" y="0"/>
                  </a:lnTo>
                  <a:lnTo>
                    <a:pt x="0" y="5842"/>
                  </a:lnTo>
                  <a:lnTo>
                    <a:pt x="0" y="145161"/>
                  </a:lnTo>
                  <a:lnTo>
                    <a:pt x="5207" y="151130"/>
                  </a:lnTo>
                  <a:lnTo>
                    <a:pt x="131952" y="151130"/>
                  </a:lnTo>
                  <a:lnTo>
                    <a:pt x="137160" y="145161"/>
                  </a:lnTo>
                  <a:lnTo>
                    <a:pt x="137160" y="126237"/>
                  </a:lnTo>
                  <a:lnTo>
                    <a:pt x="27177" y="126237"/>
                  </a:lnTo>
                  <a:lnTo>
                    <a:pt x="27177" y="24765"/>
                  </a:lnTo>
                  <a:lnTo>
                    <a:pt x="137160" y="24765"/>
                  </a:lnTo>
                  <a:lnTo>
                    <a:pt x="137160" y="5842"/>
                  </a:lnTo>
                  <a:lnTo>
                    <a:pt x="131952" y="0"/>
                  </a:lnTo>
                  <a:close/>
                </a:path>
                <a:path w="137159" h="277494">
                  <a:moveTo>
                    <a:pt x="137160" y="24765"/>
                  </a:moveTo>
                  <a:lnTo>
                    <a:pt x="109982" y="24765"/>
                  </a:lnTo>
                  <a:lnTo>
                    <a:pt x="109982" y="126237"/>
                  </a:lnTo>
                  <a:lnTo>
                    <a:pt x="137160" y="126237"/>
                  </a:lnTo>
                  <a:lnTo>
                    <a:pt x="137160" y="24765"/>
                  </a:lnTo>
                  <a:close/>
                </a:path>
              </a:pathLst>
            </a:custGeom>
            <a:solidFill>
              <a:srgbClr val="00497C"/>
            </a:solidFill>
          </p:spPr>
          <p:txBody>
            <a:bodyPr wrap="square" lIns="0" tIns="0" rIns="0" bIns="0" rtlCol="0"/>
            <a:lstStyle/>
            <a:p>
              <a:endParaRPr sz="1799" dirty="0"/>
            </a:p>
          </p:txBody>
        </p:sp>
        <p:sp>
          <p:nvSpPr>
            <p:cNvPr id="64" name="object 37">
              <a:extLst>
                <a:ext uri="{FF2B5EF4-FFF2-40B4-BE49-F238E27FC236}">
                  <a16:creationId xmlns:a16="http://schemas.microsoft.com/office/drawing/2014/main" xmlns="" id="{4671D25F-9442-450E-A710-6EBD5820C5C0}"/>
                </a:ext>
              </a:extLst>
            </p:cNvPr>
            <p:cNvSpPr/>
            <p:nvPr/>
          </p:nvSpPr>
          <p:spPr>
            <a:xfrm>
              <a:off x="9147316" y="2013507"/>
              <a:ext cx="55319" cy="501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799" dirty="0"/>
            </a:p>
          </p:txBody>
        </p:sp>
      </p:grp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xmlns="" id="{7391F6FD-A21F-41B7-A9D4-4A0208E4E768}"/>
              </a:ext>
            </a:extLst>
          </p:cNvPr>
          <p:cNvSpPr/>
          <p:nvPr/>
        </p:nvSpPr>
        <p:spPr>
          <a:xfrm>
            <a:off x="1475991" y="4763039"/>
            <a:ext cx="1138148" cy="380577"/>
          </a:xfrm>
          <a:prstGeom prst="flowChartProcess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Analytics Insights Platform</a:t>
            </a:r>
          </a:p>
        </p:txBody>
      </p: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xmlns="" id="{6CFD8439-A74D-4D9E-AF29-5075599F8818}"/>
              </a:ext>
            </a:extLst>
          </p:cNvPr>
          <p:cNvSpPr/>
          <p:nvPr/>
        </p:nvSpPr>
        <p:spPr>
          <a:xfrm>
            <a:off x="3749187" y="5139332"/>
            <a:ext cx="614236" cy="380576"/>
          </a:xfrm>
          <a:prstGeom prst="flowChartProcess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4" name="Flowchart: Magnetic Disk 73">
            <a:extLst>
              <a:ext uri="{FF2B5EF4-FFF2-40B4-BE49-F238E27FC236}">
                <a16:creationId xmlns:a16="http://schemas.microsoft.com/office/drawing/2014/main" xmlns="" id="{BF1E9534-9BA3-4BDA-AED3-8127F8EC2384}"/>
              </a:ext>
            </a:extLst>
          </p:cNvPr>
          <p:cNvSpPr/>
          <p:nvPr/>
        </p:nvSpPr>
        <p:spPr>
          <a:xfrm>
            <a:off x="1667089" y="5599953"/>
            <a:ext cx="755952" cy="470017"/>
          </a:xfrm>
          <a:prstGeom prst="flowChartMagneticDisk">
            <a:avLst/>
          </a:prstGeom>
          <a:noFill/>
          <a:ln w="19050">
            <a:solidFill>
              <a:srgbClr val="006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AI Platform Datastore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3DD4FA6-3866-44F5-ACB2-EAE25F3F54C3}"/>
              </a:ext>
            </a:extLst>
          </p:cNvPr>
          <p:cNvGrpSpPr/>
          <p:nvPr/>
        </p:nvGrpSpPr>
        <p:grpSpPr>
          <a:xfrm>
            <a:off x="1295409" y="4495800"/>
            <a:ext cx="4810682" cy="1949089"/>
            <a:chOff x="1295409" y="5107127"/>
            <a:chExt cx="4810682" cy="1587485"/>
          </a:xfrm>
        </p:grpSpPr>
        <p:sp>
          <p:nvSpPr>
            <p:cNvPr id="80" name="Flowchart: Process 79">
              <a:extLst>
                <a:ext uri="{FF2B5EF4-FFF2-40B4-BE49-F238E27FC236}">
                  <a16:creationId xmlns:a16="http://schemas.microsoft.com/office/drawing/2014/main" xmlns="" id="{D17DA6E4-742C-4A47-805D-15358194FFA6}"/>
                </a:ext>
              </a:extLst>
            </p:cNvPr>
            <p:cNvSpPr/>
            <p:nvPr/>
          </p:nvSpPr>
          <p:spPr>
            <a:xfrm>
              <a:off x="1295409" y="5107127"/>
              <a:ext cx="4810682" cy="1520563"/>
            </a:xfrm>
            <a:prstGeom prst="flowChartProcess">
              <a:avLst/>
            </a:prstGeom>
            <a:noFill/>
            <a:ln w="1905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3897258E-EE17-4B85-98FB-C64E90746ADE}"/>
                </a:ext>
              </a:extLst>
            </p:cNvPr>
            <p:cNvSpPr txBox="1"/>
            <p:nvPr/>
          </p:nvSpPr>
          <p:spPr>
            <a:xfrm>
              <a:off x="2981738" y="6532807"/>
              <a:ext cx="1114076" cy="161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tlCol="0" anchor="ctr"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000" dirty="0"/>
                <a:t>Cognitive Platform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18B86210-5419-4E7E-BE77-3A324418F636}"/>
              </a:ext>
            </a:extLst>
          </p:cNvPr>
          <p:cNvCxnSpPr>
            <a:cxnSpLocks/>
            <a:stCxn id="68" idx="2"/>
            <a:endCxn id="74" idx="1"/>
          </p:cNvCxnSpPr>
          <p:nvPr/>
        </p:nvCxnSpPr>
        <p:spPr>
          <a:xfrm>
            <a:off x="2045065" y="5143616"/>
            <a:ext cx="0" cy="45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72">
            <a:extLst>
              <a:ext uri="{FF2B5EF4-FFF2-40B4-BE49-F238E27FC236}">
                <a16:creationId xmlns:a16="http://schemas.microsoft.com/office/drawing/2014/main" xmlns="" id="{784DE4C3-54BB-4BA6-9CFE-213707F968F2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2614139" y="5031484"/>
            <a:ext cx="1135048" cy="29813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5B7145F9-E879-4207-992E-32F32A321FF1}"/>
              </a:ext>
            </a:extLst>
          </p:cNvPr>
          <p:cNvSpPr/>
          <p:nvPr/>
        </p:nvSpPr>
        <p:spPr>
          <a:xfrm>
            <a:off x="7922512" y="1536947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E6E24ED-2741-4DB0-80BB-C48ECC3E260E}"/>
              </a:ext>
            </a:extLst>
          </p:cNvPr>
          <p:cNvSpPr txBox="1"/>
          <p:nvPr/>
        </p:nvSpPr>
        <p:spPr>
          <a:xfrm>
            <a:off x="8233642" y="1082219"/>
            <a:ext cx="352383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Regular WGS lifecycle</a:t>
            </a:r>
          </a:p>
          <a:p>
            <a:endParaRPr lang="en-US" sz="1200" dirty="0"/>
          </a:p>
          <a:p>
            <a:r>
              <a:rPr lang="en-US" sz="1200" dirty="0"/>
              <a:t>The macro reads all the claims pending in the inventory for the day</a:t>
            </a:r>
          </a:p>
          <a:p>
            <a:endParaRPr lang="en-US" sz="1200" dirty="0"/>
          </a:p>
          <a:p>
            <a:r>
              <a:rPr lang="en-US" sz="1200" dirty="0"/>
              <a:t>The macro invokes the Analytics Insights API (Synchronous call) with the claim data one claim at a time</a:t>
            </a:r>
          </a:p>
          <a:p>
            <a:endParaRPr lang="en-US" sz="1200" dirty="0"/>
          </a:p>
          <a:p>
            <a:r>
              <a:rPr lang="en-US" sz="1200" dirty="0"/>
              <a:t>The Analytics Insights platform invokes the Cognitive API (model) with the claim data from the macro</a:t>
            </a:r>
          </a:p>
          <a:p>
            <a:endParaRPr lang="en-US" sz="1200" dirty="0"/>
          </a:p>
          <a:p>
            <a:r>
              <a:rPr lang="en-US" sz="1200" dirty="0"/>
              <a:t>The Python Model:</a:t>
            </a:r>
          </a:p>
          <a:p>
            <a:r>
              <a:rPr lang="en-US" sz="1200" dirty="0"/>
              <a:t>    - reads the reference data </a:t>
            </a:r>
          </a:p>
          <a:p>
            <a:r>
              <a:rPr lang="en-US" sz="1200" dirty="0"/>
              <a:t>    - creates the model recommendation</a:t>
            </a:r>
          </a:p>
          <a:p>
            <a:r>
              <a:rPr lang="en-US" sz="1200" dirty="0"/>
              <a:t>    - creates the model reasoning data for the UI Client</a:t>
            </a:r>
          </a:p>
          <a:p>
            <a:endParaRPr lang="en-US" sz="1200" dirty="0"/>
          </a:p>
          <a:p>
            <a:r>
              <a:rPr lang="en-US" sz="1200" dirty="0"/>
              <a:t>Analytics Insights stores the model reasoning output to support the UI (JSON Format)</a:t>
            </a:r>
          </a:p>
          <a:p>
            <a:endParaRPr lang="en-US" sz="1200" dirty="0"/>
          </a:p>
          <a:p>
            <a:r>
              <a:rPr lang="en-US" sz="1200" dirty="0"/>
              <a:t>The synchronous response contains the information needed to update the claim</a:t>
            </a:r>
          </a:p>
          <a:p>
            <a:endParaRPr lang="en-US" sz="1200" dirty="0"/>
          </a:p>
          <a:p>
            <a:r>
              <a:rPr lang="en-US" sz="1200" dirty="0"/>
              <a:t>Macro updates the claim with the model recommendation and status changes</a:t>
            </a:r>
          </a:p>
          <a:p>
            <a:endParaRPr lang="en-US" sz="1200" dirty="0"/>
          </a:p>
          <a:p>
            <a:r>
              <a:rPr lang="en-US" sz="1200" dirty="0"/>
              <a:t>Reference data for the model is refreshed to a SQL Lite store daily by a python app</a:t>
            </a:r>
          </a:p>
          <a:p>
            <a:endParaRPr lang="en-US" sz="1200" dirty="0"/>
          </a:p>
          <a:p>
            <a:r>
              <a:rPr lang="en-US" sz="1200" dirty="0"/>
              <a:t>Users access model output for the Web UI from the Analytics Insights Platform Work item API</a:t>
            </a:r>
          </a:p>
        </p:txBody>
      </p:sp>
      <p:sp>
        <p:nvSpPr>
          <p:cNvPr id="89" name="Flowchart: Magnetic Disk 88">
            <a:extLst>
              <a:ext uri="{FF2B5EF4-FFF2-40B4-BE49-F238E27FC236}">
                <a16:creationId xmlns:a16="http://schemas.microsoft.com/office/drawing/2014/main" xmlns="" id="{AD4C7406-C799-415E-90AA-0707E5E8EF33}"/>
              </a:ext>
            </a:extLst>
          </p:cNvPr>
          <p:cNvSpPr/>
          <p:nvPr/>
        </p:nvSpPr>
        <p:spPr>
          <a:xfrm>
            <a:off x="5990453" y="3735203"/>
            <a:ext cx="579662" cy="380577"/>
          </a:xfrm>
          <a:prstGeom prst="flowChartMagneticDisk">
            <a:avLst/>
          </a:prstGeom>
          <a:noFill/>
          <a:ln w="19050">
            <a:solidFill>
              <a:srgbClr val="006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Edward</a:t>
            </a:r>
          </a:p>
        </p:txBody>
      </p:sp>
      <p:sp>
        <p:nvSpPr>
          <p:cNvPr id="90" name="Flowchart: Process 89">
            <a:extLst>
              <a:ext uri="{FF2B5EF4-FFF2-40B4-BE49-F238E27FC236}">
                <a16:creationId xmlns:a16="http://schemas.microsoft.com/office/drawing/2014/main" xmlns="" id="{00904821-9949-4927-938A-67C0A0D378CC}"/>
              </a:ext>
            </a:extLst>
          </p:cNvPr>
          <p:cNvSpPr/>
          <p:nvPr/>
        </p:nvSpPr>
        <p:spPr>
          <a:xfrm>
            <a:off x="4876800" y="4990353"/>
            <a:ext cx="935630" cy="380577"/>
          </a:xfrm>
          <a:prstGeom prst="flowChartProcess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Python Prefetch Logic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xmlns="" id="{946D86E1-29A3-46C8-A61B-32D2E5BFD64B}"/>
              </a:ext>
            </a:extLst>
          </p:cNvPr>
          <p:cNvCxnSpPr>
            <a:cxnSpLocks/>
            <a:stCxn id="69" idx="3"/>
            <a:endCxn id="128" idx="2"/>
          </p:cNvCxnSpPr>
          <p:nvPr/>
        </p:nvCxnSpPr>
        <p:spPr>
          <a:xfrm>
            <a:off x="4363423" y="5329620"/>
            <a:ext cx="664937" cy="43209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3CF1A0DB-ADD2-49C6-BC9A-E925D89C5848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 rot="10800000" flipV="1">
            <a:off x="5344615" y="3925491"/>
            <a:ext cx="645838" cy="1064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xmlns="" id="{5DB4BE9F-69B7-498E-B44C-3E561698B6D5}"/>
              </a:ext>
            </a:extLst>
          </p:cNvPr>
          <p:cNvSpPr/>
          <p:nvPr/>
        </p:nvSpPr>
        <p:spPr>
          <a:xfrm>
            <a:off x="4516081" y="5066245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xmlns="" id="{86CDD28B-4A29-4AFE-9DBD-F696A453E23C}"/>
              </a:ext>
            </a:extLst>
          </p:cNvPr>
          <p:cNvSpPr/>
          <p:nvPr/>
        </p:nvSpPr>
        <p:spPr>
          <a:xfrm>
            <a:off x="5685596" y="3662736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Z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xmlns="" id="{A4833F2B-EF6F-4593-A15D-F354B4B2C4FC}"/>
              </a:ext>
            </a:extLst>
          </p:cNvPr>
          <p:cNvSpPr/>
          <p:nvPr/>
        </p:nvSpPr>
        <p:spPr>
          <a:xfrm>
            <a:off x="718447" y="4655177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Y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xmlns="" id="{0B1FD06E-E9ED-4076-817E-1C0EA248BAE5}"/>
              </a:ext>
            </a:extLst>
          </p:cNvPr>
          <p:cNvSpPr/>
          <p:nvPr/>
        </p:nvSpPr>
        <p:spPr>
          <a:xfrm>
            <a:off x="5028360" y="5618671"/>
            <a:ext cx="630492" cy="286082"/>
          </a:xfrm>
          <a:prstGeom prst="flowChartMagneticDisk">
            <a:avLst/>
          </a:prstGeom>
          <a:noFill/>
          <a:ln w="19050">
            <a:solidFill>
              <a:srgbClr val="006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SQL Lite</a:t>
            </a:r>
          </a:p>
        </p:txBody>
      </p:sp>
      <p:cxnSp>
        <p:nvCxnSpPr>
          <p:cNvPr id="129" name="Straight Arrow Connector 90">
            <a:extLst>
              <a:ext uri="{FF2B5EF4-FFF2-40B4-BE49-F238E27FC236}">
                <a16:creationId xmlns:a16="http://schemas.microsoft.com/office/drawing/2014/main" xmlns="" id="{A38827DB-E473-4A63-9860-68916EC4BC86}"/>
              </a:ext>
            </a:extLst>
          </p:cNvPr>
          <p:cNvCxnSpPr>
            <a:cxnSpLocks/>
            <a:stCxn id="90" idx="2"/>
            <a:endCxn id="128" idx="1"/>
          </p:cNvCxnSpPr>
          <p:nvPr/>
        </p:nvCxnSpPr>
        <p:spPr>
          <a:xfrm rot="5400000">
            <a:off x="5220241" y="5494296"/>
            <a:ext cx="247741" cy="1009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xmlns="" id="{15195DD3-D686-4B61-8D35-A83700AD100B}"/>
              </a:ext>
            </a:extLst>
          </p:cNvPr>
          <p:cNvGrpSpPr/>
          <p:nvPr/>
        </p:nvGrpSpPr>
        <p:grpSpPr>
          <a:xfrm>
            <a:off x="3436560" y="4779635"/>
            <a:ext cx="2514454" cy="1380991"/>
            <a:chOff x="1295409" y="5107127"/>
            <a:chExt cx="2514454" cy="1231350"/>
          </a:xfrm>
        </p:grpSpPr>
        <p:sp>
          <p:nvSpPr>
            <p:cNvPr id="134" name="Flowchart: Process 133">
              <a:extLst>
                <a:ext uri="{FF2B5EF4-FFF2-40B4-BE49-F238E27FC236}">
                  <a16:creationId xmlns:a16="http://schemas.microsoft.com/office/drawing/2014/main" xmlns="" id="{091B349B-D5EC-41FA-9A60-D27C83D0271E}"/>
                </a:ext>
              </a:extLst>
            </p:cNvPr>
            <p:cNvSpPr/>
            <p:nvPr/>
          </p:nvSpPr>
          <p:spPr>
            <a:xfrm>
              <a:off x="1295409" y="5107127"/>
              <a:ext cx="2514454" cy="1139143"/>
            </a:xfrm>
            <a:prstGeom prst="flowChartProcess">
              <a:avLst/>
            </a:prstGeom>
            <a:noFill/>
            <a:ln w="1905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D4E23453-C5D0-40B7-8E39-BBF5CF3862B8}"/>
                </a:ext>
              </a:extLst>
            </p:cNvPr>
            <p:cNvSpPr txBox="1"/>
            <p:nvPr/>
          </p:nvSpPr>
          <p:spPr>
            <a:xfrm>
              <a:off x="1995598" y="6176672"/>
              <a:ext cx="1114076" cy="161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tlCol="0" anchor="ctr"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000" dirty="0"/>
                <a:t>Python Container</a:t>
              </a:r>
            </a:p>
          </p:txBody>
        </p:sp>
      </p:grpSp>
      <p:sp>
        <p:nvSpPr>
          <p:cNvPr id="139" name="Oval 138">
            <a:extLst>
              <a:ext uri="{FF2B5EF4-FFF2-40B4-BE49-F238E27FC236}">
                <a16:creationId xmlns:a16="http://schemas.microsoft.com/office/drawing/2014/main" xmlns="" id="{846CA8C2-A67F-4393-A6B5-83670423D7C5}"/>
              </a:ext>
            </a:extLst>
          </p:cNvPr>
          <p:cNvSpPr/>
          <p:nvPr/>
        </p:nvSpPr>
        <p:spPr>
          <a:xfrm>
            <a:off x="1792211" y="5277321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xmlns="" id="{CD9D8FA1-3BF3-4E5E-AB9F-84DE5493152D}"/>
              </a:ext>
            </a:extLst>
          </p:cNvPr>
          <p:cNvSpPr/>
          <p:nvPr/>
        </p:nvSpPr>
        <p:spPr>
          <a:xfrm>
            <a:off x="3294591" y="5058002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xmlns="" id="{A1012BF1-7D5A-41C7-9AA6-EB2A9204C664}"/>
              </a:ext>
            </a:extLst>
          </p:cNvPr>
          <p:cNvSpPr/>
          <p:nvPr/>
        </p:nvSpPr>
        <p:spPr>
          <a:xfrm>
            <a:off x="7922512" y="2133660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5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xmlns="" id="{05D5B866-268F-41AD-BF04-51D47C2AF035}"/>
              </a:ext>
            </a:extLst>
          </p:cNvPr>
          <p:cNvSpPr/>
          <p:nvPr/>
        </p:nvSpPr>
        <p:spPr>
          <a:xfrm>
            <a:off x="7922512" y="2789761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xmlns="" id="{80630AA4-132A-4146-A336-01163914F5E0}"/>
              </a:ext>
            </a:extLst>
          </p:cNvPr>
          <p:cNvSpPr/>
          <p:nvPr/>
        </p:nvSpPr>
        <p:spPr>
          <a:xfrm>
            <a:off x="7925845" y="3323517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xmlns="" id="{3D1D283E-51D2-41F9-BB32-61D85DF69DAB}"/>
              </a:ext>
            </a:extLst>
          </p:cNvPr>
          <p:cNvSpPr/>
          <p:nvPr/>
        </p:nvSpPr>
        <p:spPr>
          <a:xfrm>
            <a:off x="7923570" y="4300814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xmlns="" id="{632D4F1F-0F4F-4BCD-9EA2-7ED4536DE084}"/>
              </a:ext>
            </a:extLst>
          </p:cNvPr>
          <p:cNvSpPr/>
          <p:nvPr/>
        </p:nvSpPr>
        <p:spPr>
          <a:xfrm>
            <a:off x="7923570" y="5943660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Z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xmlns="" id="{EC80B4BD-061B-4F1B-B59B-712097025F83}"/>
              </a:ext>
            </a:extLst>
          </p:cNvPr>
          <p:cNvSpPr/>
          <p:nvPr/>
        </p:nvSpPr>
        <p:spPr>
          <a:xfrm>
            <a:off x="7922512" y="6477060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Y</a:t>
            </a:r>
          </a:p>
        </p:txBody>
      </p:sp>
      <p:sp>
        <p:nvSpPr>
          <p:cNvPr id="164" name="Flowchart: Process 163">
            <a:extLst>
              <a:ext uri="{FF2B5EF4-FFF2-40B4-BE49-F238E27FC236}">
                <a16:creationId xmlns:a16="http://schemas.microsoft.com/office/drawing/2014/main" xmlns="" id="{4033D61E-8C3E-49C9-B69E-BB3AF4E9DC0A}"/>
              </a:ext>
            </a:extLst>
          </p:cNvPr>
          <p:cNvSpPr/>
          <p:nvPr/>
        </p:nvSpPr>
        <p:spPr>
          <a:xfrm>
            <a:off x="681164" y="3810423"/>
            <a:ext cx="614236" cy="380577"/>
          </a:xfrm>
          <a:prstGeom prst="flowChartProcess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UI Client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xmlns="" id="{2DCB6DAF-96F8-4F62-81A9-9E40D9911AB4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988282" y="3420434"/>
            <a:ext cx="0" cy="38998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xmlns="" id="{F787603D-FAD5-4909-AD99-8686B21A063B}"/>
              </a:ext>
            </a:extLst>
          </p:cNvPr>
          <p:cNvSpPr/>
          <p:nvPr/>
        </p:nvSpPr>
        <p:spPr>
          <a:xfrm>
            <a:off x="7760753" y="1126373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xmlns="" id="{51387ACC-3F9F-47F5-A344-9A4B332A0F90}"/>
              </a:ext>
            </a:extLst>
          </p:cNvPr>
          <p:cNvSpPr/>
          <p:nvPr/>
        </p:nvSpPr>
        <p:spPr>
          <a:xfrm>
            <a:off x="8089598" y="1123750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xmlns="" id="{371E81FA-769A-4774-872C-B527154293D9}"/>
              </a:ext>
            </a:extLst>
          </p:cNvPr>
          <p:cNvSpPr txBox="1"/>
          <p:nvPr/>
        </p:nvSpPr>
        <p:spPr>
          <a:xfrm>
            <a:off x="7922512" y="1098455"/>
            <a:ext cx="22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xmlns="" id="{C2D94DEA-D37E-4F79-8F5F-E65D4425A37A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1203826" y="3162512"/>
            <a:ext cx="2082864" cy="1644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>
            <a:extLst>
              <a:ext uri="{FF2B5EF4-FFF2-40B4-BE49-F238E27FC236}">
                <a16:creationId xmlns:a16="http://schemas.microsoft.com/office/drawing/2014/main" xmlns="" id="{89884B69-6608-4E60-B219-229DDE1FE3ED}"/>
              </a:ext>
            </a:extLst>
          </p:cNvPr>
          <p:cNvSpPr/>
          <p:nvPr/>
        </p:nvSpPr>
        <p:spPr>
          <a:xfrm>
            <a:off x="4785211" y="4115788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6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xmlns="" id="{52F3AB50-7AAE-4958-90B0-5552A5B26A76}"/>
              </a:ext>
            </a:extLst>
          </p:cNvPr>
          <p:cNvSpPr/>
          <p:nvPr/>
        </p:nvSpPr>
        <p:spPr>
          <a:xfrm>
            <a:off x="7922512" y="4830657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6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xmlns="" id="{A71F044E-9251-4FCC-81D8-8D2577C97ACC}"/>
              </a:ext>
            </a:extLst>
          </p:cNvPr>
          <p:cNvSpPr/>
          <p:nvPr/>
        </p:nvSpPr>
        <p:spPr>
          <a:xfrm>
            <a:off x="7922512" y="5346947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7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xmlns="" id="{A4AC16DC-70E4-4330-8E3D-AA6AEF29E1D5}"/>
              </a:ext>
            </a:extLst>
          </p:cNvPr>
          <p:cNvSpPr txBox="1"/>
          <p:nvPr/>
        </p:nvSpPr>
        <p:spPr>
          <a:xfrm>
            <a:off x="-24086" y="3104658"/>
            <a:ext cx="1114076" cy="198662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/>
            <a:r>
              <a:rPr lang="en-US" sz="1000" dirty="0"/>
              <a:t>Claim </a:t>
            </a:r>
          </a:p>
          <a:p>
            <a:pPr algn="ctr"/>
            <a:r>
              <a:rPr lang="en-US" sz="1000" dirty="0"/>
              <a:t>Processor</a:t>
            </a:r>
          </a:p>
        </p:txBody>
      </p:sp>
      <p:cxnSp>
        <p:nvCxnSpPr>
          <p:cNvPr id="246" name="Straight Arrow Connector 72">
            <a:extLst>
              <a:ext uri="{FF2B5EF4-FFF2-40B4-BE49-F238E27FC236}">
                <a16:creationId xmlns:a16="http://schemas.microsoft.com/office/drawing/2014/main" xmlns="" id="{912456A0-140C-414E-8CA9-CD3B53EB938C}"/>
              </a:ext>
            </a:extLst>
          </p:cNvPr>
          <p:cNvCxnSpPr>
            <a:cxnSpLocks/>
            <a:stCxn id="164" idx="2"/>
            <a:endCxn id="68" idx="1"/>
          </p:cNvCxnSpPr>
          <p:nvPr/>
        </p:nvCxnSpPr>
        <p:spPr>
          <a:xfrm rot="16200000" flipH="1">
            <a:off x="850972" y="4328309"/>
            <a:ext cx="762328" cy="487709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or: Elbow 323">
            <a:extLst>
              <a:ext uri="{FF2B5EF4-FFF2-40B4-BE49-F238E27FC236}">
                <a16:creationId xmlns:a16="http://schemas.microsoft.com/office/drawing/2014/main" xmlns="" id="{A3150C4A-02F7-439B-84C8-07C526B44879}"/>
              </a:ext>
            </a:extLst>
          </p:cNvPr>
          <p:cNvCxnSpPr>
            <a:cxnSpLocks/>
          </p:cNvCxnSpPr>
          <p:nvPr/>
        </p:nvCxnSpPr>
        <p:spPr>
          <a:xfrm rot="5400000">
            <a:off x="2322665" y="3497906"/>
            <a:ext cx="670459" cy="1824769"/>
          </a:xfrm>
          <a:prstGeom prst="bentConnector3">
            <a:avLst>
              <a:gd name="adj1" fmla="val 44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xmlns="" id="{C30269F5-F7B3-492F-87DE-F6807ADE71E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4167" y="3272041"/>
            <a:ext cx="680765" cy="2286809"/>
          </a:xfrm>
          <a:prstGeom prst="bentConnector3">
            <a:avLst>
              <a:gd name="adj1" fmla="val 27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bject 2">
            <a:extLst>
              <a:ext uri="{FF2B5EF4-FFF2-40B4-BE49-F238E27FC236}">
                <a16:creationId xmlns:a16="http://schemas.microsoft.com/office/drawing/2014/main" xmlns="" id="{0FFEC41D-6ED4-4178-9013-DB519A8A31B2}"/>
              </a:ext>
            </a:extLst>
          </p:cNvPr>
          <p:cNvSpPr txBox="1">
            <a:spLocks/>
          </p:cNvSpPr>
          <p:nvPr/>
        </p:nvSpPr>
        <p:spPr>
          <a:xfrm>
            <a:off x="520700" y="302513"/>
            <a:ext cx="11071532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algn="l" rtl="0">
              <a:spcBef>
                <a:spcPts val="600"/>
              </a:spcBef>
            </a:pPr>
            <a:r>
              <a:rPr lang="en-US" kern="1200" spc="-15" dirty="0">
                <a:ea typeface="+mn-ea"/>
              </a:rPr>
              <a:t>New MVP Architecture – Macro based solution without Platform</a:t>
            </a:r>
          </a:p>
          <a:p>
            <a:pPr marL="12700" algn="l" rtl="0">
              <a:spcBef>
                <a:spcPts val="600"/>
              </a:spcBef>
            </a:pPr>
            <a:r>
              <a:rPr lang="en-US" kern="1200" spc="-15" dirty="0">
                <a:ea typeface="+mn-ea"/>
              </a:rPr>
              <a:t>A temporary solution using macro scripts to integrate with WGS without having to make changes in WGS Mainframe/SOA</a:t>
            </a:r>
          </a:p>
        </p:txBody>
      </p:sp>
    </p:spTree>
    <p:extLst>
      <p:ext uri="{BB962C8B-B14F-4D97-AF65-F5344CB8AC3E}">
        <p14:creationId xmlns:p14="http://schemas.microsoft.com/office/powerpoint/2010/main" val="158186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334" y="276859"/>
            <a:ext cx="1078039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z="1500" b="0" spc="-15" dirty="0">
                <a:latin typeface="Calibri Light"/>
                <a:cs typeface="Calibri Light"/>
              </a:rPr>
              <a:t>Conceptual Architecture – Integration between WGS &amp; Analytics Insight</a:t>
            </a:r>
          </a:p>
          <a:p>
            <a:pPr marL="57785"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kern="0" spc="-5" dirty="0">
                <a:solidFill>
                  <a:srgbClr val="5B676F"/>
                </a:solidFill>
                <a:ea typeface="+mj-ea"/>
                <a:cs typeface="Calibri"/>
              </a:rPr>
              <a:t>Solution </a:t>
            </a:r>
            <a:r>
              <a:rPr lang="en-US" sz="1400" i="1" kern="0" dirty="0">
                <a:solidFill>
                  <a:srgbClr val="5B676F"/>
                </a:solidFill>
                <a:ea typeface="+mj-ea"/>
                <a:cs typeface="Calibri"/>
              </a:rPr>
              <a:t>with a </a:t>
            </a:r>
            <a:r>
              <a:rPr lang="en-US" sz="1400" i="1" kern="0" spc="-5" dirty="0">
                <a:solidFill>
                  <a:srgbClr val="5B676F"/>
                </a:solidFill>
                <a:ea typeface="+mj-ea"/>
                <a:cs typeface="Calibri"/>
              </a:rPr>
              <a:t>SOA based </a:t>
            </a:r>
            <a:r>
              <a:rPr lang="en-US" sz="1400" i="1" kern="0" dirty="0">
                <a:solidFill>
                  <a:srgbClr val="5B676F"/>
                </a:solidFill>
                <a:ea typeface="+mj-ea"/>
                <a:cs typeface="Calibri"/>
              </a:rPr>
              <a:t>real-time </a:t>
            </a:r>
            <a:r>
              <a:rPr lang="en-US" sz="1400" i="1" kern="0" spc="-5" dirty="0">
                <a:solidFill>
                  <a:srgbClr val="5B676F"/>
                </a:solidFill>
                <a:ea typeface="+mj-ea"/>
                <a:cs typeface="Calibri"/>
              </a:rPr>
              <a:t>integration approach between WGS and cognitive platform via the Load / Queuing &amp; Routing process through asynchronous call</a:t>
            </a:r>
            <a:r>
              <a:rPr sz="1400" b="0" spc="-5" dirty="0">
                <a:latin typeface="Calibri Light"/>
                <a:cs typeface="Calibri Light"/>
              </a:rPr>
              <a:t>.</a:t>
            </a:r>
            <a:endParaRPr sz="14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xmlns="" id="{1311DACC-076A-4C03-800B-C66EE0B6939E}"/>
              </a:ext>
            </a:extLst>
          </p:cNvPr>
          <p:cNvSpPr/>
          <p:nvPr/>
        </p:nvSpPr>
        <p:spPr>
          <a:xfrm>
            <a:off x="9025563" y="6565337"/>
            <a:ext cx="1175657" cy="253985"/>
          </a:xfrm>
          <a:prstGeom prst="flowChartProcess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New Functionality</a:t>
            </a:r>
          </a:p>
        </p:txBody>
      </p:sp>
      <p:sp>
        <p:nvSpPr>
          <p:cNvPr id="78" name="Flowchart: Process 77">
            <a:extLst>
              <a:ext uri="{FF2B5EF4-FFF2-40B4-BE49-F238E27FC236}">
                <a16:creationId xmlns:a16="http://schemas.microsoft.com/office/drawing/2014/main" xmlns="" id="{D561BB3A-FF4B-4B3B-AB48-C49333731B25}"/>
              </a:ext>
            </a:extLst>
          </p:cNvPr>
          <p:cNvSpPr/>
          <p:nvPr/>
        </p:nvSpPr>
        <p:spPr>
          <a:xfrm>
            <a:off x="10254343" y="6554485"/>
            <a:ext cx="1175657" cy="253985"/>
          </a:xfrm>
          <a:prstGeom prst="flowChartProcess">
            <a:avLst/>
          </a:prstGeom>
          <a:noFill/>
          <a:ln w="12700">
            <a:solidFill>
              <a:srgbClr val="006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Existing Functionality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11EE8CE4-ED5D-4D29-9B06-5F39D87E2220}"/>
              </a:ext>
            </a:extLst>
          </p:cNvPr>
          <p:cNvSpPr txBox="1"/>
          <p:nvPr/>
        </p:nvSpPr>
        <p:spPr>
          <a:xfrm>
            <a:off x="7796783" y="6393506"/>
            <a:ext cx="778546" cy="343245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900" b="1" i="1" dirty="0">
                <a:solidFill>
                  <a:schemeClr val="tx2"/>
                </a:solidFill>
              </a:rPr>
              <a:t>Legend:</a:t>
            </a:r>
          </a:p>
        </p:txBody>
      </p: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xmlns="" id="{85613900-77AB-43B2-8EDA-2D4CD9E22A8C}"/>
              </a:ext>
            </a:extLst>
          </p:cNvPr>
          <p:cNvSpPr/>
          <p:nvPr/>
        </p:nvSpPr>
        <p:spPr>
          <a:xfrm>
            <a:off x="7796783" y="6565337"/>
            <a:ext cx="1175657" cy="253985"/>
          </a:xfrm>
          <a:prstGeom prst="flowChartProcess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Mainframe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FDAE7A26-EF09-4367-AB00-DDAFAF7C03C1}"/>
              </a:ext>
            </a:extLst>
          </p:cNvPr>
          <p:cNvCxnSpPr>
            <a:cxnSpLocks/>
            <a:stCxn id="82" idx="2"/>
            <a:endCxn id="97" idx="0"/>
          </p:cNvCxnSpPr>
          <p:nvPr/>
        </p:nvCxnSpPr>
        <p:spPr>
          <a:xfrm>
            <a:off x="3773176" y="1967946"/>
            <a:ext cx="7020" cy="95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bject 24">
            <a:extLst>
              <a:ext uri="{FF2B5EF4-FFF2-40B4-BE49-F238E27FC236}">
                <a16:creationId xmlns:a16="http://schemas.microsoft.com/office/drawing/2014/main" xmlns="" id="{AF973E50-2D26-40FD-839D-DE3DBD66F150}"/>
              </a:ext>
            </a:extLst>
          </p:cNvPr>
          <p:cNvSpPr txBox="1"/>
          <p:nvPr/>
        </p:nvSpPr>
        <p:spPr>
          <a:xfrm>
            <a:off x="3232694" y="1771789"/>
            <a:ext cx="1080963" cy="196157"/>
          </a:xfrm>
          <a:prstGeom prst="rect">
            <a:avLst/>
          </a:prstGeom>
          <a:ln w="19050">
            <a:solidFill>
              <a:srgbClr val="0062A7"/>
            </a:solidFill>
          </a:ln>
        </p:spPr>
        <p:txBody>
          <a:bodyPr vert="horz" wrap="square" lIns="0" tIns="41899" rIns="0" bIns="0" rtlCol="0" anchor="ctr">
            <a:spAutoFit/>
          </a:bodyPr>
          <a:lstStyle/>
          <a:p>
            <a:pPr algn="ctr">
              <a:spcBef>
                <a:spcPts val="330"/>
              </a:spcBef>
            </a:pPr>
            <a:r>
              <a:rPr sz="1000" spc="-10" dirty="0">
                <a:cs typeface="Calibri"/>
              </a:rPr>
              <a:t>Edit</a:t>
            </a:r>
            <a:endParaRPr sz="1000" dirty="0">
              <a:cs typeface="Calibri"/>
            </a:endParaRPr>
          </a:p>
        </p:txBody>
      </p:sp>
      <p:sp>
        <p:nvSpPr>
          <p:cNvPr id="83" name="object 25">
            <a:extLst>
              <a:ext uri="{FF2B5EF4-FFF2-40B4-BE49-F238E27FC236}">
                <a16:creationId xmlns:a16="http://schemas.microsoft.com/office/drawing/2014/main" xmlns="" id="{BBEA3FB5-0A45-4E03-9B6F-94AE5A5C5FF5}"/>
              </a:ext>
            </a:extLst>
          </p:cNvPr>
          <p:cNvSpPr txBox="1"/>
          <p:nvPr/>
        </p:nvSpPr>
        <p:spPr>
          <a:xfrm>
            <a:off x="7805015" y="1772410"/>
            <a:ext cx="1035597" cy="194874"/>
          </a:xfrm>
          <a:prstGeom prst="rect">
            <a:avLst/>
          </a:prstGeom>
          <a:ln w="19050">
            <a:solidFill>
              <a:srgbClr val="0062A7"/>
            </a:solidFill>
          </a:ln>
        </p:spPr>
        <p:txBody>
          <a:bodyPr vert="horz" wrap="square" lIns="0" tIns="40629" rIns="0" bIns="0" rtlCol="0" anchor="ctr">
            <a:spAutoFit/>
          </a:bodyPr>
          <a:lstStyle/>
          <a:p>
            <a:pPr algn="ctr">
              <a:spcBef>
                <a:spcPts val="320"/>
              </a:spcBef>
            </a:pPr>
            <a:r>
              <a:rPr lang="en-US" sz="1000" spc="-5" dirty="0">
                <a:cs typeface="Calibri"/>
              </a:rPr>
              <a:t>A</a:t>
            </a:r>
            <a:r>
              <a:rPr sz="1000" spc="-5" dirty="0">
                <a:cs typeface="Calibri"/>
              </a:rPr>
              <a:t>djudication</a:t>
            </a:r>
            <a:endParaRPr sz="1000" dirty="0">
              <a:cs typeface="Calibri"/>
            </a:endParaRPr>
          </a:p>
        </p:txBody>
      </p:sp>
      <p:sp>
        <p:nvSpPr>
          <p:cNvPr id="84" name="object 26">
            <a:extLst>
              <a:ext uri="{FF2B5EF4-FFF2-40B4-BE49-F238E27FC236}">
                <a16:creationId xmlns:a16="http://schemas.microsoft.com/office/drawing/2014/main" xmlns="" id="{6C6926E5-6E41-4DB0-9AB5-64D156149AD5}"/>
              </a:ext>
            </a:extLst>
          </p:cNvPr>
          <p:cNvSpPr txBox="1"/>
          <p:nvPr/>
        </p:nvSpPr>
        <p:spPr>
          <a:xfrm>
            <a:off x="9382267" y="1767385"/>
            <a:ext cx="1006472" cy="195515"/>
          </a:xfrm>
          <a:prstGeom prst="rect">
            <a:avLst/>
          </a:prstGeom>
          <a:ln w="19050">
            <a:solidFill>
              <a:srgbClr val="0062A7"/>
            </a:solidFill>
          </a:ln>
        </p:spPr>
        <p:txBody>
          <a:bodyPr vert="horz" wrap="square" lIns="0" tIns="41264" rIns="0" bIns="0" rtlCol="0" anchor="ctr">
            <a:spAutoFit/>
          </a:bodyPr>
          <a:lstStyle/>
          <a:p>
            <a:pPr marL="57133" algn="ctr">
              <a:spcBef>
                <a:spcPts val="325"/>
              </a:spcBef>
            </a:pPr>
            <a:r>
              <a:rPr sz="1000" spc="-5" dirty="0">
                <a:cs typeface="Calibri"/>
              </a:rPr>
              <a:t>Finalization</a:t>
            </a:r>
            <a:endParaRPr sz="1000" dirty="0">
              <a:cs typeface="Calibri"/>
            </a:endParaRPr>
          </a:p>
        </p:txBody>
      </p:sp>
      <p:sp>
        <p:nvSpPr>
          <p:cNvPr id="85" name="object 27">
            <a:extLst>
              <a:ext uri="{FF2B5EF4-FFF2-40B4-BE49-F238E27FC236}">
                <a16:creationId xmlns:a16="http://schemas.microsoft.com/office/drawing/2014/main" xmlns="" id="{315D1677-80C6-4CBD-B0A7-7232A91766D9}"/>
              </a:ext>
            </a:extLst>
          </p:cNvPr>
          <p:cNvSpPr txBox="1"/>
          <p:nvPr/>
        </p:nvSpPr>
        <p:spPr>
          <a:xfrm>
            <a:off x="1616972" y="1772089"/>
            <a:ext cx="1080963" cy="195515"/>
          </a:xfrm>
          <a:prstGeom prst="rect">
            <a:avLst/>
          </a:prstGeom>
          <a:ln w="19050">
            <a:solidFill>
              <a:srgbClr val="0062A7"/>
            </a:solidFill>
          </a:ln>
        </p:spPr>
        <p:txBody>
          <a:bodyPr vert="horz" wrap="square" lIns="0" tIns="41264" rIns="0" bIns="0" rtlCol="0" anchor="ctr">
            <a:spAutoFit/>
          </a:bodyPr>
          <a:lstStyle/>
          <a:p>
            <a:pPr algn="ctr">
              <a:spcBef>
                <a:spcPts val="325"/>
              </a:spcBef>
            </a:pPr>
            <a:r>
              <a:rPr sz="1000" spc="-5" dirty="0">
                <a:cs typeface="Calibri"/>
              </a:rPr>
              <a:t>Claims</a:t>
            </a:r>
            <a:r>
              <a:rPr sz="1000" spc="-35" dirty="0">
                <a:cs typeface="Calibri"/>
              </a:rPr>
              <a:t> </a:t>
            </a:r>
            <a:r>
              <a:rPr sz="1000" spc="-15" dirty="0">
                <a:cs typeface="Calibri"/>
              </a:rPr>
              <a:t>Intake</a:t>
            </a:r>
            <a:endParaRPr sz="1000" dirty="0">
              <a:cs typeface="Calibri"/>
            </a:endParaRPr>
          </a:p>
        </p:txBody>
      </p:sp>
      <p:sp>
        <p:nvSpPr>
          <p:cNvPr id="86" name="object 28">
            <a:extLst>
              <a:ext uri="{FF2B5EF4-FFF2-40B4-BE49-F238E27FC236}">
                <a16:creationId xmlns:a16="http://schemas.microsoft.com/office/drawing/2014/main" xmlns="" id="{23F4AB67-7EC4-4D0C-96EF-41D68AEF3E3B}"/>
              </a:ext>
            </a:extLst>
          </p:cNvPr>
          <p:cNvSpPr/>
          <p:nvPr/>
        </p:nvSpPr>
        <p:spPr>
          <a:xfrm>
            <a:off x="840132" y="1686989"/>
            <a:ext cx="365665" cy="365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5A0C630D-1D1F-4FD7-9C12-4D72E3A592BF}"/>
              </a:ext>
            </a:extLst>
          </p:cNvPr>
          <p:cNvCxnSpPr>
            <a:stCxn id="85" idx="3"/>
            <a:endCxn id="82" idx="1"/>
          </p:cNvCxnSpPr>
          <p:nvPr/>
        </p:nvCxnSpPr>
        <p:spPr>
          <a:xfrm>
            <a:off x="2697935" y="1869847"/>
            <a:ext cx="534759" cy="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6B82D0A9-8113-4E46-A2C5-686A2F08B129}"/>
              </a:ext>
            </a:extLst>
          </p:cNvPr>
          <p:cNvCxnSpPr>
            <a:stCxn id="86" idx="3"/>
            <a:endCxn id="85" idx="1"/>
          </p:cNvCxnSpPr>
          <p:nvPr/>
        </p:nvCxnSpPr>
        <p:spPr>
          <a:xfrm>
            <a:off x="1205797" y="1869822"/>
            <a:ext cx="411175" cy="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Magnetic Disk 88">
            <a:extLst>
              <a:ext uri="{FF2B5EF4-FFF2-40B4-BE49-F238E27FC236}">
                <a16:creationId xmlns:a16="http://schemas.microsoft.com/office/drawing/2014/main" xmlns="" id="{A98F5D13-66B2-4BDE-8878-B9F28C694A46}"/>
              </a:ext>
            </a:extLst>
          </p:cNvPr>
          <p:cNvSpPr/>
          <p:nvPr/>
        </p:nvSpPr>
        <p:spPr>
          <a:xfrm>
            <a:off x="5568671" y="1630783"/>
            <a:ext cx="755952" cy="895516"/>
          </a:xfrm>
          <a:prstGeom prst="flowChartMagneticDisk">
            <a:avLst/>
          </a:prstGeom>
          <a:noFill/>
          <a:ln w="19050">
            <a:solidFill>
              <a:srgbClr val="006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WGS DDC</a:t>
            </a:r>
          </a:p>
        </p:txBody>
      </p:sp>
      <p:sp>
        <p:nvSpPr>
          <p:cNvPr id="90" name="Flowchart: Process 89">
            <a:extLst>
              <a:ext uri="{FF2B5EF4-FFF2-40B4-BE49-F238E27FC236}">
                <a16:creationId xmlns:a16="http://schemas.microsoft.com/office/drawing/2014/main" xmlns="" id="{A82F4176-A9A2-4B74-BFEC-C0FEC6310680}"/>
              </a:ext>
            </a:extLst>
          </p:cNvPr>
          <p:cNvSpPr/>
          <p:nvPr/>
        </p:nvSpPr>
        <p:spPr>
          <a:xfrm>
            <a:off x="3875980" y="4636163"/>
            <a:ext cx="1362522" cy="464490"/>
          </a:xfrm>
          <a:prstGeom prst="flowChartProcess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BSI Service Layer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xmlns="" id="{35EFF364-59EB-43FB-B2E7-75233202339A}"/>
              </a:ext>
            </a:extLst>
          </p:cNvPr>
          <p:cNvSpPr/>
          <p:nvPr/>
        </p:nvSpPr>
        <p:spPr>
          <a:xfrm>
            <a:off x="3790509" y="6063147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xmlns="" id="{038E93A8-5FC8-405A-8077-4D4FA9B23740}"/>
              </a:ext>
            </a:extLst>
          </p:cNvPr>
          <p:cNvSpPr/>
          <p:nvPr/>
        </p:nvSpPr>
        <p:spPr>
          <a:xfrm>
            <a:off x="5832377" y="2274904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7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xmlns="" id="{C0941FEB-6305-4165-A98E-570729C70911}"/>
              </a:ext>
            </a:extLst>
          </p:cNvPr>
          <p:cNvSpPr/>
          <p:nvPr/>
        </p:nvSpPr>
        <p:spPr>
          <a:xfrm>
            <a:off x="3319882" y="2548603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xmlns="" id="{BC4BF75A-4808-4834-BC40-0F576C44434B}"/>
              </a:ext>
            </a:extLst>
          </p:cNvPr>
          <p:cNvSpPr/>
          <p:nvPr/>
        </p:nvSpPr>
        <p:spPr>
          <a:xfrm>
            <a:off x="4647421" y="4356395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4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xmlns="" id="{D0B62E7F-5CA9-4230-8BA5-2D68B02BBBF2}"/>
              </a:ext>
            </a:extLst>
          </p:cNvPr>
          <p:cNvSpPr/>
          <p:nvPr/>
        </p:nvSpPr>
        <p:spPr>
          <a:xfrm>
            <a:off x="5990850" y="5676420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6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138638B7-3059-4488-85A8-F4C8EEC11C33}"/>
              </a:ext>
            </a:extLst>
          </p:cNvPr>
          <p:cNvSpPr/>
          <p:nvPr/>
        </p:nvSpPr>
        <p:spPr>
          <a:xfrm>
            <a:off x="3119379" y="2439060"/>
            <a:ext cx="1307591" cy="867269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97" name="object 24">
            <a:extLst>
              <a:ext uri="{FF2B5EF4-FFF2-40B4-BE49-F238E27FC236}">
                <a16:creationId xmlns:a16="http://schemas.microsoft.com/office/drawing/2014/main" xmlns="" id="{C6A2A1FC-9197-4431-9FE6-5075E2C06EDA}"/>
              </a:ext>
            </a:extLst>
          </p:cNvPr>
          <p:cNvSpPr txBox="1"/>
          <p:nvPr/>
        </p:nvSpPr>
        <p:spPr>
          <a:xfrm>
            <a:off x="3239714" y="2925202"/>
            <a:ext cx="1080963" cy="196157"/>
          </a:xfrm>
          <a:prstGeom prst="rect">
            <a:avLst/>
          </a:prstGeom>
          <a:solidFill>
            <a:srgbClr val="FFFFFF">
              <a:alpha val="65000"/>
            </a:srgbClr>
          </a:solidFill>
          <a:ln w="19050">
            <a:gradFill>
              <a:gsLst>
                <a:gs pos="40108">
                  <a:srgbClr val="08B15F"/>
                </a:gs>
                <a:gs pos="64000">
                  <a:srgbClr val="00B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55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a:ln>
        </p:spPr>
        <p:txBody>
          <a:bodyPr vert="horz" wrap="square" lIns="0" tIns="41899" rIns="0" bIns="0" rtlCol="0" anchor="ctr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ts val="330"/>
              </a:spcBef>
              <a:defRPr sz="1000" spc="-10">
                <a:cs typeface="Calibri"/>
              </a:defRPr>
            </a:lvl1pPr>
          </a:lstStyle>
          <a:p>
            <a:r>
              <a:rPr lang="en-US" dirty="0"/>
              <a:t>Queuing &amp; Routing</a:t>
            </a:r>
            <a:endParaRPr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xmlns="" id="{E89F5919-1CE9-49E6-881B-8A468EEA26D3}"/>
              </a:ext>
            </a:extLst>
          </p:cNvPr>
          <p:cNvSpPr/>
          <p:nvPr/>
        </p:nvSpPr>
        <p:spPr>
          <a:xfrm>
            <a:off x="3303512" y="1750872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xmlns="" id="{98C57023-FD67-4529-A680-379C438D0313}"/>
              </a:ext>
            </a:extLst>
          </p:cNvPr>
          <p:cNvSpPr/>
          <p:nvPr/>
        </p:nvSpPr>
        <p:spPr>
          <a:xfrm>
            <a:off x="5238502" y="1838009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32158E62-1C8E-4DDB-8B75-2603808E1A38}"/>
              </a:ext>
            </a:extLst>
          </p:cNvPr>
          <p:cNvSpPr txBox="1"/>
          <p:nvPr/>
        </p:nvSpPr>
        <p:spPr>
          <a:xfrm>
            <a:off x="3222742" y="4171673"/>
            <a:ext cx="1481407" cy="317722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000" b="1" dirty="0"/>
              <a:t>Asynchronous Request</a:t>
            </a:r>
          </a:p>
        </p:txBody>
      </p:sp>
      <p:cxnSp>
        <p:nvCxnSpPr>
          <p:cNvPr id="101" name="Connector: Elbow 11">
            <a:extLst>
              <a:ext uri="{FF2B5EF4-FFF2-40B4-BE49-F238E27FC236}">
                <a16:creationId xmlns:a16="http://schemas.microsoft.com/office/drawing/2014/main" xmlns="" id="{BEC5ADA8-BA8A-47F1-AF65-8151640E3474}"/>
              </a:ext>
            </a:extLst>
          </p:cNvPr>
          <p:cNvCxnSpPr>
            <a:stCxn id="97" idx="3"/>
            <a:endCxn id="89" idx="2"/>
          </p:cNvCxnSpPr>
          <p:nvPr/>
        </p:nvCxnSpPr>
        <p:spPr>
          <a:xfrm flipV="1">
            <a:off x="4320677" y="2078541"/>
            <a:ext cx="1247994" cy="9447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15B2BE32-45A9-4BB7-A4FD-4100EB2ACE84}"/>
              </a:ext>
            </a:extLst>
          </p:cNvPr>
          <p:cNvSpPr/>
          <p:nvPr/>
        </p:nvSpPr>
        <p:spPr>
          <a:xfrm>
            <a:off x="7805015" y="2531181"/>
            <a:ext cx="1035597" cy="196157"/>
          </a:xfrm>
          <a:prstGeom prst="rect">
            <a:avLst/>
          </a:prstGeom>
          <a:solidFill>
            <a:srgbClr val="FFFFFF">
              <a:alpha val="65000"/>
            </a:srgbClr>
          </a:solidFill>
          <a:ln w="19050">
            <a:gradFill>
              <a:gsLst>
                <a:gs pos="40108">
                  <a:srgbClr val="08B15F"/>
                </a:gs>
                <a:gs pos="64000">
                  <a:srgbClr val="00B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55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a:ln>
        </p:spPr>
        <p:txBody>
          <a:bodyPr vert="horz" wrap="square" lIns="0" tIns="41899" rIns="0" bIns="0" rtlCol="0" anchor="ctr">
            <a:spAutoFit/>
          </a:bodyPr>
          <a:lstStyle/>
          <a:p>
            <a:pPr algn="ctr">
              <a:spcBef>
                <a:spcPts val="330"/>
              </a:spcBef>
            </a:pPr>
            <a:r>
              <a:rPr lang="en-US" sz="1000" spc="-10" dirty="0">
                <a:cs typeface="Calibri"/>
              </a:rPr>
              <a:t>Manual Processing</a:t>
            </a:r>
          </a:p>
        </p:txBody>
      </p:sp>
      <p:cxnSp>
        <p:nvCxnSpPr>
          <p:cNvPr id="103" name="Connector: Elbow 32">
            <a:extLst>
              <a:ext uri="{FF2B5EF4-FFF2-40B4-BE49-F238E27FC236}">
                <a16:creationId xmlns:a16="http://schemas.microsoft.com/office/drawing/2014/main" xmlns="" id="{308C5FBE-D054-4B84-AE53-A2FB9D8A62F4}"/>
              </a:ext>
            </a:extLst>
          </p:cNvPr>
          <p:cNvCxnSpPr>
            <a:cxnSpLocks/>
            <a:stCxn id="89" idx="4"/>
            <a:endCxn id="102" idx="0"/>
          </p:cNvCxnSpPr>
          <p:nvPr/>
        </p:nvCxnSpPr>
        <p:spPr>
          <a:xfrm>
            <a:off x="6324623" y="2078541"/>
            <a:ext cx="1998191" cy="45264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bject 39">
            <a:extLst>
              <a:ext uri="{FF2B5EF4-FFF2-40B4-BE49-F238E27FC236}">
                <a16:creationId xmlns:a16="http://schemas.microsoft.com/office/drawing/2014/main" xmlns="" id="{77ECC3D9-274F-4B92-84D8-CFF82743F71D}"/>
              </a:ext>
            </a:extLst>
          </p:cNvPr>
          <p:cNvSpPr txBox="1"/>
          <p:nvPr/>
        </p:nvSpPr>
        <p:spPr>
          <a:xfrm>
            <a:off x="9006739" y="2985461"/>
            <a:ext cx="1054627" cy="182054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6" algn="ctr">
              <a:spcBef>
                <a:spcPts val="100"/>
              </a:spcBef>
            </a:pPr>
            <a:r>
              <a:rPr lang="en-US" sz="1100" b="1" spc="-5" dirty="0">
                <a:latin typeface="Calibri"/>
                <a:cs typeface="Calibri"/>
              </a:rPr>
              <a:t>Examiners</a:t>
            </a:r>
            <a:endParaRPr sz="1100" dirty="0">
              <a:latin typeface="Calibri"/>
              <a:cs typeface="Calibri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84C5B9BF-97F6-476E-B212-2A0AD5AF3C19}"/>
              </a:ext>
            </a:extLst>
          </p:cNvPr>
          <p:cNvGrpSpPr/>
          <p:nvPr/>
        </p:nvGrpSpPr>
        <p:grpSpPr>
          <a:xfrm>
            <a:off x="9313159" y="2380310"/>
            <a:ext cx="441787" cy="405931"/>
            <a:chOff x="9022335" y="1928330"/>
            <a:chExt cx="441787" cy="405931"/>
          </a:xfrm>
        </p:grpSpPr>
        <p:sp>
          <p:nvSpPr>
            <p:cNvPr id="106" name="object 38">
              <a:extLst>
                <a:ext uri="{FF2B5EF4-FFF2-40B4-BE49-F238E27FC236}">
                  <a16:creationId xmlns:a16="http://schemas.microsoft.com/office/drawing/2014/main" xmlns="" id="{EFDCF4E0-03FD-4391-A8FC-33046FE65265}"/>
                </a:ext>
              </a:extLst>
            </p:cNvPr>
            <p:cNvSpPr/>
            <p:nvPr/>
          </p:nvSpPr>
          <p:spPr>
            <a:xfrm>
              <a:off x="9022335" y="1928330"/>
              <a:ext cx="441787" cy="405931"/>
            </a:xfrm>
            <a:custGeom>
              <a:avLst/>
              <a:gdLst/>
              <a:ahLst/>
              <a:cxnLst/>
              <a:rect l="l" t="t" r="r" b="b"/>
              <a:pathLst>
                <a:path w="657225" h="603885">
                  <a:moveTo>
                    <a:pt x="328421" y="0"/>
                  </a:moveTo>
                  <a:lnTo>
                    <a:pt x="279724" y="3255"/>
                  </a:lnTo>
                  <a:lnTo>
                    <a:pt x="233300" y="12716"/>
                  </a:lnTo>
                  <a:lnTo>
                    <a:pt x="189649" y="27926"/>
                  </a:lnTo>
                  <a:lnTo>
                    <a:pt x="149267" y="48429"/>
                  </a:lnTo>
                  <a:lnTo>
                    <a:pt x="112654" y="73766"/>
                  </a:lnTo>
                  <a:lnTo>
                    <a:pt x="80307" y="103483"/>
                  </a:lnTo>
                  <a:lnTo>
                    <a:pt x="52725" y="137121"/>
                  </a:lnTo>
                  <a:lnTo>
                    <a:pt x="30405" y="174223"/>
                  </a:lnTo>
                  <a:lnTo>
                    <a:pt x="13845" y="214334"/>
                  </a:lnTo>
                  <a:lnTo>
                    <a:pt x="3544" y="256996"/>
                  </a:lnTo>
                  <a:lnTo>
                    <a:pt x="0" y="301751"/>
                  </a:lnTo>
                  <a:lnTo>
                    <a:pt x="3544" y="346250"/>
                  </a:lnTo>
                  <a:lnTo>
                    <a:pt x="13871" y="388815"/>
                  </a:lnTo>
                  <a:lnTo>
                    <a:pt x="30405" y="428785"/>
                  </a:lnTo>
                  <a:lnTo>
                    <a:pt x="52725" y="465877"/>
                  </a:lnTo>
                  <a:lnTo>
                    <a:pt x="80307" y="499557"/>
                  </a:lnTo>
                  <a:lnTo>
                    <a:pt x="112654" y="529350"/>
                  </a:lnTo>
                  <a:lnTo>
                    <a:pt x="149267" y="554786"/>
                  </a:lnTo>
                  <a:lnTo>
                    <a:pt x="189649" y="575391"/>
                  </a:lnTo>
                  <a:lnTo>
                    <a:pt x="233300" y="590694"/>
                  </a:lnTo>
                  <a:lnTo>
                    <a:pt x="279724" y="600222"/>
                  </a:lnTo>
                  <a:lnTo>
                    <a:pt x="328421" y="603503"/>
                  </a:lnTo>
                  <a:lnTo>
                    <a:pt x="376833" y="600222"/>
                  </a:lnTo>
                  <a:lnTo>
                    <a:pt x="423079" y="590694"/>
                  </a:lnTo>
                  <a:lnTo>
                    <a:pt x="460370" y="577595"/>
                  </a:lnTo>
                  <a:lnTo>
                    <a:pt x="328421" y="577595"/>
                  </a:lnTo>
                  <a:lnTo>
                    <a:pt x="279459" y="573976"/>
                  </a:lnTo>
                  <a:lnTo>
                    <a:pt x="233033" y="563502"/>
                  </a:lnTo>
                  <a:lnTo>
                    <a:pt x="189761" y="546745"/>
                  </a:lnTo>
                  <a:lnTo>
                    <a:pt x="150258" y="524280"/>
                  </a:lnTo>
                  <a:lnTo>
                    <a:pt x="115141" y="496681"/>
                  </a:lnTo>
                  <a:lnTo>
                    <a:pt x="85027" y="464521"/>
                  </a:lnTo>
                  <a:lnTo>
                    <a:pt x="60531" y="428374"/>
                  </a:lnTo>
                  <a:lnTo>
                    <a:pt x="42254" y="388752"/>
                  </a:lnTo>
                  <a:lnTo>
                    <a:pt x="30863" y="346416"/>
                  </a:lnTo>
                  <a:lnTo>
                    <a:pt x="26923" y="301751"/>
                  </a:lnTo>
                  <a:lnTo>
                    <a:pt x="30863" y="256747"/>
                  </a:lnTo>
                  <a:lnTo>
                    <a:pt x="42271" y="214082"/>
                  </a:lnTo>
                  <a:lnTo>
                    <a:pt x="60531" y="174322"/>
                  </a:lnTo>
                  <a:lnTo>
                    <a:pt x="85027" y="138031"/>
                  </a:lnTo>
                  <a:lnTo>
                    <a:pt x="115141" y="105775"/>
                  </a:lnTo>
                  <a:lnTo>
                    <a:pt x="150258" y="78117"/>
                  </a:lnTo>
                  <a:lnTo>
                    <a:pt x="189761" y="55622"/>
                  </a:lnTo>
                  <a:lnTo>
                    <a:pt x="233033" y="38855"/>
                  </a:lnTo>
                  <a:lnTo>
                    <a:pt x="279459" y="28381"/>
                  </a:lnTo>
                  <a:lnTo>
                    <a:pt x="328421" y="24764"/>
                  </a:lnTo>
                  <a:lnTo>
                    <a:pt x="457589" y="24764"/>
                  </a:lnTo>
                  <a:lnTo>
                    <a:pt x="423079" y="12716"/>
                  </a:lnTo>
                  <a:lnTo>
                    <a:pt x="376833" y="3255"/>
                  </a:lnTo>
                  <a:lnTo>
                    <a:pt x="328421" y="0"/>
                  </a:lnTo>
                  <a:close/>
                </a:path>
                <a:path w="657225" h="603885">
                  <a:moveTo>
                    <a:pt x="457589" y="24764"/>
                  </a:moveTo>
                  <a:lnTo>
                    <a:pt x="328421" y="24764"/>
                  </a:lnTo>
                  <a:lnTo>
                    <a:pt x="377040" y="28381"/>
                  </a:lnTo>
                  <a:lnTo>
                    <a:pt x="423190" y="38855"/>
                  </a:lnTo>
                  <a:lnTo>
                    <a:pt x="466248" y="55622"/>
                  </a:lnTo>
                  <a:lnTo>
                    <a:pt x="505590" y="78117"/>
                  </a:lnTo>
                  <a:lnTo>
                    <a:pt x="540591" y="105775"/>
                  </a:lnTo>
                  <a:lnTo>
                    <a:pt x="570628" y="138031"/>
                  </a:lnTo>
                  <a:lnTo>
                    <a:pt x="595076" y="174322"/>
                  </a:lnTo>
                  <a:lnTo>
                    <a:pt x="613312" y="214082"/>
                  </a:lnTo>
                  <a:lnTo>
                    <a:pt x="624711" y="256747"/>
                  </a:lnTo>
                  <a:lnTo>
                    <a:pt x="628650" y="301751"/>
                  </a:lnTo>
                  <a:lnTo>
                    <a:pt x="624711" y="346416"/>
                  </a:lnTo>
                  <a:lnTo>
                    <a:pt x="613312" y="388815"/>
                  </a:lnTo>
                  <a:lnTo>
                    <a:pt x="595076" y="428374"/>
                  </a:lnTo>
                  <a:lnTo>
                    <a:pt x="570628" y="464521"/>
                  </a:lnTo>
                  <a:lnTo>
                    <a:pt x="540591" y="496681"/>
                  </a:lnTo>
                  <a:lnTo>
                    <a:pt x="505590" y="524280"/>
                  </a:lnTo>
                  <a:lnTo>
                    <a:pt x="466248" y="546745"/>
                  </a:lnTo>
                  <a:lnTo>
                    <a:pt x="423190" y="563502"/>
                  </a:lnTo>
                  <a:lnTo>
                    <a:pt x="377040" y="573976"/>
                  </a:lnTo>
                  <a:lnTo>
                    <a:pt x="328421" y="577595"/>
                  </a:lnTo>
                  <a:lnTo>
                    <a:pt x="460370" y="577595"/>
                  </a:lnTo>
                  <a:lnTo>
                    <a:pt x="507015" y="554786"/>
                  </a:lnTo>
                  <a:lnTo>
                    <a:pt x="543674" y="529350"/>
                  </a:lnTo>
                  <a:lnTo>
                    <a:pt x="576106" y="499557"/>
                  </a:lnTo>
                  <a:lnTo>
                    <a:pt x="603798" y="465877"/>
                  </a:lnTo>
                  <a:lnTo>
                    <a:pt x="626232" y="428785"/>
                  </a:lnTo>
                  <a:lnTo>
                    <a:pt x="642895" y="388752"/>
                  </a:lnTo>
                  <a:lnTo>
                    <a:pt x="653271" y="346250"/>
                  </a:lnTo>
                  <a:lnTo>
                    <a:pt x="656843" y="301751"/>
                  </a:lnTo>
                  <a:lnTo>
                    <a:pt x="653271" y="256996"/>
                  </a:lnTo>
                  <a:lnTo>
                    <a:pt x="642895" y="214334"/>
                  </a:lnTo>
                  <a:lnTo>
                    <a:pt x="626232" y="174223"/>
                  </a:lnTo>
                  <a:lnTo>
                    <a:pt x="603798" y="137121"/>
                  </a:lnTo>
                  <a:lnTo>
                    <a:pt x="576106" y="103483"/>
                  </a:lnTo>
                  <a:lnTo>
                    <a:pt x="543674" y="73766"/>
                  </a:lnTo>
                  <a:lnTo>
                    <a:pt x="507015" y="48429"/>
                  </a:lnTo>
                  <a:lnTo>
                    <a:pt x="466645" y="27926"/>
                  </a:lnTo>
                  <a:lnTo>
                    <a:pt x="457589" y="24764"/>
                  </a:lnTo>
                  <a:close/>
                </a:path>
              </a:pathLst>
            </a:custGeom>
            <a:solidFill>
              <a:srgbClr val="00497C"/>
            </a:solidFill>
          </p:spPr>
          <p:txBody>
            <a:bodyPr wrap="square" lIns="0" tIns="0" rIns="0" bIns="0" rtlCol="0"/>
            <a:lstStyle/>
            <a:p>
              <a:endParaRPr sz="1799" dirty="0"/>
            </a:p>
          </p:txBody>
        </p:sp>
        <p:sp>
          <p:nvSpPr>
            <p:cNvPr id="107" name="object 34">
              <a:extLst>
                <a:ext uri="{FF2B5EF4-FFF2-40B4-BE49-F238E27FC236}">
                  <a16:creationId xmlns:a16="http://schemas.microsoft.com/office/drawing/2014/main" xmlns="" id="{157072E0-1579-4B93-A953-76E71D27300E}"/>
                </a:ext>
              </a:extLst>
            </p:cNvPr>
            <p:cNvSpPr/>
            <p:nvPr/>
          </p:nvSpPr>
          <p:spPr>
            <a:xfrm>
              <a:off x="9257955" y="2080094"/>
              <a:ext cx="93480" cy="186532"/>
            </a:xfrm>
            <a:custGeom>
              <a:avLst/>
              <a:gdLst/>
              <a:ahLst/>
              <a:cxnLst/>
              <a:rect l="l" t="t" r="r" b="b"/>
              <a:pathLst>
                <a:path w="139065" h="277494">
                  <a:moveTo>
                    <a:pt x="55752" y="175895"/>
                  </a:moveTo>
                  <a:lnTo>
                    <a:pt x="27177" y="175895"/>
                  </a:lnTo>
                  <a:lnTo>
                    <a:pt x="27177" y="271525"/>
                  </a:lnTo>
                  <a:lnTo>
                    <a:pt x="33654" y="277368"/>
                  </a:lnTo>
                  <a:lnTo>
                    <a:pt x="49275" y="277368"/>
                  </a:lnTo>
                  <a:lnTo>
                    <a:pt x="55752" y="271525"/>
                  </a:lnTo>
                  <a:lnTo>
                    <a:pt x="55752" y="175895"/>
                  </a:lnTo>
                  <a:close/>
                </a:path>
                <a:path w="139065" h="277494">
                  <a:moveTo>
                    <a:pt x="110109" y="175895"/>
                  </a:moveTo>
                  <a:lnTo>
                    <a:pt x="82930" y="175895"/>
                  </a:lnTo>
                  <a:lnTo>
                    <a:pt x="82930" y="271525"/>
                  </a:lnTo>
                  <a:lnTo>
                    <a:pt x="89408" y="277368"/>
                  </a:lnTo>
                  <a:lnTo>
                    <a:pt x="105028" y="277368"/>
                  </a:lnTo>
                  <a:lnTo>
                    <a:pt x="110109" y="271525"/>
                  </a:lnTo>
                  <a:lnTo>
                    <a:pt x="110109" y="175895"/>
                  </a:lnTo>
                  <a:close/>
                </a:path>
                <a:path w="139065" h="277494">
                  <a:moveTo>
                    <a:pt x="89408" y="0"/>
                  </a:moveTo>
                  <a:lnTo>
                    <a:pt x="49275" y="0"/>
                  </a:lnTo>
                  <a:lnTo>
                    <a:pt x="44069" y="3556"/>
                  </a:lnTo>
                  <a:lnTo>
                    <a:pt x="41528" y="9398"/>
                  </a:lnTo>
                  <a:lnTo>
                    <a:pt x="0" y="160528"/>
                  </a:lnTo>
                  <a:lnTo>
                    <a:pt x="0" y="168783"/>
                  </a:lnTo>
                  <a:lnTo>
                    <a:pt x="2540" y="171196"/>
                  </a:lnTo>
                  <a:lnTo>
                    <a:pt x="5206" y="174625"/>
                  </a:lnTo>
                  <a:lnTo>
                    <a:pt x="9017" y="175895"/>
                  </a:lnTo>
                  <a:lnTo>
                    <a:pt x="128270" y="175895"/>
                  </a:lnTo>
                  <a:lnTo>
                    <a:pt x="132206" y="174625"/>
                  </a:lnTo>
                  <a:lnTo>
                    <a:pt x="134747" y="171196"/>
                  </a:lnTo>
                  <a:lnTo>
                    <a:pt x="137414" y="168783"/>
                  </a:lnTo>
                  <a:lnTo>
                    <a:pt x="138684" y="164084"/>
                  </a:lnTo>
                  <a:lnTo>
                    <a:pt x="137414" y="160528"/>
                  </a:lnTo>
                  <a:lnTo>
                    <a:pt x="134831" y="151130"/>
                  </a:lnTo>
                  <a:lnTo>
                    <a:pt x="31115" y="151130"/>
                  </a:lnTo>
                  <a:lnTo>
                    <a:pt x="66040" y="24765"/>
                  </a:lnTo>
                  <a:lnTo>
                    <a:pt x="100107" y="24765"/>
                  </a:lnTo>
                  <a:lnTo>
                    <a:pt x="95885" y="9398"/>
                  </a:lnTo>
                  <a:lnTo>
                    <a:pt x="94615" y="3556"/>
                  </a:lnTo>
                  <a:lnTo>
                    <a:pt x="89408" y="0"/>
                  </a:lnTo>
                  <a:close/>
                </a:path>
                <a:path w="139065" h="277494">
                  <a:moveTo>
                    <a:pt x="100107" y="24765"/>
                  </a:moveTo>
                  <a:lnTo>
                    <a:pt x="72644" y="24765"/>
                  </a:lnTo>
                  <a:lnTo>
                    <a:pt x="106299" y="151130"/>
                  </a:lnTo>
                  <a:lnTo>
                    <a:pt x="134831" y="151130"/>
                  </a:lnTo>
                  <a:lnTo>
                    <a:pt x="100107" y="24765"/>
                  </a:lnTo>
                  <a:close/>
                </a:path>
              </a:pathLst>
            </a:custGeom>
            <a:solidFill>
              <a:srgbClr val="00497C"/>
            </a:solidFill>
          </p:spPr>
          <p:txBody>
            <a:bodyPr wrap="square" lIns="0" tIns="0" rIns="0" bIns="0" rtlCol="0"/>
            <a:lstStyle/>
            <a:p>
              <a:endParaRPr sz="1799" dirty="0"/>
            </a:p>
          </p:txBody>
        </p:sp>
        <p:sp>
          <p:nvSpPr>
            <p:cNvPr id="108" name="object 35">
              <a:extLst>
                <a:ext uri="{FF2B5EF4-FFF2-40B4-BE49-F238E27FC236}">
                  <a16:creationId xmlns:a16="http://schemas.microsoft.com/office/drawing/2014/main" xmlns="" id="{A465AEE4-DA58-45A6-852C-D8004D8DE7C9}"/>
                </a:ext>
              </a:extLst>
            </p:cNvPr>
            <p:cNvSpPr/>
            <p:nvPr/>
          </p:nvSpPr>
          <p:spPr>
            <a:xfrm>
              <a:off x="9275370" y="2013507"/>
              <a:ext cx="56343" cy="501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799" dirty="0"/>
            </a:p>
          </p:txBody>
        </p:sp>
        <p:sp>
          <p:nvSpPr>
            <p:cNvPr id="109" name="object 36">
              <a:extLst>
                <a:ext uri="{FF2B5EF4-FFF2-40B4-BE49-F238E27FC236}">
                  <a16:creationId xmlns:a16="http://schemas.microsoft.com/office/drawing/2014/main" xmlns="" id="{E4D02994-53AC-4795-A0A7-171F8FA4A69F}"/>
                </a:ext>
              </a:extLst>
            </p:cNvPr>
            <p:cNvSpPr/>
            <p:nvPr/>
          </p:nvSpPr>
          <p:spPr>
            <a:xfrm>
              <a:off x="9128876" y="2080094"/>
              <a:ext cx="92199" cy="186532"/>
            </a:xfrm>
            <a:custGeom>
              <a:avLst/>
              <a:gdLst/>
              <a:ahLst/>
              <a:cxnLst/>
              <a:rect l="l" t="t" r="r" b="b"/>
              <a:pathLst>
                <a:path w="137159" h="277494">
                  <a:moveTo>
                    <a:pt x="54355" y="151130"/>
                  </a:moveTo>
                  <a:lnTo>
                    <a:pt x="27177" y="151130"/>
                  </a:lnTo>
                  <a:lnTo>
                    <a:pt x="27177" y="271525"/>
                  </a:lnTo>
                  <a:lnTo>
                    <a:pt x="33654" y="277368"/>
                  </a:lnTo>
                  <a:lnTo>
                    <a:pt x="49149" y="277368"/>
                  </a:lnTo>
                  <a:lnTo>
                    <a:pt x="54355" y="271525"/>
                  </a:lnTo>
                  <a:lnTo>
                    <a:pt x="54355" y="151130"/>
                  </a:lnTo>
                  <a:close/>
                </a:path>
                <a:path w="137159" h="277494">
                  <a:moveTo>
                    <a:pt x="109982" y="151130"/>
                  </a:moveTo>
                  <a:lnTo>
                    <a:pt x="82803" y="151130"/>
                  </a:lnTo>
                  <a:lnTo>
                    <a:pt x="82803" y="271525"/>
                  </a:lnTo>
                  <a:lnTo>
                    <a:pt x="88011" y="277368"/>
                  </a:lnTo>
                  <a:lnTo>
                    <a:pt x="103504" y="277368"/>
                  </a:lnTo>
                  <a:lnTo>
                    <a:pt x="109982" y="271525"/>
                  </a:lnTo>
                  <a:lnTo>
                    <a:pt x="109982" y="151130"/>
                  </a:lnTo>
                  <a:close/>
                </a:path>
                <a:path w="137159" h="277494">
                  <a:moveTo>
                    <a:pt x="131952" y="0"/>
                  </a:moveTo>
                  <a:lnTo>
                    <a:pt x="5207" y="0"/>
                  </a:lnTo>
                  <a:lnTo>
                    <a:pt x="0" y="5842"/>
                  </a:lnTo>
                  <a:lnTo>
                    <a:pt x="0" y="145161"/>
                  </a:lnTo>
                  <a:lnTo>
                    <a:pt x="5207" y="151130"/>
                  </a:lnTo>
                  <a:lnTo>
                    <a:pt x="131952" y="151130"/>
                  </a:lnTo>
                  <a:lnTo>
                    <a:pt x="137160" y="145161"/>
                  </a:lnTo>
                  <a:lnTo>
                    <a:pt x="137160" y="126237"/>
                  </a:lnTo>
                  <a:lnTo>
                    <a:pt x="27177" y="126237"/>
                  </a:lnTo>
                  <a:lnTo>
                    <a:pt x="27177" y="24765"/>
                  </a:lnTo>
                  <a:lnTo>
                    <a:pt x="137160" y="24765"/>
                  </a:lnTo>
                  <a:lnTo>
                    <a:pt x="137160" y="5842"/>
                  </a:lnTo>
                  <a:lnTo>
                    <a:pt x="131952" y="0"/>
                  </a:lnTo>
                  <a:close/>
                </a:path>
                <a:path w="137159" h="277494">
                  <a:moveTo>
                    <a:pt x="137160" y="24765"/>
                  </a:moveTo>
                  <a:lnTo>
                    <a:pt x="109982" y="24765"/>
                  </a:lnTo>
                  <a:lnTo>
                    <a:pt x="109982" y="126237"/>
                  </a:lnTo>
                  <a:lnTo>
                    <a:pt x="137160" y="126237"/>
                  </a:lnTo>
                  <a:lnTo>
                    <a:pt x="137160" y="24765"/>
                  </a:lnTo>
                  <a:close/>
                </a:path>
              </a:pathLst>
            </a:custGeom>
            <a:solidFill>
              <a:srgbClr val="00497C"/>
            </a:solidFill>
          </p:spPr>
          <p:txBody>
            <a:bodyPr wrap="square" lIns="0" tIns="0" rIns="0" bIns="0" rtlCol="0"/>
            <a:lstStyle/>
            <a:p>
              <a:endParaRPr sz="1799" dirty="0"/>
            </a:p>
          </p:txBody>
        </p:sp>
        <p:sp>
          <p:nvSpPr>
            <p:cNvPr id="110" name="object 37">
              <a:extLst>
                <a:ext uri="{FF2B5EF4-FFF2-40B4-BE49-F238E27FC236}">
                  <a16:creationId xmlns:a16="http://schemas.microsoft.com/office/drawing/2014/main" xmlns="" id="{AEAFD57B-DD7E-457C-B889-38C5A7E638A4}"/>
                </a:ext>
              </a:extLst>
            </p:cNvPr>
            <p:cNvSpPr/>
            <p:nvPr/>
          </p:nvSpPr>
          <p:spPr>
            <a:xfrm>
              <a:off x="9147316" y="2013507"/>
              <a:ext cx="55319" cy="501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799" dirty="0"/>
            </a:p>
          </p:txBody>
        </p:sp>
      </p:grpSp>
      <p:sp>
        <p:nvSpPr>
          <p:cNvPr id="111" name="Oval 110">
            <a:extLst>
              <a:ext uri="{FF2B5EF4-FFF2-40B4-BE49-F238E27FC236}">
                <a16:creationId xmlns:a16="http://schemas.microsoft.com/office/drawing/2014/main" xmlns="" id="{DC60E900-B0B2-4E7A-BD2B-F81EE1D8EACB}"/>
              </a:ext>
            </a:extLst>
          </p:cNvPr>
          <p:cNvSpPr/>
          <p:nvPr/>
        </p:nvSpPr>
        <p:spPr>
          <a:xfrm>
            <a:off x="7833396" y="2240270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8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xmlns="" id="{2DF618B1-3DB7-44B9-AD74-EF3AE34795FB}"/>
              </a:ext>
            </a:extLst>
          </p:cNvPr>
          <p:cNvSpPr/>
          <p:nvPr/>
        </p:nvSpPr>
        <p:spPr>
          <a:xfrm>
            <a:off x="7837896" y="3012829"/>
            <a:ext cx="228540" cy="2285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9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D5145B47-0C49-496E-98AC-155100E79926}"/>
              </a:ext>
            </a:extLst>
          </p:cNvPr>
          <p:cNvSpPr txBox="1"/>
          <p:nvPr/>
        </p:nvSpPr>
        <p:spPr>
          <a:xfrm>
            <a:off x="6588130" y="4862515"/>
            <a:ext cx="1878442" cy="182832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000" b="1" dirty="0"/>
              <a:t>Synchronous Request / Response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0D3DFD5D-51CA-4ABB-B9CA-0215D523D064}"/>
              </a:ext>
            </a:extLst>
          </p:cNvPr>
          <p:cNvGrpSpPr/>
          <p:nvPr/>
        </p:nvGrpSpPr>
        <p:grpSpPr>
          <a:xfrm>
            <a:off x="7844214" y="3893433"/>
            <a:ext cx="278179" cy="228540"/>
            <a:chOff x="8048651" y="3584445"/>
            <a:chExt cx="278179" cy="22854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xmlns="" id="{979C017C-2CB8-4C47-9D18-103CB86E8C4E}"/>
                </a:ext>
              </a:extLst>
            </p:cNvPr>
            <p:cNvSpPr/>
            <p:nvPr/>
          </p:nvSpPr>
          <p:spPr>
            <a:xfrm>
              <a:off x="8048651" y="3584445"/>
              <a:ext cx="228541" cy="2285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BD828C08-A6D6-4AA1-B145-47506992D196}"/>
                </a:ext>
              </a:extLst>
            </p:cNvPr>
            <p:cNvSpPr txBox="1"/>
            <p:nvPr/>
          </p:nvSpPr>
          <p:spPr>
            <a:xfrm>
              <a:off x="8087936" y="3647812"/>
              <a:ext cx="238894" cy="101805"/>
            </a:xfrm>
            <a:prstGeom prst="rect">
              <a:avLst/>
            </a:prstGeom>
            <a:noFill/>
          </p:spPr>
          <p:txBody>
            <a:bodyPr wrap="square" lIns="0" rtlCol="0" anchor="ctr"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1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40B2CF1E-8896-48C6-B9DC-C4598C4B9A69}"/>
              </a:ext>
            </a:extLst>
          </p:cNvPr>
          <p:cNvSpPr/>
          <p:nvPr/>
        </p:nvSpPr>
        <p:spPr>
          <a:xfrm>
            <a:off x="1338170" y="1410512"/>
            <a:ext cx="9312340" cy="3968557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xmlns="" id="{28E53CD9-CF67-42C5-BA2B-45E6AAE517F5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8840612" y="2629260"/>
            <a:ext cx="46640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3AEF3112-157E-4701-B4D3-10E7BA98C4D8}"/>
              </a:ext>
            </a:extLst>
          </p:cNvPr>
          <p:cNvSpPr txBox="1"/>
          <p:nvPr/>
        </p:nvSpPr>
        <p:spPr>
          <a:xfrm>
            <a:off x="7165435" y="1382718"/>
            <a:ext cx="1138148" cy="182832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000" dirty="0"/>
              <a:t>Auto Adjudication</a:t>
            </a:r>
          </a:p>
        </p:txBody>
      </p:sp>
      <p:sp>
        <p:nvSpPr>
          <p:cNvPr id="120" name="object 24">
            <a:extLst>
              <a:ext uri="{FF2B5EF4-FFF2-40B4-BE49-F238E27FC236}">
                <a16:creationId xmlns:a16="http://schemas.microsoft.com/office/drawing/2014/main" xmlns="" id="{E92C23DC-3777-4C01-BAD4-1C9DB4358D54}"/>
              </a:ext>
            </a:extLst>
          </p:cNvPr>
          <p:cNvSpPr txBox="1"/>
          <p:nvPr/>
        </p:nvSpPr>
        <p:spPr>
          <a:xfrm>
            <a:off x="3239713" y="3449594"/>
            <a:ext cx="1080963" cy="35000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vert="horz" wrap="square" lIns="0" tIns="41899" rIns="0" bIns="0" rtlCol="0" anchor="ctr">
            <a:spAutoFit/>
          </a:bodyPr>
          <a:lstStyle/>
          <a:p>
            <a:pPr algn="ctr">
              <a:spcBef>
                <a:spcPts val="330"/>
              </a:spcBef>
            </a:pPr>
            <a:r>
              <a:rPr lang="en-US" sz="1000" spc="-10" dirty="0">
                <a:cs typeface="Calibri"/>
              </a:rPr>
              <a:t>Cognitive Service Function</a:t>
            </a:r>
            <a:endParaRPr sz="1000" dirty="0">
              <a:cs typeface="Calibri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xmlns="" id="{88499C43-2554-4AD7-A1C5-63667F91DB90}"/>
              </a:ext>
            </a:extLst>
          </p:cNvPr>
          <p:cNvCxnSpPr>
            <a:cxnSpLocks/>
            <a:stCxn id="97" idx="2"/>
            <a:endCxn id="120" idx="0"/>
          </p:cNvCxnSpPr>
          <p:nvPr/>
        </p:nvCxnSpPr>
        <p:spPr>
          <a:xfrm flipH="1">
            <a:off x="3780195" y="3121359"/>
            <a:ext cx="1" cy="32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35">
            <a:extLst>
              <a:ext uri="{FF2B5EF4-FFF2-40B4-BE49-F238E27FC236}">
                <a16:creationId xmlns:a16="http://schemas.microsoft.com/office/drawing/2014/main" xmlns="" id="{AF6B9B64-FA70-4B0B-97E6-513B8E32FDEA}"/>
              </a:ext>
            </a:extLst>
          </p:cNvPr>
          <p:cNvCxnSpPr>
            <a:cxnSpLocks/>
            <a:stCxn id="120" idx="2"/>
            <a:endCxn id="90" idx="0"/>
          </p:cNvCxnSpPr>
          <p:nvPr/>
        </p:nvCxnSpPr>
        <p:spPr>
          <a:xfrm rot="16200000" flipH="1">
            <a:off x="3750436" y="3829358"/>
            <a:ext cx="836564" cy="7770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xmlns="" id="{9974524C-E69F-4084-85C1-F67D3B4E47A0}"/>
              </a:ext>
            </a:extLst>
          </p:cNvPr>
          <p:cNvCxnSpPr>
            <a:cxnSpLocks/>
          </p:cNvCxnSpPr>
          <p:nvPr/>
        </p:nvCxnSpPr>
        <p:spPr>
          <a:xfrm flipH="1">
            <a:off x="8116076" y="2754463"/>
            <a:ext cx="1" cy="69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xmlns="" id="{86C9F29E-BB0A-40DF-B92D-1D768DCECD7D}"/>
              </a:ext>
            </a:extLst>
          </p:cNvPr>
          <p:cNvCxnSpPr>
            <a:stCxn id="83" idx="3"/>
            <a:endCxn id="84" idx="1"/>
          </p:cNvCxnSpPr>
          <p:nvPr/>
        </p:nvCxnSpPr>
        <p:spPr>
          <a:xfrm flipV="1">
            <a:off x="8840612" y="1865142"/>
            <a:ext cx="541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79">
            <a:extLst>
              <a:ext uri="{FF2B5EF4-FFF2-40B4-BE49-F238E27FC236}">
                <a16:creationId xmlns:a16="http://schemas.microsoft.com/office/drawing/2014/main" xmlns="" id="{CA3FACB4-7D2D-4976-B5C2-6D8C62FA35DB}"/>
              </a:ext>
            </a:extLst>
          </p:cNvPr>
          <p:cNvCxnSpPr>
            <a:cxnSpLocks/>
            <a:stCxn id="89" idx="4"/>
            <a:endCxn id="83" idx="0"/>
          </p:cNvCxnSpPr>
          <p:nvPr/>
        </p:nvCxnSpPr>
        <p:spPr>
          <a:xfrm flipV="1">
            <a:off x="6324623" y="1772410"/>
            <a:ext cx="1998191" cy="306131"/>
          </a:xfrm>
          <a:prstGeom prst="bentConnector4">
            <a:avLst>
              <a:gd name="adj1" fmla="val 37043"/>
              <a:gd name="adj2" fmla="val 164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xmlns="" id="{B0F2B743-9E72-4853-898F-9304F1A63B10}"/>
              </a:ext>
            </a:extLst>
          </p:cNvPr>
          <p:cNvCxnSpPr>
            <a:cxnSpLocks/>
          </p:cNvCxnSpPr>
          <p:nvPr/>
        </p:nvCxnSpPr>
        <p:spPr>
          <a:xfrm flipH="1">
            <a:off x="8570392" y="2743094"/>
            <a:ext cx="1" cy="68144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lowchart: Process 126">
            <a:extLst>
              <a:ext uri="{FF2B5EF4-FFF2-40B4-BE49-F238E27FC236}">
                <a16:creationId xmlns:a16="http://schemas.microsoft.com/office/drawing/2014/main" xmlns="" id="{9CEA31ED-5108-46EC-99D4-42BFD2957573}"/>
              </a:ext>
            </a:extLst>
          </p:cNvPr>
          <p:cNvSpPr/>
          <p:nvPr/>
        </p:nvSpPr>
        <p:spPr>
          <a:xfrm>
            <a:off x="5490808" y="3147565"/>
            <a:ext cx="898776" cy="239909"/>
          </a:xfrm>
          <a:prstGeom prst="flowChartProcess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IMS Connect</a:t>
            </a:r>
          </a:p>
        </p:txBody>
      </p:sp>
      <p:sp>
        <p:nvSpPr>
          <p:cNvPr id="128" name="Flowchart: Process 127">
            <a:extLst>
              <a:ext uri="{FF2B5EF4-FFF2-40B4-BE49-F238E27FC236}">
                <a16:creationId xmlns:a16="http://schemas.microsoft.com/office/drawing/2014/main" xmlns="" id="{D399438F-B76F-47F6-90AE-F76FA0BAE268}"/>
              </a:ext>
            </a:extLst>
          </p:cNvPr>
          <p:cNvSpPr/>
          <p:nvPr/>
        </p:nvSpPr>
        <p:spPr>
          <a:xfrm>
            <a:off x="3698004" y="5987129"/>
            <a:ext cx="1769038" cy="380577"/>
          </a:xfrm>
          <a:prstGeom prst="flowChartProcess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Cognitive Platform</a:t>
            </a:r>
          </a:p>
        </p:txBody>
      </p:sp>
      <p:sp>
        <p:nvSpPr>
          <p:cNvPr id="129" name="Flowchart: Process 128">
            <a:extLst>
              <a:ext uri="{FF2B5EF4-FFF2-40B4-BE49-F238E27FC236}">
                <a16:creationId xmlns:a16="http://schemas.microsoft.com/office/drawing/2014/main" xmlns="" id="{ECB44A04-A6A8-4189-9736-054A9CF76731}"/>
              </a:ext>
            </a:extLst>
          </p:cNvPr>
          <p:cNvSpPr/>
          <p:nvPr/>
        </p:nvSpPr>
        <p:spPr>
          <a:xfrm>
            <a:off x="7805015" y="3450434"/>
            <a:ext cx="1035591" cy="335419"/>
          </a:xfrm>
          <a:prstGeom prst="flowChartProcess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Cognitive Service Function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xmlns="" id="{A8263EFF-8C45-4C7D-99FE-23CA6855DD57}"/>
              </a:ext>
            </a:extLst>
          </p:cNvPr>
          <p:cNvCxnSpPr>
            <a:cxnSpLocks/>
            <a:stCxn id="90" idx="3"/>
            <a:endCxn id="129" idx="2"/>
          </p:cNvCxnSpPr>
          <p:nvPr/>
        </p:nvCxnSpPr>
        <p:spPr>
          <a:xfrm flipV="1">
            <a:off x="5238502" y="3785853"/>
            <a:ext cx="3084309" cy="1082555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1F1956F7-793E-4696-A571-368C1FA0A645}"/>
              </a:ext>
            </a:extLst>
          </p:cNvPr>
          <p:cNvCxnSpPr>
            <a:cxnSpLocks/>
            <a:stCxn id="90" idx="2"/>
            <a:endCxn id="128" idx="0"/>
          </p:cNvCxnSpPr>
          <p:nvPr/>
        </p:nvCxnSpPr>
        <p:spPr>
          <a:xfrm>
            <a:off x="4557241" y="5100653"/>
            <a:ext cx="0" cy="8864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xmlns="" id="{7FCD7468-2EB0-4E02-AA29-4935A7DE16C9}"/>
              </a:ext>
            </a:extLst>
          </p:cNvPr>
          <p:cNvCxnSpPr>
            <a:stCxn id="127" idx="0"/>
            <a:endCxn id="89" idx="3"/>
          </p:cNvCxnSpPr>
          <p:nvPr/>
        </p:nvCxnSpPr>
        <p:spPr>
          <a:xfrm flipV="1">
            <a:off x="5940196" y="2526299"/>
            <a:ext cx="6451" cy="62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xmlns="" id="{C00D1732-F51E-42BF-9EDC-9A8A9EFA274E}"/>
              </a:ext>
            </a:extLst>
          </p:cNvPr>
          <p:cNvCxnSpPr>
            <a:stCxn id="128" idx="3"/>
            <a:endCxn id="127" idx="2"/>
          </p:cNvCxnSpPr>
          <p:nvPr/>
        </p:nvCxnSpPr>
        <p:spPr>
          <a:xfrm flipV="1">
            <a:off x="5467042" y="3387474"/>
            <a:ext cx="473154" cy="2789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6E265BC-CF95-46EC-8FDC-A75F52B0DD46}"/>
              </a:ext>
            </a:extLst>
          </p:cNvPr>
          <p:cNvSpPr txBox="1"/>
          <p:nvPr/>
        </p:nvSpPr>
        <p:spPr>
          <a:xfrm rot="16200000">
            <a:off x="5299702" y="3949908"/>
            <a:ext cx="1481407" cy="317722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000" b="1" dirty="0"/>
              <a:t>Asynchronous Response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1537" y="2853309"/>
            <a:ext cx="931306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Minimum </a:t>
            </a:r>
            <a:r>
              <a:rPr lang="en-US" sz="3600" spc="-75" dirty="0">
                <a:solidFill>
                  <a:srgbClr val="FFFFFF"/>
                </a:solidFill>
              </a:rPr>
              <a:t>Viable</a:t>
            </a:r>
            <a:r>
              <a:rPr sz="3600" spc="-75" dirty="0">
                <a:solidFill>
                  <a:srgbClr val="FFFFFF"/>
                </a:solidFill>
              </a:rPr>
              <a:t> </a:t>
            </a:r>
            <a:r>
              <a:rPr lang="en-US" sz="3600" spc="-45" dirty="0">
                <a:solidFill>
                  <a:srgbClr val="FFFFFF"/>
                </a:solidFill>
              </a:rPr>
              <a:t>Product</a:t>
            </a:r>
            <a:r>
              <a:rPr sz="3600" spc="-45" dirty="0">
                <a:solidFill>
                  <a:srgbClr val="FFFFFF"/>
                </a:solidFill>
              </a:rPr>
              <a:t> </a:t>
            </a:r>
            <a:r>
              <a:rPr sz="3600" spc="-20" dirty="0">
                <a:solidFill>
                  <a:srgbClr val="FFFFFF"/>
                </a:solidFill>
              </a:rPr>
              <a:t>(</a:t>
            </a:r>
            <a:r>
              <a:rPr lang="en-US" sz="3600" spc="-20" dirty="0">
                <a:solidFill>
                  <a:srgbClr val="FFFFFF"/>
                </a:solidFill>
              </a:rPr>
              <a:t>MVP</a:t>
            </a:r>
            <a:r>
              <a:rPr sz="3600" spc="-20" dirty="0">
                <a:solidFill>
                  <a:srgbClr val="FFFFFF"/>
                </a:solidFill>
              </a:rPr>
              <a:t>) </a:t>
            </a:r>
            <a:r>
              <a:rPr sz="3600" spc="-40" dirty="0">
                <a:solidFill>
                  <a:srgbClr val="FFFFFF"/>
                </a:solidFill>
              </a:rPr>
              <a:t>for </a:t>
            </a:r>
            <a:r>
              <a:rPr lang="en-US" sz="3600" spc="-10" dirty="0">
                <a:solidFill>
                  <a:srgbClr val="FFFFFF"/>
                </a:solidFill>
              </a:rPr>
              <a:t>Release</a:t>
            </a:r>
            <a:r>
              <a:rPr sz="3600" spc="-28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1</a:t>
            </a:r>
            <a:endParaRPr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11995</TotalTime>
  <Words>2933</Words>
  <Application>Microsoft Office PowerPoint</Application>
  <PresentationFormat>Widescreen</PresentationFormat>
  <Paragraphs>890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PowerPoint Presentation</vt:lpstr>
      <vt:lpstr>Introductions</vt:lpstr>
      <vt:lpstr>PowerPoint Presentation</vt:lpstr>
      <vt:lpstr>Overview</vt:lpstr>
      <vt:lpstr>Cognitive Claims – Agile Release Plan Summary Timeline</vt:lpstr>
      <vt:lpstr>Cognitive Claims – Agile Release Plan Summary Timeline</vt:lpstr>
      <vt:lpstr>PowerPoint Presentation</vt:lpstr>
      <vt:lpstr>PowerPoint Presentation</vt:lpstr>
      <vt:lpstr>Minimum Viable Product (MVP) for Release 1</vt:lpstr>
      <vt:lpstr>Minimum Viable Product (MVP) for Release 1</vt:lpstr>
      <vt:lpstr>PowerPoint Presentation</vt:lpstr>
      <vt:lpstr>PowerPoint Presentation</vt:lpstr>
      <vt:lpstr>PowerPoint Presentation</vt:lpstr>
      <vt:lpstr>PowerPoint Presentation</vt:lpstr>
      <vt:lpstr>Minimum Viable Product (MVP) for Release 2</vt:lpstr>
      <vt:lpstr>Minimum Viable Product (MVP) for Release 2</vt:lpstr>
      <vt:lpstr>PowerPoint Presentation</vt:lpstr>
      <vt:lpstr>PowerPoint Presentation</vt:lpstr>
      <vt:lpstr>PowerPoint Presentation</vt:lpstr>
      <vt:lpstr>Minimum Viable Product (MVP) for Release 3</vt:lpstr>
      <vt:lpstr>Minimum Viable Product (MVP) for Release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Modernized Migrations</dc:title>
  <dc:creator>Chaudhari, Lipi</dc:creator>
  <cp:lastModifiedBy>Li, Yuntao</cp:lastModifiedBy>
  <cp:revision>144</cp:revision>
  <dcterms:created xsi:type="dcterms:W3CDTF">2019-03-05T17:21:09Z</dcterms:created>
  <dcterms:modified xsi:type="dcterms:W3CDTF">2019-03-15T19:52:47Z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2019-03-05T00:00:00Z</vt:filetime>
  </property>
</Properties>
</file>