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1.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Override2.xml" ContentType="application/vnd.openxmlformats-officedocument.themeOverr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 id="2147483926" r:id="rId5"/>
  </p:sldMasterIdLst>
  <p:notesMasterIdLst>
    <p:notesMasterId r:id="rId22"/>
  </p:notesMasterIdLst>
  <p:handoutMasterIdLst>
    <p:handoutMasterId r:id="rId23"/>
  </p:handoutMasterIdLst>
  <p:sldIdLst>
    <p:sldId id="256" r:id="rId6"/>
    <p:sldId id="261" r:id="rId7"/>
    <p:sldId id="352" r:id="rId8"/>
    <p:sldId id="330" r:id="rId9"/>
    <p:sldId id="329" r:id="rId10"/>
    <p:sldId id="353" r:id="rId11"/>
    <p:sldId id="354" r:id="rId12"/>
    <p:sldId id="355" r:id="rId13"/>
    <p:sldId id="356" r:id="rId14"/>
    <p:sldId id="357" r:id="rId15"/>
    <p:sldId id="358" r:id="rId16"/>
    <p:sldId id="331" r:id="rId17"/>
    <p:sldId id="273" r:id="rId18"/>
    <p:sldId id="351" r:id="rId19"/>
    <p:sldId id="310" r:id="rId20"/>
    <p:sldId id="311" r:id="rId21"/>
  </p:sldIdLst>
  <p:sldSz cx="12188825" cy="6858000"/>
  <p:notesSz cx="7023100" cy="93091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
          <p15:clr>
            <a:srgbClr val="A4A3A4"/>
          </p15:clr>
        </p15:guide>
        <p15:guide id="2" orient="horz" pos="4230">
          <p15:clr>
            <a:srgbClr val="A4A3A4"/>
          </p15:clr>
        </p15:guide>
        <p15:guide id="3" orient="horz" pos="716">
          <p15:clr>
            <a:srgbClr val="A4A3A4"/>
          </p15:clr>
        </p15:guide>
        <p15:guide id="4" orient="horz" pos="1085">
          <p15:clr>
            <a:srgbClr val="A4A3A4"/>
          </p15:clr>
        </p15:guide>
        <p15:guide id="5" orient="horz" pos="4275">
          <p15:clr>
            <a:srgbClr val="A4A3A4"/>
          </p15:clr>
        </p15:guide>
        <p15:guide id="6" pos="333">
          <p15:clr>
            <a:srgbClr val="A4A3A4"/>
          </p15:clr>
        </p15:guide>
        <p15:guide id="7" pos="7351">
          <p15:clr>
            <a:srgbClr val="A4A3A4"/>
          </p15:clr>
        </p15:guide>
        <p15:guide id="8" pos="141">
          <p15:clr>
            <a:srgbClr val="A4A3A4"/>
          </p15:clr>
        </p15:guide>
        <p15:guide id="9" pos="8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0B8"/>
    <a:srgbClr val="638EB6"/>
    <a:srgbClr val="004688"/>
    <a:srgbClr val="2BC7F4"/>
    <a:srgbClr val="0468AC"/>
    <a:srgbClr val="459ACF"/>
    <a:srgbClr val="076CB0"/>
    <a:srgbClr val="7F7F7F"/>
    <a:srgbClr val="5B88B2"/>
    <a:srgbClr val="80A3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3990" autoAdjust="0"/>
  </p:normalViewPr>
  <p:slideViewPr>
    <p:cSldViewPr snapToGrid="0" snapToObjects="1" showGuides="1">
      <p:cViewPr varScale="1">
        <p:scale>
          <a:sx n="84" d="100"/>
          <a:sy n="84" d="100"/>
        </p:scale>
        <p:origin x="230" y="86"/>
      </p:cViewPr>
      <p:guideLst>
        <p:guide orient="horz" pos="510"/>
        <p:guide orient="horz" pos="4230"/>
        <p:guide orient="horz" pos="716"/>
        <p:guide orient="horz" pos="1085"/>
        <p:guide orient="horz" pos="4275"/>
        <p:guide pos="333"/>
        <p:guide pos="7351"/>
        <p:guide pos="141"/>
        <p:guide pos="8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97" d="100"/>
          <a:sy n="97" d="100"/>
        </p:scale>
        <p:origin x="4280" y="21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26539-26FB-48D1-87AE-7AC794CC3835}" type="doc">
      <dgm:prSet loTypeId="urn:microsoft.com/office/officeart/2005/8/layout/hProcess11" loCatId="process" qsTypeId="urn:microsoft.com/office/officeart/2005/8/quickstyle/simple1" qsCatId="simple" csTypeId="urn:microsoft.com/office/officeart/2005/8/colors/accent1_2" csCatId="accent1" phldr="1"/>
      <dgm:spPr/>
    </dgm:pt>
    <dgm:pt modelId="{39100D9A-7518-4424-A6F1-5757A8F8F536}">
      <dgm:prSet phldrT="[Text]" custT="1"/>
      <dgm:spPr/>
      <dgm:t>
        <a:bodyPr/>
        <a:lstStyle/>
        <a:p>
          <a:r>
            <a:rPr lang="en-US" sz="1800" dirty="0" smtClean="0"/>
            <a:t>Initiation Readiness Review Kickoff Meeting</a:t>
          </a:r>
        </a:p>
        <a:p>
          <a:r>
            <a:rPr lang="en-US" sz="1800" dirty="0" smtClean="0"/>
            <a:t>02/11/2019</a:t>
          </a:r>
          <a:endParaRPr lang="en-US" sz="1800" dirty="0"/>
        </a:p>
      </dgm:t>
    </dgm:pt>
    <dgm:pt modelId="{124B0D70-CB32-4411-885F-B95EB3E8D045}" type="parTrans" cxnId="{8BF2FB28-BA00-4D9E-BEEB-7D45058C39F7}">
      <dgm:prSet/>
      <dgm:spPr/>
      <dgm:t>
        <a:bodyPr/>
        <a:lstStyle/>
        <a:p>
          <a:endParaRPr lang="en-US" sz="1800"/>
        </a:p>
      </dgm:t>
    </dgm:pt>
    <dgm:pt modelId="{492BF091-EA33-446E-8570-7E9555995C6C}" type="sibTrans" cxnId="{8BF2FB28-BA00-4D9E-BEEB-7D45058C39F7}">
      <dgm:prSet/>
      <dgm:spPr/>
      <dgm:t>
        <a:bodyPr/>
        <a:lstStyle/>
        <a:p>
          <a:endParaRPr lang="en-US" sz="1800"/>
        </a:p>
      </dgm:t>
    </dgm:pt>
    <dgm:pt modelId="{AAAF2479-75D9-4994-B92E-EDF63690260C}">
      <dgm:prSet phldrT="[Text]" custT="1"/>
      <dgm:spPr/>
      <dgm:t>
        <a:bodyPr/>
        <a:lstStyle/>
        <a:p>
          <a:r>
            <a:rPr lang="en-US" sz="1800" dirty="0" smtClean="0"/>
            <a:t>Targeted Deployment Date(s)*</a:t>
          </a:r>
        </a:p>
        <a:p>
          <a:r>
            <a:rPr lang="en-US" sz="1800" dirty="0" smtClean="0"/>
            <a:t>04/12/2019</a:t>
          </a:r>
          <a:endParaRPr lang="en-US" sz="1800" dirty="0"/>
        </a:p>
      </dgm:t>
    </dgm:pt>
    <dgm:pt modelId="{E8658A54-4CDC-4273-8F1D-3025A7090502}" type="parTrans" cxnId="{A7422184-D555-4857-B304-3720F769151D}">
      <dgm:prSet/>
      <dgm:spPr/>
      <dgm:t>
        <a:bodyPr/>
        <a:lstStyle/>
        <a:p>
          <a:endParaRPr lang="en-US" sz="1800"/>
        </a:p>
      </dgm:t>
    </dgm:pt>
    <dgm:pt modelId="{35BF0A53-76F4-4D95-9A7A-A4F3646D1621}" type="sibTrans" cxnId="{A7422184-D555-4857-B304-3720F769151D}">
      <dgm:prSet/>
      <dgm:spPr/>
      <dgm:t>
        <a:bodyPr/>
        <a:lstStyle/>
        <a:p>
          <a:endParaRPr lang="en-US" sz="1800"/>
        </a:p>
      </dgm:t>
    </dgm:pt>
    <dgm:pt modelId="{78B77EC2-F95A-49F9-9BAF-0BE57A1816D1}">
      <dgm:prSet phldrT="[Text]" custT="1"/>
      <dgm:spPr/>
      <dgm:t>
        <a:bodyPr/>
        <a:lstStyle/>
        <a:p>
          <a:r>
            <a:rPr lang="en-US" sz="1800" dirty="0" smtClean="0"/>
            <a:t>Targeted Readiness Date*</a:t>
          </a:r>
        </a:p>
        <a:p>
          <a:r>
            <a:rPr lang="en-US" sz="1800" dirty="0" smtClean="0"/>
            <a:t>05/31/2019</a:t>
          </a:r>
          <a:endParaRPr lang="en-US" sz="1800" dirty="0"/>
        </a:p>
      </dgm:t>
    </dgm:pt>
    <dgm:pt modelId="{5239DFCC-6235-4260-AB46-9704B1FA9361}" type="parTrans" cxnId="{FC26702A-06F5-4BA0-938C-F9E6A4572D78}">
      <dgm:prSet/>
      <dgm:spPr/>
      <dgm:t>
        <a:bodyPr/>
        <a:lstStyle/>
        <a:p>
          <a:endParaRPr lang="en-US" sz="1800"/>
        </a:p>
      </dgm:t>
    </dgm:pt>
    <dgm:pt modelId="{BD9EE34A-8C3C-4D23-B558-3E5694C1B97E}" type="sibTrans" cxnId="{FC26702A-06F5-4BA0-938C-F9E6A4572D78}">
      <dgm:prSet/>
      <dgm:spPr/>
      <dgm:t>
        <a:bodyPr/>
        <a:lstStyle/>
        <a:p>
          <a:endParaRPr lang="en-US" sz="1800"/>
        </a:p>
      </dgm:t>
    </dgm:pt>
    <dgm:pt modelId="{BCC4CEEF-3D6A-41F6-A91F-C541C94F5FE0}">
      <dgm:prSet phldrT="[Text]" custT="1"/>
      <dgm:spPr/>
      <dgm:t>
        <a:bodyPr/>
        <a:lstStyle/>
        <a:p>
          <a:r>
            <a:rPr lang="en-US" sz="1800" dirty="0" smtClean="0"/>
            <a:t>Targeted Finish Date*</a:t>
          </a:r>
        </a:p>
        <a:p>
          <a:r>
            <a:rPr lang="en-US" sz="1400" i="1" dirty="0" smtClean="0"/>
            <a:t>(including Warranty)</a:t>
          </a:r>
        </a:p>
        <a:p>
          <a:r>
            <a:rPr lang="en-US" sz="1800" dirty="0" smtClean="0"/>
            <a:t> 06/30/2019</a:t>
          </a:r>
          <a:endParaRPr lang="en-US" sz="1800" dirty="0"/>
        </a:p>
      </dgm:t>
    </dgm:pt>
    <dgm:pt modelId="{31CAA876-C3CF-4CBF-803F-A89422D23EA8}" type="parTrans" cxnId="{8B0F1033-5BBA-480C-8FDB-C32C13CDCBED}">
      <dgm:prSet/>
      <dgm:spPr/>
      <dgm:t>
        <a:bodyPr/>
        <a:lstStyle/>
        <a:p>
          <a:endParaRPr lang="en-US" sz="1800"/>
        </a:p>
      </dgm:t>
    </dgm:pt>
    <dgm:pt modelId="{EAA4E93C-A925-43E1-B5DF-A212A03EE095}" type="sibTrans" cxnId="{8B0F1033-5BBA-480C-8FDB-C32C13CDCBED}">
      <dgm:prSet/>
      <dgm:spPr/>
      <dgm:t>
        <a:bodyPr/>
        <a:lstStyle/>
        <a:p>
          <a:endParaRPr lang="en-US" sz="1800"/>
        </a:p>
      </dgm:t>
    </dgm:pt>
    <dgm:pt modelId="{68410DC3-6E2A-4B63-91DD-0116A0A52C41}" type="pres">
      <dgm:prSet presAssocID="{B5F26539-26FB-48D1-87AE-7AC794CC3835}" presName="Name0" presStyleCnt="0">
        <dgm:presLayoutVars>
          <dgm:dir/>
          <dgm:resizeHandles val="exact"/>
        </dgm:presLayoutVars>
      </dgm:prSet>
      <dgm:spPr/>
    </dgm:pt>
    <dgm:pt modelId="{42A961FB-FE91-4362-8549-E23095449772}" type="pres">
      <dgm:prSet presAssocID="{B5F26539-26FB-48D1-87AE-7AC794CC3835}" presName="arrow" presStyleLbl="bgShp" presStyleIdx="0" presStyleCnt="1"/>
      <dgm:spPr/>
    </dgm:pt>
    <dgm:pt modelId="{7AB6667E-59A7-425B-9AC5-637D47506671}" type="pres">
      <dgm:prSet presAssocID="{B5F26539-26FB-48D1-87AE-7AC794CC3835}" presName="points" presStyleCnt="0"/>
      <dgm:spPr/>
    </dgm:pt>
    <dgm:pt modelId="{4EF9DBC4-0674-4ED0-8B46-B899FB9D4267}" type="pres">
      <dgm:prSet presAssocID="{39100D9A-7518-4424-A6F1-5757A8F8F536}" presName="compositeA" presStyleCnt="0"/>
      <dgm:spPr/>
    </dgm:pt>
    <dgm:pt modelId="{61D481CB-5291-496C-BFD5-12D22843D85D}" type="pres">
      <dgm:prSet presAssocID="{39100D9A-7518-4424-A6F1-5757A8F8F536}" presName="textA" presStyleLbl="revTx" presStyleIdx="0" presStyleCnt="4">
        <dgm:presLayoutVars>
          <dgm:bulletEnabled val="1"/>
        </dgm:presLayoutVars>
      </dgm:prSet>
      <dgm:spPr/>
      <dgm:t>
        <a:bodyPr/>
        <a:lstStyle/>
        <a:p>
          <a:endParaRPr lang="en-US"/>
        </a:p>
      </dgm:t>
    </dgm:pt>
    <dgm:pt modelId="{89E7AF31-986B-4205-B296-04E890F286A3}" type="pres">
      <dgm:prSet presAssocID="{39100D9A-7518-4424-A6F1-5757A8F8F536}" presName="circleA" presStyleLbl="node1" presStyleIdx="0" presStyleCnt="4"/>
      <dgm:spPr/>
    </dgm:pt>
    <dgm:pt modelId="{A47AE8E5-599C-493A-95DC-793AD3649E77}" type="pres">
      <dgm:prSet presAssocID="{39100D9A-7518-4424-A6F1-5757A8F8F536}" presName="spaceA" presStyleCnt="0"/>
      <dgm:spPr/>
    </dgm:pt>
    <dgm:pt modelId="{EDBFAC79-1E44-447E-8173-CACD7F89AB2B}" type="pres">
      <dgm:prSet presAssocID="{492BF091-EA33-446E-8570-7E9555995C6C}" presName="space" presStyleCnt="0"/>
      <dgm:spPr/>
    </dgm:pt>
    <dgm:pt modelId="{3BE02350-3C0C-4CCF-9CBD-4759CA08E205}" type="pres">
      <dgm:prSet presAssocID="{AAAF2479-75D9-4994-B92E-EDF63690260C}" presName="compositeB" presStyleCnt="0"/>
      <dgm:spPr/>
    </dgm:pt>
    <dgm:pt modelId="{375E699B-F684-4252-B00E-90680B09EAB8}" type="pres">
      <dgm:prSet presAssocID="{AAAF2479-75D9-4994-B92E-EDF63690260C}" presName="textB" presStyleLbl="revTx" presStyleIdx="1" presStyleCnt="4">
        <dgm:presLayoutVars>
          <dgm:bulletEnabled val="1"/>
        </dgm:presLayoutVars>
      </dgm:prSet>
      <dgm:spPr/>
      <dgm:t>
        <a:bodyPr/>
        <a:lstStyle/>
        <a:p>
          <a:endParaRPr lang="en-US"/>
        </a:p>
      </dgm:t>
    </dgm:pt>
    <dgm:pt modelId="{74ADF6A5-59A1-41DD-BE5C-72C6C6CB7A71}" type="pres">
      <dgm:prSet presAssocID="{AAAF2479-75D9-4994-B92E-EDF63690260C}" presName="circleB" presStyleLbl="node1" presStyleIdx="1" presStyleCnt="4"/>
      <dgm:spPr/>
    </dgm:pt>
    <dgm:pt modelId="{BEC66199-1F62-40F8-82CD-6EA89E781DC8}" type="pres">
      <dgm:prSet presAssocID="{AAAF2479-75D9-4994-B92E-EDF63690260C}" presName="spaceB" presStyleCnt="0"/>
      <dgm:spPr/>
    </dgm:pt>
    <dgm:pt modelId="{3CC05E2A-D769-40A9-8AA3-60E2AA5862A5}" type="pres">
      <dgm:prSet presAssocID="{35BF0A53-76F4-4D95-9A7A-A4F3646D1621}" presName="space" presStyleCnt="0"/>
      <dgm:spPr/>
    </dgm:pt>
    <dgm:pt modelId="{C54A9D69-AFC2-44CE-8D4A-58930F3DDDD7}" type="pres">
      <dgm:prSet presAssocID="{78B77EC2-F95A-49F9-9BAF-0BE57A1816D1}" presName="compositeA" presStyleCnt="0"/>
      <dgm:spPr/>
    </dgm:pt>
    <dgm:pt modelId="{DFA298E6-7211-4441-9D6E-3ACC2F1D3719}" type="pres">
      <dgm:prSet presAssocID="{78B77EC2-F95A-49F9-9BAF-0BE57A1816D1}" presName="textA" presStyleLbl="revTx" presStyleIdx="2" presStyleCnt="4">
        <dgm:presLayoutVars>
          <dgm:bulletEnabled val="1"/>
        </dgm:presLayoutVars>
      </dgm:prSet>
      <dgm:spPr/>
      <dgm:t>
        <a:bodyPr/>
        <a:lstStyle/>
        <a:p>
          <a:endParaRPr lang="en-US"/>
        </a:p>
      </dgm:t>
    </dgm:pt>
    <dgm:pt modelId="{D43214C0-DD94-441B-A800-79988B4CD938}" type="pres">
      <dgm:prSet presAssocID="{78B77EC2-F95A-49F9-9BAF-0BE57A1816D1}" presName="circleA" presStyleLbl="node1" presStyleIdx="2" presStyleCnt="4"/>
      <dgm:spPr/>
    </dgm:pt>
    <dgm:pt modelId="{634AE655-288F-4144-A1E9-0E171B4B6805}" type="pres">
      <dgm:prSet presAssocID="{78B77EC2-F95A-49F9-9BAF-0BE57A1816D1}" presName="spaceA" presStyleCnt="0"/>
      <dgm:spPr/>
    </dgm:pt>
    <dgm:pt modelId="{2D10771D-6844-4EFF-B3B8-2842EE039C2D}" type="pres">
      <dgm:prSet presAssocID="{BD9EE34A-8C3C-4D23-B558-3E5694C1B97E}" presName="space" presStyleCnt="0"/>
      <dgm:spPr/>
    </dgm:pt>
    <dgm:pt modelId="{DD65364F-A382-4FF5-A70D-3D2DDF8E54E9}" type="pres">
      <dgm:prSet presAssocID="{BCC4CEEF-3D6A-41F6-A91F-C541C94F5FE0}" presName="compositeB" presStyleCnt="0"/>
      <dgm:spPr/>
    </dgm:pt>
    <dgm:pt modelId="{81B32341-5760-4634-8149-5E84144747BF}" type="pres">
      <dgm:prSet presAssocID="{BCC4CEEF-3D6A-41F6-A91F-C541C94F5FE0}" presName="textB" presStyleLbl="revTx" presStyleIdx="3" presStyleCnt="4">
        <dgm:presLayoutVars>
          <dgm:bulletEnabled val="1"/>
        </dgm:presLayoutVars>
      </dgm:prSet>
      <dgm:spPr/>
      <dgm:t>
        <a:bodyPr/>
        <a:lstStyle/>
        <a:p>
          <a:endParaRPr lang="en-US"/>
        </a:p>
      </dgm:t>
    </dgm:pt>
    <dgm:pt modelId="{4CA30108-8A19-46C7-B02D-4854A4BD43BD}" type="pres">
      <dgm:prSet presAssocID="{BCC4CEEF-3D6A-41F6-A91F-C541C94F5FE0}" presName="circleB" presStyleLbl="node1" presStyleIdx="3" presStyleCnt="4"/>
      <dgm:spPr/>
    </dgm:pt>
    <dgm:pt modelId="{3F7CC435-18DC-429D-9F2C-27C94AE03C89}" type="pres">
      <dgm:prSet presAssocID="{BCC4CEEF-3D6A-41F6-A91F-C541C94F5FE0}" presName="spaceB" presStyleCnt="0"/>
      <dgm:spPr/>
    </dgm:pt>
  </dgm:ptLst>
  <dgm:cxnLst>
    <dgm:cxn modelId="{9A69483E-4BC9-4DE3-9C8D-B25FAAB53A7F}" type="presOf" srcId="{AAAF2479-75D9-4994-B92E-EDF63690260C}" destId="{375E699B-F684-4252-B00E-90680B09EAB8}" srcOrd="0" destOrd="0" presId="urn:microsoft.com/office/officeart/2005/8/layout/hProcess11"/>
    <dgm:cxn modelId="{0FD577D3-7054-4F68-AF1B-D3217BDE18F0}" type="presOf" srcId="{39100D9A-7518-4424-A6F1-5757A8F8F536}" destId="{61D481CB-5291-496C-BFD5-12D22843D85D}" srcOrd="0" destOrd="0" presId="urn:microsoft.com/office/officeart/2005/8/layout/hProcess11"/>
    <dgm:cxn modelId="{FC26702A-06F5-4BA0-938C-F9E6A4572D78}" srcId="{B5F26539-26FB-48D1-87AE-7AC794CC3835}" destId="{78B77EC2-F95A-49F9-9BAF-0BE57A1816D1}" srcOrd="2" destOrd="0" parTransId="{5239DFCC-6235-4260-AB46-9704B1FA9361}" sibTransId="{BD9EE34A-8C3C-4D23-B558-3E5694C1B97E}"/>
    <dgm:cxn modelId="{6E05250C-66C2-47D3-BB90-DD894ECAF1E4}" type="presOf" srcId="{B5F26539-26FB-48D1-87AE-7AC794CC3835}" destId="{68410DC3-6E2A-4B63-91DD-0116A0A52C41}" srcOrd="0" destOrd="0" presId="urn:microsoft.com/office/officeart/2005/8/layout/hProcess11"/>
    <dgm:cxn modelId="{A7422184-D555-4857-B304-3720F769151D}" srcId="{B5F26539-26FB-48D1-87AE-7AC794CC3835}" destId="{AAAF2479-75D9-4994-B92E-EDF63690260C}" srcOrd="1" destOrd="0" parTransId="{E8658A54-4CDC-4273-8F1D-3025A7090502}" sibTransId="{35BF0A53-76F4-4D95-9A7A-A4F3646D1621}"/>
    <dgm:cxn modelId="{BB9048F0-E9EB-47F1-ACF7-453EEF2852AC}" type="presOf" srcId="{78B77EC2-F95A-49F9-9BAF-0BE57A1816D1}" destId="{DFA298E6-7211-4441-9D6E-3ACC2F1D3719}" srcOrd="0" destOrd="0" presId="urn:microsoft.com/office/officeart/2005/8/layout/hProcess11"/>
    <dgm:cxn modelId="{7F085319-7FB8-4CB5-AD13-38F083843615}" type="presOf" srcId="{BCC4CEEF-3D6A-41F6-A91F-C541C94F5FE0}" destId="{81B32341-5760-4634-8149-5E84144747BF}" srcOrd="0" destOrd="0" presId="urn:microsoft.com/office/officeart/2005/8/layout/hProcess11"/>
    <dgm:cxn modelId="{8BF2FB28-BA00-4D9E-BEEB-7D45058C39F7}" srcId="{B5F26539-26FB-48D1-87AE-7AC794CC3835}" destId="{39100D9A-7518-4424-A6F1-5757A8F8F536}" srcOrd="0" destOrd="0" parTransId="{124B0D70-CB32-4411-885F-B95EB3E8D045}" sibTransId="{492BF091-EA33-446E-8570-7E9555995C6C}"/>
    <dgm:cxn modelId="{8B0F1033-5BBA-480C-8FDB-C32C13CDCBED}" srcId="{B5F26539-26FB-48D1-87AE-7AC794CC3835}" destId="{BCC4CEEF-3D6A-41F6-A91F-C541C94F5FE0}" srcOrd="3" destOrd="0" parTransId="{31CAA876-C3CF-4CBF-803F-A89422D23EA8}" sibTransId="{EAA4E93C-A925-43E1-B5DF-A212A03EE095}"/>
    <dgm:cxn modelId="{AC740BC6-ED89-4FD8-B42C-2F4F6290F96B}" type="presParOf" srcId="{68410DC3-6E2A-4B63-91DD-0116A0A52C41}" destId="{42A961FB-FE91-4362-8549-E23095449772}" srcOrd="0" destOrd="0" presId="urn:microsoft.com/office/officeart/2005/8/layout/hProcess11"/>
    <dgm:cxn modelId="{C7CC7717-FE74-4B0F-A185-EA73B4B3CF57}" type="presParOf" srcId="{68410DC3-6E2A-4B63-91DD-0116A0A52C41}" destId="{7AB6667E-59A7-425B-9AC5-637D47506671}" srcOrd="1" destOrd="0" presId="urn:microsoft.com/office/officeart/2005/8/layout/hProcess11"/>
    <dgm:cxn modelId="{6FCABEFF-9FC3-4BB5-8B34-E3E67071BF2B}" type="presParOf" srcId="{7AB6667E-59A7-425B-9AC5-637D47506671}" destId="{4EF9DBC4-0674-4ED0-8B46-B899FB9D4267}" srcOrd="0" destOrd="0" presId="urn:microsoft.com/office/officeart/2005/8/layout/hProcess11"/>
    <dgm:cxn modelId="{513293BD-1977-4D74-8711-966462BC9C75}" type="presParOf" srcId="{4EF9DBC4-0674-4ED0-8B46-B899FB9D4267}" destId="{61D481CB-5291-496C-BFD5-12D22843D85D}" srcOrd="0" destOrd="0" presId="urn:microsoft.com/office/officeart/2005/8/layout/hProcess11"/>
    <dgm:cxn modelId="{8DCC4C2C-8C94-4521-A929-774EF61F6437}" type="presParOf" srcId="{4EF9DBC4-0674-4ED0-8B46-B899FB9D4267}" destId="{89E7AF31-986B-4205-B296-04E890F286A3}" srcOrd="1" destOrd="0" presId="urn:microsoft.com/office/officeart/2005/8/layout/hProcess11"/>
    <dgm:cxn modelId="{664C76E4-98C4-415B-9735-C010B1061E08}" type="presParOf" srcId="{4EF9DBC4-0674-4ED0-8B46-B899FB9D4267}" destId="{A47AE8E5-599C-493A-95DC-793AD3649E77}" srcOrd="2" destOrd="0" presId="urn:microsoft.com/office/officeart/2005/8/layout/hProcess11"/>
    <dgm:cxn modelId="{AEF6A919-29FD-41C3-800C-ACA481C5D621}" type="presParOf" srcId="{7AB6667E-59A7-425B-9AC5-637D47506671}" destId="{EDBFAC79-1E44-447E-8173-CACD7F89AB2B}" srcOrd="1" destOrd="0" presId="urn:microsoft.com/office/officeart/2005/8/layout/hProcess11"/>
    <dgm:cxn modelId="{A5CA1994-2EB4-43B5-B8E2-15EDA742BCCF}" type="presParOf" srcId="{7AB6667E-59A7-425B-9AC5-637D47506671}" destId="{3BE02350-3C0C-4CCF-9CBD-4759CA08E205}" srcOrd="2" destOrd="0" presId="urn:microsoft.com/office/officeart/2005/8/layout/hProcess11"/>
    <dgm:cxn modelId="{F9E905FB-FE9C-4297-8F79-E078C70C5F0D}" type="presParOf" srcId="{3BE02350-3C0C-4CCF-9CBD-4759CA08E205}" destId="{375E699B-F684-4252-B00E-90680B09EAB8}" srcOrd="0" destOrd="0" presId="urn:microsoft.com/office/officeart/2005/8/layout/hProcess11"/>
    <dgm:cxn modelId="{B7FC53F9-BB7C-4C67-977A-2D3110F4F598}" type="presParOf" srcId="{3BE02350-3C0C-4CCF-9CBD-4759CA08E205}" destId="{74ADF6A5-59A1-41DD-BE5C-72C6C6CB7A71}" srcOrd="1" destOrd="0" presId="urn:microsoft.com/office/officeart/2005/8/layout/hProcess11"/>
    <dgm:cxn modelId="{AB889A48-C31C-4FA9-A69B-0BCB00314584}" type="presParOf" srcId="{3BE02350-3C0C-4CCF-9CBD-4759CA08E205}" destId="{BEC66199-1F62-40F8-82CD-6EA89E781DC8}" srcOrd="2" destOrd="0" presId="urn:microsoft.com/office/officeart/2005/8/layout/hProcess11"/>
    <dgm:cxn modelId="{DFD7C6F6-DBA6-43A1-B0C0-4A41F9147985}" type="presParOf" srcId="{7AB6667E-59A7-425B-9AC5-637D47506671}" destId="{3CC05E2A-D769-40A9-8AA3-60E2AA5862A5}" srcOrd="3" destOrd="0" presId="urn:microsoft.com/office/officeart/2005/8/layout/hProcess11"/>
    <dgm:cxn modelId="{CDA44B0E-E477-45F6-BA59-8E34B428ACC1}" type="presParOf" srcId="{7AB6667E-59A7-425B-9AC5-637D47506671}" destId="{C54A9D69-AFC2-44CE-8D4A-58930F3DDDD7}" srcOrd="4" destOrd="0" presId="urn:microsoft.com/office/officeart/2005/8/layout/hProcess11"/>
    <dgm:cxn modelId="{812346FD-7DEC-4994-B999-888190801878}" type="presParOf" srcId="{C54A9D69-AFC2-44CE-8D4A-58930F3DDDD7}" destId="{DFA298E6-7211-4441-9D6E-3ACC2F1D3719}" srcOrd="0" destOrd="0" presId="urn:microsoft.com/office/officeart/2005/8/layout/hProcess11"/>
    <dgm:cxn modelId="{C59B367D-945B-428C-93F5-AA2188389F78}" type="presParOf" srcId="{C54A9D69-AFC2-44CE-8D4A-58930F3DDDD7}" destId="{D43214C0-DD94-441B-A800-79988B4CD938}" srcOrd="1" destOrd="0" presId="urn:microsoft.com/office/officeart/2005/8/layout/hProcess11"/>
    <dgm:cxn modelId="{2487CF62-8FD9-45CA-8FA3-CCC8E1886A24}" type="presParOf" srcId="{C54A9D69-AFC2-44CE-8D4A-58930F3DDDD7}" destId="{634AE655-288F-4144-A1E9-0E171B4B6805}" srcOrd="2" destOrd="0" presId="urn:microsoft.com/office/officeart/2005/8/layout/hProcess11"/>
    <dgm:cxn modelId="{72E87509-278C-4B8F-A548-F75D967F02FC}" type="presParOf" srcId="{7AB6667E-59A7-425B-9AC5-637D47506671}" destId="{2D10771D-6844-4EFF-B3B8-2842EE039C2D}" srcOrd="5" destOrd="0" presId="urn:microsoft.com/office/officeart/2005/8/layout/hProcess11"/>
    <dgm:cxn modelId="{7BFCE7F3-D779-4BA8-9ED7-06DEA2361A3A}" type="presParOf" srcId="{7AB6667E-59A7-425B-9AC5-637D47506671}" destId="{DD65364F-A382-4FF5-A70D-3D2DDF8E54E9}" srcOrd="6" destOrd="0" presId="urn:microsoft.com/office/officeart/2005/8/layout/hProcess11"/>
    <dgm:cxn modelId="{721D5B9D-02B4-4EA9-BBC7-267960E09BFD}" type="presParOf" srcId="{DD65364F-A382-4FF5-A70D-3D2DDF8E54E9}" destId="{81B32341-5760-4634-8149-5E84144747BF}" srcOrd="0" destOrd="0" presId="urn:microsoft.com/office/officeart/2005/8/layout/hProcess11"/>
    <dgm:cxn modelId="{6193CD1C-7650-472D-9365-6B1DA8ABFBDE}" type="presParOf" srcId="{DD65364F-A382-4FF5-A70D-3D2DDF8E54E9}" destId="{4CA30108-8A19-46C7-B02D-4854A4BD43BD}" srcOrd="1" destOrd="0" presId="urn:microsoft.com/office/officeart/2005/8/layout/hProcess11"/>
    <dgm:cxn modelId="{D42F158F-76D1-4262-B73A-1511F1268B20}" type="presParOf" srcId="{DD65364F-A382-4FF5-A70D-3D2DDF8E54E9}" destId="{3F7CC435-18DC-429D-9F2C-27C94AE03C8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961FB-FE91-4362-8549-E23095449772}">
      <dsp:nvSpPr>
        <dsp:cNvPr id="0" name=""/>
        <dsp:cNvSpPr/>
      </dsp:nvSpPr>
      <dsp:spPr>
        <a:xfrm>
          <a:off x="0" y="1274377"/>
          <a:ext cx="11141074" cy="169917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481CB-5291-496C-BFD5-12D22843D85D}">
      <dsp:nvSpPr>
        <dsp:cNvPr id="0" name=""/>
        <dsp:cNvSpPr/>
      </dsp:nvSpPr>
      <dsp:spPr>
        <a:xfrm>
          <a:off x="5018" y="0"/>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Initiation Readiness Review Kickoff Meeting</a:t>
          </a:r>
        </a:p>
        <a:p>
          <a:pPr lvl="0" algn="ctr" defTabSz="800100">
            <a:lnSpc>
              <a:spcPct val="90000"/>
            </a:lnSpc>
            <a:spcBef>
              <a:spcPct val="0"/>
            </a:spcBef>
            <a:spcAft>
              <a:spcPct val="35000"/>
            </a:spcAft>
          </a:pPr>
          <a:r>
            <a:rPr lang="en-US" sz="1800" kern="1200" dirty="0" smtClean="0"/>
            <a:t>02/11/2019</a:t>
          </a:r>
          <a:endParaRPr lang="en-US" sz="1800" kern="1200" dirty="0"/>
        </a:p>
      </dsp:txBody>
      <dsp:txXfrm>
        <a:off x="5018" y="0"/>
        <a:ext cx="2413718" cy="1699170"/>
      </dsp:txXfrm>
    </dsp:sp>
    <dsp:sp modelId="{89E7AF31-986B-4205-B296-04E890F286A3}">
      <dsp:nvSpPr>
        <dsp:cNvPr id="0" name=""/>
        <dsp:cNvSpPr/>
      </dsp:nvSpPr>
      <dsp:spPr>
        <a:xfrm>
          <a:off x="999481"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E699B-F684-4252-B00E-90680B09EAB8}">
      <dsp:nvSpPr>
        <dsp:cNvPr id="0" name=""/>
        <dsp:cNvSpPr/>
      </dsp:nvSpPr>
      <dsp:spPr>
        <a:xfrm>
          <a:off x="2539422" y="2548755"/>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Targeted Deployment Date(s)*</a:t>
          </a:r>
        </a:p>
        <a:p>
          <a:pPr lvl="0" algn="ctr" defTabSz="800100">
            <a:lnSpc>
              <a:spcPct val="90000"/>
            </a:lnSpc>
            <a:spcBef>
              <a:spcPct val="0"/>
            </a:spcBef>
            <a:spcAft>
              <a:spcPct val="35000"/>
            </a:spcAft>
          </a:pPr>
          <a:r>
            <a:rPr lang="en-US" sz="1800" kern="1200" dirty="0" smtClean="0"/>
            <a:t>04/12/2019</a:t>
          </a:r>
          <a:endParaRPr lang="en-US" sz="1800" kern="1200" dirty="0"/>
        </a:p>
      </dsp:txBody>
      <dsp:txXfrm>
        <a:off x="2539422" y="2548755"/>
        <a:ext cx="2413718" cy="1699170"/>
      </dsp:txXfrm>
    </dsp:sp>
    <dsp:sp modelId="{74ADF6A5-59A1-41DD-BE5C-72C6C6CB7A71}">
      <dsp:nvSpPr>
        <dsp:cNvPr id="0" name=""/>
        <dsp:cNvSpPr/>
      </dsp:nvSpPr>
      <dsp:spPr>
        <a:xfrm>
          <a:off x="3533885"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298E6-7211-4441-9D6E-3ACC2F1D3719}">
      <dsp:nvSpPr>
        <dsp:cNvPr id="0" name=""/>
        <dsp:cNvSpPr/>
      </dsp:nvSpPr>
      <dsp:spPr>
        <a:xfrm>
          <a:off x="5073826" y="0"/>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Targeted Readiness Date*</a:t>
          </a:r>
        </a:p>
        <a:p>
          <a:pPr lvl="0" algn="ctr" defTabSz="800100">
            <a:lnSpc>
              <a:spcPct val="90000"/>
            </a:lnSpc>
            <a:spcBef>
              <a:spcPct val="0"/>
            </a:spcBef>
            <a:spcAft>
              <a:spcPct val="35000"/>
            </a:spcAft>
          </a:pPr>
          <a:r>
            <a:rPr lang="en-US" sz="1800" kern="1200" dirty="0" smtClean="0"/>
            <a:t>05/31/2019</a:t>
          </a:r>
          <a:endParaRPr lang="en-US" sz="1800" kern="1200" dirty="0"/>
        </a:p>
      </dsp:txBody>
      <dsp:txXfrm>
        <a:off x="5073826" y="0"/>
        <a:ext cx="2413718" cy="1699170"/>
      </dsp:txXfrm>
    </dsp:sp>
    <dsp:sp modelId="{D43214C0-DD94-441B-A800-79988B4CD938}">
      <dsp:nvSpPr>
        <dsp:cNvPr id="0" name=""/>
        <dsp:cNvSpPr/>
      </dsp:nvSpPr>
      <dsp:spPr>
        <a:xfrm>
          <a:off x="6068289"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B32341-5760-4634-8149-5E84144747BF}">
      <dsp:nvSpPr>
        <dsp:cNvPr id="0" name=""/>
        <dsp:cNvSpPr/>
      </dsp:nvSpPr>
      <dsp:spPr>
        <a:xfrm>
          <a:off x="7608230" y="2548755"/>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Targeted Finish Date*</a:t>
          </a:r>
        </a:p>
        <a:p>
          <a:pPr lvl="0" algn="ctr" defTabSz="800100">
            <a:lnSpc>
              <a:spcPct val="90000"/>
            </a:lnSpc>
            <a:spcBef>
              <a:spcPct val="0"/>
            </a:spcBef>
            <a:spcAft>
              <a:spcPct val="35000"/>
            </a:spcAft>
          </a:pPr>
          <a:r>
            <a:rPr lang="en-US" sz="1400" i="1" kern="1200" dirty="0" smtClean="0"/>
            <a:t>(including Warranty)</a:t>
          </a:r>
        </a:p>
        <a:p>
          <a:pPr lvl="0" algn="ctr" defTabSz="800100">
            <a:lnSpc>
              <a:spcPct val="90000"/>
            </a:lnSpc>
            <a:spcBef>
              <a:spcPct val="0"/>
            </a:spcBef>
            <a:spcAft>
              <a:spcPct val="35000"/>
            </a:spcAft>
          </a:pPr>
          <a:r>
            <a:rPr lang="en-US" sz="1800" kern="1200" dirty="0" smtClean="0"/>
            <a:t> 06/30/2019</a:t>
          </a:r>
          <a:endParaRPr lang="en-US" sz="1800" kern="1200" dirty="0"/>
        </a:p>
      </dsp:txBody>
      <dsp:txXfrm>
        <a:off x="7608230" y="2548755"/>
        <a:ext cx="2413718" cy="1699170"/>
      </dsp:txXfrm>
    </dsp:sp>
    <dsp:sp modelId="{4CA30108-8A19-46C7-B02D-4854A4BD43BD}">
      <dsp:nvSpPr>
        <dsp:cNvPr id="0" name=""/>
        <dsp:cNvSpPr/>
      </dsp:nvSpPr>
      <dsp:spPr>
        <a:xfrm>
          <a:off x="8602693"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0" y="8311487"/>
            <a:ext cx="7023100" cy="986923"/>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 name="Date Placeholder 2"/>
          <p:cNvSpPr>
            <a:spLocks noGrp="1"/>
          </p:cNvSpPr>
          <p:nvPr>
            <p:ph type="dt" sz="quarter" idx="1"/>
          </p:nvPr>
        </p:nvSpPr>
        <p:spPr>
          <a:xfrm>
            <a:off x="0" y="8850110"/>
            <a:ext cx="3043343" cy="465455"/>
          </a:xfrm>
          <a:prstGeom prst="rect">
            <a:avLst/>
          </a:prstGeom>
        </p:spPr>
        <p:txBody>
          <a:bodyPr vert="horz" lIns="93324" tIns="46662" rIns="93324" bIns="46662" rtlCol="0" anchor="ctr"/>
          <a:lstStyle>
            <a:lvl1pPr algn="r">
              <a:defRPr sz="1200"/>
            </a:lvl1pPr>
          </a:lstStyle>
          <a:p>
            <a:pPr algn="l"/>
            <a:fld id="{BBC83403-A46B-1E47-8326-7356D40B5C29}" type="datetimeFigureOut">
              <a:rPr lang="en-US" sz="1000">
                <a:latin typeface="Calibri" panose="020F0502020204030204" pitchFamily="34" charset="0"/>
                <a:cs typeface="Arial" panose="020B0604020202020204" pitchFamily="34" charset="0"/>
              </a:rPr>
              <a:pPr algn="l"/>
              <a:t>3/27/2019</a:t>
            </a:fld>
            <a:endParaRPr lang="en-US" sz="1000" dirty="0">
              <a:latin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474259" y="8850110"/>
            <a:ext cx="547216" cy="465455"/>
          </a:xfrm>
          <a:prstGeom prst="rect">
            <a:avLst/>
          </a:prstGeom>
        </p:spPr>
        <p:txBody>
          <a:bodyPr vert="horz" lIns="93324" tIns="46662" rIns="93324" bIns="46662" rtlCol="0" anchor="ctr"/>
          <a:lstStyle>
            <a:lvl1pPr algn="r">
              <a:defRPr sz="1200"/>
            </a:lvl1pPr>
          </a:lstStyle>
          <a:p>
            <a:fld id="{29AB3EC6-FA96-1C46-91E9-729685CB0A5E}" type="slidenum">
              <a:rPr lang="en-US" sz="1000">
                <a:solidFill>
                  <a:schemeClr val="bg1"/>
                </a:solidFill>
                <a:latin typeface="Calibri" panose="020F0502020204030204" pitchFamily="34" charset="0"/>
                <a:cs typeface="Arial" panose="020B0604020202020204" pitchFamily="34" charset="0"/>
              </a:rPr>
              <a:t>‹#›</a:t>
            </a:fld>
            <a:endParaRPr lang="en-US" sz="1000" dirty="0">
              <a:solidFill>
                <a:schemeClr val="bg1"/>
              </a:solidFill>
              <a:latin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47205" y="8754574"/>
            <a:ext cx="1416994" cy="448300"/>
          </a:xfrm>
          <a:prstGeom prst="rect">
            <a:avLst/>
          </a:prstGeom>
        </p:spPr>
      </p:pic>
    </p:spTree>
    <p:extLst>
      <p:ext uri="{BB962C8B-B14F-4D97-AF65-F5344CB8AC3E}">
        <p14:creationId xmlns:p14="http://schemas.microsoft.com/office/powerpoint/2010/main" val="244216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7745" y="151198"/>
            <a:ext cx="3322638" cy="1870075"/>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27745" y="2190931"/>
            <a:ext cx="6367611" cy="6275179"/>
          </a:xfrm>
          <a:prstGeom prst="rect">
            <a:avLst/>
          </a:prstGeom>
        </p:spPr>
        <p:txBody>
          <a:bodyPr vert="horz" lIns="93324" tIns="46662" rIns="93324" bIns="4666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6461251" y="8842029"/>
            <a:ext cx="560223" cy="465455"/>
          </a:xfrm>
          <a:prstGeom prst="rect">
            <a:avLst/>
          </a:prstGeom>
        </p:spPr>
        <p:txBody>
          <a:bodyPr vert="horz" lIns="93324" tIns="46662" rIns="93324" bIns="46662" rtlCol="0" anchor="ct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C5742524-B4E0-48CC-A130-9440D65D0EAF}" type="slidenum">
              <a:rPr lang="en-US" smtClean="0">
                <a:latin typeface="Calibri" panose="020F0502020204030204" pitchFamily="34" charset="0"/>
              </a:rPr>
              <a:pPr/>
              <a:t>‹#›</a:t>
            </a:fld>
            <a:endParaRPr lang="en-US">
              <a:latin typeface="Calibri" panose="020F0502020204030204" pitchFamily="34" charset="0"/>
            </a:endParaRPr>
          </a:p>
        </p:txBody>
      </p:sp>
      <p:sp>
        <p:nvSpPr>
          <p:cNvPr id="11" name="Date Placeholder 10"/>
          <p:cNvSpPr>
            <a:spLocks noGrp="1"/>
          </p:cNvSpPr>
          <p:nvPr>
            <p:ph type="dt" idx="1"/>
          </p:nvPr>
        </p:nvSpPr>
        <p:spPr>
          <a:xfrm>
            <a:off x="0" y="8906308"/>
            <a:ext cx="842772" cy="336897"/>
          </a:xfrm>
          <a:prstGeom prst="rect">
            <a:avLst/>
          </a:prstGeom>
        </p:spPr>
        <p:txBody>
          <a:bodyPr vert="horz" lIns="93324" tIns="46662" rIns="93324" bIns="46662" rtlCol="0" anchor="ctr"/>
          <a:lstStyle>
            <a:lvl1pPr algn="l">
              <a:defRPr sz="1000">
                <a:latin typeface="Arial" panose="020B0604020202020204" pitchFamily="34" charset="0"/>
                <a:cs typeface="Arial" panose="020B0604020202020204" pitchFamily="34" charset="0"/>
              </a:defRPr>
            </a:lvl1pPr>
          </a:lstStyle>
          <a:p>
            <a:fld id="{F9606CD7-3C0F-4F08-8F4B-D4704564BD7E}" type="datetimeFigureOut">
              <a:rPr lang="en-US" smtClean="0">
                <a:latin typeface="Calibri" panose="020F0502020204030204" pitchFamily="34" charset="0"/>
              </a:rPr>
              <a:pPr/>
              <a:t>3/27/2019</a:t>
            </a:fld>
            <a:endParaRPr lang="en-US">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824" y="8954629"/>
            <a:ext cx="882654" cy="240253"/>
          </a:xfrm>
          <a:prstGeom prst="rect">
            <a:avLst/>
          </a:prstGeom>
        </p:spPr>
      </p:pic>
    </p:spTree>
    <p:extLst>
      <p:ext uri="{BB962C8B-B14F-4D97-AF65-F5344CB8AC3E}">
        <p14:creationId xmlns:p14="http://schemas.microsoft.com/office/powerpoint/2010/main" val="26013515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0000"/>
      </a:lnSpc>
      <a:spcBef>
        <a:spcPts val="0"/>
      </a:spcBef>
      <a:defRPr sz="1400" kern="1200">
        <a:solidFill>
          <a:schemeClr val="tx1"/>
        </a:solidFill>
        <a:latin typeface="Cambria" panose="02040503050406030204" pitchFamily="18" charset="0"/>
        <a:ea typeface="+mn-ea"/>
        <a:cs typeface="+mn-cs"/>
      </a:defRPr>
    </a:lvl1pPr>
    <a:lvl2pPr marL="1778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2pPr>
    <a:lvl3pPr marL="403225" indent="-169863"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Cambria" panose="02040503050406030204" pitchFamily="18" charset="0"/>
        <a:ea typeface="+mn-ea"/>
        <a:cs typeface="+mn-cs"/>
      </a:defRPr>
    </a:lvl3pPr>
    <a:lvl4pPr marL="9144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4pPr>
    <a:lvl5pPr marL="1828800" algn="l" defTabSz="914400" rtl="0" eaLnBrk="1" latinLnBrk="0" hangingPunct="1">
      <a:lnSpc>
        <a:spcPct val="100000"/>
      </a:lnSpc>
      <a:spcBef>
        <a:spcPts val="300"/>
      </a:spcBef>
      <a:defRPr sz="14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2</a:t>
            </a:fld>
            <a:endParaRPr lang="en-US">
              <a:latin typeface="Calibri" panose="020F0502020204030204" pitchFamily="34" charset="0"/>
            </a:endParaRPr>
          </a:p>
        </p:txBody>
      </p:sp>
    </p:spTree>
    <p:extLst>
      <p:ext uri="{BB962C8B-B14F-4D97-AF65-F5344CB8AC3E}">
        <p14:creationId xmlns:p14="http://schemas.microsoft.com/office/powerpoint/2010/main" val="401784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7</a:t>
            </a:fld>
            <a:endParaRPr lang="en-US">
              <a:latin typeface="Calibri" panose="020F0502020204030204" pitchFamily="34" charset="0"/>
            </a:endParaRPr>
          </a:p>
        </p:txBody>
      </p:sp>
    </p:spTree>
    <p:extLst>
      <p:ext uri="{BB962C8B-B14F-4D97-AF65-F5344CB8AC3E}">
        <p14:creationId xmlns:p14="http://schemas.microsoft.com/office/powerpoint/2010/main" val="1615492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14</a:t>
            </a:fld>
            <a:endParaRPr lang="en-US">
              <a:latin typeface="Calibri" panose="020F0502020204030204" pitchFamily="34" charset="0"/>
            </a:endParaRPr>
          </a:p>
        </p:txBody>
      </p:sp>
    </p:spTree>
    <p:extLst>
      <p:ext uri="{BB962C8B-B14F-4D97-AF65-F5344CB8AC3E}">
        <p14:creationId xmlns:p14="http://schemas.microsoft.com/office/powerpoint/2010/main" val="453807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6.pn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6.png"/><Relationship Id="rId2" Type="http://schemas.openxmlformats.org/officeDocument/2006/relationships/vmlDrawing" Target="../drawings/vmlDrawing30.vml"/><Relationship Id="rId1" Type="http://schemas.openxmlformats.org/officeDocument/2006/relationships/themeOverride" Target="../theme/themeOverride2.x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3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3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3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png"/><Relationship Id="rId2" Type="http://schemas.openxmlformats.org/officeDocument/2006/relationships/vmlDrawing" Target="../drawings/vmlDrawing6.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ix.Initiation_Meeting">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96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hasCustomPrompt="1"/>
          </p:nvPr>
        </p:nvSpPr>
        <p:spPr>
          <a:xfrm>
            <a:off x="700698" y="4919137"/>
            <a:ext cx="10803022" cy="1051560"/>
          </a:xfrm>
        </p:spPr>
        <p:txBody>
          <a:bodyPr>
            <a:normAutofit/>
          </a:bodyPr>
          <a:lstStyle>
            <a:lvl1pPr marL="0" indent="0">
              <a:buNone/>
              <a:defRPr sz="2800" b="0">
                <a:solidFill>
                  <a:schemeClr val="accent1"/>
                </a:solidFill>
              </a:defRPr>
            </a:lvl1pPr>
          </a:lstStyle>
          <a:p>
            <a:pPr lvl="0"/>
            <a:r>
              <a:rPr lang="en-US" dirty="0" smtClean="0"/>
              <a:t>Click to edit CWI Priority/Initiative</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hasCustomPrompt="1"/>
          </p:nvPr>
        </p:nvSpPr>
        <p:spPr>
          <a:xfrm>
            <a:off x="701706" y="3841367"/>
            <a:ext cx="10797868" cy="1005840"/>
          </a:xfrm>
        </p:spPr>
        <p:txBody>
          <a:bodyPr>
            <a:normAutofit/>
          </a:bodyPr>
          <a:lstStyle>
            <a:lvl1pPr>
              <a:defRPr sz="4400">
                <a:solidFill>
                  <a:schemeClr val="accent1"/>
                </a:solidFill>
              </a:defRPr>
            </a:lvl1pPr>
          </a:lstStyle>
          <a:p>
            <a:r>
              <a:rPr lang="en-US" dirty="0" smtClean="0"/>
              <a:t>Click to edit Work Request/Project Name</a:t>
            </a:r>
            <a:endParaRPr lang="en-US" dirty="0"/>
          </a:p>
        </p:txBody>
      </p:sp>
      <p:sp>
        <p:nvSpPr>
          <p:cNvPr id="5" name="Picture Placeholder 4"/>
          <p:cNvSpPr>
            <a:spLocks noGrp="1"/>
          </p:cNvSpPr>
          <p:nvPr>
            <p:ph type="pic" sz="quarter" idx="12"/>
          </p:nvPr>
        </p:nvSpPr>
        <p:spPr>
          <a:xfrm>
            <a:off x="5694363" y="745434"/>
            <a:ext cx="5198097" cy="2423160"/>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4" name="Text Placeholder 3"/>
          <p:cNvSpPr>
            <a:spLocks noGrp="1"/>
          </p:cNvSpPr>
          <p:nvPr>
            <p:ph type="body" sz="quarter" idx="14" hasCustomPrompt="1"/>
          </p:nvPr>
        </p:nvSpPr>
        <p:spPr>
          <a:xfrm>
            <a:off x="5694363" y="3217138"/>
            <a:ext cx="5199062" cy="459825"/>
          </a:xfrm>
        </p:spPr>
        <p:txBody>
          <a:bodyPr>
            <a:normAutofit/>
          </a:bodyPr>
          <a:lstStyle>
            <a:lvl1pPr marL="0" indent="0" algn="ctr">
              <a:buNone/>
              <a:defRPr sz="2400" b="1" baseline="0"/>
            </a:lvl1pPr>
          </a:lstStyle>
          <a:p>
            <a:pPr lvl="0"/>
            <a:r>
              <a:rPr lang="en-US" dirty="0" smtClean="0"/>
              <a:t>Click to edit Meeting Name/Subject</a:t>
            </a:r>
            <a:endParaRPr lang="en-US" dirty="0"/>
          </a:p>
        </p:txBody>
      </p:sp>
      <p:sp>
        <p:nvSpPr>
          <p:cNvPr id="7" name="Text Placeholder 6"/>
          <p:cNvSpPr>
            <a:spLocks noGrp="1"/>
          </p:cNvSpPr>
          <p:nvPr>
            <p:ph type="body" sz="quarter" idx="15" hasCustomPrompt="1"/>
          </p:nvPr>
        </p:nvSpPr>
        <p:spPr>
          <a:xfrm>
            <a:off x="700088" y="6011180"/>
            <a:ext cx="5029200" cy="274320"/>
          </a:xfrm>
        </p:spPr>
        <p:txBody>
          <a:bodyPr>
            <a:normAutofit/>
          </a:bodyPr>
          <a:lstStyle>
            <a:lvl1pPr marL="0" indent="0">
              <a:buNone/>
              <a:defRPr sz="1400" baseline="0"/>
            </a:lvl1pPr>
          </a:lstStyle>
          <a:p>
            <a:pPr lvl="0"/>
            <a:r>
              <a:rPr lang="en-US" dirty="0" smtClean="0"/>
              <a:t>Click to edit Presenter Name</a:t>
            </a:r>
            <a:endParaRPr lang="en-US" dirty="0"/>
          </a:p>
        </p:txBody>
      </p:sp>
      <p:sp>
        <p:nvSpPr>
          <p:cNvPr id="10" name="Text Placeholder 9"/>
          <p:cNvSpPr>
            <a:spLocks noGrp="1"/>
          </p:cNvSpPr>
          <p:nvPr>
            <p:ph type="body" sz="quarter" idx="16" hasCustomPrompt="1"/>
          </p:nvPr>
        </p:nvSpPr>
        <p:spPr>
          <a:xfrm>
            <a:off x="700088" y="6299857"/>
            <a:ext cx="1958975" cy="274320"/>
          </a:xfrm>
        </p:spPr>
        <p:txBody>
          <a:bodyPr>
            <a:normAutofit/>
          </a:bodyPr>
          <a:lstStyle>
            <a:lvl1pPr marL="0" indent="0">
              <a:buNone/>
              <a:defRPr sz="1300" baseline="0"/>
            </a:lvl1pPr>
          </a:lstStyle>
          <a:p>
            <a:pPr lvl="0"/>
            <a:r>
              <a:rPr lang="en-US" dirty="0" smtClean="0"/>
              <a:t>Click to edit Create Date</a:t>
            </a:r>
            <a:endParaRPr lang="en-US" dirty="0"/>
          </a:p>
        </p:txBody>
      </p:sp>
      <p:sp>
        <p:nvSpPr>
          <p:cNvPr id="13" name="TextBox 12"/>
          <p:cNvSpPr txBox="1"/>
          <p:nvPr userDrawn="1"/>
        </p:nvSpPr>
        <p:spPr>
          <a:xfrm>
            <a:off x="660941" y="2155370"/>
            <a:ext cx="3383280" cy="400110"/>
          </a:xfrm>
          <a:prstGeom prst="rect">
            <a:avLst/>
          </a:prstGeom>
          <a:noFill/>
        </p:spPr>
        <p:txBody>
          <a:bodyPr wrap="square" rtlCol="0">
            <a:spAutoFit/>
          </a:bodyPr>
          <a:lstStyle/>
          <a:p>
            <a:pPr algn="ctr"/>
            <a:r>
              <a:rPr lang="en-US" sz="2000" i="1" dirty="0" smtClean="0">
                <a:solidFill>
                  <a:schemeClr val="bg1"/>
                </a:solidFill>
              </a:rPr>
              <a:t>Initiation Services</a:t>
            </a:r>
            <a:endParaRPr lang="en-US" sz="2000" i="1" dirty="0">
              <a:solidFill>
                <a:schemeClr val="bg1"/>
              </a:solidFill>
            </a:endParaRPr>
          </a:p>
        </p:txBody>
      </p:sp>
    </p:spTree>
    <p:extLst>
      <p:ext uri="{BB962C8B-B14F-4D97-AF65-F5344CB8AC3E}">
        <p14:creationId xmlns:p14="http://schemas.microsoft.com/office/powerpoint/2010/main" val="284104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BlueTitleContentPanel.Narrow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9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71314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BlueTitleContentPanel.Split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2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49224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394960" cy="996696"/>
          </a:xfrm>
        </p:spPr>
        <p:txBody>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39642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39496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492875" y="-1"/>
            <a:ext cx="5695950" cy="6858000"/>
          </a:xfrm>
        </p:spPr>
        <p:txBody>
          <a:bodyPr/>
          <a:lstStyle/>
          <a:p>
            <a:endParaRPr lang="en-US" dirty="0"/>
          </a:p>
        </p:txBody>
      </p:sp>
    </p:spTree>
    <p:extLst>
      <p:ext uri="{BB962C8B-B14F-4D97-AF65-F5344CB8AC3E}">
        <p14:creationId xmlns:p14="http://schemas.microsoft.com/office/powerpoint/2010/main" val="74048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BlueTitleContentPanel.NarrowPicture">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4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104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BlueTitlePanel.logo_Title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4392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6535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353743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93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83443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igh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865931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66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p:cNvSpPr/>
          <p:nvPr userDrawn="1"/>
        </p:nvSpPr>
        <p:spPr>
          <a:xfrm>
            <a:off x="6126965" y="0"/>
            <a:ext cx="606186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72111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740905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95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22141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BluePanel_Two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9636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120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371600"/>
            <a:ext cx="5437187" cy="51206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3238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BluePanel_Comparis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2531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5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841544"/>
            <a:ext cx="5437187" cy="465069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841544"/>
            <a:ext cx="5437187" cy="46506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5" hasCustomPrompt="1"/>
          </p:nvPr>
        </p:nvSpPr>
        <p:spPr>
          <a:xfrm>
            <a:off x="528637" y="1358944"/>
            <a:ext cx="5440680" cy="482600"/>
          </a:xfrm>
        </p:spPr>
        <p:txBody>
          <a:bodyPr/>
          <a:lstStyle>
            <a:lvl1pPr marL="0" indent="0">
              <a:buNone/>
              <a:defRPr b="1"/>
            </a:lvl1pPr>
          </a:lstStyle>
          <a:p>
            <a:pPr lvl="0"/>
            <a:r>
              <a:rPr lang="en-US" dirty="0" smtClean="0"/>
              <a:t>Click to edit Subtitle</a:t>
            </a:r>
            <a:endParaRPr lang="en-US" dirty="0"/>
          </a:p>
        </p:txBody>
      </p:sp>
      <p:sp>
        <p:nvSpPr>
          <p:cNvPr id="14" name="Text Placeholder 9"/>
          <p:cNvSpPr>
            <a:spLocks noGrp="1"/>
          </p:cNvSpPr>
          <p:nvPr>
            <p:ph type="body" sz="quarter" idx="16" hasCustomPrompt="1"/>
          </p:nvPr>
        </p:nvSpPr>
        <p:spPr>
          <a:xfrm>
            <a:off x="6311751" y="1358944"/>
            <a:ext cx="5440680" cy="482600"/>
          </a:xfrm>
        </p:spPr>
        <p:txBody>
          <a:bodyPr/>
          <a:lstStyle>
            <a:lvl1pPr marL="0" indent="0">
              <a:buNone/>
              <a:defRPr b="1">
                <a:solidFill>
                  <a:schemeClr val="bg1"/>
                </a:solidFill>
              </a:defRPr>
            </a:lvl1pPr>
          </a:lstStyle>
          <a:p>
            <a:pPr lvl="0"/>
            <a:r>
              <a:rPr lang="en-US" dirty="0" smtClean="0"/>
              <a:t>Click to edit Subtitle</a:t>
            </a:r>
            <a:endParaRPr lang="en-US" dirty="0"/>
          </a:p>
        </p:txBody>
      </p:sp>
    </p:spTree>
    <p:extLst>
      <p:ext uri="{BB962C8B-B14F-4D97-AF65-F5344CB8AC3E}">
        <p14:creationId xmlns:p14="http://schemas.microsoft.com/office/powerpoint/2010/main" val="410616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47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5"/>
          </p:nvPr>
        </p:nvSpPr>
        <p:spPr>
          <a:xfrm>
            <a:off x="7998083" y="1946682"/>
            <a:ext cx="3200400" cy="3200400"/>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235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BlueAgendaPanel.NarrowPicture-QandA_Ic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37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0" name="Group 9"/>
          <p:cNvGrpSpPr/>
          <p:nvPr userDrawn="1"/>
        </p:nvGrpSpPr>
        <p:grpSpPr>
          <a:xfrm>
            <a:off x="1198566" y="5337441"/>
            <a:ext cx="4460869" cy="720161"/>
            <a:chOff x="975429" y="5309704"/>
            <a:chExt cx="4460869" cy="720161"/>
          </a:xfrm>
        </p:grpSpPr>
        <p:pic>
          <p:nvPicPr>
            <p:cNvPr id="12" name="Picture 11"/>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3"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4"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
        <p:nvSpPr>
          <p:cNvPr id="15"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1007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Meeting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63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hasCustomPrompt="1"/>
          </p:nvPr>
        </p:nvSpPr>
        <p:spPr>
          <a:xfrm>
            <a:off x="594344" y="1789926"/>
            <a:ext cx="6766560" cy="996950"/>
          </a:xfrm>
        </p:spPr>
        <p:txBody>
          <a:bodyPr anchor="b"/>
          <a:lstStyle>
            <a:lvl1pPr>
              <a:defRPr>
                <a:solidFill>
                  <a:schemeClr val="bg2"/>
                </a:solidFill>
              </a:defRPr>
            </a:lvl1pPr>
          </a:lstStyle>
          <a:p>
            <a:r>
              <a:rPr lang="en-US" dirty="0" smtClean="0"/>
              <a:t>Break – ## minutes</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pic>
        <p:nvPicPr>
          <p:cNvPr id="11" name="Picture 10"/>
          <p:cNvPicPr>
            <a:picLocks noChangeAspect="1"/>
          </p:cNvPicPr>
          <p:nvPr userDrawn="1"/>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98083" y="1946682"/>
            <a:ext cx="3195658" cy="3200400"/>
          </a:xfrm>
          <a:prstGeom prst="rect">
            <a:avLst/>
          </a:prstGeom>
        </p:spPr>
      </p:pic>
      <p:sp>
        <p:nvSpPr>
          <p:cNvPr id="12" name="Text Placeholder 5"/>
          <p:cNvSpPr>
            <a:spLocks noGrp="1"/>
          </p:cNvSpPr>
          <p:nvPr>
            <p:ph type="body" sz="quarter" idx="14" hasCustomPrompt="1"/>
          </p:nvPr>
        </p:nvSpPr>
        <p:spPr>
          <a:xfrm>
            <a:off x="594344" y="2878316"/>
            <a:ext cx="6309360" cy="3017520"/>
          </a:xfrm>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We will return at 1:00pm</a:t>
            </a:r>
            <a:endParaRPr lang="en-US" dirty="0"/>
          </a:p>
        </p:txBody>
      </p:sp>
    </p:spTree>
    <p:extLst>
      <p:ext uri="{BB962C8B-B14F-4D97-AF65-F5344CB8AC3E}">
        <p14:creationId xmlns:p14="http://schemas.microsoft.com/office/powerpoint/2010/main" val="157839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No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65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82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andA_LeftBluePanel.logo">
    <p:spTree>
      <p:nvGrpSpPr>
        <p:cNvPr id="1" name=""/>
        <p:cNvGrpSpPr/>
        <p:nvPr/>
      </p:nvGrpSpPr>
      <p:grpSpPr>
        <a:xfrm>
          <a:off x="0" y="0"/>
          <a:ext cx="0" cy="0"/>
          <a:chOff x="0" y="0"/>
          <a:chExt cx="0" cy="0"/>
        </a:xfrm>
      </p:grpSpPr>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1" name="Content Placeholder 6"/>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060154" y="3175"/>
            <a:ext cx="6126480" cy="6869036"/>
          </a:xfrm>
          <a:prstGeom prst="rect">
            <a:avLst/>
          </a:prstGeom>
        </p:spPr>
      </p:pic>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64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29028" y="1244794"/>
            <a:ext cx="5029200" cy="2758494"/>
          </a:xfrm>
        </p:spPr>
        <p:txBody>
          <a:bodyPr anchor="t"/>
          <a:lstStyle>
            <a:lvl1pPr>
              <a:defRPr sz="3600">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Tree>
    <p:extLst>
      <p:ext uri="{BB962C8B-B14F-4D97-AF65-F5344CB8AC3E}">
        <p14:creationId xmlns:p14="http://schemas.microsoft.com/office/powerpoint/2010/main" val="31431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White.Header.No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5239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3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09173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White.Header.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35764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2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5317605"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1301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_Pix">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492934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0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803022"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p:nvPr>
        </p:nvSpPr>
        <p:spPr>
          <a:xfrm>
            <a:off x="701706" y="3893619"/>
            <a:ext cx="10797868" cy="1005840"/>
          </a:xfrm>
        </p:spPr>
        <p:txBody>
          <a:bodyPr/>
          <a:lstStyle>
            <a:lvl1pPr>
              <a:defRPr sz="4400">
                <a:solidFill>
                  <a:schemeClr val="accent1"/>
                </a:solidFill>
              </a:defRPr>
            </a:lvl1pPr>
          </a:lstStyle>
          <a:p>
            <a:r>
              <a:rPr lang="en-US" smtClean="0"/>
              <a:t>Click to edit Master title style</a:t>
            </a:r>
            <a:endParaRPr lang="en-US" dirty="0"/>
          </a:p>
        </p:txBody>
      </p:sp>
      <p:sp>
        <p:nvSpPr>
          <p:cNvPr id="5" name="Picture Placeholder 4"/>
          <p:cNvSpPr>
            <a:spLocks noGrp="1"/>
          </p:cNvSpPr>
          <p:nvPr>
            <p:ph type="pic" sz="quarter" idx="12"/>
          </p:nvPr>
        </p:nvSpPr>
        <p:spPr>
          <a:xfrm>
            <a:off x="5695121" y="745435"/>
            <a:ext cx="5198097" cy="3148703"/>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908841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_NoPix">
    <p:bg>
      <p:bgPr>
        <a:solidFill>
          <a:schemeClr val="bg1"/>
        </a:solidFill>
        <a:effectLst/>
      </p:bgPr>
    </p:bg>
    <p:spTree>
      <p:nvGrpSpPr>
        <p:cNvPr id="1" name=""/>
        <p:cNvGrpSpPr/>
        <p:nvPr/>
      </p:nvGrpSpPr>
      <p:grpSpPr>
        <a:xfrm>
          <a:off x="0" y="0"/>
          <a:ext cx="0" cy="0"/>
          <a:chOff x="0" y="0"/>
          <a:chExt cx="0" cy="0"/>
        </a:xfrm>
      </p:grpSpPr>
      <p:sp>
        <p:nvSpPr>
          <p:cNvPr id="9" name="Freeform 8"/>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041018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713537"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sp>
        <p:nvSpPr>
          <p:cNvPr id="24" name="Title 23"/>
          <p:cNvSpPr>
            <a:spLocks noGrp="1"/>
          </p:cNvSpPr>
          <p:nvPr>
            <p:ph type="title"/>
          </p:nvPr>
        </p:nvSpPr>
        <p:spPr>
          <a:xfrm>
            <a:off x="701696" y="3893619"/>
            <a:ext cx="10708425" cy="1005840"/>
          </a:xfrm>
        </p:spPr>
        <p:txBody>
          <a:bodyPr/>
          <a:lstStyle>
            <a:lvl1pPr>
              <a:defRPr sz="4400">
                <a:solidFill>
                  <a:schemeClr val="accent1"/>
                </a:solidFill>
              </a:defRPr>
            </a:lvl1pPr>
          </a:lstStyle>
          <a:p>
            <a:r>
              <a:rPr lang="en-US" smtClean="0"/>
              <a:t>Click to edit Master title style</a:t>
            </a:r>
            <a:endParaRPr lang="en-US" dirty="0"/>
          </a:p>
        </p:txBody>
      </p:sp>
      <p:sp>
        <p:nvSpPr>
          <p:cNvPr id="10" name="Footer Placeholder 3"/>
          <p:cNvSpPr>
            <a:spLocks noGrp="1"/>
          </p:cNvSpPr>
          <p:nvPr>
            <p:ph type="ftr" sz="quarter" idx="13"/>
          </p:nvPr>
        </p:nvSpPr>
        <p:spPr>
          <a:xfrm>
            <a:off x="700698" y="6646614"/>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3" name="Picture 12"/>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Tree>
    <p:extLst>
      <p:ext uri="{BB962C8B-B14F-4D97-AF65-F5344CB8AC3E}">
        <p14:creationId xmlns:p14="http://schemas.microsoft.com/office/powerpoint/2010/main" val="270509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_No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943413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1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403917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_Content">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40817729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1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0"/>
          </p:nvPr>
        </p:nvSpPr>
        <p:spPr>
          <a:xfrm>
            <a:off x="528638" y="1341782"/>
            <a:ext cx="11141075" cy="4343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5037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72612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1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0"/>
          </p:nvPr>
        </p:nvSpPr>
        <p:spPr>
          <a:xfrm>
            <a:off x="528638" y="1321283"/>
            <a:ext cx="11141740"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6213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BlueAgendaPanel.NarrowPicture-QandA_Icon">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2" name="Group 11"/>
          <p:cNvGrpSpPr/>
          <p:nvPr userDrawn="1"/>
        </p:nvGrpSpPr>
        <p:grpSpPr>
          <a:xfrm>
            <a:off x="6529518" y="5324915"/>
            <a:ext cx="4460869" cy="720161"/>
            <a:chOff x="975429" y="5309704"/>
            <a:chExt cx="4460869" cy="720161"/>
          </a:xfrm>
        </p:grpSpPr>
        <p:pic>
          <p:nvPicPr>
            <p:cNvPr id="13" name="Picture 12"/>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4"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5"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Tree>
    <p:extLst>
      <p:ext uri="{BB962C8B-B14F-4D97-AF65-F5344CB8AC3E}">
        <p14:creationId xmlns:p14="http://schemas.microsoft.com/office/powerpoint/2010/main" val="307708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653781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20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46296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BluePanel.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34408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23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01551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ftBluePanel.No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107078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25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930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69459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27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71870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BlueLogo">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336331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3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94101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Blu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596733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32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705542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342151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652657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_NoContent.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3927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0548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_Content.Logo">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5027008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88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528638" y="1341782"/>
            <a:ext cx="11141075" cy="43430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372502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41609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10" name="Content Placeholder 9"/>
          <p:cNvSpPr>
            <a:spLocks noGrp="1"/>
          </p:cNvSpPr>
          <p:nvPr>
            <p:ph sz="quarter" idx="10"/>
          </p:nvPr>
        </p:nvSpPr>
        <p:spPr>
          <a:xfrm>
            <a:off x="528638" y="1321283"/>
            <a:ext cx="11141740" cy="45227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195474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Head_No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30150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0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17766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_Comparison.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570089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8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11" name="Content Placeholder 6"/>
          <p:cNvSpPr>
            <a:spLocks noGrp="1"/>
          </p:cNvSpPr>
          <p:nvPr>
            <p:ph sz="quarter" idx="10"/>
          </p:nvPr>
        </p:nvSpPr>
        <p:spPr>
          <a:xfrm>
            <a:off x="528638" y="1841544"/>
            <a:ext cx="5437187" cy="36542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841544"/>
            <a:ext cx="5437187" cy="36542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9"/>
          <p:cNvSpPr>
            <a:spLocks noGrp="1"/>
          </p:cNvSpPr>
          <p:nvPr>
            <p:ph type="body" sz="quarter" idx="15" hasCustomPrompt="1"/>
          </p:nvPr>
        </p:nvSpPr>
        <p:spPr>
          <a:xfrm>
            <a:off x="528637" y="1358944"/>
            <a:ext cx="5440680" cy="482600"/>
          </a:xfrm>
        </p:spPr>
        <p:txBody>
          <a:bodyPr anchor="b">
            <a:noAutofit/>
          </a:bodyPr>
          <a:lstStyle>
            <a:lvl1pPr marL="0" indent="0">
              <a:buNone/>
              <a:defRPr sz="2800" b="1"/>
            </a:lvl1pPr>
          </a:lstStyle>
          <a:p>
            <a:pPr lvl="0"/>
            <a:r>
              <a:rPr lang="en-US" dirty="0" smtClean="0"/>
              <a:t>Click to edit Subtitle</a:t>
            </a:r>
            <a:endParaRPr lang="en-US" dirty="0"/>
          </a:p>
        </p:txBody>
      </p:sp>
      <p:sp>
        <p:nvSpPr>
          <p:cNvPr id="18" name="Text Placeholder 9"/>
          <p:cNvSpPr>
            <a:spLocks noGrp="1"/>
          </p:cNvSpPr>
          <p:nvPr>
            <p:ph type="body" sz="quarter" idx="16" hasCustomPrompt="1"/>
          </p:nvPr>
        </p:nvSpPr>
        <p:spPr>
          <a:xfrm>
            <a:off x="6233373" y="1358944"/>
            <a:ext cx="5440680" cy="482600"/>
          </a:xfrm>
        </p:spPr>
        <p:txBody>
          <a:bodyPr vert="horz" lIns="0" tIns="45720" rIns="91440" bIns="45720" rtlCol="0" anchor="b">
            <a:noAutofit/>
          </a:bodyPr>
          <a:lstStyle>
            <a:lvl1pPr>
              <a:defRPr lang="en-US" sz="2800" b="1" dirty="0"/>
            </a:lvl1pPr>
          </a:lstStyle>
          <a:p>
            <a:pPr marL="0" lvl="0" indent="0">
              <a:buNone/>
            </a:pPr>
            <a:r>
              <a:rPr lang="en-US" dirty="0" smtClean="0"/>
              <a:t>Click to edit Subtitle</a:t>
            </a:r>
            <a:endParaRPr lang="en-US" dirty="0"/>
          </a:p>
        </p:txBody>
      </p:sp>
    </p:spTree>
    <p:extLst>
      <p:ext uri="{BB962C8B-B14F-4D97-AF65-F5344CB8AC3E}">
        <p14:creationId xmlns:p14="http://schemas.microsoft.com/office/powerpoint/2010/main" val="383654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_Two_Contents.Logo">
    <p:spTree>
      <p:nvGrpSpPr>
        <p:cNvPr id="1" name=""/>
        <p:cNvGrpSpPr/>
        <p:nvPr/>
      </p:nvGrpSpPr>
      <p:grpSpPr>
        <a:xfrm>
          <a:off x="0" y="0"/>
          <a:ext cx="0" cy="0"/>
          <a:chOff x="0" y="0"/>
          <a:chExt cx="0" cy="0"/>
        </a:xfrm>
      </p:grpSpPr>
      <p:sp>
        <p:nvSpPr>
          <p:cNvPr id="11" name="Content Placeholder 6"/>
          <p:cNvSpPr>
            <a:spLocks noGrp="1"/>
          </p:cNvSpPr>
          <p:nvPr>
            <p:ph sz="quarter" idx="10"/>
          </p:nvPr>
        </p:nvSpPr>
        <p:spPr>
          <a:xfrm>
            <a:off x="528638" y="1358944"/>
            <a:ext cx="5437187" cy="41368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358944"/>
            <a:ext cx="5437187" cy="41368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434066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6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4973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emf"/><Relationship Id="rId2" Type="http://schemas.openxmlformats.org/officeDocument/2006/relationships/slideLayout" Target="../slideLayouts/slideLayout26.xml"/><Relationship Id="rId16" Type="http://schemas.openxmlformats.org/officeDocument/2006/relationships/oleObject" Target="../embeddings/oleObject26.bin"/><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ags" Target="../tags/tag27.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vmlDrawing" Target="../drawings/vmlDrawing2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7"/>
            </p:custDataLst>
            <p:extLst>
              <p:ext uri="{D42A27DB-BD31-4B8C-83A1-F6EECF244321}">
                <p14:modId xmlns:p14="http://schemas.microsoft.com/office/powerpoint/2010/main" val="14683431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7"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057574411"/>
      </p:ext>
    </p:extLst>
  </p:cSld>
  <p:clrMap bg1="lt1" tx1="dk1" bg2="lt2" tx2="dk2" accent1="accent1" accent2="accent2" accent3="accent3" accent4="accent4" accent5="accent5" accent6="accent6" hlink="hlink" folHlink="folHlink"/>
  <p:sldLayoutIdLst>
    <p:sldLayoutId id="2147483939" r:id="rId1"/>
    <p:sldLayoutId id="2147483943" r:id="rId2"/>
    <p:sldLayoutId id="2147483945" r:id="rId3"/>
    <p:sldLayoutId id="2147483952" r:id="rId4"/>
    <p:sldLayoutId id="2147483921" r:id="rId5"/>
    <p:sldLayoutId id="2147483916" r:id="rId6"/>
    <p:sldLayoutId id="2147483922" r:id="rId7"/>
    <p:sldLayoutId id="2147483911" r:id="rId8"/>
    <p:sldLayoutId id="2147483953" r:id="rId9"/>
    <p:sldLayoutId id="2147483940" r:id="rId10"/>
    <p:sldLayoutId id="2147483941" r:id="rId11"/>
    <p:sldLayoutId id="2147483944" r:id="rId12"/>
    <p:sldLayoutId id="2147483901" r:id="rId13"/>
    <p:sldLayoutId id="2147483923" r:id="rId14"/>
    <p:sldLayoutId id="2147483958" r:id="rId15"/>
    <p:sldLayoutId id="2147483924" r:id="rId16"/>
    <p:sldLayoutId id="2147483950" r:id="rId17"/>
    <p:sldLayoutId id="2147483951" r:id="rId18"/>
    <p:sldLayoutId id="2147483947" r:id="rId19"/>
    <p:sldLayoutId id="2147483955" r:id="rId20"/>
    <p:sldLayoutId id="2147483954" r:id="rId21"/>
    <p:sldLayoutId id="2147483956" r:id="rId22"/>
    <p:sldLayoutId id="2147483957" r:id="rId23"/>
    <p:sldLayoutId id="2147483959" r:id="rId2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5"/>
            </p:custDataLst>
            <p:extLst>
              <p:ext uri="{D42A27DB-BD31-4B8C-83A1-F6EECF244321}">
                <p14:modId xmlns:p14="http://schemas.microsoft.com/office/powerpoint/2010/main" val="25030095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063"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49553797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share.antheminc.com/sites/AgileAnthemCOE/assets/training.ht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z="2400" dirty="0"/>
              <a:t>One Anthem - Stars and Risk Revenue/</a:t>
            </a:r>
            <a:r>
              <a:rPr lang="en-US" sz="2400" b="1" dirty="0">
                <a:solidFill>
                  <a:srgbClr val="FF0000"/>
                </a:solidFill>
              </a:rPr>
              <a:t>66575</a:t>
            </a:r>
            <a:r>
              <a:rPr lang="en-US" sz="2400" dirty="0"/>
              <a:t> Medicare Smart Provider Finder </a:t>
            </a:r>
          </a:p>
          <a:p>
            <a:endParaRPr lang="en-US" dirty="0"/>
          </a:p>
        </p:txBody>
      </p:sp>
      <p:sp>
        <p:nvSpPr>
          <p:cNvPr id="3" name="Title 2"/>
          <p:cNvSpPr>
            <a:spLocks noGrp="1"/>
          </p:cNvSpPr>
          <p:nvPr>
            <p:ph type="title"/>
          </p:nvPr>
        </p:nvSpPr>
        <p:spPr/>
        <p:txBody>
          <a:bodyPr/>
          <a:lstStyle/>
          <a:p>
            <a:r>
              <a:rPr lang="da-DK" dirty="0"/>
              <a:t>0037647 Medicare -Smart- Provider Finder </a:t>
            </a:r>
            <a:endParaRPr lang="en-US" dirty="0"/>
          </a:p>
        </p:txBody>
      </p:sp>
      <p:sp>
        <p:nvSpPr>
          <p:cNvPr id="5" name="Text Placeholder 4"/>
          <p:cNvSpPr>
            <a:spLocks noGrp="1"/>
          </p:cNvSpPr>
          <p:nvPr>
            <p:ph type="body" sz="quarter" idx="14"/>
          </p:nvPr>
        </p:nvSpPr>
        <p:spPr/>
        <p:txBody>
          <a:bodyPr/>
          <a:lstStyle/>
          <a:p>
            <a:r>
              <a:rPr lang="en-US" dirty="0" smtClean="0"/>
              <a:t>Requirements Validation Session</a:t>
            </a:r>
            <a:endParaRPr lang="en-US" dirty="0"/>
          </a:p>
        </p:txBody>
      </p:sp>
      <p:sp>
        <p:nvSpPr>
          <p:cNvPr id="6" name="Text Placeholder 5"/>
          <p:cNvSpPr>
            <a:spLocks noGrp="1"/>
          </p:cNvSpPr>
          <p:nvPr>
            <p:ph type="body" sz="quarter" idx="15"/>
          </p:nvPr>
        </p:nvSpPr>
        <p:spPr/>
        <p:txBody>
          <a:bodyPr>
            <a:normAutofit fontScale="92500" lnSpcReduction="10000"/>
          </a:bodyPr>
          <a:lstStyle/>
          <a:p>
            <a:r>
              <a:rPr lang="en-US" dirty="0" smtClean="0"/>
              <a:t>Mark Willcox</a:t>
            </a:r>
            <a:endParaRPr lang="en-US" dirty="0"/>
          </a:p>
        </p:txBody>
      </p:sp>
      <p:sp>
        <p:nvSpPr>
          <p:cNvPr id="7" name="Text Placeholder 6"/>
          <p:cNvSpPr>
            <a:spLocks noGrp="1"/>
          </p:cNvSpPr>
          <p:nvPr>
            <p:ph type="body" sz="quarter" idx="16"/>
          </p:nvPr>
        </p:nvSpPr>
        <p:spPr/>
        <p:txBody>
          <a:bodyPr>
            <a:normAutofit lnSpcReduction="10000"/>
          </a:bodyPr>
          <a:lstStyle/>
          <a:p>
            <a:r>
              <a:rPr lang="en-US" dirty="0" smtClean="0"/>
              <a:t>March 27, 2019</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12" name="Picture Placeholder 11"/>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7090" r="7090"/>
          <a:stretch>
            <a:fillRect/>
          </a:stretch>
        </p:blipFill>
        <p:spPr>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3062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10</a:t>
            </a:fld>
            <a:endParaRPr lang="en-US"/>
          </a:p>
        </p:txBody>
      </p:sp>
      <p:sp>
        <p:nvSpPr>
          <p:cNvPr id="3" name="Title 2"/>
          <p:cNvSpPr>
            <a:spLocks noGrp="1"/>
          </p:cNvSpPr>
          <p:nvPr>
            <p:ph type="title"/>
          </p:nvPr>
        </p:nvSpPr>
        <p:spPr/>
        <p:txBody>
          <a:bodyPr/>
          <a:lstStyle/>
          <a:p>
            <a:r>
              <a:rPr lang="en-US" dirty="0" smtClean="0"/>
              <a:t>Critical Assumptions</a:t>
            </a:r>
            <a:endParaRPr lang="en-US" dirty="0"/>
          </a:p>
        </p:txBody>
      </p:sp>
      <p:sp>
        <p:nvSpPr>
          <p:cNvPr id="4" name="Content Placeholder 3"/>
          <p:cNvSpPr>
            <a:spLocks noGrp="1"/>
          </p:cNvSpPr>
          <p:nvPr>
            <p:ph sz="quarter" idx="10"/>
          </p:nvPr>
        </p:nvSpPr>
        <p:spPr/>
        <p:txBody>
          <a:bodyPr/>
          <a:lstStyle/>
          <a:p>
            <a:r>
              <a:rPr lang="en-US" dirty="0" smtClean="0"/>
              <a:t>MDO scoring will be the same across all Medicare markets</a:t>
            </a:r>
          </a:p>
          <a:p>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
        <p:nvSpPr>
          <p:cNvPr id="7" name="Rounded Rectangle 6"/>
          <p:cNvSpPr/>
          <p:nvPr/>
        </p:nvSpPr>
        <p:spPr>
          <a:xfrm>
            <a:off x="6675438" y="469141"/>
            <a:ext cx="4994940" cy="802447"/>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i="1" u="none" strike="noStrike" kern="0" cap="none" spc="0" normalizeH="0" noProof="0" dirty="0" smtClean="0">
                <a:ln>
                  <a:noFill/>
                </a:ln>
                <a:solidFill>
                  <a:srgbClr val="0079C2"/>
                </a:solidFill>
                <a:effectLst/>
                <a:uLnTx/>
                <a:uFillTx/>
                <a:latin typeface="Calibri"/>
              </a:rPr>
              <a:t>Highlights the global directional expectations/assumptions for the initiative and/or as it relates to other initiatives; does not capture all of the assumptions for the initiative (see BRD).</a:t>
            </a:r>
            <a:endParaRPr kumimoji="0" lang="en-US" sz="1500"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2156334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11</a:t>
            </a:fld>
            <a:endParaRPr lang="en-US"/>
          </a:p>
        </p:txBody>
      </p:sp>
      <p:sp>
        <p:nvSpPr>
          <p:cNvPr id="3" name="Title 2"/>
          <p:cNvSpPr>
            <a:spLocks noGrp="1"/>
          </p:cNvSpPr>
          <p:nvPr>
            <p:ph type="title"/>
          </p:nvPr>
        </p:nvSpPr>
        <p:spPr/>
        <p:txBody>
          <a:bodyPr/>
          <a:lstStyle/>
          <a:p>
            <a:r>
              <a:rPr lang="en-US" dirty="0" smtClean="0"/>
              <a:t>Dependencies / Constraints</a:t>
            </a:r>
            <a:endParaRPr lang="en-US" dirty="0"/>
          </a:p>
        </p:txBody>
      </p:sp>
      <p:sp>
        <p:nvSpPr>
          <p:cNvPr id="4" name="Content Placeholder 3"/>
          <p:cNvSpPr>
            <a:spLocks noGrp="1"/>
          </p:cNvSpPr>
          <p:nvPr>
            <p:ph sz="quarter" idx="10"/>
          </p:nvPr>
        </p:nvSpPr>
        <p:spPr/>
        <p:txBody>
          <a:bodyPr/>
          <a:lstStyle/>
          <a:p>
            <a:pPr marL="0" indent="0">
              <a:buNone/>
            </a:pPr>
            <a:r>
              <a:rPr lang="en-US" dirty="0" smtClean="0">
                <a:solidFill>
                  <a:schemeClr val="accent1"/>
                </a:solidFill>
              </a:rPr>
              <a:t>Dependencies </a:t>
            </a:r>
            <a:r>
              <a:rPr lang="en-US" dirty="0">
                <a:solidFill>
                  <a:schemeClr val="accent1"/>
                </a:solidFill>
              </a:rPr>
              <a:t>(Limitations under which this </a:t>
            </a:r>
            <a:r>
              <a:rPr lang="en-US" dirty="0" smtClean="0">
                <a:solidFill>
                  <a:schemeClr val="accent1"/>
                </a:solidFill>
              </a:rPr>
              <a:t>initiative must </a:t>
            </a:r>
            <a:r>
              <a:rPr lang="en-US" dirty="0">
                <a:solidFill>
                  <a:schemeClr val="accent1"/>
                </a:solidFill>
              </a:rPr>
              <a:t>be conducted</a:t>
            </a:r>
            <a:r>
              <a:rPr lang="en-US" dirty="0" smtClean="0">
                <a:solidFill>
                  <a:schemeClr val="accent1"/>
                </a:solidFill>
              </a:rPr>
              <a:t>)</a:t>
            </a:r>
          </a:p>
          <a:p>
            <a:r>
              <a:rPr lang="en-US" dirty="0" smtClean="0"/>
              <a:t>Need to ensure program meets compliance requirements and approvals</a:t>
            </a:r>
          </a:p>
          <a:p>
            <a:r>
              <a:rPr lang="en-US" dirty="0"/>
              <a:t>Need to confirm legal approval of using Commercial methodology for Specialist search results display are compliant with CMS Medicare regulations and Provider contracts</a:t>
            </a:r>
            <a:r>
              <a:rPr lang="en-US" dirty="0" smtClean="0"/>
              <a:t>.</a:t>
            </a:r>
          </a:p>
          <a:p>
            <a:endParaRPr lang="en-US" dirty="0"/>
          </a:p>
          <a:p>
            <a:pPr marL="0" indent="0">
              <a:buNone/>
            </a:pPr>
            <a:r>
              <a:rPr lang="en-US" dirty="0" smtClean="0">
                <a:solidFill>
                  <a:schemeClr val="accent1"/>
                </a:solidFill>
              </a:rPr>
              <a:t>Constraints  (Initiatives, </a:t>
            </a:r>
            <a:r>
              <a:rPr lang="en-US" dirty="0">
                <a:solidFill>
                  <a:schemeClr val="accent1"/>
                </a:solidFill>
              </a:rPr>
              <a:t>events or decisions our </a:t>
            </a:r>
            <a:r>
              <a:rPr lang="en-US" dirty="0" smtClean="0">
                <a:solidFill>
                  <a:schemeClr val="accent1"/>
                </a:solidFill>
              </a:rPr>
              <a:t>initiative is </a:t>
            </a:r>
            <a:r>
              <a:rPr lang="en-US" dirty="0">
                <a:solidFill>
                  <a:schemeClr val="accent1"/>
                </a:solidFill>
              </a:rPr>
              <a:t>dependent on</a:t>
            </a:r>
            <a:r>
              <a:rPr lang="en-US" dirty="0" smtClean="0">
                <a:solidFill>
                  <a:schemeClr val="accent1"/>
                </a:solidFill>
              </a:rPr>
              <a:t>)</a:t>
            </a:r>
          </a:p>
          <a:p>
            <a:r>
              <a:rPr lang="en-US" dirty="0"/>
              <a:t>Per CMS regulations, a Provider cannot be excluded from Provider Finder or </a:t>
            </a:r>
            <a:r>
              <a:rPr lang="en-US" dirty="0" err="1"/>
              <a:t>OnLine</a:t>
            </a:r>
            <a:r>
              <a:rPr lang="en-US" dirty="0"/>
              <a:t> Shopper search results.</a:t>
            </a:r>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903427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12</a:t>
            </a:fld>
            <a:endParaRPr lang="en-US"/>
          </a:p>
        </p:txBody>
      </p:sp>
      <p:sp>
        <p:nvSpPr>
          <p:cNvPr id="3" name="Title 2"/>
          <p:cNvSpPr>
            <a:spLocks noGrp="1"/>
          </p:cNvSpPr>
          <p:nvPr>
            <p:ph type="title"/>
          </p:nvPr>
        </p:nvSpPr>
        <p:spPr/>
        <p:txBody>
          <a:bodyPr/>
          <a:lstStyle/>
          <a:p>
            <a:r>
              <a:rPr lang="en-US" dirty="0" smtClean="0"/>
              <a:t>BRD Finalization</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
        <p:nvSpPr>
          <p:cNvPr id="5" name="Text Placeholder 4"/>
          <p:cNvSpPr>
            <a:spLocks noGrp="1"/>
          </p:cNvSpPr>
          <p:nvPr>
            <p:ph type="body" sz="quarter" idx="14"/>
          </p:nvPr>
        </p:nvSpPr>
        <p:spPr/>
        <p:txBody>
          <a:bodyPr/>
          <a:lstStyle/>
          <a:p>
            <a:r>
              <a:rPr lang="en-US" dirty="0"/>
              <a:t>During this section of </a:t>
            </a:r>
            <a:r>
              <a:rPr lang="en-US"/>
              <a:t>the </a:t>
            </a:r>
            <a:r>
              <a:rPr lang="en-US" smtClean="0"/>
              <a:t>call, </a:t>
            </a:r>
            <a:r>
              <a:rPr lang="en-US" dirty="0"/>
              <a:t>we will review the final draft of the BRD.</a:t>
            </a:r>
          </a:p>
          <a:p>
            <a:r>
              <a:rPr lang="en-US" dirty="0"/>
              <a:t>Please help us validate the requirements and identify any gaps</a:t>
            </a:r>
            <a:r>
              <a:rPr lang="en-US" dirty="0" smtClean="0"/>
              <a:t>.</a:t>
            </a:r>
            <a:endParaRPr lang="en-US" dirty="0"/>
          </a:p>
        </p:txBody>
      </p:sp>
      <p:pic>
        <p:nvPicPr>
          <p:cNvPr id="7" name="Picture Placeholder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59137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13</a:t>
            </a:fld>
            <a:endParaRPr lang="en-US"/>
          </a:p>
        </p:txBody>
      </p:sp>
      <p:sp>
        <p:nvSpPr>
          <p:cNvPr id="3" name="Title 2"/>
          <p:cNvSpPr>
            <a:spLocks noGrp="1"/>
          </p:cNvSpPr>
          <p:nvPr>
            <p:ph type="title"/>
          </p:nvPr>
        </p:nvSpPr>
        <p:spPr/>
        <p:txBody>
          <a:bodyPr/>
          <a:lstStyle/>
          <a:p>
            <a:r>
              <a:rPr lang="en-US" smtClean="0"/>
              <a:t>Appendix</a:t>
            </a:r>
            <a:endParaRPr lang="en-US" dirty="0"/>
          </a:p>
        </p:txBody>
      </p:sp>
      <p:sp>
        <p:nvSpPr>
          <p:cNvPr id="37" name="Text Placeholder 36"/>
          <p:cNvSpPr>
            <a:spLocks noGrp="1"/>
          </p:cNvSpPr>
          <p:nvPr>
            <p:ph type="body" sz="quarter" idx="14"/>
          </p:nvPr>
        </p:nvSpPr>
        <p:spPr/>
        <p:txBody>
          <a:bodyPr/>
          <a:lstStyle/>
          <a:p>
            <a:r>
              <a:rPr lang="en-US" dirty="0" smtClean="0"/>
              <a:t>Initiation Services Overview</a:t>
            </a:r>
          </a:p>
          <a:p>
            <a:r>
              <a:rPr lang="en-US" dirty="0" smtClean="0"/>
              <a:t>Agile Requirements Overview</a:t>
            </a:r>
            <a:endParaRPr lang="en-US" dirty="0"/>
          </a:p>
        </p:txBody>
      </p:sp>
      <p:pic>
        <p:nvPicPr>
          <p:cNvPr id="16" name="Picture Placeholder 15"/>
          <p:cNvPicPr>
            <a:picLocks noGrp="1" noChangeAspect="1"/>
          </p:cNvPicPr>
          <p:nvPr>
            <p:ph type="pic" sz="quarter" idx="15"/>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8" name="Footer Placeholder 37"/>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065821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14</a:t>
            </a:fld>
            <a:endParaRPr lang="en-US" dirty="0">
              <a:solidFill>
                <a:schemeClr val="bg1"/>
              </a:solidFill>
            </a:endParaRPr>
          </a:p>
        </p:txBody>
      </p:sp>
      <p:sp>
        <p:nvSpPr>
          <p:cNvPr id="3" name="Title 2"/>
          <p:cNvSpPr>
            <a:spLocks noGrp="1"/>
          </p:cNvSpPr>
          <p:nvPr>
            <p:ph type="title"/>
          </p:nvPr>
        </p:nvSpPr>
        <p:spPr/>
        <p:txBody>
          <a:bodyPr/>
          <a:lstStyle/>
          <a:p>
            <a:r>
              <a:rPr lang="en-US" dirty="0" smtClean="0"/>
              <a:t>Initiation Service Options</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grpSp>
        <p:nvGrpSpPr>
          <p:cNvPr id="6" name="Group 5"/>
          <p:cNvGrpSpPr/>
          <p:nvPr/>
        </p:nvGrpSpPr>
        <p:grpSpPr>
          <a:xfrm>
            <a:off x="545017" y="1220368"/>
            <a:ext cx="11024767" cy="4332404"/>
            <a:chOff x="545017" y="1246872"/>
            <a:chExt cx="11024767" cy="4332404"/>
          </a:xfrm>
        </p:grpSpPr>
        <p:sp>
          <p:nvSpPr>
            <p:cNvPr id="7" name="Rounded Rectangle 6"/>
            <p:cNvSpPr/>
            <p:nvPr/>
          </p:nvSpPr>
          <p:spPr>
            <a:xfrm>
              <a:off x="545017" y="4360724"/>
              <a:ext cx="10881360" cy="1218552"/>
            </a:xfrm>
            <a:prstGeom prst="roundRect">
              <a:avLst/>
            </a:prstGeom>
            <a:solidFill>
              <a:srgbClr val="F2F2F2"/>
            </a:solidFill>
            <a:ln w="25400" cap="flat" cmpd="sng" algn="ctr">
              <a:noFill/>
              <a:prstDash val="solid"/>
            </a:ln>
            <a:effectLst/>
          </p:spPr>
          <p:txBody>
            <a:bodyPr rot="0" spcFirstLastPara="0" vertOverflow="overflow" horzOverflow="overflow" vert="vert270" wrap="square" lIns="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latin typeface="Calibri"/>
                </a:rPr>
                <a:t>Deliverables</a:t>
              </a:r>
              <a:endParaRPr kumimoji="0" lang="en-US" sz="1200" b="1" i="0" u="none" strike="noStrike" kern="0" cap="none" spc="0" normalizeH="0" baseline="0" noProof="0" dirty="0" smtClean="0">
                <a:ln>
                  <a:noFill/>
                </a:ln>
                <a:effectLst/>
                <a:uLnTx/>
                <a:uFillTx/>
                <a:latin typeface="Calibri"/>
              </a:endParaRPr>
            </a:p>
          </p:txBody>
        </p:sp>
        <p:sp>
          <p:nvSpPr>
            <p:cNvPr id="8" name="Right Arrow 7"/>
            <p:cNvSpPr/>
            <p:nvPr/>
          </p:nvSpPr>
          <p:spPr>
            <a:xfrm rot="5400000">
              <a:off x="679197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9" name="Right Arrow 8"/>
            <p:cNvSpPr/>
            <p:nvPr/>
          </p:nvSpPr>
          <p:spPr>
            <a:xfrm rot="5400000">
              <a:off x="8527302"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0" name="Right Arrow 9"/>
            <p:cNvSpPr/>
            <p:nvPr/>
          </p:nvSpPr>
          <p:spPr>
            <a:xfrm rot="5400000">
              <a:off x="10289074"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1" name="Right Arrow 10"/>
            <p:cNvSpPr/>
            <p:nvPr/>
          </p:nvSpPr>
          <p:spPr>
            <a:xfrm rot="5400000">
              <a:off x="4992833"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2" name="Right Arrow 11"/>
            <p:cNvSpPr/>
            <p:nvPr/>
          </p:nvSpPr>
          <p:spPr>
            <a:xfrm rot="5400000">
              <a:off x="324029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3" name="Right Arrow 12"/>
            <p:cNvSpPr/>
            <p:nvPr/>
          </p:nvSpPr>
          <p:spPr>
            <a:xfrm rot="5400000">
              <a:off x="1501080"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4" name="Rounded Rectangle 13"/>
            <p:cNvSpPr/>
            <p:nvPr/>
          </p:nvSpPr>
          <p:spPr>
            <a:xfrm>
              <a:off x="837393"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a:buFont typeface="+mj-lt"/>
                <a:buAutoNum type="arabicPeriod"/>
              </a:pPr>
              <a:r>
                <a:rPr lang="en-US" sz="1100" dirty="0" smtClean="0">
                  <a:solidFill>
                    <a:srgbClr val="002060"/>
                  </a:solidFill>
                  <a:cs typeface="Arial"/>
                </a:rPr>
                <a:t>Identify </a:t>
              </a:r>
              <a:r>
                <a:rPr lang="en-US" sz="1100" dirty="0">
                  <a:solidFill>
                    <a:srgbClr val="002060"/>
                  </a:solidFill>
                  <a:cs typeface="Arial"/>
                </a:rPr>
                <a:t>Core Team </a:t>
              </a:r>
              <a:r>
                <a:rPr lang="en-US" sz="1100" dirty="0" smtClean="0">
                  <a:solidFill>
                    <a:srgbClr val="002060"/>
                  </a:solidFill>
                  <a:cs typeface="Arial"/>
                </a:rPr>
                <a:t>Participants</a:t>
              </a:r>
            </a:p>
            <a:p>
              <a:pPr marL="228600" indent="-228600">
                <a:buFont typeface="+mj-lt"/>
                <a:buAutoNum type="arabicPeriod"/>
              </a:pPr>
              <a:r>
                <a:rPr lang="en-US" sz="1100" dirty="0" smtClean="0">
                  <a:solidFill>
                    <a:srgbClr val="002060"/>
                  </a:solidFill>
                  <a:cs typeface="Arial"/>
                </a:rPr>
                <a:t>Get </a:t>
              </a:r>
              <a:r>
                <a:rPr lang="en-US" sz="1100" dirty="0">
                  <a:solidFill>
                    <a:srgbClr val="002060"/>
                  </a:solidFill>
                  <a:cs typeface="Arial"/>
                </a:rPr>
                <a:t>to </a:t>
              </a:r>
              <a:r>
                <a:rPr lang="en-US" sz="1100" dirty="0" smtClean="0">
                  <a:solidFill>
                    <a:srgbClr val="002060"/>
                  </a:solidFill>
                  <a:cs typeface="Arial"/>
                </a:rPr>
                <a:t>Execution Plan</a:t>
              </a:r>
            </a:p>
            <a:p>
              <a:pPr marL="228600" indent="-228600">
                <a:buFont typeface="+mj-lt"/>
                <a:buAutoNum type="arabicPeriod"/>
              </a:pPr>
              <a:r>
                <a:rPr lang="en-US" sz="1100" dirty="0" smtClean="0">
                  <a:solidFill>
                    <a:srgbClr val="002060"/>
                  </a:solidFill>
                  <a:cs typeface="Arial"/>
                </a:rPr>
                <a:t>Define </a:t>
              </a:r>
              <a:r>
                <a:rPr lang="en-US" sz="1100" dirty="0">
                  <a:solidFill>
                    <a:srgbClr val="002060"/>
                  </a:solidFill>
                  <a:cs typeface="Arial"/>
                </a:rPr>
                <a:t>Targeted </a:t>
              </a:r>
              <a:r>
                <a:rPr lang="en-US" sz="1100" dirty="0" smtClean="0">
                  <a:solidFill>
                    <a:srgbClr val="002060"/>
                  </a:solidFill>
                  <a:cs typeface="Arial"/>
                </a:rPr>
                <a:t>Milestones</a:t>
              </a:r>
              <a:endParaRPr lang="en-US" sz="1100" dirty="0">
                <a:solidFill>
                  <a:srgbClr val="002060"/>
                </a:solidFill>
                <a:cs typeface="Arial"/>
              </a:endParaRPr>
            </a:p>
          </p:txBody>
        </p:sp>
        <p:sp>
          <p:nvSpPr>
            <p:cNvPr id="15" name="Rounded Rectangle 14"/>
            <p:cNvSpPr/>
            <p:nvPr/>
          </p:nvSpPr>
          <p:spPr>
            <a:xfrm>
              <a:off x="2600217"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Refined </a:t>
              </a:r>
              <a:r>
                <a:rPr lang="en-US" sz="1100" dirty="0" smtClean="0">
                  <a:solidFill>
                    <a:srgbClr val="002060"/>
                  </a:solidFill>
                  <a:cs typeface="Arial"/>
                </a:rPr>
                <a:t>Scope and High-Level BRD </a:t>
              </a:r>
              <a:r>
                <a:rPr lang="en-US" sz="1100" i="1" dirty="0" smtClean="0">
                  <a:solidFill>
                    <a:srgbClr val="002060"/>
                  </a:solidFill>
                  <a:cs typeface="Arial"/>
                </a:rPr>
                <a:t>(Capabilities </a:t>
              </a:r>
              <a:r>
                <a:rPr lang="en-US" sz="1100" i="1" dirty="0">
                  <a:solidFill>
                    <a:srgbClr val="002060"/>
                  </a:solidFill>
                  <a:cs typeface="Arial"/>
                </a:rPr>
                <a:t>/ EPICs</a:t>
              </a:r>
              <a:r>
                <a:rPr lang="en-US" sz="1100" i="1" dirty="0" smtClean="0">
                  <a:solidFill>
                    <a:srgbClr val="002060"/>
                  </a:solidFill>
                  <a:cs typeface="Arial"/>
                </a:rPr>
                <a:t>)</a:t>
              </a:r>
              <a:r>
                <a:rPr lang="en-US" sz="1100" dirty="0" smtClean="0">
                  <a:solidFill>
                    <a:srgbClr val="002060"/>
                  </a:solidFill>
                  <a:cs typeface="Arial"/>
                </a:rPr>
                <a:t> in the Initiation BRD Template</a:t>
              </a:r>
              <a:endParaRPr lang="en-US" sz="1100" i="1" dirty="0">
                <a:solidFill>
                  <a:srgbClr val="002060"/>
                </a:solidFill>
                <a:cs typeface="Arial"/>
              </a:endParaRPr>
            </a:p>
          </p:txBody>
        </p:sp>
        <p:sp>
          <p:nvSpPr>
            <p:cNvPr id="16" name="Rounded Rectangle 15"/>
            <p:cNvSpPr/>
            <p:nvPr/>
          </p:nvSpPr>
          <p:spPr>
            <a:xfrm>
              <a:off x="43457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Finalized </a:t>
              </a:r>
              <a:r>
                <a:rPr lang="en-US" sz="1100" dirty="0" smtClean="0">
                  <a:solidFill>
                    <a:srgbClr val="002060"/>
                  </a:solidFill>
                  <a:cs typeface="Arial"/>
                </a:rPr>
                <a:t>Scope and High-Level </a:t>
              </a:r>
              <a:r>
                <a:rPr lang="en-US" sz="1100" dirty="0">
                  <a:solidFill>
                    <a:srgbClr val="002060"/>
                  </a:solidFill>
                  <a:cs typeface="Arial"/>
                </a:rPr>
                <a:t>BRD </a:t>
              </a:r>
              <a:r>
                <a:rPr lang="en-US" sz="1100" i="1" dirty="0">
                  <a:solidFill>
                    <a:srgbClr val="002060"/>
                  </a:solidFill>
                  <a:cs typeface="Arial"/>
                </a:rPr>
                <a:t>(Capabilities / EPICs</a:t>
              </a:r>
              <a:r>
                <a:rPr lang="en-US" sz="1100" i="1" dirty="0" smtClean="0">
                  <a:solidFill>
                    <a:srgbClr val="002060"/>
                  </a:solidFill>
                  <a:cs typeface="Arial"/>
                </a:rPr>
                <a:t>)</a:t>
              </a:r>
            </a:p>
            <a:p>
              <a:pPr marL="228600" indent="-228600" defTabSz="914400">
                <a:buFont typeface="+mj-lt"/>
                <a:buAutoNum type="arabicPeriod"/>
              </a:pPr>
              <a:r>
                <a:rPr lang="en-US" sz="1100" dirty="0" smtClean="0">
                  <a:solidFill>
                    <a:srgbClr val="002060"/>
                  </a:solidFill>
                  <a:cs typeface="Arial"/>
                </a:rPr>
                <a:t>Distribute to HLBR Survey Respondents</a:t>
              </a:r>
              <a:endParaRPr lang="en-US" sz="1100" dirty="0">
                <a:solidFill>
                  <a:srgbClr val="002060"/>
                </a:solidFill>
                <a:cs typeface="Arial"/>
              </a:endParaRPr>
            </a:p>
          </p:txBody>
        </p:sp>
        <p:sp>
          <p:nvSpPr>
            <p:cNvPr id="17" name="Rounded Rectangle 16"/>
            <p:cNvSpPr/>
            <p:nvPr/>
          </p:nvSpPr>
          <p:spPr>
            <a:xfrm>
              <a:off x="6125866"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Identified Systems </a:t>
              </a:r>
              <a:r>
                <a:rPr lang="en-US" sz="1100" dirty="0" smtClean="0">
                  <a:solidFill>
                    <a:srgbClr val="002060"/>
                  </a:solidFill>
                  <a:cs typeface="Arial"/>
                </a:rPr>
                <a:t>List and Solution Context Diagram</a:t>
              </a:r>
              <a:endParaRPr lang="en-US" sz="1100" dirty="0">
                <a:solidFill>
                  <a:srgbClr val="002060"/>
                </a:solidFill>
                <a:cs typeface="Arial"/>
              </a:endParaRPr>
            </a:p>
          </p:txBody>
        </p:sp>
        <p:sp>
          <p:nvSpPr>
            <p:cNvPr id="18" name="Rounded Rectangle 17"/>
            <p:cNvSpPr/>
            <p:nvPr/>
          </p:nvSpPr>
          <p:spPr>
            <a:xfrm>
              <a:off x="78864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Confirmed List of Impacted Areas and Resource Managers</a:t>
              </a:r>
            </a:p>
            <a:p>
              <a:pPr marL="228600" indent="-228600" defTabSz="914400">
                <a:buFont typeface="+mj-lt"/>
                <a:buAutoNum type="arabicPeriod"/>
              </a:pPr>
              <a:r>
                <a:rPr lang="en-US" sz="1100" dirty="0">
                  <a:solidFill>
                    <a:srgbClr val="002060"/>
                  </a:solidFill>
                  <a:cs typeface="Arial"/>
                </a:rPr>
                <a:t>New T-Shirt ROM by exception only</a:t>
              </a:r>
            </a:p>
          </p:txBody>
        </p:sp>
        <p:sp>
          <p:nvSpPr>
            <p:cNvPr id="19" name="Rounded Rectangle 18"/>
            <p:cNvSpPr/>
            <p:nvPr/>
          </p:nvSpPr>
          <p:spPr>
            <a:xfrm>
              <a:off x="9652305"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Execution Gate Approval</a:t>
              </a:r>
            </a:p>
            <a:p>
              <a:pPr marL="228600" indent="-228600" defTabSz="914400">
                <a:buFont typeface="+mj-lt"/>
                <a:buAutoNum type="arabicPeriod"/>
              </a:pPr>
              <a:r>
                <a:rPr lang="en-US" sz="1100" dirty="0" smtClean="0">
                  <a:solidFill>
                    <a:srgbClr val="002060"/>
                  </a:solidFill>
                  <a:cs typeface="Arial"/>
                </a:rPr>
                <a:t>IT DM Transition</a:t>
              </a:r>
            </a:p>
            <a:p>
              <a:pPr marL="228600" indent="-228600" defTabSz="914400">
                <a:buFont typeface="+mj-lt"/>
                <a:buAutoNum type="arabicPeriod"/>
              </a:pPr>
              <a:r>
                <a:rPr lang="en-US" sz="1100" dirty="0" smtClean="0">
                  <a:solidFill>
                    <a:srgbClr val="002060"/>
                  </a:solidFill>
                  <a:cs typeface="Arial"/>
                </a:rPr>
                <a:t>Initial JIRA </a:t>
              </a:r>
              <a:r>
                <a:rPr lang="en-US" sz="1100" dirty="0">
                  <a:solidFill>
                    <a:srgbClr val="002060"/>
                  </a:solidFill>
                  <a:cs typeface="Arial"/>
                </a:rPr>
                <a:t>Upload</a:t>
              </a:r>
            </a:p>
          </p:txBody>
        </p:sp>
        <p:grpSp>
          <p:nvGrpSpPr>
            <p:cNvPr id="20" name="Group 19"/>
            <p:cNvGrpSpPr/>
            <p:nvPr/>
          </p:nvGrpSpPr>
          <p:grpSpPr>
            <a:xfrm>
              <a:off x="9648432" y="1246872"/>
              <a:ext cx="1921352" cy="2973580"/>
              <a:chOff x="9648432" y="468732"/>
              <a:chExt cx="1921352" cy="2973580"/>
            </a:xfrm>
          </p:grpSpPr>
          <p:cxnSp>
            <p:nvCxnSpPr>
              <p:cNvPr id="85" name="Straight Connector 84"/>
              <p:cNvCxnSpPr/>
              <p:nvPr/>
            </p:nvCxnSpPr>
            <p:spPr>
              <a:xfrm flipV="1">
                <a:off x="10465505"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grpSp>
            <p:nvGrpSpPr>
              <p:cNvPr id="86" name="Group 85"/>
              <p:cNvGrpSpPr/>
              <p:nvPr/>
            </p:nvGrpSpPr>
            <p:grpSpPr>
              <a:xfrm>
                <a:off x="9814062" y="826296"/>
                <a:ext cx="1755722" cy="1828800"/>
                <a:chOff x="9264760" y="1992946"/>
                <a:chExt cx="1755722" cy="1828800"/>
              </a:xfrm>
            </p:grpSpPr>
            <p:sp>
              <p:nvSpPr>
                <p:cNvPr id="96" name="Pentagon 95"/>
                <p:cNvSpPr/>
                <p:nvPr/>
              </p:nvSpPr>
              <p:spPr>
                <a:xfrm>
                  <a:off x="9264760" y="1992946"/>
                  <a:ext cx="1755722" cy="1828800"/>
                </a:xfrm>
                <a:prstGeom prst="homePlate">
                  <a:avLst>
                    <a:gd name="adj" fmla="val 15316"/>
                  </a:avLst>
                </a:prstGeom>
                <a:solidFill>
                  <a:srgbClr val="1B1B1B"/>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97" name="TextBox 96"/>
                <p:cNvSpPr txBox="1"/>
                <p:nvPr/>
              </p:nvSpPr>
              <p:spPr>
                <a:xfrm rot="16200000">
                  <a:off x="10252141" y="2747195"/>
                  <a:ext cx="116417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Corbel" panose="020B0503020204020204"/>
                    </a:rPr>
                    <a:t>Execution</a:t>
                  </a:r>
                </a:p>
              </p:txBody>
            </p:sp>
          </p:grpSp>
          <p:sp>
            <p:nvSpPr>
              <p:cNvPr id="87" name="Chevron 135"/>
              <p:cNvSpPr/>
              <p:nvPr/>
            </p:nvSpPr>
            <p:spPr>
              <a:xfrm>
                <a:off x="9648888" y="468732"/>
                <a:ext cx="1646133" cy="274320"/>
              </a:xfrm>
              <a:custGeom>
                <a:avLst/>
                <a:gdLst>
                  <a:gd name="connsiteX0" fmla="*/ 0 w 1645920"/>
                  <a:gd name="connsiteY0" fmla="*/ 0 h 274320"/>
                  <a:gd name="connsiteX1" fmla="*/ 1508760 w 1645920"/>
                  <a:gd name="connsiteY1" fmla="*/ 0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45920"/>
                  <a:gd name="connsiteY0" fmla="*/ 0 h 274320"/>
                  <a:gd name="connsiteX1" fmla="*/ 1644491 w 1645920"/>
                  <a:gd name="connsiteY1" fmla="*/ 2381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51635"/>
                  <a:gd name="connsiteY0" fmla="*/ 0 h 274320"/>
                  <a:gd name="connsiteX1" fmla="*/ 1644491 w 1651635"/>
                  <a:gd name="connsiteY1" fmla="*/ 2381 h 274320"/>
                  <a:gd name="connsiteX2" fmla="*/ 1645920 w 1651635"/>
                  <a:gd name="connsiteY2" fmla="*/ 137160 h 274320"/>
                  <a:gd name="connsiteX3" fmla="*/ 1651635 w 1651635"/>
                  <a:gd name="connsiteY3" fmla="*/ 274320 h 274320"/>
                  <a:gd name="connsiteX4" fmla="*/ 0 w 1651635"/>
                  <a:gd name="connsiteY4" fmla="*/ 274320 h 274320"/>
                  <a:gd name="connsiteX5" fmla="*/ 137160 w 1651635"/>
                  <a:gd name="connsiteY5" fmla="*/ 137160 h 274320"/>
                  <a:gd name="connsiteX6" fmla="*/ 0 w 1651635"/>
                  <a:gd name="connsiteY6" fmla="*/ 0 h 274320"/>
                  <a:gd name="connsiteX0" fmla="*/ 0 w 1649254"/>
                  <a:gd name="connsiteY0" fmla="*/ 0 h 274320"/>
                  <a:gd name="connsiteX1" fmla="*/ 1644491 w 1649254"/>
                  <a:gd name="connsiteY1" fmla="*/ 2381 h 274320"/>
                  <a:gd name="connsiteX2" fmla="*/ 1645920 w 1649254"/>
                  <a:gd name="connsiteY2" fmla="*/ 137160 h 274320"/>
                  <a:gd name="connsiteX3" fmla="*/ 1649254 w 1649254"/>
                  <a:gd name="connsiteY3" fmla="*/ 274320 h 274320"/>
                  <a:gd name="connsiteX4" fmla="*/ 0 w 1649254"/>
                  <a:gd name="connsiteY4" fmla="*/ 274320 h 274320"/>
                  <a:gd name="connsiteX5" fmla="*/ 137160 w 1649254"/>
                  <a:gd name="connsiteY5" fmla="*/ 137160 h 274320"/>
                  <a:gd name="connsiteX6" fmla="*/ 0 w 1649254"/>
                  <a:gd name="connsiteY6" fmla="*/ 0 h 274320"/>
                  <a:gd name="connsiteX0" fmla="*/ 0 w 1646057"/>
                  <a:gd name="connsiteY0" fmla="*/ 0 h 274320"/>
                  <a:gd name="connsiteX1" fmla="*/ 1644491 w 1646057"/>
                  <a:gd name="connsiteY1" fmla="*/ 2381 h 274320"/>
                  <a:gd name="connsiteX2" fmla="*/ 1645920 w 1646057"/>
                  <a:gd name="connsiteY2" fmla="*/ 137160 h 274320"/>
                  <a:gd name="connsiteX3" fmla="*/ 1642110 w 1646057"/>
                  <a:gd name="connsiteY3" fmla="*/ 274320 h 274320"/>
                  <a:gd name="connsiteX4" fmla="*/ 0 w 1646057"/>
                  <a:gd name="connsiteY4" fmla="*/ 274320 h 274320"/>
                  <a:gd name="connsiteX5" fmla="*/ 137160 w 1646057"/>
                  <a:gd name="connsiteY5" fmla="*/ 137160 h 274320"/>
                  <a:gd name="connsiteX6" fmla="*/ 0 w 1646057"/>
                  <a:gd name="connsiteY6" fmla="*/ 0 h 274320"/>
                  <a:gd name="connsiteX0" fmla="*/ 0 w 1646872"/>
                  <a:gd name="connsiteY0" fmla="*/ 0 h 274320"/>
                  <a:gd name="connsiteX1" fmla="*/ 1644491 w 1646872"/>
                  <a:gd name="connsiteY1" fmla="*/ 2381 h 274320"/>
                  <a:gd name="connsiteX2" fmla="*/ 1645920 w 1646872"/>
                  <a:gd name="connsiteY2" fmla="*/ 137160 h 274320"/>
                  <a:gd name="connsiteX3" fmla="*/ 1646872 w 1646872"/>
                  <a:gd name="connsiteY3" fmla="*/ 274320 h 274320"/>
                  <a:gd name="connsiteX4" fmla="*/ 0 w 1646872"/>
                  <a:gd name="connsiteY4" fmla="*/ 274320 h 274320"/>
                  <a:gd name="connsiteX5" fmla="*/ 137160 w 1646872"/>
                  <a:gd name="connsiteY5" fmla="*/ 137160 h 274320"/>
                  <a:gd name="connsiteX6" fmla="*/ 0 w 1646872"/>
                  <a:gd name="connsiteY6" fmla="*/ 0 h 274320"/>
                  <a:gd name="connsiteX0" fmla="*/ 0 w 1646133"/>
                  <a:gd name="connsiteY0" fmla="*/ 0 h 274320"/>
                  <a:gd name="connsiteX1" fmla="*/ 1644491 w 1646133"/>
                  <a:gd name="connsiteY1" fmla="*/ 2381 h 274320"/>
                  <a:gd name="connsiteX2" fmla="*/ 1645920 w 1646133"/>
                  <a:gd name="connsiteY2" fmla="*/ 137160 h 274320"/>
                  <a:gd name="connsiteX3" fmla="*/ 1644491 w 1646133"/>
                  <a:gd name="connsiteY3" fmla="*/ 274320 h 274320"/>
                  <a:gd name="connsiteX4" fmla="*/ 0 w 1646133"/>
                  <a:gd name="connsiteY4" fmla="*/ 274320 h 274320"/>
                  <a:gd name="connsiteX5" fmla="*/ 137160 w 1646133"/>
                  <a:gd name="connsiteY5" fmla="*/ 137160 h 274320"/>
                  <a:gd name="connsiteX6" fmla="*/ 0 w 1646133"/>
                  <a:gd name="connsiteY6" fmla="*/ 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133" h="274320">
                    <a:moveTo>
                      <a:pt x="0" y="0"/>
                    </a:moveTo>
                    <a:lnTo>
                      <a:pt x="1644491" y="2381"/>
                    </a:lnTo>
                    <a:cubicBezTo>
                      <a:pt x="1644967" y="47307"/>
                      <a:pt x="1645444" y="92234"/>
                      <a:pt x="1645920" y="137160"/>
                    </a:cubicBezTo>
                    <a:cubicBezTo>
                      <a:pt x="1647031" y="182880"/>
                      <a:pt x="1643380" y="228600"/>
                      <a:pt x="1644491" y="274320"/>
                    </a:cubicBezTo>
                    <a:lnTo>
                      <a:pt x="0" y="274320"/>
                    </a:lnTo>
                    <a:lnTo>
                      <a:pt x="137160" y="137160"/>
                    </a:lnTo>
                    <a:lnTo>
                      <a:pt x="0" y="0"/>
                    </a:lnTo>
                    <a:close/>
                  </a:path>
                </a:pathLst>
              </a:cu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End Initiation</a:t>
                </a:r>
              </a:p>
            </p:txBody>
          </p:sp>
          <p:sp>
            <p:nvSpPr>
              <p:cNvPr id="88" name="Rounded Rectangle 87"/>
              <p:cNvSpPr/>
              <p:nvPr/>
            </p:nvSpPr>
            <p:spPr>
              <a:xfrm>
                <a:off x="9648432"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89" name="Rounded Rectangle 88"/>
              <p:cNvSpPr/>
              <p:nvPr/>
            </p:nvSpPr>
            <p:spPr>
              <a:xfrm>
                <a:off x="9652305"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0" name="TextBox 89"/>
              <p:cNvSpPr txBox="1"/>
              <p:nvPr/>
            </p:nvSpPr>
            <p:spPr>
              <a:xfrm>
                <a:off x="9683360"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Executive Summary and Transition</a:t>
                </a:r>
              </a:p>
            </p:txBody>
          </p:sp>
          <p:sp>
            <p:nvSpPr>
              <p:cNvPr id="91" name="Rounded Rectangle 90"/>
              <p:cNvSpPr/>
              <p:nvPr/>
            </p:nvSpPr>
            <p:spPr>
              <a:xfrm>
                <a:off x="9652305"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REQUEST “GO” APPROVAL AND TRANSITION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2" name="Oval 91"/>
              <p:cNvSpPr/>
              <p:nvPr/>
            </p:nvSpPr>
            <p:spPr>
              <a:xfrm>
                <a:off x="10996508"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6</a:t>
                </a:r>
              </a:p>
            </p:txBody>
          </p:sp>
          <p:grpSp>
            <p:nvGrpSpPr>
              <p:cNvPr id="93" name="Group 92"/>
              <p:cNvGrpSpPr/>
              <p:nvPr/>
            </p:nvGrpSpPr>
            <p:grpSpPr>
              <a:xfrm>
                <a:off x="10014192" y="917817"/>
                <a:ext cx="914400" cy="914400"/>
                <a:chOff x="7658100" y="238812"/>
                <a:chExt cx="1143000" cy="1141879"/>
              </a:xfrm>
            </p:grpSpPr>
            <p:sp>
              <p:nvSpPr>
                <p:cNvPr id="94" name="Oval 93"/>
                <p:cNvSpPr/>
                <p:nvPr/>
              </p:nvSpPr>
              <p:spPr>
                <a:xfrm>
                  <a:off x="7658100" y="23881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95" name="Picture 94"/>
                <p:cNvPicPr>
                  <a:picLocks noChangeAspect="1"/>
                </p:cNvPicPr>
                <p:nvPr/>
              </p:nvPicPr>
              <p:blipFill>
                <a:blip r:embed="rId3"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7818120" y="398271"/>
                  <a:ext cx="822960" cy="822960"/>
                </a:xfrm>
                <a:prstGeom prst="rect">
                  <a:avLst/>
                </a:prstGeom>
              </p:spPr>
            </p:pic>
          </p:grpSp>
        </p:grpSp>
        <p:grpSp>
          <p:nvGrpSpPr>
            <p:cNvPr id="21" name="Group 20"/>
            <p:cNvGrpSpPr/>
            <p:nvPr/>
          </p:nvGrpSpPr>
          <p:grpSpPr>
            <a:xfrm>
              <a:off x="7820299" y="1246872"/>
              <a:ext cx="1982214" cy="2973580"/>
              <a:chOff x="7820299" y="468732"/>
              <a:chExt cx="1982214" cy="2973580"/>
            </a:xfrm>
          </p:grpSpPr>
          <p:cxnSp>
            <p:nvCxnSpPr>
              <p:cNvPr id="74" name="Straight Connector 73"/>
              <p:cNvCxnSpPr/>
              <p:nvPr/>
            </p:nvCxnSpPr>
            <p:spPr>
              <a:xfrm flipV="1">
                <a:off x="869147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75" name="Chevron 74"/>
              <p:cNvSpPr/>
              <p:nvPr/>
            </p:nvSpPr>
            <p:spPr>
              <a:xfrm>
                <a:off x="782029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prstClr val="white"/>
                    </a:solidFill>
                    <a:latin typeface="Calibri"/>
                  </a:rPr>
                  <a:t>IT Engagement</a:t>
                </a:r>
                <a:endParaRPr kumimoji="0" lang="en-US" sz="14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76" name="Pentagon 75"/>
              <p:cNvSpPr/>
              <p:nvPr/>
            </p:nvSpPr>
            <p:spPr>
              <a:xfrm>
                <a:off x="8046791" y="826296"/>
                <a:ext cx="1755722" cy="1828800"/>
              </a:xfrm>
              <a:prstGeom prst="homePlate">
                <a:avLst>
                  <a:gd name="adj" fmla="val 15316"/>
                </a:avLst>
              </a:prstGeom>
              <a:solidFill>
                <a:srgbClr val="D9D9D9">
                  <a:lumMod val="2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7" name="Rounded Rectangle 76"/>
              <p:cNvSpPr/>
              <p:nvPr/>
            </p:nvSpPr>
            <p:spPr>
              <a:xfrm>
                <a:off x="788261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8" name="Rounded Rectangle 77"/>
              <p:cNvSpPr/>
              <p:nvPr/>
            </p:nvSpPr>
            <p:spPr>
              <a:xfrm>
                <a:off x="788648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9" name="TextBox 78"/>
              <p:cNvSpPr txBox="1"/>
              <p:nvPr/>
            </p:nvSpPr>
            <p:spPr>
              <a:xfrm>
                <a:off x="7917544"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Impacted Area Engagement</a:t>
                </a:r>
              </a:p>
            </p:txBody>
          </p:sp>
          <p:sp>
            <p:nvSpPr>
              <p:cNvPr id="80" name="Rounded Rectangle 79"/>
              <p:cNvSpPr/>
              <p:nvPr/>
            </p:nvSpPr>
            <p:spPr>
              <a:xfrm>
                <a:off x="788648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smtClean="0">
                    <a:solidFill>
                      <a:srgbClr val="5E5E5E"/>
                    </a:solidFill>
                    <a:latin typeface="Arial" panose="020B0604020202020204" pitchFamily="34" charset="0"/>
                    <a:cs typeface="Arial" panose="020B0604020202020204" pitchFamily="34" charset="0"/>
                  </a:rPr>
                  <a:t>IDENTIFY AND VALIDATE </a:t>
                </a: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LIST OF IMPACTED AREAS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81" name="Oval 80"/>
              <p:cNvSpPr/>
              <p:nvPr/>
            </p:nvSpPr>
            <p:spPr>
              <a:xfrm>
                <a:off x="923069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5</a:t>
                </a:r>
              </a:p>
            </p:txBody>
          </p:sp>
          <p:grpSp>
            <p:nvGrpSpPr>
              <p:cNvPr id="82" name="Group 81"/>
              <p:cNvGrpSpPr/>
              <p:nvPr/>
            </p:nvGrpSpPr>
            <p:grpSpPr>
              <a:xfrm>
                <a:off x="8248376" y="912103"/>
                <a:ext cx="914400" cy="914400"/>
                <a:chOff x="5486609" y="3738505"/>
                <a:chExt cx="1143000" cy="1141879"/>
              </a:xfrm>
            </p:grpSpPr>
            <p:sp>
              <p:nvSpPr>
                <p:cNvPr id="83" name="Oval 82"/>
                <p:cNvSpPr/>
                <p:nvPr/>
              </p:nvSpPr>
              <p:spPr>
                <a:xfrm>
                  <a:off x="5486609" y="3738505"/>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84" name="Picture 83"/>
                <p:cNvPicPr>
                  <a:picLocks noChangeAspect="1"/>
                </p:cNvPicPr>
                <p:nvPr/>
              </p:nvPicPr>
              <p:blipFill>
                <a:blip r:embed="rId4"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5639480" y="3901089"/>
                  <a:ext cx="816711" cy="816711"/>
                </a:xfrm>
                <a:prstGeom prst="rect">
                  <a:avLst/>
                </a:prstGeom>
              </p:spPr>
            </p:pic>
          </p:grpSp>
        </p:grpSp>
        <p:grpSp>
          <p:nvGrpSpPr>
            <p:cNvPr id="22" name="Group 21"/>
            <p:cNvGrpSpPr/>
            <p:nvPr/>
          </p:nvGrpSpPr>
          <p:grpSpPr>
            <a:xfrm>
              <a:off x="5991709" y="1246872"/>
              <a:ext cx="2055427" cy="2973580"/>
              <a:chOff x="5991709" y="468732"/>
              <a:chExt cx="2055427" cy="2973580"/>
            </a:xfrm>
          </p:grpSpPr>
          <p:cxnSp>
            <p:nvCxnSpPr>
              <p:cNvPr id="63" name="Straight Connector 62"/>
              <p:cNvCxnSpPr/>
              <p:nvPr/>
            </p:nvCxnSpPr>
            <p:spPr>
              <a:xfrm flipV="1">
                <a:off x="69417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64" name="Chevron 63"/>
              <p:cNvSpPr/>
              <p:nvPr/>
            </p:nvSpPr>
            <p:spPr>
              <a:xfrm>
                <a:off x="599170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prstClr val="white"/>
                    </a:solidFill>
                    <a:effectLst/>
                    <a:uLnTx/>
                    <a:uFillTx/>
                    <a:latin typeface="Calibri"/>
                    <a:ea typeface="+mn-ea"/>
                    <a:cs typeface="+mn-cs"/>
                  </a:rPr>
                  <a:t>Solutioning</a:t>
                </a:r>
                <a:endParaRPr kumimoji="0" lang="en-US" sz="14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65" name="Pentagon 64"/>
              <p:cNvSpPr/>
              <p:nvPr/>
            </p:nvSpPr>
            <p:spPr>
              <a:xfrm>
                <a:off x="6291414" y="826296"/>
                <a:ext cx="1755722" cy="1828800"/>
              </a:xfrm>
              <a:prstGeom prst="homePlate">
                <a:avLst>
                  <a:gd name="adj" fmla="val 15316"/>
                </a:avLst>
              </a:prstGeom>
              <a:solidFill>
                <a:srgbClr val="D9D9D9">
                  <a:lumMod val="5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6" name="Rounded Rectangle 65"/>
              <p:cNvSpPr/>
              <p:nvPr/>
            </p:nvSpPr>
            <p:spPr>
              <a:xfrm>
                <a:off x="6127239"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7" name="Rounded Rectangle 66"/>
              <p:cNvSpPr/>
              <p:nvPr/>
            </p:nvSpPr>
            <p:spPr>
              <a:xfrm>
                <a:off x="6131112"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68" name="TextBox 67"/>
              <p:cNvSpPr txBox="1"/>
              <p:nvPr/>
            </p:nvSpPr>
            <p:spPr>
              <a:xfrm>
                <a:off x="6162167"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Solution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Workshop</a:t>
                </a:r>
              </a:p>
            </p:txBody>
          </p:sp>
          <p:sp>
            <p:nvSpPr>
              <p:cNvPr id="69" name="Rounded Rectangle 68"/>
              <p:cNvSpPr/>
              <p:nvPr/>
            </p:nvSpPr>
            <p:spPr>
              <a:xfrm>
                <a:off x="6131112"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BUILD CONCEPTUAL HIGH-LEVEL SOLUTION DESIGN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0" name="Oval 69"/>
              <p:cNvSpPr/>
              <p:nvPr/>
            </p:nvSpPr>
            <p:spPr>
              <a:xfrm>
                <a:off x="7475315"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4</a:t>
                </a:r>
              </a:p>
            </p:txBody>
          </p:sp>
          <p:grpSp>
            <p:nvGrpSpPr>
              <p:cNvPr id="71" name="Group 70"/>
              <p:cNvGrpSpPr/>
              <p:nvPr/>
            </p:nvGrpSpPr>
            <p:grpSpPr>
              <a:xfrm>
                <a:off x="6492999" y="912103"/>
                <a:ext cx="914400" cy="914400"/>
                <a:chOff x="5671495" y="2014322"/>
                <a:chExt cx="1143000" cy="1141879"/>
              </a:xfrm>
            </p:grpSpPr>
            <p:sp>
              <p:nvSpPr>
                <p:cNvPr id="72" name="Oval 71"/>
                <p:cNvSpPr/>
                <p:nvPr/>
              </p:nvSpPr>
              <p:spPr>
                <a:xfrm>
                  <a:off x="5671495" y="201432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73" name="Picture 7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32116" y="2310941"/>
                  <a:ext cx="883403" cy="548640"/>
                </a:xfrm>
                <a:prstGeom prst="rect">
                  <a:avLst/>
                </a:prstGeom>
              </p:spPr>
            </p:pic>
          </p:grpSp>
        </p:grpSp>
        <p:grpSp>
          <p:nvGrpSpPr>
            <p:cNvPr id="23" name="Group 22"/>
            <p:cNvGrpSpPr/>
            <p:nvPr/>
          </p:nvGrpSpPr>
          <p:grpSpPr>
            <a:xfrm>
              <a:off x="4367989" y="1422583"/>
              <a:ext cx="1919897" cy="2797869"/>
              <a:chOff x="4367989" y="644443"/>
              <a:chExt cx="1919897" cy="2797869"/>
            </a:xfrm>
          </p:grpSpPr>
          <p:cxnSp>
            <p:nvCxnSpPr>
              <p:cNvPr id="51" name="Straight Connector 50"/>
              <p:cNvCxnSpPr/>
              <p:nvPr/>
            </p:nvCxnSpPr>
            <p:spPr>
              <a:xfrm flipV="1">
                <a:off x="5175713"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52" name="Pentagon 51"/>
              <p:cNvSpPr/>
              <p:nvPr/>
            </p:nvSpPr>
            <p:spPr>
              <a:xfrm>
                <a:off x="4532164" y="826296"/>
                <a:ext cx="1755722" cy="1828800"/>
              </a:xfrm>
              <a:prstGeom prst="homePlate">
                <a:avLst>
                  <a:gd name="adj" fmla="val 15316"/>
                </a:avLst>
              </a:prstGeom>
              <a:solidFill>
                <a:srgbClr val="D9D9D9">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3" name="Rounded Rectangle 52"/>
              <p:cNvSpPr/>
              <p:nvPr/>
            </p:nvSpPr>
            <p:spPr>
              <a:xfrm>
                <a:off x="4367989" y="8082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4" name="Rounded Rectangle 53"/>
              <p:cNvSpPr/>
              <p:nvPr/>
            </p:nvSpPr>
            <p:spPr>
              <a:xfrm>
                <a:off x="4371862"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5" name="TextBox 54"/>
              <p:cNvSpPr txBox="1"/>
              <p:nvPr/>
            </p:nvSpPr>
            <p:spPr>
              <a:xfrm>
                <a:off x="4402917" y="18565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Validation</a:t>
                </a:r>
              </a:p>
            </p:txBody>
          </p:sp>
          <p:sp>
            <p:nvSpPr>
              <p:cNvPr id="56" name="Rounded Rectangle 55"/>
              <p:cNvSpPr/>
              <p:nvPr/>
            </p:nvSpPr>
            <p:spPr>
              <a:xfrm>
                <a:off x="4371862"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REVIEW AND VERIFY</a:t>
                </a:r>
                <a:r>
                  <a:rPr kumimoji="0" lang="en-US" sz="1050" b="1" i="0" u="none" strike="noStrike" kern="0" cap="none" spc="0" normalizeH="0" noProof="0" dirty="0" smtClean="0">
                    <a:ln>
                      <a:noFill/>
                    </a:ln>
                    <a:solidFill>
                      <a:srgbClr val="5E5E5E"/>
                    </a:solidFill>
                    <a:effectLst/>
                    <a:uLnTx/>
                    <a:uFillTx/>
                    <a:latin typeface="Arial" panose="020B0604020202020204" pitchFamily="34" charset="0"/>
                    <a:ea typeface="+mn-ea"/>
                    <a:cs typeface="Arial" panose="020B0604020202020204" pitchFamily="34" charset="0"/>
                  </a:rPr>
                  <a:t> </a:t>
                </a: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7" name="Oval 56"/>
              <p:cNvSpPr/>
              <p:nvPr/>
            </p:nvSpPr>
            <p:spPr>
              <a:xfrm>
                <a:off x="5716065" y="7625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3</a:t>
                </a:r>
              </a:p>
            </p:txBody>
          </p:sp>
          <p:grpSp>
            <p:nvGrpSpPr>
              <p:cNvPr id="58" name="Group 57"/>
              <p:cNvGrpSpPr/>
              <p:nvPr/>
            </p:nvGrpSpPr>
            <p:grpSpPr>
              <a:xfrm>
                <a:off x="4733749" y="912103"/>
                <a:ext cx="914400" cy="914400"/>
                <a:chOff x="7069894" y="2062433"/>
                <a:chExt cx="914400" cy="914400"/>
              </a:xfrm>
            </p:grpSpPr>
            <p:grpSp>
              <p:nvGrpSpPr>
                <p:cNvPr id="59" name="Group 58"/>
                <p:cNvGrpSpPr/>
                <p:nvPr/>
              </p:nvGrpSpPr>
              <p:grpSpPr>
                <a:xfrm>
                  <a:off x="7069894" y="2062433"/>
                  <a:ext cx="914400" cy="914400"/>
                  <a:chOff x="1861437" y="2016713"/>
                  <a:chExt cx="1143000" cy="1141879"/>
                </a:xfrm>
              </p:grpSpPr>
              <p:sp>
                <p:nvSpPr>
                  <p:cNvPr id="61" name="Oval 60"/>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62" name="Picture 61"/>
                  <p:cNvPicPr>
                    <a:picLocks noChangeAspect="1"/>
                  </p:cNvPicPr>
                  <p:nvPr/>
                </p:nvPicPr>
                <p:blipFill>
                  <a:blip r:embed="rId6"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pic>
              <p:nvPicPr>
                <p:cNvPr id="60" name="Picture 59"/>
                <p:cNvPicPr>
                  <a:picLocks noChangeAspect="1"/>
                </p:cNvPicPr>
                <p:nvPr/>
              </p:nvPicPr>
              <p:blipFill>
                <a:blip r:embed="rId7" cstate="print">
                  <a:clrChange>
                    <a:clrFrom>
                      <a:srgbClr val="FFFFFF"/>
                    </a:clrFrom>
                    <a:clrTo>
                      <a:srgbClr val="FFFFFF">
                        <a:alpha val="0"/>
                      </a:srgbClr>
                    </a:clrTo>
                  </a:clrChange>
                  <a:duotone>
                    <a:srgbClr val="3D719C">
                      <a:shade val="45000"/>
                      <a:satMod val="135000"/>
                    </a:srgbClr>
                    <a:prstClr val="white"/>
                  </a:duotone>
                  <a:extLst>
                    <a:ext uri="{28A0092B-C50C-407E-A947-70E740481C1C}">
                      <a14:useLocalDpi xmlns:a14="http://schemas.microsoft.com/office/drawing/2010/main" val="0"/>
                    </a:ext>
                  </a:extLst>
                </a:blip>
                <a:stretch>
                  <a:fillRect/>
                </a:stretch>
              </p:blipFill>
              <p:spPr>
                <a:xfrm>
                  <a:off x="7353189" y="2150220"/>
                  <a:ext cx="347809" cy="182880"/>
                </a:xfrm>
                <a:prstGeom prst="rect">
                  <a:avLst/>
                </a:prstGeom>
              </p:spPr>
            </p:pic>
          </p:grpSp>
        </p:grpSp>
        <p:grpSp>
          <p:nvGrpSpPr>
            <p:cNvPr id="24" name="Group 23"/>
            <p:cNvGrpSpPr/>
            <p:nvPr/>
          </p:nvGrpSpPr>
          <p:grpSpPr>
            <a:xfrm>
              <a:off x="2604866" y="1422583"/>
              <a:ext cx="1919897" cy="2797869"/>
              <a:chOff x="2604866" y="644443"/>
              <a:chExt cx="1919897" cy="2797869"/>
            </a:xfrm>
          </p:grpSpPr>
          <p:cxnSp>
            <p:nvCxnSpPr>
              <p:cNvPr id="41" name="Straight Connector 40"/>
              <p:cNvCxnSpPr/>
              <p:nvPr/>
            </p:nvCxnSpPr>
            <p:spPr>
              <a:xfrm flipV="1">
                <a:off x="3409666"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42" name="Pentagon 41"/>
              <p:cNvSpPr/>
              <p:nvPr/>
            </p:nvSpPr>
            <p:spPr>
              <a:xfrm>
                <a:off x="2769041" y="826296"/>
                <a:ext cx="1755722" cy="1828800"/>
              </a:xfrm>
              <a:prstGeom prst="homePlate">
                <a:avLst>
                  <a:gd name="adj" fmla="val 15316"/>
                </a:avLst>
              </a:prstGeom>
              <a:solidFill>
                <a:srgbClr val="D9D9D9">
                  <a:lumMod val="9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3" name="Rounded Rectangle 42"/>
              <p:cNvSpPr/>
              <p:nvPr/>
            </p:nvSpPr>
            <p:spPr>
              <a:xfrm>
                <a:off x="260486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4" name="Rounded Rectangle 43"/>
              <p:cNvSpPr/>
              <p:nvPr/>
            </p:nvSpPr>
            <p:spPr>
              <a:xfrm>
                <a:off x="260873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5" name="TextBox 44"/>
              <p:cNvSpPr txBox="1"/>
              <p:nvPr/>
            </p:nvSpPr>
            <p:spPr>
              <a:xfrm>
                <a:off x="2639794"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Elicitation</a:t>
                </a:r>
              </a:p>
            </p:txBody>
          </p:sp>
          <p:sp>
            <p:nvSpPr>
              <p:cNvPr id="46" name="Rounded Rectangle 45"/>
              <p:cNvSpPr/>
              <p:nvPr/>
            </p:nvSpPr>
            <p:spPr>
              <a:xfrm>
                <a:off x="260873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ELICIT AND / OR REFINE 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7" name="Oval 46"/>
              <p:cNvSpPr/>
              <p:nvPr/>
            </p:nvSpPr>
            <p:spPr>
              <a:xfrm>
                <a:off x="395294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2</a:t>
                </a:r>
              </a:p>
            </p:txBody>
          </p:sp>
          <p:grpSp>
            <p:nvGrpSpPr>
              <p:cNvPr id="48" name="Group 47"/>
              <p:cNvGrpSpPr/>
              <p:nvPr/>
            </p:nvGrpSpPr>
            <p:grpSpPr>
              <a:xfrm>
                <a:off x="2970626" y="913603"/>
                <a:ext cx="914400" cy="914400"/>
                <a:chOff x="1861437" y="2016713"/>
                <a:chExt cx="1143000" cy="1141879"/>
              </a:xfrm>
            </p:grpSpPr>
            <p:sp>
              <p:nvSpPr>
                <p:cNvPr id="49" name="Oval 48"/>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50" name="Picture 49"/>
                <p:cNvPicPr>
                  <a:picLocks noChangeAspect="1"/>
                </p:cNvPicPr>
                <p:nvPr/>
              </p:nvPicPr>
              <p:blipFill>
                <a:blip r:embed="rId6"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grpSp>
        <p:grpSp>
          <p:nvGrpSpPr>
            <p:cNvPr id="25" name="Group 24"/>
            <p:cNvGrpSpPr/>
            <p:nvPr/>
          </p:nvGrpSpPr>
          <p:grpSpPr>
            <a:xfrm>
              <a:off x="842327" y="1246872"/>
              <a:ext cx="1919897" cy="2973580"/>
              <a:chOff x="842327" y="468732"/>
              <a:chExt cx="1919897" cy="2973580"/>
            </a:xfrm>
          </p:grpSpPr>
          <p:cxnSp>
            <p:nvCxnSpPr>
              <p:cNvPr id="30" name="Straight Connector 29"/>
              <p:cNvCxnSpPr/>
              <p:nvPr/>
            </p:nvCxnSpPr>
            <p:spPr>
              <a:xfrm flipV="1">
                <a:off x="16839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31" name="Pentagon 30"/>
              <p:cNvSpPr/>
              <p:nvPr/>
            </p:nvSpPr>
            <p:spPr>
              <a:xfrm>
                <a:off x="884399" y="468732"/>
                <a:ext cx="1828800" cy="274320"/>
              </a:xfrm>
              <a:prstGeom prst="homePlate">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Start Initiation</a:t>
                </a:r>
              </a:p>
            </p:txBody>
          </p:sp>
          <p:sp>
            <p:nvSpPr>
              <p:cNvPr id="32" name="Pentagon 31"/>
              <p:cNvSpPr/>
              <p:nvPr/>
            </p:nvSpPr>
            <p:spPr>
              <a:xfrm>
                <a:off x="1006502" y="826296"/>
                <a:ext cx="1755722" cy="1828800"/>
              </a:xfrm>
              <a:prstGeom prst="homePlate">
                <a:avLst>
                  <a:gd name="adj" fmla="val 15316"/>
                </a:avLst>
              </a:prstGeom>
              <a:solidFill>
                <a:srgbClr val="D9D9D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3" name="Rounded Rectangle 32"/>
              <p:cNvSpPr/>
              <p:nvPr/>
            </p:nvSpPr>
            <p:spPr>
              <a:xfrm>
                <a:off x="842327"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4" name="Rounded Rectangle 33"/>
              <p:cNvSpPr/>
              <p:nvPr/>
            </p:nvSpPr>
            <p:spPr>
              <a:xfrm>
                <a:off x="846200"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grpSp>
            <p:nvGrpSpPr>
              <p:cNvPr id="35" name="Group 34"/>
              <p:cNvGrpSpPr/>
              <p:nvPr/>
            </p:nvGrpSpPr>
            <p:grpSpPr>
              <a:xfrm>
                <a:off x="1213118" y="912103"/>
                <a:ext cx="914400" cy="914400"/>
                <a:chOff x="7802196" y="142292"/>
                <a:chExt cx="1143000" cy="1141879"/>
              </a:xfrm>
            </p:grpSpPr>
            <p:sp>
              <p:nvSpPr>
                <p:cNvPr id="39" name="Oval 38"/>
                <p:cNvSpPr/>
                <p:nvPr/>
              </p:nvSpPr>
              <p:spPr>
                <a:xfrm>
                  <a:off x="7802196" y="14229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40" name="Picture 2" descr="Image result for decision icon"/>
                <p:cNvPicPr>
                  <a:picLocks noChangeAspect="1" noChangeArrowheads="1"/>
                </p:cNvPicPr>
                <p:nvPr/>
              </p:nvPicPr>
              <p:blipFill>
                <a:blip r:embed="rId8" cstate="print">
                  <a:clrChange>
                    <a:clrFrom>
                      <a:srgbClr val="FCFCFC"/>
                    </a:clrFrom>
                    <a:clrTo>
                      <a:srgbClr val="FCFCFC">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969726" y="347471"/>
                  <a:ext cx="858741" cy="731521"/>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TextBox 35"/>
              <p:cNvSpPr txBox="1"/>
              <p:nvPr/>
            </p:nvSpPr>
            <p:spPr>
              <a:xfrm>
                <a:off x="877255"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Initiation Readiness</a:t>
                </a:r>
                <a:r>
                  <a:rPr kumimoji="0" lang="en-US" sz="1200" b="0" i="0" u="none" strike="noStrike" kern="0" cap="none" spc="0" normalizeH="0" noProof="0" dirty="0" smtClean="0">
                    <a:ln>
                      <a:noFill/>
                    </a:ln>
                    <a:solidFill>
                      <a:srgbClr val="0C2577"/>
                    </a:solidFill>
                    <a:effectLst/>
                    <a:uLnTx/>
                    <a:uFillTx/>
                    <a:latin typeface="Arial Rounded MT Bold" panose="020F0704030504030204" pitchFamily="34" charset="0"/>
                  </a:rPr>
                  <a:t> Review</a:t>
                </a:r>
                <a:endPar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Kickoff</a:t>
                </a:r>
              </a:p>
            </p:txBody>
          </p:sp>
          <p:sp>
            <p:nvSpPr>
              <p:cNvPr id="37" name="Rounded Rectangle 36"/>
              <p:cNvSpPr/>
              <p:nvPr/>
            </p:nvSpPr>
            <p:spPr>
              <a:xfrm>
                <a:off x="846200"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OVERVIEW AND DETERMINE THE “GET-TO-EXECUTION” 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38" name="Oval 37"/>
              <p:cNvSpPr/>
              <p:nvPr/>
            </p:nvSpPr>
            <p:spPr>
              <a:xfrm>
                <a:off x="2190403"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1</a:t>
                </a:r>
              </a:p>
            </p:txBody>
          </p:sp>
        </p:grpSp>
        <p:grpSp>
          <p:nvGrpSpPr>
            <p:cNvPr id="26" name="Group 25"/>
            <p:cNvGrpSpPr/>
            <p:nvPr/>
          </p:nvGrpSpPr>
          <p:grpSpPr>
            <a:xfrm>
              <a:off x="642933" y="1604436"/>
              <a:ext cx="420184" cy="1828800"/>
              <a:chOff x="93631" y="1992946"/>
              <a:chExt cx="420184" cy="1828800"/>
            </a:xfrm>
          </p:grpSpPr>
          <p:sp>
            <p:nvSpPr>
              <p:cNvPr id="28" name="Pentagon 27"/>
              <p:cNvSpPr/>
              <p:nvPr/>
            </p:nvSpPr>
            <p:spPr>
              <a:xfrm>
                <a:off x="93631" y="1992946"/>
                <a:ext cx="420184" cy="1828800"/>
              </a:xfrm>
              <a:prstGeom prst="homePlate">
                <a:avLst>
                  <a:gd name="adj" fmla="val 78529"/>
                </a:avLst>
              </a:prstGeom>
              <a:solidFill>
                <a:srgbClr val="E7E6E6"/>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29" name="TextBox 28"/>
              <p:cNvSpPr txBox="1"/>
              <p:nvPr/>
            </p:nvSpPr>
            <p:spPr>
              <a:xfrm rot="16200000">
                <a:off x="-525524" y="2776541"/>
                <a:ext cx="150151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lumMod val="75000"/>
                        <a:lumOff val="25000"/>
                      </a:prstClr>
                    </a:solidFill>
                    <a:effectLst/>
                    <a:uLnTx/>
                    <a:uFillTx/>
                    <a:latin typeface="Corbel" panose="020B0503020204020204"/>
                  </a:rPr>
                  <a:t>CWI Intake / Triage</a:t>
                </a:r>
              </a:p>
            </p:txBody>
          </p:sp>
        </p:grpSp>
        <p:sp>
          <p:nvSpPr>
            <p:cNvPr id="27" name="Chevron 26"/>
            <p:cNvSpPr/>
            <p:nvPr/>
          </p:nvSpPr>
          <p:spPr>
            <a:xfrm>
              <a:off x="2618117" y="1246872"/>
              <a:ext cx="347472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Requirements</a:t>
              </a:r>
            </a:p>
          </p:txBody>
        </p:sp>
      </p:grpSp>
      <p:grpSp>
        <p:nvGrpSpPr>
          <p:cNvPr id="103" name="Group 102"/>
          <p:cNvGrpSpPr/>
          <p:nvPr/>
        </p:nvGrpSpPr>
        <p:grpSpPr>
          <a:xfrm>
            <a:off x="1237701" y="5629504"/>
            <a:ext cx="4305726" cy="664038"/>
            <a:chOff x="1237701" y="5603000"/>
            <a:chExt cx="4305726" cy="664038"/>
          </a:xfrm>
        </p:grpSpPr>
        <p:grpSp>
          <p:nvGrpSpPr>
            <p:cNvPr id="104" name="Group 103"/>
            <p:cNvGrpSpPr/>
            <p:nvPr/>
          </p:nvGrpSpPr>
          <p:grpSpPr>
            <a:xfrm>
              <a:off x="1310669" y="5718395"/>
              <a:ext cx="4232758" cy="548643"/>
              <a:chOff x="672189" y="2571428"/>
              <a:chExt cx="4232758" cy="548643"/>
            </a:xfrm>
          </p:grpSpPr>
          <p:grpSp>
            <p:nvGrpSpPr>
              <p:cNvPr id="107" name="Group 106"/>
              <p:cNvGrpSpPr/>
              <p:nvPr/>
            </p:nvGrpSpPr>
            <p:grpSpPr>
              <a:xfrm>
                <a:off x="672189" y="2571428"/>
                <a:ext cx="4232758" cy="548643"/>
                <a:chOff x="672189" y="2571428"/>
                <a:chExt cx="4232758" cy="548643"/>
              </a:xfrm>
            </p:grpSpPr>
            <p:grpSp>
              <p:nvGrpSpPr>
                <p:cNvPr id="109" name="Group 108"/>
                <p:cNvGrpSpPr/>
                <p:nvPr/>
              </p:nvGrpSpPr>
              <p:grpSpPr>
                <a:xfrm>
                  <a:off x="672189" y="2571432"/>
                  <a:ext cx="2103120" cy="548639"/>
                  <a:chOff x="1440628" y="1055772"/>
                  <a:chExt cx="1134338" cy="738784"/>
                </a:xfrm>
              </p:grpSpPr>
              <p:sp>
                <p:nvSpPr>
                  <p:cNvPr id="113" name="Round Same Side Corner Rectangle 112"/>
                  <p:cNvSpPr/>
                  <p:nvPr/>
                </p:nvSpPr>
                <p:spPr>
                  <a:xfrm rot="16200000">
                    <a:off x="1638405" y="857995"/>
                    <a:ext cx="738784" cy="1134338"/>
                  </a:xfrm>
                  <a:prstGeom prst="round2SameRect">
                    <a:avLst>
                      <a:gd name="adj1" fmla="val 16670"/>
                      <a:gd name="adj2" fmla="val 0"/>
                    </a:avLst>
                  </a:prstGeom>
                  <a:solidFill>
                    <a:schemeClr val="tx2">
                      <a:lumMod val="60000"/>
                      <a:lumOff val="40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4" name="Round Same Side Corner Rectangle 4"/>
                  <p:cNvSpPr/>
                  <p:nvPr/>
                </p:nvSpPr>
                <p:spPr>
                  <a:xfrm>
                    <a:off x="1506757" y="1117336"/>
                    <a:ext cx="1035700" cy="615654"/>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91440" tIns="45720" rIns="182880" bIns="95250" numCol="1" spcCol="1270" anchor="ctr" anchorCtr="0">
                    <a:noAutofit/>
                  </a:bodyPr>
                  <a:lstStyle/>
                  <a:p>
                    <a:pPr lvl="0" defTabSz="666750">
                      <a:lnSpc>
                        <a:spcPct val="90000"/>
                      </a:lnSpc>
                      <a:spcBef>
                        <a:spcPct val="0"/>
                      </a:spcBef>
                      <a:spcAft>
                        <a:spcPct val="35000"/>
                      </a:spcAft>
                    </a:pPr>
                    <a:r>
                      <a:rPr lang="en-US" b="1" dirty="0" smtClean="0">
                        <a:solidFill>
                          <a:schemeClr val="bg1"/>
                        </a:solidFill>
                      </a:rPr>
                      <a:t>IT Estimation</a:t>
                    </a:r>
                    <a:endParaRPr lang="en-US" b="1" kern="1200" dirty="0">
                      <a:solidFill>
                        <a:schemeClr val="bg1"/>
                      </a:solidFill>
                    </a:endParaRPr>
                  </a:p>
                </p:txBody>
              </p:sp>
            </p:grpSp>
            <p:grpSp>
              <p:nvGrpSpPr>
                <p:cNvPr id="110" name="Group 109"/>
                <p:cNvGrpSpPr/>
                <p:nvPr/>
              </p:nvGrpSpPr>
              <p:grpSpPr>
                <a:xfrm>
                  <a:off x="2801825" y="2571428"/>
                  <a:ext cx="2103122" cy="548641"/>
                  <a:chOff x="2633501" y="1054654"/>
                  <a:chExt cx="1134338" cy="738786"/>
                </a:xfrm>
              </p:grpSpPr>
              <p:sp>
                <p:nvSpPr>
                  <p:cNvPr id="111" name="Round Same Side Corner Rectangle 110"/>
                  <p:cNvSpPr/>
                  <p:nvPr/>
                </p:nvSpPr>
                <p:spPr>
                  <a:xfrm rot="5400000">
                    <a:off x="2831277" y="856878"/>
                    <a:ext cx="738786" cy="1134338"/>
                  </a:xfrm>
                  <a:prstGeom prst="round2SameRect">
                    <a:avLst>
                      <a:gd name="adj1" fmla="val 16670"/>
                      <a:gd name="adj2" fmla="val 0"/>
                    </a:avLst>
                  </a:prstGeom>
                  <a:solidFill>
                    <a:schemeClr val="accent1">
                      <a:lumMod val="50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2" name="Round Same Side Corner Rectangle 4"/>
                  <p:cNvSpPr/>
                  <p:nvPr/>
                </p:nvSpPr>
                <p:spPr>
                  <a:xfrm>
                    <a:off x="2649271" y="1116222"/>
                    <a:ext cx="1035699" cy="615654"/>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82880" tIns="45720" rIns="57150" bIns="95250" numCol="1" spcCol="1270" anchor="ctr" anchorCtr="0">
                    <a:noAutofit/>
                  </a:bodyPr>
                  <a:lstStyle/>
                  <a:p>
                    <a:pPr lvl="0" algn="r" defTabSz="666750">
                      <a:lnSpc>
                        <a:spcPct val="90000"/>
                      </a:lnSpc>
                      <a:spcBef>
                        <a:spcPct val="0"/>
                      </a:spcBef>
                      <a:spcAft>
                        <a:spcPct val="35000"/>
                      </a:spcAft>
                    </a:pPr>
                    <a:r>
                      <a:rPr lang="en-US" b="1" kern="1200" dirty="0" smtClean="0">
                        <a:solidFill>
                          <a:schemeClr val="bg1"/>
                        </a:solidFill>
                      </a:rPr>
                      <a:t>IT Engagement</a:t>
                    </a:r>
                    <a:endParaRPr lang="en-US" b="1" i="1" kern="1200" dirty="0">
                      <a:solidFill>
                        <a:schemeClr val="bg1"/>
                      </a:solidFill>
                    </a:endParaRPr>
                  </a:p>
                </p:txBody>
              </p:sp>
            </p:grpSp>
          </p:grpSp>
          <p:sp>
            <p:nvSpPr>
              <p:cNvPr id="108" name="Right Arrow 107"/>
              <p:cNvSpPr/>
              <p:nvPr/>
            </p:nvSpPr>
            <p:spPr>
              <a:xfrm>
                <a:off x="2603117" y="2670159"/>
                <a:ext cx="365760" cy="365760"/>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05" name="Plus 104"/>
            <p:cNvSpPr/>
            <p:nvPr/>
          </p:nvSpPr>
          <p:spPr>
            <a:xfrm>
              <a:off x="3410595" y="5603000"/>
              <a:ext cx="274320" cy="274320"/>
            </a:xfrm>
            <a:prstGeom prst="mathPlus">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Multiply 105"/>
            <p:cNvSpPr/>
            <p:nvPr/>
          </p:nvSpPr>
          <p:spPr>
            <a:xfrm>
              <a:off x="1237701" y="5603000"/>
              <a:ext cx="274320" cy="274320"/>
            </a:xfrm>
            <a:prstGeom prst="mathMultiply">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TextBox 114"/>
          <p:cNvSpPr txBox="1"/>
          <p:nvPr/>
        </p:nvSpPr>
        <p:spPr>
          <a:xfrm rot="21163032">
            <a:off x="2525607" y="6260864"/>
            <a:ext cx="1580581" cy="369236"/>
          </a:xfrm>
          <a:prstGeom prst="rect">
            <a:avLst/>
          </a:prstGeom>
          <a:solidFill>
            <a:schemeClr val="bg1">
              <a:lumMod val="95000"/>
            </a:schemeClr>
          </a:solidFill>
          <a:ln>
            <a:solidFill>
              <a:schemeClr val="accent1"/>
            </a:solidFill>
          </a:ln>
        </p:spPr>
        <p:txBody>
          <a:bodyPr wrap="square" lIns="0" tIns="0" rIns="0" bIns="0" rtlCol="0">
            <a:spAutoFit/>
          </a:bodyPr>
          <a:lstStyle/>
          <a:p>
            <a:pPr algn="ctr" defTabSz="457063"/>
            <a:r>
              <a:rPr lang="en-US" sz="2399" b="1" dirty="0">
                <a:solidFill>
                  <a:srgbClr val="0063A7"/>
                </a:solidFill>
                <a:latin typeface="Freestyle Script" panose="030804020302050B0404" pitchFamily="66" charset="0"/>
              </a:rPr>
              <a:t>What’s changing?</a:t>
            </a:r>
          </a:p>
        </p:txBody>
      </p:sp>
      <p:grpSp>
        <p:nvGrpSpPr>
          <p:cNvPr id="117" name="Group 116"/>
          <p:cNvGrpSpPr/>
          <p:nvPr/>
        </p:nvGrpSpPr>
        <p:grpSpPr>
          <a:xfrm>
            <a:off x="4351515" y="1482584"/>
            <a:ext cx="1700784" cy="4167087"/>
            <a:chOff x="839685" y="1482584"/>
            <a:chExt cx="1700784" cy="4167087"/>
          </a:xfrm>
        </p:grpSpPr>
        <p:sp>
          <p:nvSpPr>
            <p:cNvPr id="118" name="Freeform 117"/>
            <p:cNvSpPr/>
            <p:nvPr/>
          </p:nvSpPr>
          <p:spPr>
            <a:xfrm>
              <a:off x="839685" y="1482584"/>
              <a:ext cx="1700784" cy="3913632"/>
            </a:xfrm>
            <a:custGeom>
              <a:avLst/>
              <a:gdLst>
                <a:gd name="connsiteX0" fmla="*/ 1530956 w 1713836"/>
                <a:gd name="connsiteY0" fmla="*/ 0 h 3504224"/>
                <a:gd name="connsiteX1" fmla="*/ 1713836 w 1713836"/>
                <a:gd name="connsiteY1" fmla="*/ 182880 h 3504224"/>
                <a:gd name="connsiteX2" fmla="*/ 1660272 w 1713836"/>
                <a:gd name="connsiteY2" fmla="*/ 312196 h 3504224"/>
                <a:gd name="connsiteX3" fmla="*/ 1645920 w 1713836"/>
                <a:gd name="connsiteY3" fmla="*/ 321872 h 3504224"/>
                <a:gd name="connsiteX4" fmla="*/ 1645920 w 1713836"/>
                <a:gd name="connsiteY4" fmla="*/ 1857413 h 3504224"/>
                <a:gd name="connsiteX5" fmla="*/ 1649793 w 1713836"/>
                <a:gd name="connsiteY5" fmla="*/ 1876597 h 3504224"/>
                <a:gd name="connsiteX6" fmla="*/ 1649793 w 1713836"/>
                <a:gd name="connsiteY6" fmla="*/ 3394491 h 3504224"/>
                <a:gd name="connsiteX7" fmla="*/ 1540060 w 1713836"/>
                <a:gd name="connsiteY7" fmla="*/ 3504224 h 3504224"/>
                <a:gd name="connsiteX8" fmla="*/ 113606 w 1713836"/>
                <a:gd name="connsiteY8" fmla="*/ 3504224 h 3504224"/>
                <a:gd name="connsiteX9" fmla="*/ 3873 w 1713836"/>
                <a:gd name="connsiteY9" fmla="*/ 3394491 h 3504224"/>
                <a:gd name="connsiteX10" fmla="*/ 3873 w 1713836"/>
                <a:gd name="connsiteY10" fmla="*/ 1966851 h 3504224"/>
                <a:gd name="connsiteX11" fmla="*/ 0 w 1713836"/>
                <a:gd name="connsiteY11" fmla="*/ 1947667 h 3504224"/>
                <a:gd name="connsiteX12" fmla="*/ 0 w 1713836"/>
                <a:gd name="connsiteY12" fmla="*/ 155453 h 3504224"/>
                <a:gd name="connsiteX13" fmla="*/ 109733 w 1713836"/>
                <a:gd name="connsiteY13" fmla="*/ 45720 h 3504224"/>
                <a:gd name="connsiteX14" fmla="*/ 1413275 w 1713836"/>
                <a:gd name="connsiteY14" fmla="*/ 45720 h 3504224"/>
                <a:gd name="connsiteX15" fmla="*/ 1459771 w 1713836"/>
                <a:gd name="connsiteY15" fmla="*/ 14372 h 3504224"/>
                <a:gd name="connsiteX16" fmla="*/ 1530956 w 1713836"/>
                <a:gd name="connsiteY16" fmla="*/ 0 h 350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3836" h="3504224">
                  <a:moveTo>
                    <a:pt x="1530956" y="0"/>
                  </a:moveTo>
                  <a:cubicBezTo>
                    <a:pt x="1631958" y="0"/>
                    <a:pt x="1713836" y="81878"/>
                    <a:pt x="1713836" y="182880"/>
                  </a:cubicBezTo>
                  <a:cubicBezTo>
                    <a:pt x="1713836" y="233381"/>
                    <a:pt x="1693367" y="279101"/>
                    <a:pt x="1660272" y="312196"/>
                  </a:cubicBezTo>
                  <a:lnTo>
                    <a:pt x="1645920" y="321872"/>
                  </a:lnTo>
                  <a:lnTo>
                    <a:pt x="1645920" y="1857413"/>
                  </a:lnTo>
                  <a:lnTo>
                    <a:pt x="1649793" y="1876597"/>
                  </a:lnTo>
                  <a:lnTo>
                    <a:pt x="1649793" y="3394491"/>
                  </a:lnTo>
                  <a:cubicBezTo>
                    <a:pt x="1649793" y="3455095"/>
                    <a:pt x="1600664" y="3504224"/>
                    <a:pt x="1540060" y="3504224"/>
                  </a:cubicBezTo>
                  <a:lnTo>
                    <a:pt x="113606" y="3504224"/>
                  </a:lnTo>
                  <a:cubicBezTo>
                    <a:pt x="53002" y="3504224"/>
                    <a:pt x="3873" y="3455095"/>
                    <a:pt x="3873" y="3394491"/>
                  </a:cubicBezTo>
                  <a:lnTo>
                    <a:pt x="3873" y="1966851"/>
                  </a:lnTo>
                  <a:lnTo>
                    <a:pt x="0" y="1947667"/>
                  </a:lnTo>
                  <a:lnTo>
                    <a:pt x="0" y="155453"/>
                  </a:lnTo>
                  <a:cubicBezTo>
                    <a:pt x="0" y="94849"/>
                    <a:pt x="49129" y="45720"/>
                    <a:pt x="109733" y="45720"/>
                  </a:cubicBezTo>
                  <a:lnTo>
                    <a:pt x="1413275" y="45720"/>
                  </a:lnTo>
                  <a:lnTo>
                    <a:pt x="1459771" y="14372"/>
                  </a:lnTo>
                  <a:cubicBezTo>
                    <a:pt x="1481650" y="5117"/>
                    <a:pt x="1505706" y="0"/>
                    <a:pt x="1530956" y="0"/>
                  </a:cubicBezTo>
                  <a:close/>
                </a:path>
              </a:pathLst>
            </a:custGeom>
            <a:noFill/>
            <a:ln w="3175" cap="flat" cmpd="sng" algn="ctr">
              <a:solidFill>
                <a:srgbClr val="D90026"/>
              </a:solidFill>
              <a:prstDash val="solid"/>
            </a:ln>
            <a:effectLst>
              <a:glow rad="63500">
                <a:srgbClr val="D90026">
                  <a:satMod val="175000"/>
                  <a:alpha val="40000"/>
                </a:srgbClr>
              </a:glo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grpSp>
          <p:nvGrpSpPr>
            <p:cNvPr id="119" name="Group 118"/>
            <p:cNvGrpSpPr/>
            <p:nvPr/>
          </p:nvGrpSpPr>
          <p:grpSpPr>
            <a:xfrm>
              <a:off x="972205" y="5341894"/>
              <a:ext cx="1371600" cy="307777"/>
              <a:chOff x="932449" y="5341894"/>
              <a:chExt cx="1463040" cy="307777"/>
            </a:xfrm>
          </p:grpSpPr>
          <p:sp>
            <p:nvSpPr>
              <p:cNvPr id="120" name="Round Same Side Corner Rectangle 119"/>
              <p:cNvSpPr/>
              <p:nvPr/>
            </p:nvSpPr>
            <p:spPr>
              <a:xfrm flipV="1">
                <a:off x="932449" y="5398884"/>
                <a:ext cx="1463040" cy="228600"/>
              </a:xfrm>
              <a:prstGeom prst="round2SameRect">
                <a:avLst/>
              </a:prstGeom>
              <a:solidFill>
                <a:srgbClr val="D9002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sz="1400" b="1" dirty="0">
                  <a:solidFill>
                    <a:schemeClr val="bg1"/>
                  </a:solidFill>
                </a:endParaRPr>
              </a:p>
            </p:txBody>
          </p:sp>
          <p:sp>
            <p:nvSpPr>
              <p:cNvPr id="121" name="TextBox 120"/>
              <p:cNvSpPr txBox="1"/>
              <p:nvPr/>
            </p:nvSpPr>
            <p:spPr>
              <a:xfrm>
                <a:off x="1100326" y="5341894"/>
                <a:ext cx="1127286" cy="307777"/>
              </a:xfrm>
              <a:prstGeom prst="rect">
                <a:avLst/>
              </a:prstGeom>
              <a:noFill/>
            </p:spPr>
            <p:txBody>
              <a:bodyPr wrap="square" rtlCol="0" anchor="ctr">
                <a:spAutoFit/>
              </a:bodyPr>
              <a:lstStyle/>
              <a:p>
                <a:r>
                  <a:rPr lang="en-US" sz="1400" b="1" dirty="0" smtClean="0">
                    <a:solidFill>
                      <a:schemeClr val="bg1"/>
                    </a:solidFill>
                  </a:rPr>
                  <a:t>Today’s Call</a:t>
                </a:r>
                <a:endParaRPr lang="en-US" sz="1400" b="1" dirty="0">
                  <a:solidFill>
                    <a:schemeClr val="bg1"/>
                  </a:solidFill>
                </a:endParaRPr>
              </a:p>
            </p:txBody>
          </p:sp>
        </p:grpSp>
      </p:grpSp>
    </p:spTree>
    <p:extLst>
      <p:ext uri="{BB962C8B-B14F-4D97-AF65-F5344CB8AC3E}">
        <p14:creationId xmlns:p14="http://schemas.microsoft.com/office/powerpoint/2010/main" val="342871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15</a:t>
            </a:fld>
            <a:endParaRPr lang="en-US"/>
          </a:p>
        </p:txBody>
      </p:sp>
      <p:sp>
        <p:nvSpPr>
          <p:cNvPr id="11" name="Title 10"/>
          <p:cNvSpPr>
            <a:spLocks noGrp="1"/>
          </p:cNvSpPr>
          <p:nvPr>
            <p:ph type="title"/>
          </p:nvPr>
        </p:nvSpPr>
        <p:spPr/>
        <p:txBody>
          <a:bodyPr/>
          <a:lstStyle/>
          <a:p>
            <a:r>
              <a:rPr lang="en-US" dirty="0" smtClean="0"/>
              <a:t>Agile Requirements</a:t>
            </a:r>
            <a:endParaRPr lang="en-US" dirty="0"/>
          </a:p>
        </p:txBody>
      </p:sp>
      <p:sp>
        <p:nvSpPr>
          <p:cNvPr id="16" name="Content Placeholder 15"/>
          <p:cNvSpPr>
            <a:spLocks noGrp="1"/>
          </p:cNvSpPr>
          <p:nvPr>
            <p:ph sz="quarter" idx="10"/>
          </p:nvPr>
        </p:nvSpPr>
        <p:spPr/>
        <p:txBody>
          <a:bodyPr>
            <a:normAutofit/>
          </a:bodyPr>
          <a:lstStyle/>
          <a:p>
            <a:pPr marL="257175" indent="-257175"/>
            <a:r>
              <a:rPr lang="en-US" sz="1800" dirty="0"/>
              <a:t>During Initiation, high level business requirements will be captured as “</a:t>
            </a:r>
            <a:r>
              <a:rPr lang="en-US" sz="1800" b="1" dirty="0"/>
              <a:t>Jira</a:t>
            </a:r>
            <a:r>
              <a:rPr lang="en-US" sz="1800" dirty="0"/>
              <a:t> </a:t>
            </a:r>
            <a:r>
              <a:rPr lang="en-US" sz="1800" b="1" dirty="0"/>
              <a:t>Epics</a:t>
            </a:r>
            <a:r>
              <a:rPr lang="en-US" sz="1800" dirty="0"/>
              <a:t>”, also known as Features, within the Scaled Agile Framework (i.e. </a:t>
            </a:r>
            <a:r>
              <a:rPr lang="en-US" sz="1800" dirty="0" err="1"/>
              <a:t>SAFe</a:t>
            </a:r>
            <a:r>
              <a:rPr lang="en-US" sz="1800" dirty="0"/>
              <a:t>).   An </a:t>
            </a:r>
            <a:r>
              <a:rPr lang="en-US" sz="1800" b="1" dirty="0"/>
              <a:t>Epic</a:t>
            </a:r>
            <a:r>
              <a:rPr lang="en-US" sz="1800" dirty="0"/>
              <a:t> is simply a “big user story.”  It is usually broad in scope and short on details.  During Release Planning, which occurs after Initiation when the full team is engaged, Epics are commonly split into multiple, smaller </a:t>
            </a:r>
            <a:r>
              <a:rPr lang="en-US" sz="1800" b="1" dirty="0"/>
              <a:t>User Stories</a:t>
            </a:r>
            <a:r>
              <a:rPr lang="en-US" sz="1800" dirty="0"/>
              <a:t>. </a:t>
            </a:r>
          </a:p>
          <a:p>
            <a:pPr marL="257175" indent="-257175"/>
            <a:endParaRPr lang="en-US" sz="1800" dirty="0"/>
          </a:p>
          <a:p>
            <a:pPr marL="257175" indent="-257175"/>
            <a:r>
              <a:rPr lang="en-US" sz="1800" b="1" dirty="0"/>
              <a:t>A User Story</a:t>
            </a:r>
            <a:r>
              <a:rPr lang="en-US" sz="1800" dirty="0"/>
              <a:t> is used to </a:t>
            </a:r>
            <a:r>
              <a:rPr lang="en-US" sz="1800" dirty="0" smtClean="0"/>
              <a:t>express </a:t>
            </a:r>
            <a:r>
              <a:rPr lang="en-US" sz="1800" dirty="0"/>
              <a:t>requirements that focuses on what a user of a product would like to achieve.  Although documenting and refining Epics, or Features, will be the primary focus during Initiation, User Stories may also be identified.  Key characteristics of a user story include:</a:t>
            </a:r>
          </a:p>
          <a:p>
            <a:pPr marL="600075" lvl="1" indent="-257175">
              <a:buFont typeface="Arial" panose="020B0604020202020204" pitchFamily="34" charset="0"/>
              <a:buChar char="•"/>
            </a:pPr>
            <a:r>
              <a:rPr lang="en-US" sz="1800" dirty="0"/>
              <a:t>They are </a:t>
            </a:r>
            <a:r>
              <a:rPr lang="en-US" sz="1800" b="1" dirty="0"/>
              <a:t>not</a:t>
            </a:r>
            <a:r>
              <a:rPr lang="en-US" sz="1800" dirty="0"/>
              <a:t> detailed requirements specifications (something a system shall do) but are rather negotiable expressions of intent. The User Story </a:t>
            </a:r>
            <a:r>
              <a:rPr lang="en-US" sz="1800" b="1" dirty="0"/>
              <a:t>does not</a:t>
            </a:r>
            <a:r>
              <a:rPr lang="en-US" sz="1800" dirty="0"/>
              <a:t> define the </a:t>
            </a:r>
            <a:r>
              <a:rPr lang="en-US" sz="1800" b="1" dirty="0"/>
              <a:t>"How"</a:t>
            </a:r>
            <a:r>
              <a:rPr lang="en-US" sz="1800" dirty="0"/>
              <a:t>. </a:t>
            </a:r>
          </a:p>
          <a:p>
            <a:pPr marL="600075" lvl="1" indent="-257175">
              <a:buFont typeface="Arial" panose="020B0604020202020204" pitchFamily="34" charset="0"/>
              <a:buChar char="•"/>
            </a:pPr>
            <a:r>
              <a:rPr lang="en-US" sz="1800" dirty="0"/>
              <a:t>They are short and easy to read, understandable to developers, testers, stakeholders, and users.  In other words, they are written in plain language without Anthem jargon so that they can be understood by everyone.</a:t>
            </a:r>
          </a:p>
          <a:p>
            <a:pPr marL="600075" lvl="1" indent="-257175">
              <a:buFont typeface="Arial" panose="020B0604020202020204" pitchFamily="34" charset="0"/>
              <a:buChar char="•"/>
            </a:pPr>
            <a:r>
              <a:rPr lang="en-US" sz="1800" dirty="0"/>
              <a:t>They include the business value</a:t>
            </a:r>
            <a:r>
              <a:rPr lang="en-US" sz="1800" dirty="0" smtClean="0"/>
              <a:t>.</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58001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16</a:t>
            </a:fld>
            <a:endParaRPr lang="en-US"/>
          </a:p>
        </p:txBody>
      </p:sp>
      <p:sp>
        <p:nvSpPr>
          <p:cNvPr id="11" name="Title 10"/>
          <p:cNvSpPr>
            <a:spLocks noGrp="1"/>
          </p:cNvSpPr>
          <p:nvPr>
            <p:ph type="title"/>
          </p:nvPr>
        </p:nvSpPr>
        <p:spPr/>
        <p:txBody>
          <a:bodyPr/>
          <a:lstStyle/>
          <a:p>
            <a:r>
              <a:rPr lang="en-US" dirty="0" smtClean="0"/>
              <a:t>Agile Requirements (continued)</a:t>
            </a:r>
            <a:endParaRPr lang="en-US" dirty="0"/>
          </a:p>
        </p:txBody>
      </p:sp>
      <p:sp>
        <p:nvSpPr>
          <p:cNvPr id="16" name="Content Placeholder 15"/>
          <p:cNvSpPr>
            <a:spLocks noGrp="1"/>
          </p:cNvSpPr>
          <p:nvPr>
            <p:ph sz="quarter" idx="10"/>
          </p:nvPr>
        </p:nvSpPr>
        <p:spPr/>
        <p:txBody>
          <a:bodyPr>
            <a:normAutofit lnSpcReduction="10000"/>
          </a:bodyPr>
          <a:lstStyle/>
          <a:p>
            <a:pPr marL="257175" indent="-257175"/>
            <a:r>
              <a:rPr lang="en-US" sz="1800" b="1" dirty="0"/>
              <a:t>Epics</a:t>
            </a:r>
            <a:r>
              <a:rPr lang="en-US" sz="1800" dirty="0"/>
              <a:t> and </a:t>
            </a:r>
            <a:r>
              <a:rPr lang="en-US" sz="1800" b="1" dirty="0"/>
              <a:t>User Stories </a:t>
            </a:r>
            <a:r>
              <a:rPr lang="en-US" sz="1800" dirty="0"/>
              <a:t>are written in the same format or voice:  As a &lt;who&gt;, I want to &lt;what&gt; so that &lt;why&gt;.</a:t>
            </a:r>
          </a:p>
          <a:p>
            <a:pPr marL="600075" lvl="1" indent="-257175">
              <a:buFont typeface="Arial" panose="020B0604020202020204" pitchFamily="34" charset="0"/>
              <a:buChar char="•"/>
            </a:pPr>
            <a:r>
              <a:rPr lang="en-US" sz="1800" dirty="0"/>
              <a:t>Example Epic:  As a member &lt;who&gt;, I want to log into the Consumer Portal &lt;what&gt;, so that I can view my health insurance related information &lt;why&gt;.  </a:t>
            </a:r>
          </a:p>
          <a:p>
            <a:pPr marL="600075" lvl="1" indent="-257175">
              <a:buFont typeface="Arial" panose="020B0604020202020204" pitchFamily="34" charset="0"/>
              <a:buChar char="•"/>
            </a:pPr>
            <a:r>
              <a:rPr lang="en-US" sz="1800" dirty="0"/>
              <a:t>This Epic can be broken down into smaller User Stories:</a:t>
            </a:r>
          </a:p>
          <a:p>
            <a:pPr marL="942975" lvl="2" indent="-257175"/>
            <a:r>
              <a:rPr lang="en-US" dirty="0"/>
              <a:t>As a member, I want to set my own password so that it is easy to remember.</a:t>
            </a:r>
          </a:p>
          <a:p>
            <a:pPr marL="942975" lvl="2" indent="-257175"/>
            <a:r>
              <a:rPr lang="en-US" dirty="0"/>
              <a:t>As a member, I want to be able to re-enter my password when I </a:t>
            </a:r>
            <a:r>
              <a:rPr lang="en-US" dirty="0" err="1"/>
              <a:t>mis</a:t>
            </a:r>
            <a:r>
              <a:rPr lang="en-US" dirty="0"/>
              <a:t>-key it so that I can still log into the Consumer Portal.</a:t>
            </a:r>
          </a:p>
          <a:p>
            <a:pPr marL="942975" lvl="2" indent="-257175"/>
            <a:endParaRPr lang="en-US" dirty="0"/>
          </a:p>
          <a:p>
            <a:pPr marL="257175" indent="-257175"/>
            <a:r>
              <a:rPr lang="en-US" sz="1800" dirty="0"/>
              <a:t>Note that if requirements are delivered in a traditional waterfall format and need no further development, they will not be converted to Epics and User Stories during Initiation.  It is recommended that new requirements are written in the user story voice.</a:t>
            </a:r>
          </a:p>
          <a:p>
            <a:pPr marL="257175" indent="-257175"/>
            <a:endParaRPr lang="en-US" sz="1800" dirty="0"/>
          </a:p>
          <a:p>
            <a:pPr marL="257175" indent="-257175"/>
            <a:r>
              <a:rPr lang="en-US" sz="1800" dirty="0"/>
              <a:t>For more information and training, see the Agile COE Microsite @ </a:t>
            </a:r>
            <a:r>
              <a:rPr lang="en-US" sz="1800" dirty="0">
                <a:hlinkClick r:id="rId2"/>
              </a:rPr>
              <a:t>https://share.antheminc.com/sites/AgileAnthemCOE/assets/training.htm</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32242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a:t>
            </a:fld>
            <a:endParaRPr lang="en-US"/>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5831" r="5831"/>
          <a:stretch>
            <a:fillRect/>
          </a:stretch>
        </p:blipFill>
        <p:spPr/>
      </p:pic>
      <p:sp>
        <p:nvSpPr>
          <p:cNvPr id="3" name="Title 2"/>
          <p:cNvSpPr>
            <a:spLocks noGrp="1"/>
          </p:cNvSpPr>
          <p:nvPr>
            <p:ph type="title"/>
          </p:nvPr>
        </p:nvSpPr>
        <p:spPr/>
        <p:txBody>
          <a:bodyPr/>
          <a:lstStyle/>
          <a:p>
            <a:r>
              <a:rPr lang="en-US" dirty="0" smtClean="0"/>
              <a:t>Agenda</a:t>
            </a:r>
            <a:endParaRPr lang="en-US" dirty="0"/>
          </a:p>
        </p:txBody>
      </p:sp>
      <p:sp>
        <p:nvSpPr>
          <p:cNvPr id="4" name="Text Placeholder 3"/>
          <p:cNvSpPr>
            <a:spLocks noGrp="1"/>
          </p:cNvSpPr>
          <p:nvPr>
            <p:ph type="body" sz="quarter" idx="14"/>
          </p:nvPr>
        </p:nvSpPr>
        <p:spPr/>
        <p:txBody>
          <a:bodyPr/>
          <a:lstStyle/>
          <a:p>
            <a:r>
              <a:rPr lang="en-US" dirty="0" smtClean="0"/>
              <a:t>Core </a:t>
            </a:r>
            <a:r>
              <a:rPr lang="en-US" dirty="0" smtClean="0"/>
              <a:t>Team Participants</a:t>
            </a:r>
          </a:p>
          <a:p>
            <a:r>
              <a:rPr lang="en-US" dirty="0" smtClean="0"/>
              <a:t>Meeting Objectives</a:t>
            </a:r>
          </a:p>
          <a:p>
            <a:r>
              <a:rPr lang="en-US" dirty="0" smtClean="0"/>
              <a:t>Scope Finalization</a:t>
            </a:r>
          </a:p>
          <a:p>
            <a:r>
              <a:rPr lang="en-US" dirty="0" smtClean="0"/>
              <a:t>BRD Finalization</a:t>
            </a:r>
            <a:endParaRPr lang="en-US" dirty="0"/>
          </a:p>
        </p:txBody>
      </p:sp>
      <p:sp>
        <p:nvSpPr>
          <p:cNvPr id="12" name="Footer Placeholder 11"/>
          <p:cNvSpPr>
            <a:spLocks noGrp="1"/>
          </p:cNvSpPr>
          <p:nvPr>
            <p:ph type="ftr" sz="quarter" idx="13"/>
          </p:nvPr>
        </p:nvSpPr>
        <p:spPr/>
        <p:txBody>
          <a:bodyPr/>
          <a:lstStyle/>
          <a:p>
            <a:r>
              <a:rPr lang="en-US" dirty="0" smtClean="0">
                <a:solidFill>
                  <a:schemeClr val="bg2">
                    <a:lumMod val="85000"/>
                  </a:schemeClr>
                </a:solidFill>
              </a:rPr>
              <a:t>COMPANY CONFIDENTIAL  |  FOR INTERNAL USE ONLY  |  DO NOT COPY</a:t>
            </a:r>
            <a:endParaRPr lang="en-US" dirty="0">
              <a:solidFill>
                <a:schemeClr val="bg2">
                  <a:lumMod val="85000"/>
                </a:schemeClr>
              </a:solidFill>
            </a:endParaRPr>
          </a:p>
        </p:txBody>
      </p:sp>
    </p:spTree>
    <p:extLst>
      <p:ext uri="{BB962C8B-B14F-4D97-AF65-F5344CB8AC3E}">
        <p14:creationId xmlns:p14="http://schemas.microsoft.com/office/powerpoint/2010/main" val="329812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3</a:t>
            </a:fld>
            <a:endParaRPr lang="en-US"/>
          </a:p>
        </p:txBody>
      </p:sp>
      <p:sp>
        <p:nvSpPr>
          <p:cNvPr id="3" name="Title 2"/>
          <p:cNvSpPr>
            <a:spLocks noGrp="1"/>
          </p:cNvSpPr>
          <p:nvPr>
            <p:ph type="title"/>
          </p:nvPr>
        </p:nvSpPr>
        <p:spPr/>
        <p:txBody>
          <a:bodyPr/>
          <a:lstStyle/>
          <a:p>
            <a:r>
              <a:rPr lang="en-US" dirty="0" smtClean="0"/>
              <a:t>Core Team Participants</a:t>
            </a:r>
            <a:endParaRPr lang="en-US" dirty="0"/>
          </a:p>
        </p:txBody>
      </p:sp>
      <p:graphicFrame>
        <p:nvGraphicFramePr>
          <p:cNvPr id="9" name="Content Placeholder 8"/>
          <p:cNvGraphicFramePr>
            <a:graphicFrameLocks noGrp="1"/>
          </p:cNvGraphicFramePr>
          <p:nvPr>
            <p:ph sz="quarter" idx="10"/>
            <p:extLst>
              <p:ext uri="{D42A27DB-BD31-4B8C-83A1-F6EECF244321}">
                <p14:modId xmlns:p14="http://schemas.microsoft.com/office/powerpoint/2010/main" val="3918109199"/>
              </p:ext>
            </p:extLst>
          </p:nvPr>
        </p:nvGraphicFramePr>
        <p:xfrm>
          <a:off x="528638" y="1246314"/>
          <a:ext cx="11141076" cy="4773486"/>
        </p:xfrm>
        <a:graphic>
          <a:graphicData uri="http://schemas.openxmlformats.org/drawingml/2006/table">
            <a:tbl>
              <a:tblPr firstRow="1" bandRow="1">
                <a:tableStyleId>{5C22544A-7EE6-4342-B048-85BDC9FD1C3A}</a:tableStyleId>
              </a:tblPr>
              <a:tblGrid>
                <a:gridCol w="3266748"/>
                <a:gridCol w="2843539"/>
                <a:gridCol w="5030789"/>
              </a:tblGrid>
              <a:tr h="271128">
                <a:tc>
                  <a:txBody>
                    <a:bodyPr/>
                    <a:lstStyle/>
                    <a:p>
                      <a:pPr algn="ctr"/>
                      <a:r>
                        <a:rPr lang="en-US" sz="800" dirty="0" smtClean="0"/>
                        <a:t>Role</a:t>
                      </a:r>
                      <a:endParaRPr lang="en-US" sz="800" b="1" dirty="0" smtClean="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cap="none" dirty="0" smtClean="0">
                          <a:solidFill>
                            <a:schemeClr val="bg1"/>
                          </a:solidFill>
                        </a:rPr>
                        <a:t>Name</a:t>
                      </a:r>
                      <a:endParaRPr lang="en-US" sz="800" cap="none"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cap="none" dirty="0" smtClean="0">
                          <a:solidFill>
                            <a:schemeClr val="bg1"/>
                          </a:solidFill>
                        </a:rPr>
                        <a:t>Responsibilities</a:t>
                      </a:r>
                      <a:endParaRPr lang="en-US" sz="800" cap="none" dirty="0">
                        <a:solidFill>
                          <a:schemeClr val="bg1"/>
                        </a:solidFill>
                      </a:endParaRPr>
                    </a:p>
                  </a:txBody>
                  <a:tcPr/>
                </a:tc>
              </a:tr>
              <a:tr h="32659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t>Initiative Owner / Project</a:t>
                      </a:r>
                      <a:r>
                        <a:rPr lang="en-US" sz="1000" baseline="0" dirty="0" smtClean="0"/>
                        <a:t> Sponsor</a:t>
                      </a:r>
                      <a:endParaRPr lang="en-US"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Jeff </a:t>
                      </a:r>
                      <a:r>
                        <a:rPr lang="en-US" sz="1000" b="0" cap="none" dirty="0" err="1" smtClean="0"/>
                        <a:t>Reveley</a:t>
                      </a:r>
                      <a:endParaRPr lang="en-US" sz="1000" b="0" cap="none" dirty="0" smtClean="0"/>
                    </a:p>
                  </a:txBody>
                  <a:tcPr/>
                </a:tc>
                <a:tc>
                  <a:txBody>
                    <a:bodyPr/>
                    <a:lstStyle/>
                    <a:p>
                      <a:pPr algn="l"/>
                      <a:r>
                        <a:rPr lang="en-US" sz="600" cap="none" dirty="0" smtClean="0"/>
                        <a:t>(Business)</a:t>
                      </a:r>
                      <a:r>
                        <a:rPr lang="en-US" sz="600" cap="none" baseline="0" dirty="0" smtClean="0"/>
                        <a:t> </a:t>
                      </a:r>
                      <a:r>
                        <a:rPr lang="en-US" sz="600" cap="none" dirty="0" smtClean="0"/>
                        <a:t>Overall responsibility for defining initiative objectives/benefits and day-to-day sponsorship of the initiative, actively participating in decision making and escalation processes.</a:t>
                      </a:r>
                      <a:endParaRPr lang="en-US" sz="600" cap="none" dirty="0"/>
                    </a:p>
                  </a:txBody>
                  <a:tcPr/>
                </a:tc>
              </a:tr>
              <a:tr h="193766">
                <a:tc>
                  <a:txBody>
                    <a:bodyPr/>
                    <a:lstStyle/>
                    <a:p>
                      <a:pPr algn="r"/>
                      <a:r>
                        <a:rPr lang="en-US" sz="1000" dirty="0" smtClean="0"/>
                        <a:t>IT Initiative Delivery</a:t>
                      </a:r>
                      <a:r>
                        <a:rPr lang="en-US" sz="1000" baseline="0" dirty="0" smtClean="0"/>
                        <a:t> Owner</a:t>
                      </a:r>
                      <a:endParaRPr lang="en-US" sz="1000" dirty="0"/>
                    </a:p>
                  </a:txBody>
                  <a:tcPr/>
                </a:tc>
                <a:tc>
                  <a:txBody>
                    <a:bodyPr/>
                    <a:lstStyle/>
                    <a:p>
                      <a:pPr algn="l"/>
                      <a:r>
                        <a:rPr lang="en-US" sz="1000" b="0" cap="none" dirty="0" smtClean="0"/>
                        <a:t>Pattabhi Ponugupati</a:t>
                      </a:r>
                      <a:endParaRPr lang="en-US" sz="1000" b="0" cap="none" dirty="0"/>
                    </a:p>
                  </a:txBody>
                  <a:tcPr/>
                </a:tc>
                <a:tc>
                  <a:txBody>
                    <a:bodyPr/>
                    <a:lstStyle/>
                    <a:p>
                      <a:pPr algn="l"/>
                      <a:r>
                        <a:rPr lang="en-US" sz="600" cap="none" dirty="0" smtClean="0"/>
                        <a:t>(IT) Accountable for the delivery of the solution knowing that it may involve coordination with other IT Leadership, if necessary.</a:t>
                      </a:r>
                      <a:endParaRPr lang="en-US" sz="600" cap="none" dirty="0"/>
                    </a:p>
                  </a:txBody>
                  <a:tcPr/>
                </a:tc>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t>Initiation</a:t>
                      </a:r>
                      <a:r>
                        <a:rPr lang="en-US" sz="1000" baseline="0" dirty="0" smtClean="0"/>
                        <a:t> Manager</a:t>
                      </a:r>
                      <a:endParaRPr lang="en-US"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Mark Willcox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a:t>
                      </a:r>
                      <a:r>
                        <a:rPr lang="en-US" sz="600" cap="none" baseline="0" dirty="0" smtClean="0"/>
                        <a:t> </a:t>
                      </a:r>
                      <a:r>
                        <a:rPr lang="en-US" sz="600" cap="none" dirty="0" smtClean="0"/>
                        <a:t>Coordinates all Initiation phase activities &amp; deliverables.</a:t>
                      </a:r>
                    </a:p>
                  </a:txBody>
                  <a:tcPr/>
                </a:tc>
              </a:tr>
              <a:tr h="120584">
                <a:tc>
                  <a:txBody>
                    <a:bodyPr/>
                    <a:lstStyle/>
                    <a:p>
                      <a:pPr algn="r"/>
                      <a:r>
                        <a:rPr lang="en-US" sz="1000" dirty="0" smtClean="0"/>
                        <a:t>Initiation Analyst</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Judy Thomas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 Documents &amp; refines the initial high level business requirements/epics and capabilities.</a:t>
                      </a:r>
                    </a:p>
                  </a:txBody>
                  <a:tcPr/>
                </a:tc>
              </a:tr>
              <a:tr h="173306">
                <a:tc>
                  <a:txBody>
                    <a:bodyPr/>
                    <a:lstStyle/>
                    <a:p>
                      <a:pPr algn="r"/>
                      <a:r>
                        <a:rPr lang="en-US" sz="1000" dirty="0" smtClean="0"/>
                        <a:t>Delivery Manager (IT</a:t>
                      </a:r>
                      <a:r>
                        <a:rPr lang="en-US" sz="1000" baseline="0" dirty="0" smtClean="0"/>
                        <a:t> PM)</a:t>
                      </a:r>
                      <a:endParaRPr lang="en-US" sz="1000" dirty="0"/>
                    </a:p>
                  </a:txBody>
                  <a:tcPr/>
                </a:tc>
                <a:tc>
                  <a:txBody>
                    <a:bodyPr/>
                    <a:lstStyle/>
                    <a:p>
                      <a:pPr algn="l"/>
                      <a:r>
                        <a:rPr lang="en-US" sz="1000" b="0" cap="none" dirty="0" smtClean="0"/>
                        <a:t>Shavonne Porter </a:t>
                      </a:r>
                      <a:endParaRPr lang="en-US" sz="1000" b="0" cap="none" dirty="0"/>
                    </a:p>
                  </a:txBody>
                  <a:tcPr/>
                </a:tc>
                <a:tc>
                  <a:txBody>
                    <a:bodyPr/>
                    <a:lstStyle/>
                    <a:p>
                      <a:pPr algn="l"/>
                      <a:r>
                        <a:rPr lang="en-US" sz="600" cap="none" dirty="0" smtClean="0"/>
                        <a:t>(IT) Overall responsibility for managing technical component of the project</a:t>
                      </a:r>
                      <a:r>
                        <a:rPr lang="en-US" sz="600" cap="none" baseline="0" dirty="0" smtClean="0"/>
                        <a:t> execution.</a:t>
                      </a:r>
                      <a:endParaRPr lang="en-US" sz="600" cap="none" dirty="0"/>
                    </a:p>
                  </a:txBody>
                  <a:tcPr/>
                </a:tc>
              </a:tr>
              <a:tr h="178403">
                <a:tc>
                  <a:txBody>
                    <a:bodyPr/>
                    <a:lstStyle/>
                    <a:p>
                      <a:pPr algn="r"/>
                      <a:r>
                        <a:rPr lang="en-US" sz="1000" dirty="0" smtClean="0"/>
                        <a:t>Business PM</a:t>
                      </a:r>
                      <a:endParaRPr lang="en-US" sz="1000" dirty="0"/>
                    </a:p>
                  </a:txBody>
                  <a:tcPr/>
                </a:tc>
                <a:tc>
                  <a:txBody>
                    <a:bodyPr/>
                    <a:lstStyle/>
                    <a:p>
                      <a:pPr algn="l"/>
                      <a:r>
                        <a:rPr lang="en-US" sz="1000" b="0" cap="none" dirty="0" smtClean="0"/>
                        <a:t>Jeff Reveley</a:t>
                      </a:r>
                      <a:endParaRPr lang="en-US" sz="1000" b="0" cap="none" dirty="0"/>
                    </a:p>
                  </a:txBody>
                  <a:tcPr/>
                </a:tc>
                <a:tc>
                  <a:txBody>
                    <a:bodyPr/>
                    <a:lstStyle/>
                    <a:p>
                      <a:pPr algn="l"/>
                      <a:r>
                        <a:rPr lang="en-US" sz="600" cap="none" dirty="0" smtClean="0"/>
                        <a:t>(Business) Overall responsibility for managing the initiative </a:t>
                      </a:r>
                      <a:r>
                        <a:rPr lang="en-US" sz="600" cap="none" baseline="0" dirty="0" smtClean="0"/>
                        <a:t>and c</a:t>
                      </a:r>
                      <a:r>
                        <a:rPr lang="en-US" sz="600" cap="none" dirty="0" smtClean="0"/>
                        <a:t>oordinates any business process changes required to implement the project.</a:t>
                      </a:r>
                      <a:endParaRPr lang="en-US" sz="600" cap="none" dirty="0"/>
                    </a:p>
                  </a:txBody>
                  <a:tcPr/>
                </a:tc>
              </a:tr>
              <a:tr h="0">
                <a:tc>
                  <a:txBody>
                    <a:bodyPr/>
                    <a:lstStyle/>
                    <a:p>
                      <a:pPr algn="r"/>
                      <a:r>
                        <a:rPr lang="en-US" sz="1000" dirty="0" smtClean="0"/>
                        <a:t>Lead Solution Architect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Vijay Anoop </a:t>
                      </a:r>
                      <a:r>
                        <a:rPr lang="en-US" sz="1000" b="0" cap="none" dirty="0" err="1" smtClean="0"/>
                        <a:t>Neelagiri</a:t>
                      </a:r>
                      <a:endParaRPr lang="en-US" sz="10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(IT) Documents a high level conceptual solution, identifying</a:t>
                      </a:r>
                      <a:r>
                        <a:rPr lang="en-US" sz="600" cap="none" baseline="0" dirty="0" smtClean="0"/>
                        <a:t> systems impacted, </a:t>
                      </a:r>
                      <a:r>
                        <a:rPr lang="en-US" sz="600" cap="none" dirty="0" smtClean="0"/>
                        <a:t>based on the high level requirements</a:t>
                      </a:r>
                      <a:r>
                        <a:rPr lang="en-US" sz="600" cap="none" baseline="0" dirty="0" smtClean="0"/>
                        <a:t> captured</a:t>
                      </a:r>
                      <a:r>
                        <a:rPr lang="en-US" sz="600" cap="none" dirty="0" smtClean="0"/>
                        <a:t>. Will work with other technical SMEs to create this vision.</a:t>
                      </a:r>
                      <a:endParaRPr lang="en-US" sz="600" cap="none" dirty="0"/>
                    </a:p>
                  </a:txBody>
                  <a:tcPr/>
                </a:tc>
              </a:tr>
              <a:tr h="146681">
                <a:tc>
                  <a:txBody>
                    <a:bodyPr/>
                    <a:lstStyle/>
                    <a:p>
                      <a:pPr algn="r"/>
                      <a:r>
                        <a:rPr lang="en-US" sz="1000" dirty="0" smtClean="0"/>
                        <a:t>Execution Lead</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Michael </a:t>
                      </a:r>
                      <a:r>
                        <a:rPr lang="en-US" sz="1000" b="0" cap="none" dirty="0" err="1" smtClean="0"/>
                        <a:t>Lumpinski</a:t>
                      </a:r>
                      <a:endParaRPr lang="en-US" sz="10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(Business) Overall responsibility for initiative</a:t>
                      </a:r>
                      <a:r>
                        <a:rPr lang="en-US" sz="600" cap="none" baseline="0" dirty="0" smtClean="0"/>
                        <a:t> </a:t>
                      </a:r>
                      <a:r>
                        <a:rPr lang="en-US" sz="600" cap="none" dirty="0" smtClean="0"/>
                        <a:t>execution.  The Delivery Manager generally rolls up to the Execution Lead.</a:t>
                      </a:r>
                      <a:r>
                        <a:rPr lang="en-US" sz="600" cap="none" baseline="0" dirty="0" smtClean="0"/>
                        <a:t> Escalation point for delivery issues.</a:t>
                      </a:r>
                      <a:endParaRPr lang="en-US" sz="600" cap="none" dirty="0"/>
                    </a:p>
                  </a:txBody>
                  <a:tcPr/>
                </a:tc>
              </a:tr>
              <a:tr h="0">
                <a:tc>
                  <a:txBody>
                    <a:bodyPr/>
                    <a:lstStyle/>
                    <a:p>
                      <a:pPr algn="r"/>
                      <a:r>
                        <a:rPr lang="en-US" sz="1000" kern="1200" dirty="0" smtClean="0">
                          <a:solidFill>
                            <a:schemeClr val="dk1"/>
                          </a:solidFill>
                          <a:latin typeface="+mn-lt"/>
                          <a:ea typeface="+mn-ea"/>
                          <a:cs typeface="+mn-cs"/>
                        </a:rPr>
                        <a:t>Provider Collaboration</a:t>
                      </a:r>
                      <a:endParaRPr 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cap="none" dirty="0" err="1" smtClean="0">
                          <a:solidFill>
                            <a:schemeClr val="dk1"/>
                          </a:solidFill>
                          <a:latin typeface="+mn-lt"/>
                          <a:ea typeface="+mn-ea"/>
                          <a:cs typeface="+mn-cs"/>
                        </a:rPr>
                        <a:t>Joely</a:t>
                      </a:r>
                      <a:r>
                        <a:rPr lang="en-US" sz="1000" b="0" kern="1200" cap="none" dirty="0" smtClean="0">
                          <a:solidFill>
                            <a:schemeClr val="dk1"/>
                          </a:solidFill>
                          <a:latin typeface="+mn-lt"/>
                          <a:ea typeface="+mn-ea"/>
                          <a:cs typeface="+mn-cs"/>
                        </a:rPr>
                        <a:t> Porter, Aimee Sessler</a:t>
                      </a:r>
                      <a:endParaRPr lang="en-US" sz="1000" b="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cap="none" dirty="0" smtClean="0"/>
                        <a:t>Additional key</a:t>
                      </a:r>
                      <a:r>
                        <a:rPr lang="en-US" sz="600" cap="none" baseline="0" dirty="0" smtClean="0"/>
                        <a:t> participants that are supporting the Initiative.</a:t>
                      </a:r>
                      <a:endParaRPr lang="en-US" sz="600" cap="none" dirty="0"/>
                    </a:p>
                  </a:txBody>
                  <a:tcPr/>
                </a:tc>
              </a:tr>
              <a:tr h="192530">
                <a:tc>
                  <a:txBody>
                    <a:bodyPr/>
                    <a:lstStyle/>
                    <a:p>
                      <a:pPr algn="r"/>
                      <a:r>
                        <a:rPr lang="en-US" sz="1000" kern="1200" dirty="0" smtClean="0">
                          <a:solidFill>
                            <a:schemeClr val="dk1"/>
                          </a:solidFill>
                          <a:latin typeface="+mn-lt"/>
                          <a:ea typeface="+mn-ea"/>
                          <a:cs typeface="+mn-cs"/>
                        </a:rPr>
                        <a:t>SOA Team</a:t>
                      </a:r>
                      <a:endParaRPr 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cap="none" dirty="0" err="1" smtClean="0">
                          <a:solidFill>
                            <a:schemeClr val="dk1"/>
                          </a:solidFill>
                          <a:latin typeface="+mn-lt"/>
                          <a:ea typeface="+mn-ea"/>
                          <a:cs typeface="+mn-cs"/>
                        </a:rPr>
                        <a:t>Rajkumar</a:t>
                      </a:r>
                      <a:r>
                        <a:rPr lang="en-US" sz="1000" b="0" kern="1200" cap="none" dirty="0" smtClean="0">
                          <a:solidFill>
                            <a:schemeClr val="dk1"/>
                          </a:solidFill>
                          <a:latin typeface="+mn-lt"/>
                          <a:ea typeface="+mn-ea"/>
                          <a:cs typeface="+mn-cs"/>
                        </a:rPr>
                        <a:t> S. Ayyasamy, Pattabhi Ponugupati,</a:t>
                      </a:r>
                      <a:endParaRPr lang="en-US" sz="1000" b="0" strike="sngStrike"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41095">
                <a:tc>
                  <a:txBody>
                    <a:bodyPr/>
                    <a:lstStyle/>
                    <a:p>
                      <a:pPr algn="r"/>
                      <a:r>
                        <a:rPr lang="en-US" sz="1000" kern="1200" dirty="0" smtClean="0">
                          <a:solidFill>
                            <a:schemeClr val="dk1"/>
                          </a:solidFill>
                          <a:latin typeface="+mn-lt"/>
                          <a:ea typeface="+mn-ea"/>
                          <a:cs typeface="+mn-cs"/>
                        </a:rPr>
                        <a:t>HCA</a:t>
                      </a:r>
                      <a:endParaRPr 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cap="none" dirty="0" smtClean="0">
                          <a:solidFill>
                            <a:schemeClr val="dk1"/>
                          </a:solidFill>
                          <a:latin typeface="+mn-lt"/>
                          <a:ea typeface="+mn-ea"/>
                          <a:cs typeface="+mn-cs"/>
                        </a:rPr>
                        <a:t>Mike </a:t>
                      </a:r>
                      <a:r>
                        <a:rPr lang="en-US" sz="1000" b="0" kern="1200" cap="none" dirty="0" err="1" smtClean="0">
                          <a:solidFill>
                            <a:schemeClr val="dk1"/>
                          </a:solidFill>
                          <a:latin typeface="+mn-lt"/>
                          <a:ea typeface="+mn-ea"/>
                          <a:cs typeface="+mn-cs"/>
                        </a:rPr>
                        <a:t>Culleiton</a:t>
                      </a:r>
                      <a:endParaRPr lang="en-US" sz="1000" b="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46810">
                <a:tc>
                  <a:txBody>
                    <a:bodyPr/>
                    <a:lstStyle/>
                    <a:p>
                      <a:pPr algn="r"/>
                      <a:r>
                        <a:rPr lang="en-US" sz="1000" kern="1200" dirty="0" smtClean="0">
                          <a:solidFill>
                            <a:schemeClr val="dk1"/>
                          </a:solidFill>
                          <a:latin typeface="+mn-lt"/>
                          <a:ea typeface="+mn-ea"/>
                          <a:cs typeface="+mn-cs"/>
                        </a:rPr>
                        <a:t>Digital Solutions</a:t>
                      </a:r>
                      <a:endParaRPr 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cap="none" dirty="0" smtClean="0">
                          <a:solidFill>
                            <a:schemeClr val="dk1"/>
                          </a:solidFill>
                          <a:latin typeface="+mn-lt"/>
                          <a:ea typeface="+mn-ea"/>
                          <a:cs typeface="+mn-cs"/>
                        </a:rPr>
                        <a:t>Kerry </a:t>
                      </a:r>
                      <a:r>
                        <a:rPr lang="en-US" sz="1000" b="0" kern="1200" cap="none" dirty="0" err="1" smtClean="0">
                          <a:solidFill>
                            <a:schemeClr val="dk1"/>
                          </a:solidFill>
                          <a:latin typeface="+mn-lt"/>
                          <a:ea typeface="+mn-ea"/>
                          <a:cs typeface="+mn-cs"/>
                        </a:rPr>
                        <a:t>Milewski</a:t>
                      </a:r>
                      <a:r>
                        <a:rPr lang="en-US" sz="1000" b="0" kern="1200" cap="none" dirty="0" smtClean="0">
                          <a:solidFill>
                            <a:schemeClr val="dk1"/>
                          </a:solidFill>
                          <a:latin typeface="+mn-lt"/>
                          <a:ea typeface="+mn-ea"/>
                          <a:cs typeface="+mn-cs"/>
                        </a:rPr>
                        <a:t>, Scott Bamford</a:t>
                      </a:r>
                      <a:endParaRPr lang="en-US" sz="1000" b="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1000" kern="1200" dirty="0" smtClean="0">
                          <a:solidFill>
                            <a:schemeClr val="dk1"/>
                          </a:solidFill>
                          <a:latin typeface="+mn-lt"/>
                          <a:ea typeface="+mn-ea"/>
                          <a:cs typeface="+mn-cs"/>
                        </a:rPr>
                        <a:t>Online Store</a:t>
                      </a:r>
                      <a:endParaRPr 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cap="none" dirty="0" smtClean="0">
                          <a:solidFill>
                            <a:schemeClr val="dk1"/>
                          </a:solidFill>
                          <a:latin typeface="+mn-lt"/>
                          <a:ea typeface="+mn-ea"/>
                          <a:cs typeface="+mn-cs"/>
                        </a:rPr>
                        <a:t>Rebecca Bates</a:t>
                      </a:r>
                      <a:endParaRPr lang="en-US" sz="1000" b="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1000" dirty="0" smtClean="0"/>
                        <a:t>Business Change</a:t>
                      </a:r>
                      <a:r>
                        <a:rPr lang="en-US" sz="1000" baseline="0" dirty="0" smtClean="0"/>
                        <a:t> Director QAT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Amy Philipps</a:t>
                      </a:r>
                      <a:endParaRPr lang="en-US" sz="10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1000" dirty="0" smtClean="0"/>
                        <a:t>Medicare Ops &amp; Network Strategy</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Douglas Johnson</a:t>
                      </a:r>
                      <a:endParaRPr lang="en-US" sz="10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0">
                <a:tc>
                  <a:txBody>
                    <a:bodyPr/>
                    <a:lstStyle/>
                    <a:p>
                      <a:pPr algn="r"/>
                      <a:r>
                        <a:rPr lang="en-US" sz="1000" dirty="0" smtClean="0"/>
                        <a:t>Provider Economics</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Thomas Killian</a:t>
                      </a:r>
                      <a:endParaRPr lang="en-US" sz="10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18235">
                <a:tc>
                  <a:txBody>
                    <a:bodyPr/>
                    <a:lstStyle/>
                    <a:p>
                      <a:pPr algn="r"/>
                      <a:r>
                        <a:rPr lang="en-US" sz="1000" dirty="0" smtClean="0"/>
                        <a:t>Member Portal</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Xenos</a:t>
                      </a:r>
                      <a:r>
                        <a:rPr lang="en-US" sz="1000" b="0" cap="none" baseline="0" dirty="0" smtClean="0"/>
                        <a:t> Sroka</a:t>
                      </a:r>
                      <a:endParaRPr lang="en-US" sz="10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r h="118235">
                <a:tc>
                  <a:txBody>
                    <a:bodyPr/>
                    <a:lstStyle/>
                    <a:p>
                      <a:pPr algn="r"/>
                      <a:r>
                        <a:rPr lang="en-US" sz="1000" dirty="0" smtClean="0"/>
                        <a:t>Medicare Sales Platform &amp; Chan</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cap="none" dirty="0" smtClean="0"/>
                        <a:t>Maribel</a:t>
                      </a:r>
                      <a:r>
                        <a:rPr lang="en-US" sz="1000" b="0" cap="none" baseline="0" dirty="0" smtClean="0"/>
                        <a:t> </a:t>
                      </a:r>
                      <a:r>
                        <a:rPr lang="en-US" sz="1000" b="0" cap="none" baseline="0" dirty="0" err="1" smtClean="0"/>
                        <a:t>Brogden</a:t>
                      </a:r>
                      <a:endParaRPr lang="en-US" sz="1000" b="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cap="none" dirty="0"/>
                    </a:p>
                  </a:txBody>
                  <a:tcPr/>
                </a:tc>
              </a:tr>
            </a:tbl>
          </a:graphicData>
        </a:graphic>
      </p:graphicFrame>
      <p:sp>
        <p:nvSpPr>
          <p:cNvPr id="4" name="Footer Placeholder 3"/>
          <p:cNvSpPr>
            <a:spLocks noGrp="1"/>
          </p:cNvSpPr>
          <p:nvPr>
            <p:ph type="ftr" sz="quarter" idx="13"/>
          </p:nvPr>
        </p:nvSpPr>
        <p:spPr/>
        <p:txBody>
          <a:body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641933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4</a:t>
            </a:fld>
            <a:endParaRPr lang="en-US"/>
          </a:p>
        </p:txBody>
      </p:sp>
      <p:sp>
        <p:nvSpPr>
          <p:cNvPr id="6" name="Title 5"/>
          <p:cNvSpPr>
            <a:spLocks noGrp="1"/>
          </p:cNvSpPr>
          <p:nvPr>
            <p:ph type="title"/>
          </p:nvPr>
        </p:nvSpPr>
        <p:spPr/>
        <p:txBody>
          <a:bodyPr/>
          <a:lstStyle/>
          <a:p>
            <a:r>
              <a:rPr lang="en-US" dirty="0" smtClean="0"/>
              <a:t>Meeting Objective</a:t>
            </a:r>
            <a:endParaRPr lang="en-US" dirty="0"/>
          </a:p>
        </p:txBody>
      </p:sp>
      <p:sp>
        <p:nvSpPr>
          <p:cNvPr id="14" name="Footer Placeholder 13"/>
          <p:cNvSpPr>
            <a:spLocks noGrp="1"/>
          </p:cNvSpPr>
          <p:nvPr>
            <p:ph type="ftr" sz="quarter" idx="13"/>
          </p:nvPr>
        </p:nvSpPr>
        <p:spPr/>
        <p:txBody>
          <a:bodyPr/>
          <a:lstStyle/>
          <a:p>
            <a:r>
              <a:rPr lang="en-US" smtClean="0"/>
              <a:t>COMPANY CONFIDENTIAL  |  FOR INTERNAL USE ONLY  |  DO NOT COPY</a:t>
            </a:r>
            <a:endParaRPr lang="en-US" dirty="0"/>
          </a:p>
        </p:txBody>
      </p:sp>
      <p:sp>
        <p:nvSpPr>
          <p:cNvPr id="3" name="Content Placeholder 2"/>
          <p:cNvSpPr>
            <a:spLocks noGrp="1"/>
          </p:cNvSpPr>
          <p:nvPr>
            <p:ph sz="quarter" idx="10"/>
          </p:nvPr>
        </p:nvSpPr>
        <p:spPr/>
        <p:txBody>
          <a:bodyPr/>
          <a:lstStyle/>
          <a:p>
            <a:pPr marL="0" indent="0">
              <a:buNone/>
            </a:pPr>
            <a:r>
              <a:rPr lang="en-US" dirty="0"/>
              <a:t>The purpose of this meeting is to </a:t>
            </a:r>
            <a:r>
              <a:rPr lang="en-US" dirty="0" smtClean="0"/>
              <a:t>review and finalize the agreed upon scope as well as validate the </a:t>
            </a:r>
            <a:r>
              <a:rPr lang="en-US" dirty="0"/>
              <a:t>high level business requirements </a:t>
            </a:r>
            <a:r>
              <a:rPr lang="en-US" dirty="0" smtClean="0"/>
              <a:t>that have been documented for the </a:t>
            </a:r>
            <a:r>
              <a:rPr lang="en-US" dirty="0" smtClean="0"/>
              <a:t>“</a:t>
            </a:r>
            <a:r>
              <a:rPr lang="da-DK" b="1" dirty="0" smtClean="0">
                <a:solidFill>
                  <a:schemeClr val="tx1"/>
                </a:solidFill>
              </a:rPr>
              <a:t>Medicare </a:t>
            </a:r>
            <a:r>
              <a:rPr lang="da-DK" b="1" dirty="0">
                <a:solidFill>
                  <a:schemeClr val="tx1"/>
                </a:solidFill>
              </a:rPr>
              <a:t>-Smart- Provider Finder</a:t>
            </a:r>
            <a:r>
              <a:rPr lang="en-US" dirty="0" smtClean="0"/>
              <a:t>” </a:t>
            </a:r>
            <a:r>
              <a:rPr lang="en-US" dirty="0" smtClean="0"/>
              <a:t>initiative. </a:t>
            </a:r>
            <a:endParaRPr lang="en-US" dirty="0"/>
          </a:p>
          <a:p>
            <a:pPr marL="0" indent="0">
              <a:buNone/>
            </a:pPr>
            <a:r>
              <a:rPr lang="en-US" b="1" dirty="0">
                <a:solidFill>
                  <a:schemeClr val="accent1"/>
                </a:solidFill>
              </a:rPr>
              <a:t>On this call we will:</a:t>
            </a:r>
          </a:p>
          <a:p>
            <a:pPr marL="342900" indent="-342900"/>
            <a:r>
              <a:rPr lang="en-US" dirty="0" smtClean="0"/>
              <a:t>Confirm initiative scope.</a:t>
            </a:r>
            <a:endParaRPr lang="en-US" dirty="0"/>
          </a:p>
          <a:p>
            <a:pPr marL="342900" indent="-342900"/>
            <a:r>
              <a:rPr lang="en-US" dirty="0" smtClean="0"/>
              <a:t>Confirm High-Level business requirements (Capabilities/Epics) captured within the BRD.</a:t>
            </a:r>
            <a:endParaRPr lang="en-US" dirty="0"/>
          </a:p>
        </p:txBody>
      </p:sp>
    </p:spTree>
    <p:extLst>
      <p:ext uri="{BB962C8B-B14F-4D97-AF65-F5344CB8AC3E}">
        <p14:creationId xmlns:p14="http://schemas.microsoft.com/office/powerpoint/2010/main" val="171540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5</a:t>
            </a:fld>
            <a:endParaRPr lang="en-US"/>
          </a:p>
        </p:txBody>
      </p:sp>
      <p:sp>
        <p:nvSpPr>
          <p:cNvPr id="3" name="Title 2"/>
          <p:cNvSpPr>
            <a:spLocks noGrp="1"/>
          </p:cNvSpPr>
          <p:nvPr>
            <p:ph type="title"/>
          </p:nvPr>
        </p:nvSpPr>
        <p:spPr/>
        <p:txBody>
          <a:bodyPr/>
          <a:lstStyle/>
          <a:p>
            <a:r>
              <a:rPr lang="en-US" dirty="0" smtClean="0"/>
              <a:t>Scope Finalization</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
        <p:nvSpPr>
          <p:cNvPr id="5" name="Text Placeholder 4"/>
          <p:cNvSpPr>
            <a:spLocks noGrp="1"/>
          </p:cNvSpPr>
          <p:nvPr>
            <p:ph type="body" sz="quarter" idx="14"/>
          </p:nvPr>
        </p:nvSpPr>
        <p:spPr/>
        <p:txBody>
          <a:bodyPr/>
          <a:lstStyle/>
          <a:p>
            <a:r>
              <a:rPr lang="en-US" dirty="0" smtClean="0"/>
              <a:t>Initiative Introduction</a:t>
            </a:r>
          </a:p>
          <a:p>
            <a:r>
              <a:rPr lang="en-US" dirty="0" smtClean="0"/>
              <a:t>Scope Boundaries</a:t>
            </a:r>
          </a:p>
          <a:p>
            <a:r>
              <a:rPr lang="en-US" dirty="0" smtClean="0"/>
              <a:t>Requested Initiative Dates</a:t>
            </a:r>
          </a:p>
          <a:p>
            <a:r>
              <a:rPr lang="en-US" dirty="0" smtClean="0"/>
              <a:t>Risks / Known Issues</a:t>
            </a:r>
          </a:p>
          <a:p>
            <a:r>
              <a:rPr lang="en-US" dirty="0" smtClean="0"/>
              <a:t>Dependencies / Constraints</a:t>
            </a:r>
          </a:p>
          <a:p>
            <a:endParaRPr lang="en-US" dirty="0" smtClean="0"/>
          </a:p>
          <a:p>
            <a:endParaRPr lang="en-US" dirty="0" smtClean="0"/>
          </a:p>
        </p:txBody>
      </p:sp>
      <p:pic>
        <p:nvPicPr>
          <p:cNvPr id="7" name="Picture Placeholder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6730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6</a:t>
            </a:fld>
            <a:endParaRPr lang="en-US"/>
          </a:p>
        </p:txBody>
      </p:sp>
      <p:sp>
        <p:nvSpPr>
          <p:cNvPr id="6" name="Title 5"/>
          <p:cNvSpPr>
            <a:spLocks noGrp="1"/>
          </p:cNvSpPr>
          <p:nvPr>
            <p:ph type="title"/>
          </p:nvPr>
        </p:nvSpPr>
        <p:spPr/>
        <p:txBody>
          <a:bodyPr/>
          <a:lstStyle/>
          <a:p>
            <a:r>
              <a:rPr lang="en-US" dirty="0" smtClean="0"/>
              <a:t>Initiative Introduction</a:t>
            </a:r>
            <a:endParaRPr lang="en-US" dirty="0"/>
          </a:p>
        </p:txBody>
      </p:sp>
      <p:sp>
        <p:nvSpPr>
          <p:cNvPr id="7" name="Content Placeholder 6"/>
          <p:cNvSpPr>
            <a:spLocks noGrp="1"/>
          </p:cNvSpPr>
          <p:nvPr>
            <p:ph sz="quarter" idx="10"/>
          </p:nvPr>
        </p:nvSpPr>
        <p:spPr>
          <a:xfrm>
            <a:off x="528638" y="1277865"/>
            <a:ext cx="11141075" cy="4661975"/>
          </a:xfrm>
        </p:spPr>
        <p:txBody>
          <a:bodyPr>
            <a:normAutofit fontScale="92500"/>
          </a:bodyPr>
          <a:lstStyle/>
          <a:p>
            <a:pPr marL="0" indent="0">
              <a:buNone/>
            </a:pPr>
            <a:r>
              <a:rPr lang="en-US" dirty="0"/>
              <a:t>Use Member Default Optimization (MDO) data and/or CMS Quality data to determine how providers get displayed to members when they are searching for a provider </a:t>
            </a:r>
            <a:r>
              <a:rPr lang="en-US" dirty="0" smtClean="0"/>
              <a:t>within the </a:t>
            </a:r>
            <a:r>
              <a:rPr lang="en-US" dirty="0"/>
              <a:t>online provider directory. This solution would allow us to present members with high quality, low cost providers at the top of their search results for PCPs and specialists. </a:t>
            </a:r>
            <a:endParaRPr lang="en-US" dirty="0" smtClean="0"/>
          </a:p>
          <a:p>
            <a:pPr marL="0" indent="0">
              <a:buNone/>
            </a:pPr>
            <a:r>
              <a:rPr lang="en-US" dirty="0" smtClean="0"/>
              <a:t>Notes:</a:t>
            </a:r>
          </a:p>
          <a:p>
            <a:r>
              <a:rPr lang="en-US" dirty="0" smtClean="0"/>
              <a:t>There </a:t>
            </a:r>
            <a:r>
              <a:rPr lang="en-US" dirty="0"/>
              <a:t>may be work that can be leveraged from a similar CSBD-focused initiative (Wave #845 – “Smart” Provider Finder).</a:t>
            </a:r>
          </a:p>
          <a:p>
            <a:r>
              <a:rPr lang="en-US" dirty="0" smtClean="0"/>
              <a:t>Per </a:t>
            </a:r>
            <a:r>
              <a:rPr lang="en-US" dirty="0" err="1"/>
              <a:t>Joely</a:t>
            </a:r>
            <a:r>
              <a:rPr lang="en-US" dirty="0"/>
              <a:t> Porter: We started at the end of </a:t>
            </a:r>
            <a:r>
              <a:rPr lang="en-US" dirty="0" smtClean="0"/>
              <a:t>last year (2017) </a:t>
            </a:r>
            <a:r>
              <a:rPr lang="en-US" dirty="0"/>
              <a:t>implementing MDO in Medicare. Issue we are having is most markets are too small to measure provider performance in our current statistically valid methodology. We are finding only 3 or 5 provider groups with 150 or more members. Our methodology uses 150 as a cutoff for measurement. We have an upcoming Steering Committee call next week (4/1/18) to discuss this issue</a:t>
            </a:r>
            <a:r>
              <a:rPr lang="en-US" dirty="0" smtClean="0"/>
              <a:t>.</a:t>
            </a:r>
            <a:endParaRPr lang="en-US" dirty="0"/>
          </a:p>
        </p:txBody>
      </p:sp>
      <p:sp>
        <p:nvSpPr>
          <p:cNvPr id="3" name="Footer Placeholder 2"/>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845275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7</a:t>
            </a:fld>
            <a:endParaRPr lang="en-US"/>
          </a:p>
        </p:txBody>
      </p:sp>
      <p:sp>
        <p:nvSpPr>
          <p:cNvPr id="6" name="Title 5"/>
          <p:cNvSpPr>
            <a:spLocks noGrp="1"/>
          </p:cNvSpPr>
          <p:nvPr>
            <p:ph type="title"/>
          </p:nvPr>
        </p:nvSpPr>
        <p:spPr/>
        <p:txBody>
          <a:bodyPr/>
          <a:lstStyle/>
          <a:p>
            <a:r>
              <a:rPr lang="en-US" dirty="0" smtClean="0"/>
              <a:t>Scope Boundaries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1507671277"/>
              </p:ext>
            </p:extLst>
          </p:nvPr>
        </p:nvGraphicFramePr>
        <p:xfrm>
          <a:off x="529302" y="1123746"/>
          <a:ext cx="11141076" cy="5125720"/>
        </p:xfrm>
        <a:graphic>
          <a:graphicData uri="http://schemas.openxmlformats.org/drawingml/2006/table">
            <a:tbl>
              <a:tblPr firstRow="1" bandRow="1">
                <a:tableStyleId>{5C22544A-7EE6-4342-B048-85BDC9FD1C3A}</a:tableStyleId>
              </a:tblPr>
              <a:tblGrid>
                <a:gridCol w="1483042"/>
                <a:gridCol w="5477027"/>
                <a:gridCol w="4181007"/>
              </a:tblGrid>
              <a:tr h="370840">
                <a:tc>
                  <a:txBody>
                    <a:bodyPr/>
                    <a:lstStyle/>
                    <a:p>
                      <a:pPr algn="ctr"/>
                      <a:r>
                        <a:rPr lang="en-US" dirty="0" smtClean="0"/>
                        <a:t>Category</a:t>
                      </a:r>
                      <a:endParaRPr lang="en-US" dirty="0"/>
                    </a:p>
                  </a:txBody>
                  <a:tcPr/>
                </a:tc>
                <a:tc>
                  <a:txBody>
                    <a:bodyPr/>
                    <a:lstStyle/>
                    <a:p>
                      <a:pPr algn="ctr"/>
                      <a:r>
                        <a:rPr lang="en-US" dirty="0" smtClean="0"/>
                        <a:t>In Scope</a:t>
                      </a:r>
                      <a:endParaRPr lang="en-US" dirty="0"/>
                    </a:p>
                  </a:txBody>
                  <a:tcPr/>
                </a:tc>
                <a:tc>
                  <a:txBody>
                    <a:bodyPr/>
                    <a:lstStyle/>
                    <a:p>
                      <a:pPr algn="ctr"/>
                      <a:r>
                        <a:rPr lang="en-US" dirty="0" smtClean="0"/>
                        <a:t>Out of Scope</a:t>
                      </a:r>
                      <a:endParaRPr lang="en-US" dirty="0"/>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effectLst/>
                        </a:rPr>
                        <a:t>Markets</a:t>
                      </a:r>
                      <a:r>
                        <a:rPr lang="en-US" sz="1600" b="1" kern="1200" baseline="0" noProof="0" dirty="0" smtClean="0">
                          <a:effectLst/>
                        </a:rPr>
                        <a:t> / Regions</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CareMore</a:t>
                      </a: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 </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Anthem Plan States (CA; CO; CT; GA; IN; KY; ME; MO; NH; NV; NY; OH; VA; WI)</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All Markets where we are using legacy provider finder tool</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HealthLink</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UniCare</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Medicare markets using </a:t>
                      </a:r>
                      <a:r>
                        <a:rPr kumimoji="0" lang="en-US" sz="1200" b="0" i="0" u="none" strike="noStrike" kern="1200" cap="none" spc="0" normalizeH="0" baseline="0" noProof="0" dirty="0" err="1" smtClean="0">
                          <a:ln>
                            <a:noFill/>
                          </a:ln>
                          <a:solidFill>
                            <a:schemeClr val="tx1"/>
                          </a:solidFill>
                          <a:effectLst/>
                          <a:uLnTx/>
                          <a:uFillTx/>
                          <a:latin typeface="+mn-lt"/>
                          <a:ea typeface="Times New Roman"/>
                          <a:cs typeface="+mn-cs"/>
                        </a:rPr>
                        <a:t>HealthSparq</a:t>
                      </a: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 (AZ, FL, NJ, NM, TN, TX, and WA)</a:t>
                      </a: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LOB</a:t>
                      </a:r>
                      <a:r>
                        <a:rPr lang="en-US" sz="1600" b="1" kern="1200" baseline="0" noProof="0" dirty="0" smtClean="0">
                          <a:solidFill>
                            <a:schemeClr val="dk1"/>
                          </a:solidFill>
                          <a:effectLst/>
                          <a:latin typeface="+mn-lt"/>
                          <a:ea typeface="+mn-ea"/>
                          <a:cs typeface="+mn-cs"/>
                        </a:rPr>
                        <a:t> / Products</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Medical Plan</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Labor &amp; Trust</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CDHP (Consumer Driven Health Plan), HRA, HSA, FSA, Commuter (Parking, Transit)</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Health Plan BPO Services (Analytics Services; Subrogation Services; TPA Services; Utilization Management Services)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Pharmacy</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Specialty (Dental; Employee Assistance Program; Hearing; Life &amp; Disability; Vision; Voluntary; Worker’s Compensation)</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Blue </a:t>
                      </a:r>
                      <a:r>
                        <a:rPr lang="en-US" sz="1200" dirty="0" smtClean="0">
                          <a:solidFill>
                            <a:schemeClr val="tx1"/>
                          </a:solidFill>
                        </a:rPr>
                        <a:t>Card, EPO, PPO, POS, HMO,</a:t>
                      </a:r>
                      <a:r>
                        <a:rPr lang="en-US" sz="1200" baseline="0" dirty="0" smtClean="0">
                          <a:solidFill>
                            <a:schemeClr val="tx1"/>
                          </a:solidFill>
                        </a:rPr>
                        <a:t> Fee-for-Service (FFS)</a:t>
                      </a:r>
                      <a:endParaRPr kumimoji="0" lang="en-US" sz="1200" b="0" i="0" u="none" strike="noStrike" kern="1200" cap="none" spc="0" normalizeH="0" baseline="0" noProof="0" dirty="0" smtClean="0">
                        <a:ln>
                          <a:noFill/>
                        </a:ln>
                        <a:solidFill>
                          <a:schemeClr val="tx1"/>
                        </a:solidFill>
                        <a:effectLst/>
                        <a:uLnTx/>
                        <a:uFillTx/>
                        <a:latin typeface="+mn-lt"/>
                        <a:ea typeface="Times New Roman"/>
                        <a:cs typeface="+mn-cs"/>
                      </a:endParaRP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Business Segments</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Medicare</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Individual (On/Off Exchange)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Small Group (On/Off Exchange)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Large Group</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National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Commercial Employer Group Retiree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GBD (Medical Plans Duals – Medicare &amp; Medicaid – MMP; Medicaid)</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FEP</a:t>
                      </a: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Other</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rPr>
                        <a:t>Secure and non-secure sites (members and guests) – legacy provider finder and online shopper (over 65)</a:t>
                      </a:r>
                    </a:p>
                  </a:txBody>
                  <a:tcPr/>
                </a:tc>
                <a:tc>
                  <a:txBody>
                    <a:bodyPr/>
                    <a:lstStyle/>
                    <a:p>
                      <a:r>
                        <a:rPr lang="en-US" sz="1200" dirty="0" smtClean="0"/>
                        <a:t>Cost and Care Finder</a:t>
                      </a:r>
                      <a:r>
                        <a:rPr lang="en-US" sz="1200" baseline="0" dirty="0" smtClean="0"/>
                        <a:t> (CCF) Tool</a:t>
                      </a:r>
                      <a:endParaRPr lang="en-US" sz="1200" dirty="0"/>
                    </a:p>
                  </a:txBody>
                  <a:tcPr/>
                </a:tc>
              </a:tr>
            </a:tbl>
          </a:graphicData>
        </a:graphic>
      </p:graphicFrame>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3773907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8</a:t>
            </a:fld>
            <a:endParaRPr lang="en-US"/>
          </a:p>
        </p:txBody>
      </p:sp>
      <p:sp>
        <p:nvSpPr>
          <p:cNvPr id="3" name="Title 2"/>
          <p:cNvSpPr>
            <a:spLocks noGrp="1"/>
          </p:cNvSpPr>
          <p:nvPr>
            <p:ph type="title"/>
          </p:nvPr>
        </p:nvSpPr>
        <p:spPr/>
        <p:txBody>
          <a:bodyPr/>
          <a:lstStyle/>
          <a:p>
            <a:r>
              <a:rPr lang="en-US" dirty="0" smtClean="0"/>
              <a:t>Requested Initiative Dates</a:t>
            </a:r>
            <a:endParaRPr lang="en-US" dirty="0"/>
          </a:p>
        </p:txBody>
      </p:sp>
      <p:graphicFrame>
        <p:nvGraphicFramePr>
          <p:cNvPr id="5" name="Content Placeholder 4"/>
          <p:cNvGraphicFramePr>
            <a:graphicFrameLocks noGrp="1"/>
          </p:cNvGraphicFramePr>
          <p:nvPr>
            <p:ph sz="quarter" idx="10"/>
            <p:extLst/>
          </p:nvPr>
        </p:nvGraphicFramePr>
        <p:xfrm>
          <a:off x="528638" y="1632856"/>
          <a:ext cx="11141075" cy="424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528638" y="1141592"/>
            <a:ext cx="11137392" cy="491263"/>
          </a:xfrm>
          <a:prstGeom prst="roundRect">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smtClean="0">
                <a:ln>
                  <a:noFill/>
                </a:ln>
                <a:solidFill>
                  <a:srgbClr val="0079C2"/>
                </a:solidFill>
                <a:effectLst/>
                <a:uLnTx/>
                <a:uFillTx/>
                <a:latin typeface="Calibri"/>
              </a:rPr>
              <a:t>*Targeted</a:t>
            </a:r>
            <a:r>
              <a:rPr kumimoji="0" lang="en-US" sz="2400" b="1" i="1" u="none" strike="noStrike" kern="0" cap="none" spc="0" normalizeH="0" noProof="0" dirty="0" smtClean="0">
                <a:ln>
                  <a:noFill/>
                </a:ln>
                <a:solidFill>
                  <a:srgbClr val="0079C2"/>
                </a:solidFill>
                <a:effectLst/>
                <a:uLnTx/>
                <a:uFillTx/>
                <a:latin typeface="Calibri"/>
              </a:rPr>
              <a:t> Dates are subject to change.</a:t>
            </a:r>
            <a:endParaRPr kumimoji="0" lang="en-US" sz="2400" b="0" i="0" u="none" strike="noStrike" kern="0" cap="none" spc="0" normalizeH="0" baseline="0" noProof="0" dirty="0" smtClean="0">
              <a:ln>
                <a:noFill/>
              </a:ln>
              <a:solidFill>
                <a:srgbClr val="0079C2"/>
              </a:solidFill>
              <a:effectLst/>
              <a:uLnTx/>
              <a:uFillTx/>
              <a:latin typeface="Calibri"/>
            </a:endParaRPr>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09079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9</a:t>
            </a:fld>
            <a:endParaRPr lang="en-US"/>
          </a:p>
        </p:txBody>
      </p:sp>
      <p:sp>
        <p:nvSpPr>
          <p:cNvPr id="3" name="Title 2"/>
          <p:cNvSpPr>
            <a:spLocks noGrp="1"/>
          </p:cNvSpPr>
          <p:nvPr>
            <p:ph type="title"/>
          </p:nvPr>
        </p:nvSpPr>
        <p:spPr/>
        <p:txBody>
          <a:bodyPr/>
          <a:lstStyle/>
          <a:p>
            <a:r>
              <a:rPr lang="en-US" dirty="0" smtClean="0"/>
              <a:t>Risks / Known Issues</a:t>
            </a:r>
            <a:endParaRPr lang="en-US" dirty="0"/>
          </a:p>
        </p:txBody>
      </p:sp>
      <p:sp>
        <p:nvSpPr>
          <p:cNvPr id="4" name="Content Placeholder 3"/>
          <p:cNvSpPr>
            <a:spLocks noGrp="1"/>
          </p:cNvSpPr>
          <p:nvPr>
            <p:ph sz="quarter" idx="10"/>
          </p:nvPr>
        </p:nvSpPr>
        <p:spPr/>
        <p:txBody>
          <a:bodyPr/>
          <a:lstStyle/>
          <a:p>
            <a:pPr marL="0" indent="0">
              <a:buNone/>
            </a:pPr>
            <a:r>
              <a:rPr lang="en-US" dirty="0">
                <a:solidFill>
                  <a:schemeClr val="accent1"/>
                </a:solidFill>
              </a:rPr>
              <a:t>Risks  (Something that </a:t>
            </a:r>
            <a:r>
              <a:rPr lang="en-US" i="1" dirty="0">
                <a:solidFill>
                  <a:schemeClr val="accent1"/>
                </a:solidFill>
              </a:rPr>
              <a:t>may</a:t>
            </a:r>
            <a:r>
              <a:rPr lang="en-US" dirty="0">
                <a:solidFill>
                  <a:schemeClr val="accent1"/>
                </a:solidFill>
              </a:rPr>
              <a:t> happen</a:t>
            </a:r>
            <a:r>
              <a:rPr lang="en-US" dirty="0" smtClean="0">
                <a:solidFill>
                  <a:schemeClr val="accent1"/>
                </a:solidFill>
              </a:rPr>
              <a:t>)</a:t>
            </a:r>
          </a:p>
          <a:p>
            <a:r>
              <a:rPr lang="en-US" dirty="0" smtClean="0"/>
              <a:t>IT resource availability to support timeline</a:t>
            </a:r>
            <a:endParaRPr lang="en-US" dirty="0"/>
          </a:p>
          <a:p>
            <a:pPr marL="0" indent="0">
              <a:buNone/>
            </a:pPr>
            <a:r>
              <a:rPr lang="en-US" dirty="0" smtClean="0">
                <a:solidFill>
                  <a:schemeClr val="accent1"/>
                </a:solidFill>
              </a:rPr>
              <a:t>Known Issues  </a:t>
            </a:r>
            <a:r>
              <a:rPr lang="en-US" dirty="0">
                <a:solidFill>
                  <a:schemeClr val="accent1"/>
                </a:solidFill>
              </a:rPr>
              <a:t>(Something that </a:t>
            </a:r>
            <a:r>
              <a:rPr lang="en-US" i="1" dirty="0">
                <a:solidFill>
                  <a:schemeClr val="accent1"/>
                </a:solidFill>
              </a:rPr>
              <a:t>has </a:t>
            </a:r>
            <a:r>
              <a:rPr lang="en-US" dirty="0">
                <a:solidFill>
                  <a:schemeClr val="accent1"/>
                </a:solidFill>
              </a:rPr>
              <a:t>happened</a:t>
            </a:r>
            <a:r>
              <a:rPr lang="en-US" dirty="0" smtClean="0">
                <a:solidFill>
                  <a:schemeClr val="accent1"/>
                </a:solidFill>
              </a:rPr>
              <a:t>)</a:t>
            </a:r>
          </a:p>
          <a:p>
            <a:r>
              <a:rPr lang="en-US" smtClean="0"/>
              <a:t>N/A</a:t>
            </a:r>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4112739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nthemInc.2018_Initiation">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2.xml><?xml version="1.0" encoding="utf-8"?>
<a:theme xmlns:a="http://schemas.openxmlformats.org/drawingml/2006/main" name="AnthemInc.2018">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ppt/theme/themeOverride2.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hase xmlns="0e6c6d51-862c-41c1-bbbe-e37ae0c53545">03 Requirements</Phase>
    <Artifact_x0020_Function xmlns="0e6c6d51-862c-41c1-bbbe-e37ae0c535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FE5E80C8E1514F8CEF42708A5B3092" ma:contentTypeVersion="3" ma:contentTypeDescription="Create a new document." ma:contentTypeScope="" ma:versionID="fc5ae91964991c7f81ec00ea1dc5f811">
  <xsd:schema xmlns:xsd="http://www.w3.org/2001/XMLSchema" xmlns:xs="http://www.w3.org/2001/XMLSchema" xmlns:p="http://schemas.microsoft.com/office/2006/metadata/properties" xmlns:ns2="0e6c6d51-862c-41c1-bbbe-e37ae0c53545" targetNamespace="http://schemas.microsoft.com/office/2006/metadata/properties" ma:root="true" ma:fieldsID="2c473c0414bc28fcb400889d0bae58b5" ns2:_="">
    <xsd:import namespace="0e6c6d51-862c-41c1-bbbe-e37ae0c53545"/>
    <xsd:element name="properties">
      <xsd:complexType>
        <xsd:sequence>
          <xsd:element name="documentManagement">
            <xsd:complexType>
              <xsd:all>
                <xsd:element ref="ns2:Artifact_x0020_Function" minOccurs="0"/>
                <xsd:element ref="ns2:Phas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c6d51-862c-41c1-bbbe-e37ae0c53545" elementFormDefault="qualified">
    <xsd:import namespace="http://schemas.microsoft.com/office/2006/documentManagement/types"/>
    <xsd:import namespace="http://schemas.microsoft.com/office/infopath/2007/PartnerControls"/>
    <xsd:element name="Artifact_x0020_Function" ma:index="8" nillable="true" ma:displayName="Artifact Functions" ma:format="Dropdown" ma:internalName="Artifact_x0020_Function">
      <xsd:simpleType>
        <xsd:restriction base="dms:Choice">
          <xsd:enumeration value="Project Management"/>
          <xsd:enumeration value="Requirements Management"/>
          <xsd:enumeration value="Technical Delivery"/>
          <xsd:enumeration value="Test Management"/>
          <xsd:enumeration value="Governance"/>
        </xsd:restriction>
      </xsd:simpleType>
    </xsd:element>
    <xsd:element name="Phase" ma:index="9" ma:displayName="Phases" ma:default="Initiation" ma:format="Dropdown" ma:internalName="Phase">
      <xsd:simpleType>
        <xsd:restriction base="dms:Choice">
          <xsd:enumeration value="Initiation"/>
          <xsd:enumeration value="Planning"/>
          <xsd:enumeration value="Execution"/>
          <xsd:enumeration value="Monitor &amp; Control"/>
          <xsd:enumeration value="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A952C9-8C7C-4460-9DF6-836A97F8BECA}">
  <ds:schemaRefs>
    <ds:schemaRef ds:uri="http://schemas.openxmlformats.org/package/2006/metadata/core-properties"/>
    <ds:schemaRef ds:uri="b16dbb43-8574-44a4-9da0-b5f9d20d3ac7"/>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BA4E041-1F92-4152-86FB-F73D12BBB3D5}">
  <ds:schemaRefs>
    <ds:schemaRef ds:uri="http://schemas.microsoft.com/sharepoint/v3/contenttype/forms"/>
  </ds:schemaRefs>
</ds:datastoreItem>
</file>

<file path=customXml/itemProps3.xml><?xml version="1.0" encoding="utf-8"?>
<ds:datastoreItem xmlns:ds="http://schemas.openxmlformats.org/officeDocument/2006/customXml" ds:itemID="{F4413B0B-0CD0-409A-A46A-4D5681C0E079}"/>
</file>

<file path=docProps/app.xml><?xml version="1.0" encoding="utf-8"?>
<Properties xmlns="http://schemas.openxmlformats.org/officeDocument/2006/extended-properties" xmlns:vt="http://schemas.openxmlformats.org/officeDocument/2006/docPropsVTypes">
  <Template>AnthemInc.2018_16x9</Template>
  <TotalTime>9921</TotalTime>
  <Words>1554</Words>
  <Application>Microsoft Office PowerPoint</Application>
  <PresentationFormat>Custom</PresentationFormat>
  <Paragraphs>235</Paragraphs>
  <Slides>16</Slides>
  <Notes>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7" baseType="lpstr">
      <vt:lpstr>Arial</vt:lpstr>
      <vt:lpstr>Arial Rounded MT Bold</vt:lpstr>
      <vt:lpstr>Calibri</vt:lpstr>
      <vt:lpstr>Cambria</vt:lpstr>
      <vt:lpstr>Corbel</vt:lpstr>
      <vt:lpstr>Freestyle Script</vt:lpstr>
      <vt:lpstr>Georgia</vt:lpstr>
      <vt:lpstr>Times New Roman</vt:lpstr>
      <vt:lpstr>AnthemInc.2018_Initiation</vt:lpstr>
      <vt:lpstr>AnthemInc.2018</vt:lpstr>
      <vt:lpstr>think-cell Slide</vt:lpstr>
      <vt:lpstr>0037647 Medicare -Smart- Provider Finder </vt:lpstr>
      <vt:lpstr>Agenda</vt:lpstr>
      <vt:lpstr>Core Team Participants</vt:lpstr>
      <vt:lpstr>Meeting Objective</vt:lpstr>
      <vt:lpstr>Scope Finalization</vt:lpstr>
      <vt:lpstr>Initiative Introduction</vt:lpstr>
      <vt:lpstr>Scope Boundaries</vt:lpstr>
      <vt:lpstr>Requested Initiative Dates</vt:lpstr>
      <vt:lpstr>Risks / Known Issues</vt:lpstr>
      <vt:lpstr>Critical Assumptions</vt:lpstr>
      <vt:lpstr>Dependencies / Constraints</vt:lpstr>
      <vt:lpstr>BRD Finalization</vt:lpstr>
      <vt:lpstr>Appendix</vt:lpstr>
      <vt:lpstr>Initiation Service Options</vt:lpstr>
      <vt:lpstr>Agile Requirements</vt:lpstr>
      <vt:lpstr>Agile Requirements (continued)</vt:lpstr>
    </vt:vector>
  </TitlesOfParts>
  <Company>WellPoint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HLBR Validation Session Project Initiation</dc:title>
  <dc:creator>Jeremy.Roever@Anthem.com</dc:creator>
  <cp:lastModifiedBy>Willcox, Mark</cp:lastModifiedBy>
  <cp:revision>179</cp:revision>
  <cp:lastPrinted>2015-03-19T15:32:49Z</cp:lastPrinted>
  <dcterms:created xsi:type="dcterms:W3CDTF">2018-01-08T20:44:02Z</dcterms:created>
  <dcterms:modified xsi:type="dcterms:W3CDTF">2019-03-27T14:50:46Z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0x01010074FE5E80C8E1514F8CEF42708A5B3092</vt:lpwstr>
  </property>
</Properties>
</file>