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2.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926" r:id="rId5"/>
  </p:sldMasterIdLst>
  <p:notesMasterIdLst>
    <p:notesMasterId r:id="rId30"/>
  </p:notesMasterIdLst>
  <p:handoutMasterIdLst>
    <p:handoutMasterId r:id="rId31"/>
  </p:handoutMasterIdLst>
  <p:sldIdLst>
    <p:sldId id="256" r:id="rId6"/>
    <p:sldId id="261" r:id="rId7"/>
    <p:sldId id="331" r:id="rId8"/>
    <p:sldId id="294" r:id="rId9"/>
    <p:sldId id="262" r:id="rId10"/>
    <p:sldId id="281" r:id="rId11"/>
    <p:sldId id="335" r:id="rId12"/>
    <p:sldId id="330" r:id="rId13"/>
    <p:sldId id="263" r:id="rId14"/>
    <p:sldId id="297" r:id="rId15"/>
    <p:sldId id="296" r:id="rId16"/>
    <p:sldId id="337" r:id="rId17"/>
    <p:sldId id="298" r:id="rId18"/>
    <p:sldId id="293" r:id="rId19"/>
    <p:sldId id="273" r:id="rId20"/>
    <p:sldId id="338" r:id="rId21"/>
    <p:sldId id="333" r:id="rId22"/>
    <p:sldId id="339" r:id="rId23"/>
    <p:sldId id="299" r:id="rId24"/>
    <p:sldId id="303" r:id="rId25"/>
    <p:sldId id="304" r:id="rId26"/>
    <p:sldId id="305" r:id="rId27"/>
    <p:sldId id="310" r:id="rId28"/>
    <p:sldId id="311" r:id="rId29"/>
  </p:sldIdLst>
  <p:sldSz cx="12188825" cy="6858000"/>
  <p:notesSz cx="7023100" cy="93091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orient="horz" pos="4230">
          <p15:clr>
            <a:srgbClr val="A4A3A4"/>
          </p15:clr>
        </p15:guide>
        <p15:guide id="3" orient="horz" pos="716">
          <p15:clr>
            <a:srgbClr val="A4A3A4"/>
          </p15:clr>
        </p15:guide>
        <p15:guide id="4" orient="horz" pos="1085">
          <p15:clr>
            <a:srgbClr val="A4A3A4"/>
          </p15:clr>
        </p15:guide>
        <p15:guide id="5" orient="horz" pos="4275">
          <p15:clr>
            <a:srgbClr val="A4A3A4"/>
          </p15:clr>
        </p15:guide>
        <p15:guide id="6" pos="333">
          <p15:clr>
            <a:srgbClr val="A4A3A4"/>
          </p15:clr>
        </p15:guide>
        <p15:guide id="7" pos="7351">
          <p15:clr>
            <a:srgbClr val="A4A3A4"/>
          </p15:clr>
        </p15:guide>
        <p15:guide id="8" pos="141">
          <p15:clr>
            <a:srgbClr val="A4A3A4"/>
          </p15:clr>
        </p15:guide>
        <p15:guide id="9" pos="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0026"/>
    <a:srgbClr val="5382AF"/>
    <a:srgbClr val="6C708C"/>
    <a:srgbClr val="1D70B8"/>
    <a:srgbClr val="638EB6"/>
    <a:srgbClr val="004688"/>
    <a:srgbClr val="2BC7F4"/>
    <a:srgbClr val="0468AC"/>
    <a:srgbClr val="459ACF"/>
    <a:srgbClr val="076C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54" autoAdjust="0"/>
    <p:restoredTop sz="91534" autoAdjust="0"/>
  </p:normalViewPr>
  <p:slideViewPr>
    <p:cSldViewPr snapToGrid="0" snapToObjects="1" showGuides="1">
      <p:cViewPr>
        <p:scale>
          <a:sx n="110" d="100"/>
          <a:sy n="110" d="100"/>
        </p:scale>
        <p:origin x="246" y="270"/>
      </p:cViewPr>
      <p:guideLst>
        <p:guide orient="horz" pos="510"/>
        <p:guide orient="horz" pos="4230"/>
        <p:guide orient="horz" pos="716"/>
        <p:guide orient="horz" pos="1085"/>
        <p:guide orient="horz" pos="4275"/>
        <p:guide pos="333"/>
        <p:guide pos="7351"/>
        <p:guide pos="141"/>
        <p:guide pos="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4" d="100"/>
          <a:sy n="54" d="100"/>
        </p:scale>
        <p:origin x="279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26539-26FB-48D1-87AE-7AC794CC3835}" type="doc">
      <dgm:prSet loTypeId="urn:microsoft.com/office/officeart/2005/8/layout/hProcess11" loCatId="process" qsTypeId="urn:microsoft.com/office/officeart/2005/8/quickstyle/simple1" qsCatId="simple" csTypeId="urn:microsoft.com/office/officeart/2005/8/colors/accent1_2" csCatId="accent1" phldr="1"/>
      <dgm:spPr/>
    </dgm:pt>
    <dgm:pt modelId="{39100D9A-7518-4424-A6F1-5757A8F8F536}">
      <dgm:prSet phldrT="[Text]" custT="1"/>
      <dgm:spPr/>
      <dgm:t>
        <a:bodyPr/>
        <a:lstStyle/>
        <a:p>
          <a:r>
            <a:rPr lang="en-US" sz="1800" dirty="0" smtClean="0"/>
            <a:t>Initiation Readiness Review Kickoff Meeting</a:t>
          </a:r>
        </a:p>
        <a:p>
          <a:r>
            <a:rPr lang="en-US" sz="1800" dirty="0" smtClean="0"/>
            <a:t>02/11/2019</a:t>
          </a:r>
          <a:endParaRPr lang="en-US" sz="1800" dirty="0"/>
        </a:p>
      </dgm:t>
    </dgm:pt>
    <dgm:pt modelId="{124B0D70-CB32-4411-885F-B95EB3E8D045}" type="parTrans" cxnId="{8BF2FB28-BA00-4D9E-BEEB-7D45058C39F7}">
      <dgm:prSet/>
      <dgm:spPr/>
      <dgm:t>
        <a:bodyPr/>
        <a:lstStyle/>
        <a:p>
          <a:endParaRPr lang="en-US" sz="1800"/>
        </a:p>
      </dgm:t>
    </dgm:pt>
    <dgm:pt modelId="{492BF091-EA33-446E-8570-7E9555995C6C}" type="sibTrans" cxnId="{8BF2FB28-BA00-4D9E-BEEB-7D45058C39F7}">
      <dgm:prSet/>
      <dgm:spPr/>
      <dgm:t>
        <a:bodyPr/>
        <a:lstStyle/>
        <a:p>
          <a:endParaRPr lang="en-US" sz="1800"/>
        </a:p>
      </dgm:t>
    </dgm:pt>
    <dgm:pt modelId="{AAAF2479-75D9-4994-B92E-EDF63690260C}">
      <dgm:prSet phldrT="[Text]" custT="1"/>
      <dgm:spPr/>
      <dgm:t>
        <a:bodyPr/>
        <a:lstStyle/>
        <a:p>
          <a:r>
            <a:rPr lang="en-US" sz="1800" dirty="0" smtClean="0"/>
            <a:t>Targeted Deployment Date(s)*</a:t>
          </a:r>
        </a:p>
        <a:p>
          <a:r>
            <a:rPr lang="en-US" sz="1800" dirty="0" smtClean="0"/>
            <a:t>04/12/2019</a:t>
          </a:r>
          <a:endParaRPr lang="en-US" sz="1800" dirty="0"/>
        </a:p>
      </dgm:t>
    </dgm:pt>
    <dgm:pt modelId="{E8658A54-4CDC-4273-8F1D-3025A7090502}" type="parTrans" cxnId="{A7422184-D555-4857-B304-3720F769151D}">
      <dgm:prSet/>
      <dgm:spPr/>
      <dgm:t>
        <a:bodyPr/>
        <a:lstStyle/>
        <a:p>
          <a:endParaRPr lang="en-US" sz="1800"/>
        </a:p>
      </dgm:t>
    </dgm:pt>
    <dgm:pt modelId="{35BF0A53-76F4-4D95-9A7A-A4F3646D1621}" type="sibTrans" cxnId="{A7422184-D555-4857-B304-3720F769151D}">
      <dgm:prSet/>
      <dgm:spPr/>
      <dgm:t>
        <a:bodyPr/>
        <a:lstStyle/>
        <a:p>
          <a:endParaRPr lang="en-US" sz="1800"/>
        </a:p>
      </dgm:t>
    </dgm:pt>
    <dgm:pt modelId="{78B77EC2-F95A-49F9-9BAF-0BE57A1816D1}">
      <dgm:prSet phldrT="[Text]" custT="1"/>
      <dgm:spPr/>
      <dgm:t>
        <a:bodyPr/>
        <a:lstStyle/>
        <a:p>
          <a:r>
            <a:rPr lang="en-US" sz="1800" dirty="0" smtClean="0"/>
            <a:t>Targeted Readiness Date*</a:t>
          </a:r>
        </a:p>
        <a:p>
          <a:r>
            <a:rPr lang="en-US" sz="1800" dirty="0" smtClean="0"/>
            <a:t>05/31/2019</a:t>
          </a:r>
          <a:endParaRPr lang="en-US" sz="1800" dirty="0"/>
        </a:p>
      </dgm:t>
    </dgm:pt>
    <dgm:pt modelId="{5239DFCC-6235-4260-AB46-9704B1FA9361}" type="parTrans" cxnId="{FC26702A-06F5-4BA0-938C-F9E6A4572D78}">
      <dgm:prSet/>
      <dgm:spPr/>
      <dgm:t>
        <a:bodyPr/>
        <a:lstStyle/>
        <a:p>
          <a:endParaRPr lang="en-US" sz="1800"/>
        </a:p>
      </dgm:t>
    </dgm:pt>
    <dgm:pt modelId="{BD9EE34A-8C3C-4D23-B558-3E5694C1B97E}" type="sibTrans" cxnId="{FC26702A-06F5-4BA0-938C-F9E6A4572D78}">
      <dgm:prSet/>
      <dgm:spPr/>
      <dgm:t>
        <a:bodyPr/>
        <a:lstStyle/>
        <a:p>
          <a:endParaRPr lang="en-US" sz="1800"/>
        </a:p>
      </dgm:t>
    </dgm:pt>
    <dgm:pt modelId="{BCC4CEEF-3D6A-41F6-A91F-C541C94F5FE0}">
      <dgm:prSet phldrT="[Text]" custT="1"/>
      <dgm:spPr/>
      <dgm:t>
        <a:bodyPr/>
        <a:lstStyle/>
        <a:p>
          <a:r>
            <a:rPr lang="en-US" sz="1800" dirty="0" smtClean="0"/>
            <a:t>Targeted Finish Date*</a:t>
          </a:r>
        </a:p>
        <a:p>
          <a:r>
            <a:rPr lang="en-US" sz="1400" i="1" dirty="0" smtClean="0"/>
            <a:t>(including Warranty)</a:t>
          </a:r>
        </a:p>
        <a:p>
          <a:r>
            <a:rPr lang="en-US" sz="1800" dirty="0" smtClean="0"/>
            <a:t> 06/30/2019</a:t>
          </a:r>
          <a:endParaRPr lang="en-US" sz="1800" dirty="0"/>
        </a:p>
      </dgm:t>
    </dgm:pt>
    <dgm:pt modelId="{31CAA876-C3CF-4CBF-803F-A89422D23EA8}" type="parTrans" cxnId="{8B0F1033-5BBA-480C-8FDB-C32C13CDCBED}">
      <dgm:prSet/>
      <dgm:spPr/>
      <dgm:t>
        <a:bodyPr/>
        <a:lstStyle/>
        <a:p>
          <a:endParaRPr lang="en-US" sz="1800"/>
        </a:p>
      </dgm:t>
    </dgm:pt>
    <dgm:pt modelId="{EAA4E93C-A925-43E1-B5DF-A212A03EE095}" type="sibTrans" cxnId="{8B0F1033-5BBA-480C-8FDB-C32C13CDCBED}">
      <dgm:prSet/>
      <dgm:spPr/>
      <dgm:t>
        <a:bodyPr/>
        <a:lstStyle/>
        <a:p>
          <a:endParaRPr lang="en-US" sz="1800"/>
        </a:p>
      </dgm:t>
    </dgm:pt>
    <dgm:pt modelId="{68410DC3-6E2A-4B63-91DD-0116A0A52C41}" type="pres">
      <dgm:prSet presAssocID="{B5F26539-26FB-48D1-87AE-7AC794CC3835}" presName="Name0" presStyleCnt="0">
        <dgm:presLayoutVars>
          <dgm:dir/>
          <dgm:resizeHandles val="exact"/>
        </dgm:presLayoutVars>
      </dgm:prSet>
      <dgm:spPr/>
    </dgm:pt>
    <dgm:pt modelId="{42A961FB-FE91-4362-8549-E23095449772}" type="pres">
      <dgm:prSet presAssocID="{B5F26539-26FB-48D1-87AE-7AC794CC3835}" presName="arrow" presStyleLbl="bgShp" presStyleIdx="0" presStyleCnt="1"/>
      <dgm:spPr/>
    </dgm:pt>
    <dgm:pt modelId="{7AB6667E-59A7-425B-9AC5-637D47506671}" type="pres">
      <dgm:prSet presAssocID="{B5F26539-26FB-48D1-87AE-7AC794CC3835}" presName="points" presStyleCnt="0"/>
      <dgm:spPr/>
    </dgm:pt>
    <dgm:pt modelId="{4EF9DBC4-0674-4ED0-8B46-B899FB9D4267}" type="pres">
      <dgm:prSet presAssocID="{39100D9A-7518-4424-A6F1-5757A8F8F536}" presName="compositeA" presStyleCnt="0"/>
      <dgm:spPr/>
    </dgm:pt>
    <dgm:pt modelId="{61D481CB-5291-496C-BFD5-12D22843D85D}" type="pres">
      <dgm:prSet presAssocID="{39100D9A-7518-4424-A6F1-5757A8F8F536}" presName="textA" presStyleLbl="revTx" presStyleIdx="0" presStyleCnt="4">
        <dgm:presLayoutVars>
          <dgm:bulletEnabled val="1"/>
        </dgm:presLayoutVars>
      </dgm:prSet>
      <dgm:spPr/>
      <dgm:t>
        <a:bodyPr/>
        <a:lstStyle/>
        <a:p>
          <a:endParaRPr lang="en-US"/>
        </a:p>
      </dgm:t>
    </dgm:pt>
    <dgm:pt modelId="{89E7AF31-986B-4205-B296-04E890F286A3}" type="pres">
      <dgm:prSet presAssocID="{39100D9A-7518-4424-A6F1-5757A8F8F536}" presName="circleA" presStyleLbl="node1" presStyleIdx="0" presStyleCnt="4"/>
      <dgm:spPr/>
    </dgm:pt>
    <dgm:pt modelId="{A47AE8E5-599C-493A-95DC-793AD3649E77}" type="pres">
      <dgm:prSet presAssocID="{39100D9A-7518-4424-A6F1-5757A8F8F536}" presName="spaceA" presStyleCnt="0"/>
      <dgm:spPr/>
    </dgm:pt>
    <dgm:pt modelId="{EDBFAC79-1E44-447E-8173-CACD7F89AB2B}" type="pres">
      <dgm:prSet presAssocID="{492BF091-EA33-446E-8570-7E9555995C6C}" presName="space" presStyleCnt="0"/>
      <dgm:spPr/>
    </dgm:pt>
    <dgm:pt modelId="{3BE02350-3C0C-4CCF-9CBD-4759CA08E205}" type="pres">
      <dgm:prSet presAssocID="{AAAF2479-75D9-4994-B92E-EDF63690260C}" presName="compositeB" presStyleCnt="0"/>
      <dgm:spPr/>
    </dgm:pt>
    <dgm:pt modelId="{375E699B-F684-4252-B00E-90680B09EAB8}" type="pres">
      <dgm:prSet presAssocID="{AAAF2479-75D9-4994-B92E-EDF63690260C}" presName="textB" presStyleLbl="revTx" presStyleIdx="1" presStyleCnt="4">
        <dgm:presLayoutVars>
          <dgm:bulletEnabled val="1"/>
        </dgm:presLayoutVars>
      </dgm:prSet>
      <dgm:spPr/>
      <dgm:t>
        <a:bodyPr/>
        <a:lstStyle/>
        <a:p>
          <a:endParaRPr lang="en-US"/>
        </a:p>
      </dgm:t>
    </dgm:pt>
    <dgm:pt modelId="{74ADF6A5-59A1-41DD-BE5C-72C6C6CB7A71}" type="pres">
      <dgm:prSet presAssocID="{AAAF2479-75D9-4994-B92E-EDF63690260C}" presName="circleB" presStyleLbl="node1" presStyleIdx="1" presStyleCnt="4"/>
      <dgm:spPr/>
    </dgm:pt>
    <dgm:pt modelId="{BEC66199-1F62-40F8-82CD-6EA89E781DC8}" type="pres">
      <dgm:prSet presAssocID="{AAAF2479-75D9-4994-B92E-EDF63690260C}" presName="spaceB" presStyleCnt="0"/>
      <dgm:spPr/>
    </dgm:pt>
    <dgm:pt modelId="{3CC05E2A-D769-40A9-8AA3-60E2AA5862A5}" type="pres">
      <dgm:prSet presAssocID="{35BF0A53-76F4-4D95-9A7A-A4F3646D1621}" presName="space" presStyleCnt="0"/>
      <dgm:spPr/>
    </dgm:pt>
    <dgm:pt modelId="{C54A9D69-AFC2-44CE-8D4A-58930F3DDDD7}" type="pres">
      <dgm:prSet presAssocID="{78B77EC2-F95A-49F9-9BAF-0BE57A1816D1}" presName="compositeA" presStyleCnt="0"/>
      <dgm:spPr/>
    </dgm:pt>
    <dgm:pt modelId="{DFA298E6-7211-4441-9D6E-3ACC2F1D3719}" type="pres">
      <dgm:prSet presAssocID="{78B77EC2-F95A-49F9-9BAF-0BE57A1816D1}" presName="textA" presStyleLbl="revTx" presStyleIdx="2" presStyleCnt="4">
        <dgm:presLayoutVars>
          <dgm:bulletEnabled val="1"/>
        </dgm:presLayoutVars>
      </dgm:prSet>
      <dgm:spPr/>
      <dgm:t>
        <a:bodyPr/>
        <a:lstStyle/>
        <a:p>
          <a:endParaRPr lang="en-US"/>
        </a:p>
      </dgm:t>
    </dgm:pt>
    <dgm:pt modelId="{D43214C0-DD94-441B-A800-79988B4CD938}" type="pres">
      <dgm:prSet presAssocID="{78B77EC2-F95A-49F9-9BAF-0BE57A1816D1}" presName="circleA" presStyleLbl="node1" presStyleIdx="2" presStyleCnt="4"/>
      <dgm:spPr/>
    </dgm:pt>
    <dgm:pt modelId="{634AE655-288F-4144-A1E9-0E171B4B6805}" type="pres">
      <dgm:prSet presAssocID="{78B77EC2-F95A-49F9-9BAF-0BE57A1816D1}" presName="spaceA" presStyleCnt="0"/>
      <dgm:spPr/>
    </dgm:pt>
    <dgm:pt modelId="{2D10771D-6844-4EFF-B3B8-2842EE039C2D}" type="pres">
      <dgm:prSet presAssocID="{BD9EE34A-8C3C-4D23-B558-3E5694C1B97E}" presName="space" presStyleCnt="0"/>
      <dgm:spPr/>
    </dgm:pt>
    <dgm:pt modelId="{DD65364F-A382-4FF5-A70D-3D2DDF8E54E9}" type="pres">
      <dgm:prSet presAssocID="{BCC4CEEF-3D6A-41F6-A91F-C541C94F5FE0}" presName="compositeB" presStyleCnt="0"/>
      <dgm:spPr/>
    </dgm:pt>
    <dgm:pt modelId="{81B32341-5760-4634-8149-5E84144747BF}" type="pres">
      <dgm:prSet presAssocID="{BCC4CEEF-3D6A-41F6-A91F-C541C94F5FE0}" presName="textB" presStyleLbl="revTx" presStyleIdx="3" presStyleCnt="4">
        <dgm:presLayoutVars>
          <dgm:bulletEnabled val="1"/>
        </dgm:presLayoutVars>
      </dgm:prSet>
      <dgm:spPr/>
      <dgm:t>
        <a:bodyPr/>
        <a:lstStyle/>
        <a:p>
          <a:endParaRPr lang="en-US"/>
        </a:p>
      </dgm:t>
    </dgm:pt>
    <dgm:pt modelId="{4CA30108-8A19-46C7-B02D-4854A4BD43BD}" type="pres">
      <dgm:prSet presAssocID="{BCC4CEEF-3D6A-41F6-A91F-C541C94F5FE0}" presName="circleB" presStyleLbl="node1" presStyleIdx="3" presStyleCnt="4"/>
      <dgm:spPr/>
    </dgm:pt>
    <dgm:pt modelId="{3F7CC435-18DC-429D-9F2C-27C94AE03C89}" type="pres">
      <dgm:prSet presAssocID="{BCC4CEEF-3D6A-41F6-A91F-C541C94F5FE0}" presName="spaceB" presStyleCnt="0"/>
      <dgm:spPr/>
    </dgm:pt>
  </dgm:ptLst>
  <dgm:cxnLst>
    <dgm:cxn modelId="{83F38223-4B35-4302-9422-2111B9FDE581}" type="presOf" srcId="{78B77EC2-F95A-49F9-9BAF-0BE57A1816D1}" destId="{DFA298E6-7211-4441-9D6E-3ACC2F1D3719}" srcOrd="0" destOrd="0" presId="urn:microsoft.com/office/officeart/2005/8/layout/hProcess11"/>
    <dgm:cxn modelId="{59642DE9-C3C1-44EB-A446-DB31D9F61752}" type="presOf" srcId="{BCC4CEEF-3D6A-41F6-A91F-C541C94F5FE0}" destId="{81B32341-5760-4634-8149-5E84144747BF}" srcOrd="0" destOrd="0" presId="urn:microsoft.com/office/officeart/2005/8/layout/hProcess11"/>
    <dgm:cxn modelId="{4336FEC1-0FED-4827-927F-DAFDD858400B}" type="presOf" srcId="{B5F26539-26FB-48D1-87AE-7AC794CC3835}" destId="{68410DC3-6E2A-4B63-91DD-0116A0A52C41}" srcOrd="0" destOrd="0" presId="urn:microsoft.com/office/officeart/2005/8/layout/hProcess11"/>
    <dgm:cxn modelId="{519CBB1C-263E-4CDB-84BD-A970F612B0C9}" type="presOf" srcId="{39100D9A-7518-4424-A6F1-5757A8F8F536}" destId="{61D481CB-5291-496C-BFD5-12D22843D85D}" srcOrd="0" destOrd="0" presId="urn:microsoft.com/office/officeart/2005/8/layout/hProcess11"/>
    <dgm:cxn modelId="{FC26702A-06F5-4BA0-938C-F9E6A4572D78}" srcId="{B5F26539-26FB-48D1-87AE-7AC794CC3835}" destId="{78B77EC2-F95A-49F9-9BAF-0BE57A1816D1}" srcOrd="2" destOrd="0" parTransId="{5239DFCC-6235-4260-AB46-9704B1FA9361}" sibTransId="{BD9EE34A-8C3C-4D23-B558-3E5694C1B97E}"/>
    <dgm:cxn modelId="{A7422184-D555-4857-B304-3720F769151D}" srcId="{B5F26539-26FB-48D1-87AE-7AC794CC3835}" destId="{AAAF2479-75D9-4994-B92E-EDF63690260C}" srcOrd="1" destOrd="0" parTransId="{E8658A54-4CDC-4273-8F1D-3025A7090502}" sibTransId="{35BF0A53-76F4-4D95-9A7A-A4F3646D1621}"/>
    <dgm:cxn modelId="{8BF2FB28-BA00-4D9E-BEEB-7D45058C39F7}" srcId="{B5F26539-26FB-48D1-87AE-7AC794CC3835}" destId="{39100D9A-7518-4424-A6F1-5757A8F8F536}" srcOrd="0" destOrd="0" parTransId="{124B0D70-CB32-4411-885F-B95EB3E8D045}" sibTransId="{492BF091-EA33-446E-8570-7E9555995C6C}"/>
    <dgm:cxn modelId="{D3495362-1028-420D-9CE1-7D3587124E14}" type="presOf" srcId="{AAAF2479-75D9-4994-B92E-EDF63690260C}" destId="{375E699B-F684-4252-B00E-90680B09EAB8}" srcOrd="0" destOrd="0" presId="urn:microsoft.com/office/officeart/2005/8/layout/hProcess11"/>
    <dgm:cxn modelId="{8B0F1033-5BBA-480C-8FDB-C32C13CDCBED}" srcId="{B5F26539-26FB-48D1-87AE-7AC794CC3835}" destId="{BCC4CEEF-3D6A-41F6-A91F-C541C94F5FE0}" srcOrd="3" destOrd="0" parTransId="{31CAA876-C3CF-4CBF-803F-A89422D23EA8}" sibTransId="{EAA4E93C-A925-43E1-B5DF-A212A03EE095}"/>
    <dgm:cxn modelId="{BDCCF761-373A-4F73-907F-1CB8FF3363B0}" type="presParOf" srcId="{68410DC3-6E2A-4B63-91DD-0116A0A52C41}" destId="{42A961FB-FE91-4362-8549-E23095449772}" srcOrd="0" destOrd="0" presId="urn:microsoft.com/office/officeart/2005/8/layout/hProcess11"/>
    <dgm:cxn modelId="{18B507C4-1114-4DE2-A929-7FBAFE4E12E6}" type="presParOf" srcId="{68410DC3-6E2A-4B63-91DD-0116A0A52C41}" destId="{7AB6667E-59A7-425B-9AC5-637D47506671}" srcOrd="1" destOrd="0" presId="urn:microsoft.com/office/officeart/2005/8/layout/hProcess11"/>
    <dgm:cxn modelId="{A2D17226-53BE-4FB2-95A7-F4BDD5157D9D}" type="presParOf" srcId="{7AB6667E-59A7-425B-9AC5-637D47506671}" destId="{4EF9DBC4-0674-4ED0-8B46-B899FB9D4267}" srcOrd="0" destOrd="0" presId="urn:microsoft.com/office/officeart/2005/8/layout/hProcess11"/>
    <dgm:cxn modelId="{66B75903-26DC-4FAC-A71B-B509AD25DB9C}" type="presParOf" srcId="{4EF9DBC4-0674-4ED0-8B46-B899FB9D4267}" destId="{61D481CB-5291-496C-BFD5-12D22843D85D}" srcOrd="0" destOrd="0" presId="urn:microsoft.com/office/officeart/2005/8/layout/hProcess11"/>
    <dgm:cxn modelId="{5EFE80AB-D441-4B62-854D-1B90BC50962E}" type="presParOf" srcId="{4EF9DBC4-0674-4ED0-8B46-B899FB9D4267}" destId="{89E7AF31-986B-4205-B296-04E890F286A3}" srcOrd="1" destOrd="0" presId="urn:microsoft.com/office/officeart/2005/8/layout/hProcess11"/>
    <dgm:cxn modelId="{9F511C0E-6ABA-457E-A261-9111B16863C9}" type="presParOf" srcId="{4EF9DBC4-0674-4ED0-8B46-B899FB9D4267}" destId="{A47AE8E5-599C-493A-95DC-793AD3649E77}" srcOrd="2" destOrd="0" presId="urn:microsoft.com/office/officeart/2005/8/layout/hProcess11"/>
    <dgm:cxn modelId="{7DD5F4AA-55E8-415A-891A-226E57F7D219}" type="presParOf" srcId="{7AB6667E-59A7-425B-9AC5-637D47506671}" destId="{EDBFAC79-1E44-447E-8173-CACD7F89AB2B}" srcOrd="1" destOrd="0" presId="urn:microsoft.com/office/officeart/2005/8/layout/hProcess11"/>
    <dgm:cxn modelId="{19BA34A6-6021-43FA-B5A4-222CED212713}" type="presParOf" srcId="{7AB6667E-59A7-425B-9AC5-637D47506671}" destId="{3BE02350-3C0C-4CCF-9CBD-4759CA08E205}" srcOrd="2" destOrd="0" presId="urn:microsoft.com/office/officeart/2005/8/layout/hProcess11"/>
    <dgm:cxn modelId="{5B6C6BB1-65D0-448D-8C60-EE3375A104B6}" type="presParOf" srcId="{3BE02350-3C0C-4CCF-9CBD-4759CA08E205}" destId="{375E699B-F684-4252-B00E-90680B09EAB8}" srcOrd="0" destOrd="0" presId="urn:microsoft.com/office/officeart/2005/8/layout/hProcess11"/>
    <dgm:cxn modelId="{BDE7787C-D154-4152-AA1C-E8AB570F16B8}" type="presParOf" srcId="{3BE02350-3C0C-4CCF-9CBD-4759CA08E205}" destId="{74ADF6A5-59A1-41DD-BE5C-72C6C6CB7A71}" srcOrd="1" destOrd="0" presId="urn:microsoft.com/office/officeart/2005/8/layout/hProcess11"/>
    <dgm:cxn modelId="{F43D4D55-459F-4CCC-AEF4-86C70F38839E}" type="presParOf" srcId="{3BE02350-3C0C-4CCF-9CBD-4759CA08E205}" destId="{BEC66199-1F62-40F8-82CD-6EA89E781DC8}" srcOrd="2" destOrd="0" presId="urn:microsoft.com/office/officeart/2005/8/layout/hProcess11"/>
    <dgm:cxn modelId="{F702B744-2D4F-43D6-9DBF-ECAF1A0D0AE1}" type="presParOf" srcId="{7AB6667E-59A7-425B-9AC5-637D47506671}" destId="{3CC05E2A-D769-40A9-8AA3-60E2AA5862A5}" srcOrd="3" destOrd="0" presId="urn:microsoft.com/office/officeart/2005/8/layout/hProcess11"/>
    <dgm:cxn modelId="{A4A71B4D-9938-4B82-8E81-FA14290077FC}" type="presParOf" srcId="{7AB6667E-59A7-425B-9AC5-637D47506671}" destId="{C54A9D69-AFC2-44CE-8D4A-58930F3DDDD7}" srcOrd="4" destOrd="0" presId="urn:microsoft.com/office/officeart/2005/8/layout/hProcess11"/>
    <dgm:cxn modelId="{A5E37D52-5778-49C7-9A59-6ADC05315515}" type="presParOf" srcId="{C54A9D69-AFC2-44CE-8D4A-58930F3DDDD7}" destId="{DFA298E6-7211-4441-9D6E-3ACC2F1D3719}" srcOrd="0" destOrd="0" presId="urn:microsoft.com/office/officeart/2005/8/layout/hProcess11"/>
    <dgm:cxn modelId="{55F0A795-91E9-4DF2-A3F3-3FF052CF9B3C}" type="presParOf" srcId="{C54A9D69-AFC2-44CE-8D4A-58930F3DDDD7}" destId="{D43214C0-DD94-441B-A800-79988B4CD938}" srcOrd="1" destOrd="0" presId="urn:microsoft.com/office/officeart/2005/8/layout/hProcess11"/>
    <dgm:cxn modelId="{32754A70-7C1D-4E13-AE8C-AC56785E123C}" type="presParOf" srcId="{C54A9D69-AFC2-44CE-8D4A-58930F3DDDD7}" destId="{634AE655-288F-4144-A1E9-0E171B4B6805}" srcOrd="2" destOrd="0" presId="urn:microsoft.com/office/officeart/2005/8/layout/hProcess11"/>
    <dgm:cxn modelId="{728B8147-6588-423F-9086-0114923368AB}" type="presParOf" srcId="{7AB6667E-59A7-425B-9AC5-637D47506671}" destId="{2D10771D-6844-4EFF-B3B8-2842EE039C2D}" srcOrd="5" destOrd="0" presId="urn:microsoft.com/office/officeart/2005/8/layout/hProcess11"/>
    <dgm:cxn modelId="{E5885DDB-89FD-4BAC-B80A-0899CE5049AC}" type="presParOf" srcId="{7AB6667E-59A7-425B-9AC5-637D47506671}" destId="{DD65364F-A382-4FF5-A70D-3D2DDF8E54E9}" srcOrd="6" destOrd="0" presId="urn:microsoft.com/office/officeart/2005/8/layout/hProcess11"/>
    <dgm:cxn modelId="{E8622D6C-5FBF-4647-A0EE-8D95C92EB2B1}" type="presParOf" srcId="{DD65364F-A382-4FF5-A70D-3D2DDF8E54E9}" destId="{81B32341-5760-4634-8149-5E84144747BF}" srcOrd="0" destOrd="0" presId="urn:microsoft.com/office/officeart/2005/8/layout/hProcess11"/>
    <dgm:cxn modelId="{BC3012A4-8F25-497A-8004-FD015C3AEC82}" type="presParOf" srcId="{DD65364F-A382-4FF5-A70D-3D2DDF8E54E9}" destId="{4CA30108-8A19-46C7-B02D-4854A4BD43BD}" srcOrd="1" destOrd="0" presId="urn:microsoft.com/office/officeart/2005/8/layout/hProcess11"/>
    <dgm:cxn modelId="{84E007EA-CFCE-4A94-BD25-A7664B75B486}" type="presParOf" srcId="{DD65364F-A382-4FF5-A70D-3D2DDF8E54E9}" destId="{3F7CC435-18DC-429D-9F2C-27C94AE03C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961FB-FE91-4362-8549-E23095449772}">
      <dsp:nvSpPr>
        <dsp:cNvPr id="0" name=""/>
        <dsp:cNvSpPr/>
      </dsp:nvSpPr>
      <dsp:spPr>
        <a:xfrm>
          <a:off x="0" y="1274377"/>
          <a:ext cx="11141074" cy="16991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481CB-5291-496C-BFD5-12D22843D85D}">
      <dsp:nvSpPr>
        <dsp:cNvPr id="0" name=""/>
        <dsp:cNvSpPr/>
      </dsp:nvSpPr>
      <dsp:spPr>
        <a:xfrm>
          <a:off x="5018"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Initiation Readiness Review Kickoff Meeting</a:t>
          </a:r>
        </a:p>
        <a:p>
          <a:pPr lvl="0" algn="ctr" defTabSz="800100">
            <a:lnSpc>
              <a:spcPct val="90000"/>
            </a:lnSpc>
            <a:spcBef>
              <a:spcPct val="0"/>
            </a:spcBef>
            <a:spcAft>
              <a:spcPct val="35000"/>
            </a:spcAft>
          </a:pPr>
          <a:r>
            <a:rPr lang="en-US" sz="1800" kern="1200" dirty="0" smtClean="0"/>
            <a:t>02/11/2019</a:t>
          </a:r>
          <a:endParaRPr lang="en-US" sz="1800" kern="1200" dirty="0"/>
        </a:p>
      </dsp:txBody>
      <dsp:txXfrm>
        <a:off x="5018" y="0"/>
        <a:ext cx="2413718" cy="1699170"/>
      </dsp:txXfrm>
    </dsp:sp>
    <dsp:sp modelId="{89E7AF31-986B-4205-B296-04E890F286A3}">
      <dsp:nvSpPr>
        <dsp:cNvPr id="0" name=""/>
        <dsp:cNvSpPr/>
      </dsp:nvSpPr>
      <dsp:spPr>
        <a:xfrm>
          <a:off x="999481"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E699B-F684-4252-B00E-90680B09EAB8}">
      <dsp:nvSpPr>
        <dsp:cNvPr id="0" name=""/>
        <dsp:cNvSpPr/>
      </dsp:nvSpPr>
      <dsp:spPr>
        <a:xfrm>
          <a:off x="2539422"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Deployment Date(s)*</a:t>
          </a:r>
        </a:p>
        <a:p>
          <a:pPr lvl="0" algn="ctr" defTabSz="800100">
            <a:lnSpc>
              <a:spcPct val="90000"/>
            </a:lnSpc>
            <a:spcBef>
              <a:spcPct val="0"/>
            </a:spcBef>
            <a:spcAft>
              <a:spcPct val="35000"/>
            </a:spcAft>
          </a:pPr>
          <a:r>
            <a:rPr lang="en-US" sz="1800" kern="1200" dirty="0" smtClean="0"/>
            <a:t>04/12/2019</a:t>
          </a:r>
          <a:endParaRPr lang="en-US" sz="1800" kern="1200" dirty="0"/>
        </a:p>
      </dsp:txBody>
      <dsp:txXfrm>
        <a:off x="2539422" y="2548755"/>
        <a:ext cx="2413718" cy="1699170"/>
      </dsp:txXfrm>
    </dsp:sp>
    <dsp:sp modelId="{74ADF6A5-59A1-41DD-BE5C-72C6C6CB7A71}">
      <dsp:nvSpPr>
        <dsp:cNvPr id="0" name=""/>
        <dsp:cNvSpPr/>
      </dsp:nvSpPr>
      <dsp:spPr>
        <a:xfrm>
          <a:off x="3533885"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298E6-7211-4441-9D6E-3ACC2F1D3719}">
      <dsp:nvSpPr>
        <dsp:cNvPr id="0" name=""/>
        <dsp:cNvSpPr/>
      </dsp:nvSpPr>
      <dsp:spPr>
        <a:xfrm>
          <a:off x="5073826"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Targeted Readiness Date*</a:t>
          </a:r>
        </a:p>
        <a:p>
          <a:pPr lvl="0" algn="ctr" defTabSz="800100">
            <a:lnSpc>
              <a:spcPct val="90000"/>
            </a:lnSpc>
            <a:spcBef>
              <a:spcPct val="0"/>
            </a:spcBef>
            <a:spcAft>
              <a:spcPct val="35000"/>
            </a:spcAft>
          </a:pPr>
          <a:r>
            <a:rPr lang="en-US" sz="1800" kern="1200" dirty="0" smtClean="0"/>
            <a:t>05/31/2019</a:t>
          </a:r>
          <a:endParaRPr lang="en-US" sz="1800" kern="1200" dirty="0"/>
        </a:p>
      </dsp:txBody>
      <dsp:txXfrm>
        <a:off x="5073826" y="0"/>
        <a:ext cx="2413718" cy="1699170"/>
      </dsp:txXfrm>
    </dsp:sp>
    <dsp:sp modelId="{D43214C0-DD94-441B-A800-79988B4CD938}">
      <dsp:nvSpPr>
        <dsp:cNvPr id="0" name=""/>
        <dsp:cNvSpPr/>
      </dsp:nvSpPr>
      <dsp:spPr>
        <a:xfrm>
          <a:off x="6068289"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32341-5760-4634-8149-5E84144747BF}">
      <dsp:nvSpPr>
        <dsp:cNvPr id="0" name=""/>
        <dsp:cNvSpPr/>
      </dsp:nvSpPr>
      <dsp:spPr>
        <a:xfrm>
          <a:off x="7608230"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Finish Date*</a:t>
          </a:r>
        </a:p>
        <a:p>
          <a:pPr lvl="0" algn="ctr" defTabSz="800100">
            <a:lnSpc>
              <a:spcPct val="90000"/>
            </a:lnSpc>
            <a:spcBef>
              <a:spcPct val="0"/>
            </a:spcBef>
            <a:spcAft>
              <a:spcPct val="35000"/>
            </a:spcAft>
          </a:pPr>
          <a:r>
            <a:rPr lang="en-US" sz="1400" i="1" kern="1200" dirty="0" smtClean="0"/>
            <a:t>(including Warranty)</a:t>
          </a:r>
        </a:p>
        <a:p>
          <a:pPr lvl="0" algn="ctr" defTabSz="800100">
            <a:lnSpc>
              <a:spcPct val="90000"/>
            </a:lnSpc>
            <a:spcBef>
              <a:spcPct val="0"/>
            </a:spcBef>
            <a:spcAft>
              <a:spcPct val="35000"/>
            </a:spcAft>
          </a:pPr>
          <a:r>
            <a:rPr lang="en-US" sz="1800" kern="1200" dirty="0" smtClean="0"/>
            <a:t> 06/30/2019</a:t>
          </a:r>
          <a:endParaRPr lang="en-US" sz="1800" kern="1200" dirty="0"/>
        </a:p>
      </dsp:txBody>
      <dsp:txXfrm>
        <a:off x="7608230" y="2548755"/>
        <a:ext cx="2413718" cy="1699170"/>
      </dsp:txXfrm>
    </dsp:sp>
    <dsp:sp modelId="{4CA30108-8A19-46C7-B02D-4854A4BD43BD}">
      <dsp:nvSpPr>
        <dsp:cNvPr id="0" name=""/>
        <dsp:cNvSpPr/>
      </dsp:nvSpPr>
      <dsp:spPr>
        <a:xfrm>
          <a:off x="8602693"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311487"/>
            <a:ext cx="7023100" cy="986923"/>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2/11/2019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47205" y="8754574"/>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1198"/>
            <a:ext cx="3322638" cy="1870075"/>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2/11/2019</a:t>
            </a:fld>
            <a:endParaRPr lang="en-US">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4" y="8954629"/>
            <a:ext cx="882654" cy="240253"/>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401784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108935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3340338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vmlDrawing" Target="../drawings/vmlDrawing30.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Initiation_Meeting">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0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hasCustomPrompt="1"/>
          </p:nvPr>
        </p:nvSpPr>
        <p:spPr>
          <a:xfrm>
            <a:off x="700698" y="4919137"/>
            <a:ext cx="10803022" cy="1051560"/>
          </a:xfrm>
        </p:spPr>
        <p:txBody>
          <a:bodyPr>
            <a:normAutofit/>
          </a:bodyPr>
          <a:lstStyle>
            <a:lvl1pPr marL="0" indent="0">
              <a:buNone/>
              <a:defRPr sz="2800" b="0">
                <a:solidFill>
                  <a:schemeClr val="accent1"/>
                </a:solidFill>
              </a:defRPr>
            </a:lvl1pPr>
          </a:lstStyle>
          <a:p>
            <a:pPr lvl="0"/>
            <a:r>
              <a:rPr lang="en-US" dirty="0" smtClean="0"/>
              <a:t>Click to edit CWI Priority/Initiative</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hasCustomPrompt="1"/>
          </p:nvPr>
        </p:nvSpPr>
        <p:spPr>
          <a:xfrm>
            <a:off x="701706" y="3841367"/>
            <a:ext cx="10797868" cy="1005840"/>
          </a:xfrm>
        </p:spPr>
        <p:txBody>
          <a:bodyPr>
            <a:normAutofit/>
          </a:bodyPr>
          <a:lstStyle>
            <a:lvl1pPr>
              <a:defRPr sz="4400">
                <a:solidFill>
                  <a:schemeClr val="accent1"/>
                </a:solidFill>
              </a:defRPr>
            </a:lvl1pPr>
          </a:lstStyle>
          <a:p>
            <a:r>
              <a:rPr lang="en-US" dirty="0" smtClean="0"/>
              <a:t>Click to edit Work Request/Project Name</a:t>
            </a:r>
            <a:endParaRPr lang="en-US" dirty="0"/>
          </a:p>
        </p:txBody>
      </p:sp>
      <p:sp>
        <p:nvSpPr>
          <p:cNvPr id="5" name="Picture Placeholder 4"/>
          <p:cNvSpPr>
            <a:spLocks noGrp="1"/>
          </p:cNvSpPr>
          <p:nvPr>
            <p:ph type="pic" sz="quarter" idx="12"/>
          </p:nvPr>
        </p:nvSpPr>
        <p:spPr>
          <a:xfrm>
            <a:off x="5694363" y="745434"/>
            <a:ext cx="5198097" cy="2423160"/>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4" name="Text Placeholder 3"/>
          <p:cNvSpPr>
            <a:spLocks noGrp="1"/>
          </p:cNvSpPr>
          <p:nvPr>
            <p:ph type="body" sz="quarter" idx="14" hasCustomPrompt="1"/>
          </p:nvPr>
        </p:nvSpPr>
        <p:spPr>
          <a:xfrm>
            <a:off x="5694363" y="3217138"/>
            <a:ext cx="5199062" cy="459825"/>
          </a:xfrm>
        </p:spPr>
        <p:txBody>
          <a:bodyPr>
            <a:normAutofit/>
          </a:bodyPr>
          <a:lstStyle>
            <a:lvl1pPr marL="0" indent="0" algn="ctr">
              <a:buNone/>
              <a:defRPr sz="2400" b="1" baseline="0"/>
            </a:lvl1pPr>
          </a:lstStyle>
          <a:p>
            <a:pPr lvl="0"/>
            <a:r>
              <a:rPr lang="en-US" dirty="0" smtClean="0"/>
              <a:t>Click to edit Meeting Name/Subject</a:t>
            </a:r>
            <a:endParaRPr lang="en-US" dirty="0"/>
          </a:p>
        </p:txBody>
      </p:sp>
      <p:sp>
        <p:nvSpPr>
          <p:cNvPr id="7" name="Text Placeholder 6"/>
          <p:cNvSpPr>
            <a:spLocks noGrp="1"/>
          </p:cNvSpPr>
          <p:nvPr>
            <p:ph type="body" sz="quarter" idx="15" hasCustomPrompt="1"/>
          </p:nvPr>
        </p:nvSpPr>
        <p:spPr>
          <a:xfrm>
            <a:off x="700088" y="6011180"/>
            <a:ext cx="5029200" cy="274320"/>
          </a:xfrm>
        </p:spPr>
        <p:txBody>
          <a:bodyPr>
            <a:normAutofit/>
          </a:bodyPr>
          <a:lstStyle>
            <a:lvl1pPr marL="0" indent="0">
              <a:buNone/>
              <a:defRPr sz="1400" baseline="0"/>
            </a:lvl1pPr>
          </a:lstStyle>
          <a:p>
            <a:pPr lvl="0"/>
            <a:r>
              <a:rPr lang="en-US" dirty="0" smtClean="0"/>
              <a:t>Click to edit Presenter Name</a:t>
            </a:r>
            <a:endParaRPr lang="en-US" dirty="0"/>
          </a:p>
        </p:txBody>
      </p:sp>
      <p:sp>
        <p:nvSpPr>
          <p:cNvPr id="10" name="Text Placeholder 9"/>
          <p:cNvSpPr>
            <a:spLocks noGrp="1"/>
          </p:cNvSpPr>
          <p:nvPr>
            <p:ph type="body" sz="quarter" idx="16" hasCustomPrompt="1"/>
          </p:nvPr>
        </p:nvSpPr>
        <p:spPr>
          <a:xfrm>
            <a:off x="700088" y="6299857"/>
            <a:ext cx="1958975" cy="274320"/>
          </a:xfrm>
        </p:spPr>
        <p:txBody>
          <a:bodyPr>
            <a:normAutofit/>
          </a:bodyPr>
          <a:lstStyle>
            <a:lvl1pPr marL="0" indent="0">
              <a:buNone/>
              <a:defRPr sz="1300" baseline="0"/>
            </a:lvl1pPr>
          </a:lstStyle>
          <a:p>
            <a:pPr lvl="0"/>
            <a:r>
              <a:rPr lang="en-US" dirty="0" smtClean="0"/>
              <a:t>Click to edit Create Date</a:t>
            </a:r>
            <a:endParaRPr lang="en-US" dirty="0"/>
          </a:p>
        </p:txBody>
      </p:sp>
      <p:sp>
        <p:nvSpPr>
          <p:cNvPr id="13" name="TextBox 12"/>
          <p:cNvSpPr txBox="1"/>
          <p:nvPr userDrawn="1"/>
        </p:nvSpPr>
        <p:spPr>
          <a:xfrm>
            <a:off x="660941" y="2155370"/>
            <a:ext cx="3383280" cy="400110"/>
          </a:xfrm>
          <a:prstGeom prst="rect">
            <a:avLst/>
          </a:prstGeom>
          <a:noFill/>
        </p:spPr>
        <p:txBody>
          <a:bodyPr wrap="square" rtlCol="0">
            <a:spAutoFit/>
          </a:bodyPr>
          <a:lstStyle/>
          <a:p>
            <a:pPr algn="ctr"/>
            <a:r>
              <a:rPr lang="en-US" sz="2000" i="1" dirty="0" smtClean="0">
                <a:solidFill>
                  <a:schemeClr val="bg1"/>
                </a:solidFill>
              </a:rPr>
              <a:t>Initiation Services</a:t>
            </a:r>
            <a:endParaRPr lang="en-US" sz="2000" i="1" dirty="0">
              <a:solidFill>
                <a:schemeClr val="bg1"/>
              </a:solidFill>
            </a:endParaRPr>
          </a:p>
        </p:txBody>
      </p:sp>
    </p:spTree>
    <p:extLst>
      <p:ext uri="{BB962C8B-B14F-4D97-AF65-F5344CB8AC3E}">
        <p14:creationId xmlns:p14="http://schemas.microsoft.com/office/powerpoint/2010/main" val="284104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BlueTitleContentPanel.Narrow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7131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BlueTitleContentPanel.Split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49224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394960" cy="996696"/>
          </a:xfrm>
        </p:spPr>
        <p:txBody>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39642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39496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492875" y="-1"/>
            <a:ext cx="5695950" cy="6858000"/>
          </a:xfrm>
        </p:spPr>
        <p:txBody>
          <a:bodyPr/>
          <a:lstStyle/>
          <a:p>
            <a:endParaRPr lang="en-US" dirty="0"/>
          </a:p>
        </p:txBody>
      </p:sp>
    </p:spTree>
    <p:extLst>
      <p:ext uri="{BB962C8B-B14F-4D97-AF65-F5344CB8AC3E}">
        <p14:creationId xmlns:p14="http://schemas.microsoft.com/office/powerpoint/2010/main" val="74048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BlueTitleContentPanel.NarrowPictur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104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BlueTitlePanel.logo_Title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86593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7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a:xfrm>
            <a:off x="6126965" y="0"/>
            <a:ext cx="606186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211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BluePanel_Two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636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120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371600"/>
            <a:ext cx="5437187" cy="51206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BluePanel_Comparis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531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6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841544"/>
            <a:ext cx="5437187" cy="4650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841544"/>
            <a:ext cx="5437187" cy="4650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hasCustomPrompt="1"/>
          </p:nvPr>
        </p:nvSpPr>
        <p:spPr>
          <a:xfrm>
            <a:off x="528637" y="1358944"/>
            <a:ext cx="5440680" cy="482600"/>
          </a:xfrm>
        </p:spPr>
        <p:txBody>
          <a:bodyPr/>
          <a:lstStyle>
            <a:lvl1pPr marL="0" indent="0">
              <a:buNone/>
              <a:defRPr b="1"/>
            </a:lvl1pPr>
          </a:lstStyle>
          <a:p>
            <a:pPr lvl="0"/>
            <a:r>
              <a:rPr lang="en-US" dirty="0" smtClean="0"/>
              <a:t>Click to edit Subtitle</a:t>
            </a:r>
            <a:endParaRPr lang="en-US" dirty="0"/>
          </a:p>
        </p:txBody>
      </p:sp>
      <p:sp>
        <p:nvSpPr>
          <p:cNvPr id="14" name="Text Placeholder 9"/>
          <p:cNvSpPr>
            <a:spLocks noGrp="1"/>
          </p:cNvSpPr>
          <p:nvPr>
            <p:ph type="body" sz="quarter" idx="16" hasCustomPrompt="1"/>
          </p:nvPr>
        </p:nvSpPr>
        <p:spPr>
          <a:xfrm>
            <a:off x="6311751" y="1358944"/>
            <a:ext cx="5440680" cy="482600"/>
          </a:xfrm>
        </p:spPr>
        <p:txBody>
          <a:bodyPr/>
          <a:lstStyle>
            <a:lvl1pPr marL="0" indent="0">
              <a:buNone/>
              <a:defRPr b="1">
                <a:solidFill>
                  <a:schemeClr val="bg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10616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5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5"/>
          </p:nvPr>
        </p:nvSpPr>
        <p:spPr>
          <a:xfrm>
            <a:off x="7998083" y="1946682"/>
            <a:ext cx="3200400" cy="3200400"/>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235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BlueAgendaPanel.NarrowPicture-QandA_Ic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4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0" name="Group 9"/>
          <p:cNvGrpSpPr/>
          <p:nvPr userDrawn="1"/>
        </p:nvGrpSpPr>
        <p:grpSpPr>
          <a:xfrm>
            <a:off x="1198566" y="5337441"/>
            <a:ext cx="4460869" cy="720161"/>
            <a:chOff x="975429" y="5309704"/>
            <a:chExt cx="4460869" cy="720161"/>
          </a:xfrm>
        </p:grpSpPr>
        <p:pic>
          <p:nvPicPr>
            <p:cNvPr id="12" name="Picture 11"/>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3"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4"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
        <p:nvSpPr>
          <p:cNvPr id="15"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1007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Meeting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9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hasCustomPrompt="1"/>
          </p:nvPr>
        </p:nvSpPr>
        <p:spPr>
          <a:xfrm>
            <a:off x="594344" y="1789926"/>
            <a:ext cx="6766560" cy="996950"/>
          </a:xfrm>
        </p:spPr>
        <p:txBody>
          <a:bodyPr anchor="b"/>
          <a:lstStyle>
            <a:lvl1pPr>
              <a:defRPr>
                <a:solidFill>
                  <a:schemeClr val="bg2"/>
                </a:solidFill>
              </a:defRPr>
            </a:lvl1pPr>
          </a:lstStyle>
          <a:p>
            <a:r>
              <a:rPr lang="en-US" dirty="0" smtClean="0"/>
              <a:t>Break – ## minutes</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11" name="Picture 10"/>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083" y="1946682"/>
            <a:ext cx="3195658" cy="3200400"/>
          </a:xfrm>
          <a:prstGeom prst="rect">
            <a:avLst/>
          </a:prstGeom>
        </p:spPr>
      </p:pic>
      <p:sp>
        <p:nvSpPr>
          <p:cNvPr id="12" name="Text Placeholder 5"/>
          <p:cNvSpPr>
            <a:spLocks noGrp="1"/>
          </p:cNvSpPr>
          <p:nvPr>
            <p:ph type="body" sz="quarter" idx="14" hasCustomPrompt="1"/>
          </p:nvPr>
        </p:nvSpPr>
        <p:spPr>
          <a:xfrm>
            <a:off x="594344" y="2878316"/>
            <a:ext cx="6309360" cy="301752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We will return at 1:00pm</a:t>
            </a:r>
            <a:endParaRPr lang="en-US" dirty="0"/>
          </a:p>
        </p:txBody>
      </p:sp>
    </p:spTree>
    <p:extLst>
      <p:ext uri="{BB962C8B-B14F-4D97-AF65-F5344CB8AC3E}">
        <p14:creationId xmlns:p14="http://schemas.microsoft.com/office/powerpoint/2010/main" val="157839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No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7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8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ndA_LeftBluePanel.logo">
    <p:spTree>
      <p:nvGrpSpPr>
        <p:cNvPr id="1" name=""/>
        <p:cNvGrpSpPr/>
        <p:nvPr/>
      </p:nvGrpSpPr>
      <p:grpSpPr>
        <a:xfrm>
          <a:off x="0" y="0"/>
          <a:ext cx="0" cy="0"/>
          <a:chOff x="0" y="0"/>
          <a:chExt cx="0" cy="0"/>
        </a:xfrm>
      </p:grpSpPr>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1" name="Content Placeholder 6"/>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060154" y="3175"/>
            <a:ext cx="6126480" cy="6869036"/>
          </a:xfrm>
          <a:prstGeom prst="rect">
            <a:avLst/>
          </a:prstGeom>
        </p:spPr>
      </p:pic>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7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29028" y="1244794"/>
            <a:ext cx="5029200" cy="2758494"/>
          </a:xfrm>
        </p:spPr>
        <p:txBody>
          <a:bodyPr anchor="t"/>
          <a:lstStyle>
            <a:lvl1pPr>
              <a:defRPr sz="360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Tree>
    <p:extLst>
      <p:ext uri="{BB962C8B-B14F-4D97-AF65-F5344CB8AC3E}">
        <p14:creationId xmlns:p14="http://schemas.microsoft.com/office/powerpoint/2010/main" val="31431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White.Header.No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523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17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White.Header.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5764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5317605"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492934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803022"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p:nvPr>
        </p:nvSpPr>
        <p:spPr>
          <a:xfrm>
            <a:off x="701706" y="3893619"/>
            <a:ext cx="10797868"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5695121" y="745435"/>
            <a:ext cx="5198097" cy="3148703"/>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9088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4101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713537"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701696" y="3893619"/>
            <a:ext cx="10708425" cy="1005840"/>
          </a:xfrm>
        </p:spPr>
        <p:txBody>
          <a:bodyPr/>
          <a:lstStyle>
            <a:lvl1pPr>
              <a:defRPr sz="4400">
                <a:solidFill>
                  <a:schemeClr val="accent1"/>
                </a:solidFill>
              </a:defRPr>
            </a:lvl1pPr>
          </a:lstStyle>
          <a:p>
            <a:r>
              <a:rPr lang="en-US" smtClean="0"/>
              <a:t>Click to edit Master title style</a:t>
            </a:r>
            <a:endParaRPr lang="en-US" dirty="0"/>
          </a:p>
        </p:txBody>
      </p:sp>
      <p:sp>
        <p:nvSpPr>
          <p:cNvPr id="10" name="Footer Placeholder 3"/>
          <p:cNvSpPr>
            <a:spLocks noGrp="1"/>
          </p:cNvSpPr>
          <p:nvPr>
            <p:ph type="ftr" sz="quarter" idx="13"/>
          </p:nvPr>
        </p:nvSpPr>
        <p:spPr>
          <a:xfrm>
            <a:off x="700698" y="6646614"/>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Tree>
    <p:extLst>
      <p:ext uri="{BB962C8B-B14F-4D97-AF65-F5344CB8AC3E}">
        <p14:creationId xmlns:p14="http://schemas.microsoft.com/office/powerpoint/2010/main" val="2705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94341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403917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0817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528638" y="1341782"/>
            <a:ext cx="11141075"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5037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72612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528638" y="1321283"/>
            <a:ext cx="11141740"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6213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BlueAgendaPanel.NarrowPicture-QandA_Icon">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2" name="Group 11"/>
          <p:cNvGrpSpPr/>
          <p:nvPr userDrawn="1"/>
        </p:nvGrpSpPr>
        <p:grpSpPr>
          <a:xfrm>
            <a:off x="6529518" y="5324915"/>
            <a:ext cx="4460869" cy="720161"/>
            <a:chOff x="975429" y="5309704"/>
            <a:chExt cx="4460869" cy="720161"/>
          </a:xfrm>
        </p:grpSpPr>
        <p:pic>
          <p:nvPicPr>
            <p:cNvPr id="13" name="Picture 12"/>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4"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5"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Tree>
    <p:extLst>
      <p:ext uri="{BB962C8B-B14F-4D97-AF65-F5344CB8AC3E}">
        <p14:creationId xmlns:p14="http://schemas.microsoft.com/office/powerpoint/2010/main" val="30770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5378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46296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4408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01551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107078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3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93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6945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3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71870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33633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410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96733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70554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34215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652657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NoContent.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3927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0548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_Content.Logo">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4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528638" y="1341782"/>
            <a:ext cx="11141075" cy="43430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528638" y="1321283"/>
            <a:ext cx="11141740" cy="45227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Head_No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6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_Comparison.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1" name="Content Placeholder 6"/>
          <p:cNvSpPr>
            <a:spLocks noGrp="1"/>
          </p:cNvSpPr>
          <p:nvPr>
            <p:ph sz="quarter" idx="10"/>
          </p:nvPr>
        </p:nvSpPr>
        <p:spPr>
          <a:xfrm>
            <a:off x="528638" y="1841544"/>
            <a:ext cx="5437187" cy="36542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841544"/>
            <a:ext cx="5437187" cy="36542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a:xfrm>
            <a:off x="528637" y="1358944"/>
            <a:ext cx="5440680" cy="482600"/>
          </a:xfrm>
        </p:spPr>
        <p:txBody>
          <a:bodyPr anchor="b">
            <a:noAutofit/>
          </a:bodyPr>
          <a:lstStyle>
            <a:lvl1pPr marL="0" indent="0">
              <a:buNone/>
              <a:defRPr sz="2800" b="1"/>
            </a:lvl1pPr>
          </a:lstStyle>
          <a:p>
            <a:pPr lvl="0"/>
            <a:r>
              <a:rPr lang="en-US" dirty="0" smtClean="0"/>
              <a:t>Click to edit Subtitle</a:t>
            </a:r>
            <a:endParaRPr lang="en-US" dirty="0"/>
          </a:p>
        </p:txBody>
      </p:sp>
      <p:sp>
        <p:nvSpPr>
          <p:cNvPr id="18" name="Text Placeholder 9"/>
          <p:cNvSpPr>
            <a:spLocks noGrp="1"/>
          </p:cNvSpPr>
          <p:nvPr>
            <p:ph type="body" sz="quarter" idx="16" hasCustomPrompt="1"/>
          </p:nvPr>
        </p:nvSpPr>
        <p:spPr>
          <a:xfrm>
            <a:off x="6233373" y="1358944"/>
            <a:ext cx="5440680" cy="482600"/>
          </a:xfrm>
        </p:spPr>
        <p:txBody>
          <a:bodyPr vert="horz" lIns="0" tIns="45720" rIns="91440" bIns="45720" rtlCol="0" anchor="b">
            <a:noAutofit/>
          </a:bodyPr>
          <a:lstStyle>
            <a:lvl1pPr>
              <a:defRPr lang="en-US" sz="2800" b="1" dirty="0"/>
            </a:lvl1pPr>
          </a:lstStyle>
          <a:p>
            <a:pPr marL="0" lvl="0" indent="0">
              <a:buNone/>
            </a:pPr>
            <a:r>
              <a:rPr lang="en-US" dirty="0" smtClean="0"/>
              <a:t>Click to edit Subtitle</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_Two_Contents.Logo">
    <p:spTree>
      <p:nvGrpSpPr>
        <p:cNvPr id="1" name=""/>
        <p:cNvGrpSpPr/>
        <p:nvPr/>
      </p:nvGrpSpPr>
      <p:grpSpPr>
        <a:xfrm>
          <a:off x="0" y="0"/>
          <a:ext cx="0" cy="0"/>
          <a:chOff x="0" y="0"/>
          <a:chExt cx="0" cy="0"/>
        </a:xfrm>
      </p:grpSpPr>
      <p:sp>
        <p:nvSpPr>
          <p:cNvPr id="11" name="Content Placeholder 6"/>
          <p:cNvSpPr>
            <a:spLocks noGrp="1"/>
          </p:cNvSpPr>
          <p:nvPr>
            <p:ph sz="quarter" idx="10"/>
          </p:nvPr>
        </p:nvSpPr>
        <p:spPr>
          <a:xfrm>
            <a:off x="528638" y="1358944"/>
            <a:ext cx="5437187" cy="4136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358944"/>
            <a:ext cx="5437187" cy="41368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434066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497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27.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2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ext uri="{D42A27DB-BD31-4B8C-83A1-F6EECF244321}">
                <p14:modId xmlns:p14="http://schemas.microsoft.com/office/powerpoint/2010/main" val="14683431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39" r:id="rId1"/>
    <p:sldLayoutId id="2147483943" r:id="rId2"/>
    <p:sldLayoutId id="2147483945" r:id="rId3"/>
    <p:sldLayoutId id="2147483952" r:id="rId4"/>
    <p:sldLayoutId id="2147483921" r:id="rId5"/>
    <p:sldLayoutId id="2147483916" r:id="rId6"/>
    <p:sldLayoutId id="2147483922" r:id="rId7"/>
    <p:sldLayoutId id="2147483911" r:id="rId8"/>
    <p:sldLayoutId id="2147483953" r:id="rId9"/>
    <p:sldLayoutId id="2147483940" r:id="rId10"/>
    <p:sldLayoutId id="2147483941" r:id="rId11"/>
    <p:sldLayoutId id="2147483944" r:id="rId12"/>
    <p:sldLayoutId id="2147483901" r:id="rId13"/>
    <p:sldLayoutId id="2147483923" r:id="rId14"/>
    <p:sldLayoutId id="2147483958" r:id="rId15"/>
    <p:sldLayoutId id="2147483924" r:id="rId16"/>
    <p:sldLayoutId id="2147483950" r:id="rId17"/>
    <p:sldLayoutId id="2147483951" r:id="rId18"/>
    <p:sldLayoutId id="2147483947" r:id="rId19"/>
    <p:sldLayoutId id="2147483955" r:id="rId20"/>
    <p:sldLayoutId id="2147483954" r:id="rId21"/>
    <p:sldLayoutId id="2147483956" r:id="rId22"/>
    <p:sldLayoutId id="2147483957" r:id="rId23"/>
    <p:sldLayoutId id="2147483959" r:id="rId2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2503009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2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4955379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share.antheminc.com/sites/AgileAnthemCOE/assets/training.ht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share.antheminc.com/sites/SEGov/Training/Project%20Initiation%20Training/Initiation%20for%20Transformation%20Recorded%20Training.mp4" TargetMode="External"/><Relationship Id="rId2" Type="http://schemas.openxmlformats.org/officeDocument/2006/relationships/hyperlink" Target="https://urldefense.proofpoint.com/v2/url?u=https-3A__wp0.teleconferencingcenter.com_playback_archive-3Fid-3Dede39679-2D66d7-2D4496-2Dad6d-2Dabb235dc3113.rpm&amp;d=DwMGaQ&amp;c=A-GX6P9ovB1qTBp7iQve2Q&amp;r=OBTsOgedbZY5x6izx5VF8UVvA1A7aC9KJaFi0hvUvlA&amp;m=V64LRfYJDD_63iCQcNqpIpvw-iCZJ1n0teb_jpQsy0Q&amp;s=N-TlaXri0Cj43ssdEIoH04RsdQKVOUNd5H7HsYnydes&amp;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One Anthem - Stars and Risk Revenue/</a:t>
            </a:r>
            <a:r>
              <a:rPr lang="en-US" b="1" dirty="0">
                <a:solidFill>
                  <a:srgbClr val="FF0000"/>
                </a:solidFill>
              </a:rPr>
              <a:t>66575</a:t>
            </a:r>
            <a:r>
              <a:rPr lang="en-US" dirty="0"/>
              <a:t> Medicare Smart Provider Finder </a:t>
            </a:r>
          </a:p>
        </p:txBody>
      </p:sp>
      <p:sp>
        <p:nvSpPr>
          <p:cNvPr id="3" name="Title 2"/>
          <p:cNvSpPr>
            <a:spLocks noGrp="1"/>
          </p:cNvSpPr>
          <p:nvPr>
            <p:ph type="title"/>
          </p:nvPr>
        </p:nvSpPr>
        <p:spPr/>
        <p:txBody>
          <a:bodyPr/>
          <a:lstStyle/>
          <a:p>
            <a:r>
              <a:rPr lang="da-DK" dirty="0"/>
              <a:t>0037647 Medicare -Smart- Provider Finder </a:t>
            </a:r>
            <a:endParaRPr lang="en-US" dirty="0"/>
          </a:p>
        </p:txBody>
      </p:sp>
      <p:sp>
        <p:nvSpPr>
          <p:cNvPr id="5" name="Text Placeholder 4"/>
          <p:cNvSpPr>
            <a:spLocks noGrp="1"/>
          </p:cNvSpPr>
          <p:nvPr>
            <p:ph type="body" sz="quarter" idx="14"/>
          </p:nvPr>
        </p:nvSpPr>
        <p:spPr/>
        <p:txBody>
          <a:bodyPr/>
          <a:lstStyle/>
          <a:p>
            <a:r>
              <a:rPr lang="en-US" dirty="0" smtClean="0"/>
              <a:t>Initiation Readiness Review Kickoff</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US" dirty="0" smtClean="0"/>
              <a:t>Mark Willcox		</a:t>
            </a:r>
            <a:endParaRPr lang="en-US" dirty="0"/>
          </a:p>
        </p:txBody>
      </p:sp>
      <p:sp>
        <p:nvSpPr>
          <p:cNvPr id="7" name="Text Placeholder 6"/>
          <p:cNvSpPr>
            <a:spLocks noGrp="1"/>
          </p:cNvSpPr>
          <p:nvPr>
            <p:ph type="body" sz="quarter" idx="16"/>
          </p:nvPr>
        </p:nvSpPr>
        <p:spPr/>
        <p:txBody>
          <a:bodyPr>
            <a:normAutofit lnSpcReduction="10000"/>
          </a:bodyPr>
          <a:lstStyle/>
          <a:p>
            <a:r>
              <a:rPr lang="en-US" dirty="0" smtClean="0"/>
              <a:t>2/11/2019</a:t>
            </a:r>
            <a:endParaRPr lang="en-US" dirty="0"/>
          </a:p>
        </p:txBody>
      </p:sp>
      <p:pic>
        <p:nvPicPr>
          <p:cNvPr id="10" name="Picture Placeholder 9"/>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1619" r="2561"/>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342306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10</a:t>
            </a:fld>
            <a:endParaRPr lang="en-US"/>
          </a:p>
        </p:txBody>
      </p:sp>
      <p:sp>
        <p:nvSpPr>
          <p:cNvPr id="3" name="Title 2"/>
          <p:cNvSpPr>
            <a:spLocks noGrp="1"/>
          </p:cNvSpPr>
          <p:nvPr>
            <p:ph type="title"/>
          </p:nvPr>
        </p:nvSpPr>
        <p:spPr/>
        <p:txBody>
          <a:bodyPr/>
          <a:lstStyle/>
          <a:p>
            <a:r>
              <a:rPr lang="en-US" dirty="0" smtClean="0"/>
              <a:t>“Execution Ready” Criteria Assessment</a:t>
            </a:r>
            <a:endParaRPr lang="en-US" dirty="0"/>
          </a:p>
        </p:txBody>
      </p:sp>
      <p:sp>
        <p:nvSpPr>
          <p:cNvPr id="4" name="Content Placeholder 3"/>
          <p:cNvSpPr>
            <a:spLocks noGrp="1"/>
          </p:cNvSpPr>
          <p:nvPr>
            <p:ph sz="quarter" idx="10"/>
          </p:nvPr>
        </p:nvSpPr>
        <p:spPr>
          <a:xfrm>
            <a:off x="528638" y="1091262"/>
            <a:ext cx="11141075" cy="640080"/>
          </a:xfrm>
        </p:spPr>
        <p:txBody>
          <a:bodyPr>
            <a:normAutofit/>
          </a:bodyPr>
          <a:lstStyle/>
          <a:p>
            <a:r>
              <a:rPr lang="en-US" sz="1800" dirty="0"/>
              <a:t>These questions </a:t>
            </a:r>
            <a:r>
              <a:rPr lang="en-US" sz="1800" b="1" dirty="0"/>
              <a:t>help determine if the team is ready to move straight to Execution</a:t>
            </a:r>
            <a:r>
              <a:rPr lang="en-US" sz="1800" dirty="0"/>
              <a:t>. The goal of this exercise is to discuss the criteria, then make a plan for closing any gaps.</a:t>
            </a:r>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649641553"/>
              </p:ext>
            </p:extLst>
          </p:nvPr>
        </p:nvGraphicFramePr>
        <p:xfrm>
          <a:off x="528638" y="1739005"/>
          <a:ext cx="11141076" cy="4729480"/>
        </p:xfrm>
        <a:graphic>
          <a:graphicData uri="http://schemas.openxmlformats.org/drawingml/2006/table">
            <a:tbl>
              <a:tblPr firstRow="1" bandRow="1">
                <a:tableStyleId>{5C22544A-7EE6-4342-B048-85BDC9FD1C3A}</a:tableStyleId>
              </a:tblPr>
              <a:tblGrid>
                <a:gridCol w="1962771"/>
                <a:gridCol w="4598504"/>
                <a:gridCol w="4579801"/>
              </a:tblGrid>
              <a:tr h="370840">
                <a:tc>
                  <a:txBody>
                    <a:bodyPr/>
                    <a:lstStyle/>
                    <a:p>
                      <a:endParaRPr lang="en-US" dirty="0">
                        <a:latin typeface="+mn-lt"/>
                      </a:endParaRPr>
                    </a:p>
                  </a:txBody>
                  <a:tcPr/>
                </a:tc>
                <a:tc>
                  <a:txBody>
                    <a:bodyPr/>
                    <a:lstStyle/>
                    <a:p>
                      <a:pPr algn="ctr"/>
                      <a:r>
                        <a:rPr lang="en-US" dirty="0" smtClean="0">
                          <a:latin typeface="+mn-lt"/>
                        </a:rPr>
                        <a:t>Questions</a:t>
                      </a:r>
                      <a:r>
                        <a:rPr lang="en-US" baseline="0" dirty="0" smtClean="0">
                          <a:latin typeface="+mn-lt"/>
                        </a:rPr>
                        <a:t> / Gaps</a:t>
                      </a:r>
                      <a:endParaRPr lang="en-US"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Get-To-Execution Plan</a:t>
                      </a:r>
                    </a:p>
                  </a:txBody>
                  <a:tcPr/>
                </a:tc>
              </a:tr>
              <a:tr h="370840">
                <a:tc>
                  <a:txBody>
                    <a:bodyPr/>
                    <a:lstStyle/>
                    <a:p>
                      <a:r>
                        <a:rPr lang="en-US" sz="1800" b="1" dirty="0" smtClean="0">
                          <a:latin typeface="+mn-lt"/>
                        </a:rPr>
                        <a:t>Capabilities / Features Documented (HLBRs)</a:t>
                      </a:r>
                    </a:p>
                  </a:txBody>
                  <a:tcPr/>
                </a:tc>
                <a:tc>
                  <a:txBody>
                    <a:bodyPr/>
                    <a:lstStyle/>
                    <a:p>
                      <a:pPr marL="111125" indent="-111125" algn="l">
                        <a:buFont typeface="Arial" panose="020B0604020202020204" pitchFamily="34" charset="0"/>
                        <a:buChar char="•"/>
                      </a:pPr>
                      <a:r>
                        <a:rPr lang="en-US" sz="1400" baseline="0" dirty="0" smtClean="0">
                          <a:latin typeface="+mn-lt"/>
                        </a:rPr>
                        <a:t>Are requirements documented?</a:t>
                      </a:r>
                    </a:p>
                    <a:p>
                      <a:pPr marL="111125" indent="-111125" algn="l">
                        <a:buFont typeface="Arial" panose="020B0604020202020204" pitchFamily="34" charset="0"/>
                        <a:buChar char="•"/>
                      </a:pPr>
                      <a:r>
                        <a:rPr lang="en-US" sz="1400" baseline="0" dirty="0" smtClean="0">
                          <a:latin typeface="+mn-lt"/>
                        </a:rPr>
                        <a:t>Are they documented in the format of capabilities/features with the “voice” of a user story as directed by the Unified Requirements Model?</a:t>
                      </a:r>
                    </a:p>
                    <a:p>
                      <a:pPr marL="111125" indent="-111125" algn="l">
                        <a:buFont typeface="Arial" panose="020B0604020202020204" pitchFamily="34" charset="0"/>
                        <a:buChar char="•"/>
                      </a:pPr>
                      <a:r>
                        <a:rPr lang="en-US" sz="1400" baseline="0" dirty="0" smtClean="0">
                          <a:latin typeface="+mn-lt"/>
                        </a:rPr>
                        <a:t>Are they loaded into JIRA as Epics? Need help?</a:t>
                      </a:r>
                    </a:p>
                    <a:p>
                      <a:pPr marL="111125" indent="-111125" algn="l">
                        <a:buFont typeface="Arial" panose="020B0604020202020204" pitchFamily="34" charset="0"/>
                        <a:buChar char="•"/>
                      </a:pPr>
                      <a:r>
                        <a:rPr lang="en-US" sz="1400" baseline="0" dirty="0" smtClean="0">
                          <a:latin typeface="+mn-lt"/>
                        </a:rPr>
                        <a:t>Are there clear owners identified for each requirement?</a:t>
                      </a:r>
                      <a:endParaRPr lang="en-US" sz="1400" dirty="0">
                        <a:latin typeface="+mn-lt"/>
                      </a:endParaRPr>
                    </a:p>
                  </a:txBody>
                  <a:tcPr/>
                </a:tc>
                <a:tc>
                  <a:txBody>
                    <a:bodyPr/>
                    <a:lstStyle/>
                    <a:p>
                      <a:pPr marL="111125" indent="-111125" algn="l">
                        <a:buFont typeface="Arial" panose="020B0604020202020204" pitchFamily="34" charset="0"/>
                        <a:buChar char="•"/>
                      </a:pPr>
                      <a:r>
                        <a:rPr lang="en-US" sz="1400" dirty="0" smtClean="0">
                          <a:latin typeface="+mn-lt"/>
                        </a:rPr>
                        <a:t>Recommend scheduling 3</a:t>
                      </a:r>
                      <a:r>
                        <a:rPr lang="en-US" sz="1400" baseline="0" dirty="0" smtClean="0">
                          <a:latin typeface="+mn-lt"/>
                        </a:rPr>
                        <a:t> 2-hour </a:t>
                      </a:r>
                      <a:r>
                        <a:rPr lang="en-US" sz="1400" baseline="0" dirty="0" smtClean="0">
                          <a:latin typeface="+mn-lt"/>
                        </a:rPr>
                        <a:t>sessions</a:t>
                      </a:r>
                    </a:p>
                    <a:p>
                      <a:pPr marL="111125" indent="-111125" algn="l">
                        <a:buFont typeface="Arial" panose="020B0604020202020204" pitchFamily="34" charset="0"/>
                        <a:buChar char="•"/>
                      </a:pPr>
                      <a:r>
                        <a:rPr lang="en-US" sz="1400" baseline="0" dirty="0" smtClean="0">
                          <a:latin typeface="+mn-lt"/>
                        </a:rPr>
                        <a:t>Target Wednesday, 2/13 for first session</a:t>
                      </a:r>
                      <a:endParaRPr lang="en-US" sz="1400" dirty="0">
                        <a:latin typeface="+mn-lt"/>
                      </a:endParaRPr>
                    </a:p>
                  </a:txBody>
                  <a:tcPr/>
                </a:tc>
              </a:tr>
              <a:tr h="370840">
                <a:tc>
                  <a:txBody>
                    <a:bodyPr/>
                    <a:lstStyle/>
                    <a:p>
                      <a:r>
                        <a:rPr lang="en-US" sz="1800" b="1" dirty="0" smtClean="0">
                          <a:latin typeface="+mn-lt"/>
                        </a:rPr>
                        <a:t>High-Level Solution</a:t>
                      </a:r>
                      <a:r>
                        <a:rPr lang="en-US" sz="1800" b="1" baseline="0" dirty="0" smtClean="0">
                          <a:latin typeface="+mn-lt"/>
                        </a:rPr>
                        <a:t> Design</a:t>
                      </a:r>
                      <a:endParaRPr lang="en-US" sz="1800" b="1" i="1" dirty="0">
                        <a:latin typeface="+mn-lt"/>
                      </a:endParaRPr>
                    </a:p>
                  </a:txBody>
                  <a:tcPr/>
                </a:tc>
                <a:tc>
                  <a:txBody>
                    <a:bodyPr/>
                    <a:lstStyle/>
                    <a:p>
                      <a:pPr marL="111125" indent="-111125">
                        <a:buFont typeface="Arial" panose="020B0604020202020204" pitchFamily="34" charset="0"/>
                        <a:buChar cha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Is the high level architectural approach documented?</a:t>
                      </a:r>
                    </a:p>
                    <a:p>
                      <a:pPr marL="111125" indent="-111125">
                        <a:buFont typeface="Arial" panose="020B0604020202020204" pitchFamily="34" charset="0"/>
                        <a:buChar cha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Is it in the format of a Solution Architecture Document (DAD)?</a:t>
                      </a:r>
                    </a:p>
                    <a:p>
                      <a:pPr marL="111125" indent="-111125">
                        <a:buFont typeface="Arial" panose="020B0604020202020204" pitchFamily="34" charset="0"/>
                        <a:buChar cha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Has the solution architecture been reviewed in one of the bi-weekly Solution Overview sessions?</a:t>
                      </a:r>
                      <a:endParaRPr lang="en-US" sz="1400" dirty="0">
                        <a:latin typeface="+mn-lt"/>
                      </a:endParaRPr>
                    </a:p>
                  </a:txBody>
                  <a:tcPr/>
                </a:tc>
                <a:tc>
                  <a:txBody>
                    <a:bodyPr/>
                    <a:lstStyle/>
                    <a:p>
                      <a:pPr marL="111125" indent="-111125">
                        <a:buFont typeface="Arial" panose="020B0604020202020204" pitchFamily="34" charset="0"/>
                        <a:buChar char="•"/>
                      </a:pPr>
                      <a:r>
                        <a:rPr lang="en-US" sz="1400" dirty="0" smtClean="0">
                          <a:latin typeface="+mn-lt"/>
                        </a:rPr>
                        <a:t>Need LSA assigned</a:t>
                      </a:r>
                      <a:endParaRPr lang="en-US" sz="1400" dirty="0">
                        <a:latin typeface="+mn-lt"/>
                      </a:endParaRPr>
                    </a:p>
                  </a:txBody>
                  <a:tcPr/>
                </a:tc>
              </a:tr>
              <a:tr h="370840">
                <a:tc>
                  <a:txBody>
                    <a:bodyPr/>
                    <a:lstStyle/>
                    <a:p>
                      <a:r>
                        <a:rPr lang="en-US" sz="1800" b="1" dirty="0" smtClean="0">
                          <a:latin typeface="+mn-lt"/>
                        </a:rPr>
                        <a:t>Products / System Impact</a:t>
                      </a:r>
                      <a:r>
                        <a:rPr lang="en-US" sz="1800" b="1" baseline="0" dirty="0" smtClean="0">
                          <a:latin typeface="+mn-lt"/>
                        </a:rPr>
                        <a:t> List Is Final</a:t>
                      </a:r>
                      <a:endParaRPr lang="en-US" sz="1800" b="1" dirty="0">
                        <a:latin typeface="+mn-lt"/>
                      </a:endParaRPr>
                    </a:p>
                  </a:txBody>
                  <a:tcPr/>
                </a:tc>
                <a:tc>
                  <a:txBody>
                    <a:bodyPr/>
                    <a:lstStyle/>
                    <a:p>
                      <a:pPr marL="111125" indent="-111125">
                        <a:buFont typeface="Arial" panose="020B0604020202020204" pitchFamily="34" charset="0"/>
                        <a:buChar cha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Do you have a final, validated list of impacted systems and areas?</a:t>
                      </a:r>
                      <a:endParaRPr lang="en-US" sz="1400" dirty="0">
                        <a:latin typeface="+mn-lt"/>
                      </a:endParaRPr>
                    </a:p>
                  </a:txBody>
                  <a:tcPr/>
                </a:tc>
                <a:tc>
                  <a:txBody>
                    <a:bodyPr/>
                    <a:lstStyle/>
                    <a:p>
                      <a:pPr marL="111125" indent="-111125">
                        <a:buFont typeface="Arial" panose="020B0604020202020204" pitchFamily="34" charset="0"/>
                        <a:buChar char="•"/>
                      </a:pPr>
                      <a:r>
                        <a:rPr lang="en-US" sz="1400" dirty="0" smtClean="0">
                          <a:latin typeface="+mn-lt"/>
                        </a:rPr>
                        <a:t>Output from </a:t>
                      </a:r>
                      <a:r>
                        <a:rPr lang="en-US" sz="1400" dirty="0" err="1" smtClean="0">
                          <a:latin typeface="+mn-lt"/>
                        </a:rPr>
                        <a:t>Solutioning</a:t>
                      </a:r>
                      <a:endParaRPr lang="en-US" sz="1400" dirty="0">
                        <a:latin typeface="+mn-lt"/>
                      </a:endParaRPr>
                    </a:p>
                  </a:txBody>
                  <a:tcPr/>
                </a:tc>
              </a:tr>
              <a:tr h="370840">
                <a:tc>
                  <a:txBody>
                    <a:bodyPr/>
                    <a:lstStyle/>
                    <a:p>
                      <a:r>
                        <a:rPr lang="en-US" sz="1800" b="1" dirty="0" smtClean="0">
                          <a:latin typeface="+mn-lt"/>
                        </a:rPr>
                        <a:t>Delivery Partners and Development Teams Have Been Engaged</a:t>
                      </a:r>
                      <a:endParaRPr lang="en-US" sz="1800" b="1" dirty="0">
                        <a:latin typeface="+mn-lt"/>
                      </a:endParaRPr>
                    </a:p>
                  </a:txBody>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n-lt"/>
                        </a:rPr>
                        <a:t>Are you appropriately engaged with the</a:t>
                      </a:r>
                      <a:r>
                        <a:rPr lang="en-US" sz="1400" baseline="0" dirty="0" smtClean="0">
                          <a:latin typeface="+mn-lt"/>
                        </a:rPr>
                        <a:t> </a:t>
                      </a:r>
                      <a:r>
                        <a:rPr lang="en-US" sz="1400" dirty="0" smtClean="0">
                          <a:latin typeface="+mn-lt"/>
                        </a:rPr>
                        <a:t>Impacted Teams and Resource Managers to fill out your full execution team</a:t>
                      </a:r>
                    </a:p>
                  </a:txBody>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n-lt"/>
                        </a:rPr>
                        <a:t>Output from Impacted Area Engagement</a:t>
                      </a:r>
                      <a:endParaRPr lang="en-US" sz="1400" dirty="0" smtClean="0">
                        <a:latin typeface="+mn-lt"/>
                      </a:endParaRPr>
                    </a:p>
                  </a:txBody>
                  <a:tcPr/>
                </a:tc>
              </a:tr>
            </a:tbl>
          </a:graphicData>
        </a:graphic>
      </p:graphicFrame>
      <p:grpSp>
        <p:nvGrpSpPr>
          <p:cNvPr id="7" name="Group 6"/>
          <p:cNvGrpSpPr/>
          <p:nvPr/>
        </p:nvGrpSpPr>
        <p:grpSpPr>
          <a:xfrm>
            <a:off x="10043925" y="383798"/>
            <a:ext cx="457200" cy="457200"/>
            <a:chOff x="2400300" y="4789678"/>
            <a:chExt cx="595122" cy="595122"/>
          </a:xfrm>
        </p:grpSpPr>
        <p:sp>
          <p:nvSpPr>
            <p:cNvPr id="8" name="Oval 7"/>
            <p:cNvSpPr/>
            <p:nvPr/>
          </p:nvSpPr>
          <p:spPr>
            <a:xfrm>
              <a:off x="2400300" y="4789678"/>
              <a:ext cx="595122" cy="595122"/>
            </a:xfrm>
            <a:prstGeom prst="ellipse">
              <a:avLst/>
            </a:prstGeom>
            <a:solidFill>
              <a:sysClr val="window" lastClr="FFFFFF"/>
            </a:solidFill>
            <a:ln w="38100" cap="flat" cmpd="sng" algn="ctr">
              <a:solidFill>
                <a:srgbClr val="7D954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 name="Picture 8"/>
            <p:cNvPicPr>
              <a:picLocks noChangeAspect="1"/>
            </p:cNvPicPr>
            <p:nvPr/>
          </p:nvPicPr>
          <p:blipFill>
            <a:blip r:embed="rId2" cstate="print">
              <a:clrChange>
                <a:clrFrom>
                  <a:srgbClr val="FFFFFF"/>
                </a:clrFrom>
                <a:clrTo>
                  <a:srgbClr val="FFFFFF">
                    <a:alpha val="0"/>
                  </a:srgbClr>
                </a:clrTo>
              </a:clrChange>
              <a:duotone>
                <a:srgbClr val="98B460">
                  <a:shade val="45000"/>
                  <a:satMod val="135000"/>
                </a:srgbClr>
                <a:prstClr val="white"/>
              </a:duotone>
              <a:extLst>
                <a:ext uri="{28A0092B-C50C-407E-A947-70E740481C1C}">
                  <a14:useLocalDpi xmlns:a14="http://schemas.microsoft.com/office/drawing/2010/main" val="0"/>
                </a:ext>
              </a:extLst>
            </a:blip>
            <a:stretch>
              <a:fillRect/>
            </a:stretch>
          </p:blipFill>
          <p:spPr>
            <a:xfrm>
              <a:off x="2489200" y="4846390"/>
              <a:ext cx="428495" cy="444366"/>
            </a:xfrm>
            <a:prstGeom prst="rect">
              <a:avLst/>
            </a:prstGeom>
          </p:spPr>
        </p:pic>
      </p:grpSp>
      <p:grpSp>
        <p:nvGrpSpPr>
          <p:cNvPr id="10" name="Group 9"/>
          <p:cNvGrpSpPr/>
          <p:nvPr/>
        </p:nvGrpSpPr>
        <p:grpSpPr>
          <a:xfrm>
            <a:off x="10613647" y="383798"/>
            <a:ext cx="457200" cy="457200"/>
            <a:chOff x="3158995" y="4993195"/>
            <a:chExt cx="595122" cy="595122"/>
          </a:xfrm>
        </p:grpSpPr>
        <p:sp>
          <p:nvSpPr>
            <p:cNvPr id="11" name="Oval 10"/>
            <p:cNvSpPr/>
            <p:nvPr/>
          </p:nvSpPr>
          <p:spPr>
            <a:xfrm rot="10800000">
              <a:off x="3158995" y="4993195"/>
              <a:ext cx="595122" cy="595122"/>
            </a:xfrm>
            <a:prstGeom prst="ellipse">
              <a:avLst/>
            </a:prstGeom>
            <a:solidFill>
              <a:sysClr val="window" lastClr="FFFFFF"/>
            </a:solidFill>
            <a:ln w="38100" cap="flat" cmpd="sng" algn="ctr">
              <a:solidFill>
                <a:srgbClr val="BA1C2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12" name="Picture 11"/>
            <p:cNvPicPr>
              <a:picLocks noChangeAspect="1"/>
            </p:cNvPicPr>
            <p:nvPr/>
          </p:nvPicPr>
          <p:blipFill>
            <a:blip r:embed="rId2" cstate="print">
              <a:clrChange>
                <a:clrFrom>
                  <a:srgbClr val="FFFFFF"/>
                </a:clrFrom>
                <a:clrTo>
                  <a:srgbClr val="FFFFFF">
                    <a:alpha val="0"/>
                  </a:srgbClr>
                </a:clrTo>
              </a:clrChange>
              <a:duotone>
                <a:srgbClr val="D90026">
                  <a:shade val="45000"/>
                  <a:satMod val="135000"/>
                </a:srgbClr>
                <a:prstClr val="white"/>
              </a:duotone>
              <a:extLst>
                <a:ext uri="{28A0092B-C50C-407E-A947-70E740481C1C}">
                  <a14:useLocalDpi xmlns:a14="http://schemas.microsoft.com/office/drawing/2010/main" val="0"/>
                </a:ext>
              </a:extLst>
            </a:blip>
            <a:stretch>
              <a:fillRect/>
            </a:stretch>
          </p:blipFill>
          <p:spPr>
            <a:xfrm rot="10800000">
              <a:off x="3236722" y="5087239"/>
              <a:ext cx="428495" cy="444366"/>
            </a:xfrm>
            <a:prstGeom prst="rect">
              <a:avLst/>
            </a:prstGeom>
          </p:spPr>
        </p:pic>
      </p:grpSp>
    </p:spTree>
    <p:extLst>
      <p:ext uri="{BB962C8B-B14F-4D97-AF65-F5344CB8AC3E}">
        <p14:creationId xmlns:p14="http://schemas.microsoft.com/office/powerpoint/2010/main" val="1141029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a:p>
        </p:txBody>
      </p:sp>
      <p:sp>
        <p:nvSpPr>
          <p:cNvPr id="3" name="Title 2"/>
          <p:cNvSpPr>
            <a:spLocks noGrp="1"/>
          </p:cNvSpPr>
          <p:nvPr>
            <p:ph type="title"/>
          </p:nvPr>
        </p:nvSpPr>
        <p:spPr/>
        <p:txBody>
          <a:bodyPr/>
          <a:lstStyle/>
          <a:p>
            <a:r>
              <a:rPr lang="en-US" dirty="0" smtClean="0"/>
              <a:t>“Initiation Ready” Criteria Assessment</a:t>
            </a:r>
            <a:endParaRPr lang="en-US" dirty="0"/>
          </a:p>
        </p:txBody>
      </p:sp>
      <p:sp>
        <p:nvSpPr>
          <p:cNvPr id="4" name="Content Placeholder 3"/>
          <p:cNvSpPr>
            <a:spLocks noGrp="1"/>
          </p:cNvSpPr>
          <p:nvPr>
            <p:ph sz="quarter" idx="10"/>
          </p:nvPr>
        </p:nvSpPr>
        <p:spPr>
          <a:xfrm>
            <a:off x="528638" y="1091262"/>
            <a:ext cx="11141075" cy="640080"/>
          </a:xfrm>
        </p:spPr>
        <p:txBody>
          <a:bodyPr>
            <a:normAutofit/>
          </a:bodyPr>
          <a:lstStyle/>
          <a:p>
            <a:pPr marL="0" indent="0">
              <a:buNone/>
            </a:pPr>
            <a:r>
              <a:rPr lang="en-US" sz="1800" dirty="0"/>
              <a:t>These questions </a:t>
            </a:r>
            <a:r>
              <a:rPr lang="en-US" sz="1800" b="1" dirty="0"/>
              <a:t>help determine if the team is ready to mobilize for Initiation</a:t>
            </a:r>
            <a:r>
              <a:rPr lang="en-US" sz="1800" dirty="0"/>
              <a:t>. The goal of this exercise is to discuss the criteria, then make a plan for closing any gaps.</a:t>
            </a:r>
          </a:p>
          <a:p>
            <a:endParaRPr lang="en-US" sz="1800"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905782179"/>
              </p:ext>
            </p:extLst>
          </p:nvPr>
        </p:nvGraphicFramePr>
        <p:xfrm>
          <a:off x="528638" y="1739005"/>
          <a:ext cx="11141076" cy="4638040"/>
        </p:xfrm>
        <a:graphic>
          <a:graphicData uri="http://schemas.openxmlformats.org/drawingml/2006/table">
            <a:tbl>
              <a:tblPr firstRow="1" bandRow="1">
                <a:tableStyleId>{5C22544A-7EE6-4342-B048-85BDC9FD1C3A}</a:tableStyleId>
              </a:tblPr>
              <a:tblGrid>
                <a:gridCol w="1962771"/>
                <a:gridCol w="4598504"/>
                <a:gridCol w="4579801"/>
              </a:tblGrid>
              <a:tr h="370840">
                <a:tc>
                  <a:txBody>
                    <a:bodyPr/>
                    <a:lstStyle/>
                    <a:p>
                      <a:endParaRPr lang="en-US" dirty="0">
                        <a:latin typeface="+mn-lt"/>
                      </a:endParaRPr>
                    </a:p>
                  </a:txBody>
                  <a:tcPr/>
                </a:tc>
                <a:tc>
                  <a:txBody>
                    <a:bodyPr/>
                    <a:lstStyle/>
                    <a:p>
                      <a:pPr algn="ctr"/>
                      <a:r>
                        <a:rPr lang="en-US" dirty="0" smtClean="0">
                          <a:latin typeface="+mn-lt"/>
                        </a:rPr>
                        <a:t>Questions</a:t>
                      </a:r>
                      <a:r>
                        <a:rPr lang="en-US" baseline="0" dirty="0" smtClean="0">
                          <a:latin typeface="+mn-lt"/>
                        </a:rPr>
                        <a:t> / Gaps</a:t>
                      </a:r>
                      <a:endParaRPr lang="en-US" dirty="0">
                        <a:latin typeface="+mn-lt"/>
                      </a:endParaRPr>
                    </a:p>
                  </a:txBody>
                  <a:tcPr/>
                </a:tc>
                <a:tc>
                  <a:txBody>
                    <a:bodyPr/>
                    <a:lstStyle/>
                    <a:p>
                      <a:pPr algn="ctr"/>
                      <a:r>
                        <a:rPr lang="en-US" dirty="0" smtClean="0">
                          <a:latin typeface="+mn-lt"/>
                        </a:rPr>
                        <a:t>Get-To-Execution Plan</a:t>
                      </a:r>
                      <a:endParaRPr lang="en-US" dirty="0">
                        <a:latin typeface="+mn-lt"/>
                      </a:endParaRPr>
                    </a:p>
                  </a:txBody>
                  <a:tcPr/>
                </a:tc>
              </a:tr>
              <a:tr h="370840">
                <a:tc>
                  <a:txBody>
                    <a:bodyPr/>
                    <a:lstStyle/>
                    <a:p>
                      <a:r>
                        <a:rPr lang="en-US" sz="1800" b="1" dirty="0" smtClean="0">
                          <a:latin typeface="+mn-lt"/>
                        </a:rPr>
                        <a:t>Core Team Roles</a:t>
                      </a:r>
                      <a:r>
                        <a:rPr lang="en-US" sz="1800" b="1" baseline="0" dirty="0" smtClean="0">
                          <a:latin typeface="+mn-lt"/>
                        </a:rPr>
                        <a:t> In Place</a:t>
                      </a:r>
                      <a:endParaRPr lang="en-US" sz="1800" b="1" dirty="0">
                        <a:latin typeface="+mn-lt"/>
                      </a:endParaRPr>
                    </a:p>
                  </a:txBody>
                  <a:tcPr/>
                </a:tc>
                <a:tc>
                  <a:txBody>
                    <a:bodyPr/>
                    <a:lstStyle/>
                    <a:p>
                      <a:pPr marL="111125" indent="-111125" algn="l">
                        <a:buFont typeface="Arial" panose="020B0604020202020204" pitchFamily="34" charset="0"/>
                        <a:buChar char="•"/>
                      </a:pPr>
                      <a:r>
                        <a:rPr lang="en-US" sz="1400" baseline="0" dirty="0" smtClean="0">
                          <a:latin typeface="+mn-lt"/>
                        </a:rPr>
                        <a:t>Project Manager / Delivery Manager?</a:t>
                      </a:r>
                    </a:p>
                    <a:p>
                      <a:pPr marL="111125" indent="-111125" algn="l">
                        <a:buFont typeface="Arial" panose="020B0604020202020204" pitchFamily="34" charset="0"/>
                        <a:buChar char="•"/>
                      </a:pPr>
                      <a:r>
                        <a:rPr lang="en-US" sz="1400" baseline="0" dirty="0" smtClean="0">
                          <a:latin typeface="+mn-lt"/>
                        </a:rPr>
                        <a:t>Product Owner / Business Analysts For Requirements?</a:t>
                      </a:r>
                    </a:p>
                    <a:p>
                      <a:pPr marL="111125" indent="-111125" algn="l">
                        <a:buFont typeface="Arial" panose="020B0604020202020204" pitchFamily="34" charset="0"/>
                        <a:buChar char="•"/>
                      </a:pPr>
                      <a:r>
                        <a:rPr lang="en-US" sz="1400" dirty="0" smtClean="0">
                          <a:latin typeface="+mn-lt"/>
                        </a:rPr>
                        <a:t>Enterprise / Domain Architect?</a:t>
                      </a:r>
                    </a:p>
                    <a:p>
                      <a:pPr marL="111125" indent="-111125" algn="l">
                        <a:buFont typeface="Arial" panose="020B0604020202020204" pitchFamily="34" charset="0"/>
                        <a:buChar char="•"/>
                      </a:pPr>
                      <a:r>
                        <a:rPr lang="en-US" sz="1400" dirty="0" smtClean="0">
                          <a:latin typeface="+mn-lt"/>
                        </a:rPr>
                        <a:t>Lead Solution</a:t>
                      </a:r>
                      <a:r>
                        <a:rPr lang="en-US" sz="1400" baseline="0" dirty="0" smtClean="0">
                          <a:latin typeface="+mn-lt"/>
                        </a:rPr>
                        <a:t> Architect?</a:t>
                      </a:r>
                    </a:p>
                    <a:p>
                      <a:pPr marL="111125" indent="-111125" algn="l">
                        <a:buFont typeface="Arial" panose="020B0604020202020204" pitchFamily="34" charset="0"/>
                        <a:buChar char="•"/>
                      </a:pPr>
                      <a:r>
                        <a:rPr lang="en-US" sz="1400" baseline="0" dirty="0" smtClean="0">
                          <a:latin typeface="+mn-lt"/>
                        </a:rPr>
                        <a:t>Core Delivery Partners (Infrastructure, ETO, Security, DB, HCA, </a:t>
                      </a:r>
                      <a:r>
                        <a:rPr lang="en-US" sz="1400" baseline="0" dirty="0" err="1" smtClean="0">
                          <a:latin typeface="+mn-lt"/>
                        </a:rPr>
                        <a:t>etc</a:t>
                      </a:r>
                      <a:r>
                        <a:rPr lang="en-US" sz="1400" baseline="0" dirty="0" smtClean="0">
                          <a:latin typeface="+mn-lt"/>
                        </a:rPr>
                        <a:t>)</a:t>
                      </a:r>
                    </a:p>
                  </a:txBody>
                  <a:tcPr/>
                </a:tc>
                <a:tc>
                  <a:txBody>
                    <a:bodyPr/>
                    <a:lstStyle/>
                    <a:p>
                      <a:pPr marL="111125" indent="-111125" algn="l">
                        <a:buFont typeface="Arial" panose="020B0604020202020204" pitchFamily="34" charset="0"/>
                        <a:buChar char="•"/>
                      </a:pPr>
                      <a:r>
                        <a:rPr lang="en-US" sz="1400" baseline="0" dirty="0" smtClean="0">
                          <a:latin typeface="+mn-lt"/>
                        </a:rPr>
                        <a:t>Need assignment of:</a:t>
                      </a:r>
                    </a:p>
                    <a:p>
                      <a:pPr marL="568325" lvl="1" indent="-111125" algn="l">
                        <a:buFont typeface="Arial" panose="020B0604020202020204" pitchFamily="34" charset="0"/>
                        <a:buChar char="•"/>
                      </a:pPr>
                      <a:r>
                        <a:rPr lang="en-US" sz="1400" baseline="0" dirty="0" smtClean="0">
                          <a:latin typeface="+mn-lt"/>
                        </a:rPr>
                        <a:t>IT Initiative Delivery Owner</a:t>
                      </a:r>
                    </a:p>
                    <a:p>
                      <a:pPr marL="568325" lvl="1" indent="-111125" algn="l">
                        <a:buFont typeface="Arial" panose="020B0604020202020204" pitchFamily="34" charset="0"/>
                        <a:buChar char="•"/>
                      </a:pPr>
                      <a:r>
                        <a:rPr lang="en-US" sz="1400" baseline="0" dirty="0" smtClean="0">
                          <a:latin typeface="+mn-lt"/>
                        </a:rPr>
                        <a:t>Delivery Manager</a:t>
                      </a:r>
                    </a:p>
                    <a:p>
                      <a:pPr marL="568325" lvl="1" indent="-111125" algn="l">
                        <a:buFont typeface="Arial" panose="020B0604020202020204" pitchFamily="34" charset="0"/>
                        <a:buChar char="•"/>
                      </a:pPr>
                      <a:r>
                        <a:rPr lang="en-US" sz="1400" baseline="0" dirty="0" smtClean="0">
                          <a:latin typeface="+mn-lt"/>
                        </a:rPr>
                        <a:t>Lead Solution Architect</a:t>
                      </a:r>
                    </a:p>
                  </a:txBody>
                  <a:tcPr/>
                </a:tc>
              </a:tr>
              <a:tr h="370840">
                <a:tc>
                  <a:txBody>
                    <a:bodyPr/>
                    <a:lstStyle/>
                    <a:p>
                      <a:r>
                        <a:rPr lang="en-US" sz="1800" b="1" dirty="0" smtClean="0">
                          <a:latin typeface="+mn-lt"/>
                        </a:rPr>
                        <a:t>IT &amp;</a:t>
                      </a:r>
                      <a:r>
                        <a:rPr lang="en-US" sz="1800" b="1" baseline="0" dirty="0" smtClean="0">
                          <a:latin typeface="+mn-lt"/>
                        </a:rPr>
                        <a:t> Initiative Owners Engaged</a:t>
                      </a:r>
                      <a:endParaRPr lang="en-US" sz="1800" b="1" dirty="0">
                        <a:latin typeface="+mn-lt"/>
                      </a:endParaRPr>
                    </a:p>
                  </a:txBody>
                  <a:tcPr/>
                </a:tc>
                <a:tc>
                  <a:txBody>
                    <a:bodyPr/>
                    <a:lstStyle/>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n-lt"/>
                        </a:rPr>
                        <a:t>Are</a:t>
                      </a:r>
                      <a:r>
                        <a:rPr lang="en-US" sz="1400" baseline="0" dirty="0" smtClean="0">
                          <a:latin typeface="+mn-lt"/>
                        </a:rPr>
                        <a:t> the sponsors identified and engaged?</a:t>
                      </a:r>
                    </a:p>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mn-lt"/>
                        </a:rPr>
                        <a:t>Are they ready to actively own this initiative or provide an effective delegate? </a:t>
                      </a:r>
                      <a:endParaRPr lang="en-US" sz="1400" dirty="0" smtClean="0">
                        <a:solidFill>
                          <a:srgbClr val="FF0000"/>
                        </a:solidFill>
                        <a:latin typeface="+mn-lt"/>
                      </a:endParaRPr>
                    </a:p>
                  </a:txBody>
                  <a:tcPr/>
                </a:tc>
                <a:tc>
                  <a:txBody>
                    <a:bodyPr/>
                    <a:lstStyle/>
                    <a:p>
                      <a:pPr marL="111125" indent="-111125">
                        <a:buFont typeface="Arial" panose="020B0604020202020204" pitchFamily="34" charset="0"/>
                        <a:buChar char="•"/>
                      </a:pPr>
                      <a:r>
                        <a:rPr lang="en-US" sz="1400" dirty="0" smtClean="0">
                          <a:latin typeface="+mn-lt"/>
                        </a:rPr>
                        <a:t>Need assignment of IT Initiative Delivery Owner</a:t>
                      </a:r>
                    </a:p>
                    <a:p>
                      <a:pPr marL="111125" indent="-111125">
                        <a:buFont typeface="Arial" panose="020B0604020202020204" pitchFamily="34" charset="0"/>
                        <a:buChar char="•"/>
                      </a:pPr>
                      <a:endParaRPr lang="en-US" sz="1400" dirty="0">
                        <a:latin typeface="+mn-lt"/>
                      </a:endParaRPr>
                    </a:p>
                  </a:txBody>
                  <a:tcPr/>
                </a:tc>
              </a:tr>
              <a:tr h="370840">
                <a:tc>
                  <a:txBody>
                    <a:bodyPr/>
                    <a:lstStyle/>
                    <a:p>
                      <a:r>
                        <a:rPr lang="en-US" b="1" dirty="0" smtClean="0">
                          <a:latin typeface="+mn-lt"/>
                        </a:rPr>
                        <a:t>Scope Documented and Agreed Upon</a:t>
                      </a:r>
                      <a:endParaRPr lang="en-US" b="1" dirty="0">
                        <a:latin typeface="+mn-lt"/>
                      </a:endParaRPr>
                    </a:p>
                  </a:txBody>
                  <a:tcPr/>
                </a:tc>
                <a:tc>
                  <a:txBody>
                    <a:bodyPr/>
                    <a:lstStyle/>
                    <a:p>
                      <a:pPr marL="111125" indent="-111125">
                        <a:buFont typeface="Arial" panose="020B0604020202020204" pitchFamily="34" charset="0"/>
                        <a:buChar char="•"/>
                      </a:pPr>
                      <a:r>
                        <a:rPr lang="en-US" sz="1400" dirty="0" smtClean="0">
                          <a:latin typeface="+mn-lt"/>
                        </a:rPr>
                        <a:t>Is there broad agreement on</a:t>
                      </a:r>
                      <a:r>
                        <a:rPr lang="en-US" sz="1400" baseline="0" dirty="0" smtClean="0">
                          <a:latin typeface="+mn-lt"/>
                        </a:rPr>
                        <a:t> scope amongst the Core Team?</a:t>
                      </a:r>
                    </a:p>
                    <a:p>
                      <a:pPr marL="111125" indent="-111125">
                        <a:buFont typeface="Arial" panose="020B0604020202020204" pitchFamily="34" charset="0"/>
                        <a:buChar char="•"/>
                      </a:pPr>
                      <a:r>
                        <a:rPr lang="en-US" sz="1400" baseline="0" dirty="0" smtClean="0">
                          <a:latin typeface="+mn-lt"/>
                        </a:rPr>
                        <a:t>Are there any major scoping decisions left to make?</a:t>
                      </a:r>
                    </a:p>
                    <a:p>
                      <a:pPr marL="111125" indent="-111125">
                        <a:buFont typeface="Arial" panose="020B0604020202020204" pitchFamily="34" charset="0"/>
                        <a:buChar char="•"/>
                      </a:pPr>
                      <a:r>
                        <a:rPr lang="en-US" sz="1400" baseline="0" dirty="0" smtClean="0">
                          <a:latin typeface="+mn-lt"/>
                        </a:rPr>
                        <a:t>Is scope documented in CWI in a sufficient way to serve as a “1-pager” describing the work?</a:t>
                      </a:r>
                      <a:endParaRPr lang="en-US" sz="1400" dirty="0">
                        <a:latin typeface="+mn-lt"/>
                      </a:endParaRPr>
                    </a:p>
                  </a:txBody>
                  <a:tcPr/>
                </a:tc>
                <a:tc>
                  <a:txBody>
                    <a:bodyPr/>
                    <a:lstStyle/>
                    <a:p>
                      <a:pPr marL="111125" indent="-111125">
                        <a:buFont typeface="Arial" panose="020B0604020202020204" pitchFamily="34" charset="0"/>
                        <a:buChar char="•"/>
                      </a:pPr>
                      <a:r>
                        <a:rPr lang="en-US" sz="1400" dirty="0" smtClean="0">
                          <a:latin typeface="+mn-lt"/>
                        </a:rPr>
                        <a:t>Completed</a:t>
                      </a:r>
                      <a:endParaRPr lang="en-US" sz="1400" dirty="0">
                        <a:latin typeface="+mn-lt"/>
                      </a:endParaRPr>
                    </a:p>
                  </a:txBody>
                  <a:tcPr/>
                </a:tc>
              </a:tr>
              <a:tr h="370840">
                <a:tc>
                  <a:txBody>
                    <a:bodyPr/>
                    <a:lstStyle/>
                    <a:p>
                      <a:r>
                        <a:rPr lang="en-US" b="1" dirty="0" smtClean="0">
                          <a:latin typeface="+mn-lt"/>
                        </a:rPr>
                        <a:t>JIRA Project Area / Initiative</a:t>
                      </a:r>
                      <a:r>
                        <a:rPr lang="en-US" b="1" baseline="0" dirty="0" smtClean="0">
                          <a:latin typeface="+mn-lt"/>
                        </a:rPr>
                        <a:t> Setup*</a:t>
                      </a:r>
                    </a:p>
                    <a:p>
                      <a:r>
                        <a:rPr lang="en-US" sz="1200" b="0" i="1" baseline="0" dirty="0" smtClean="0">
                          <a:solidFill>
                            <a:srgbClr val="FF0000"/>
                          </a:solidFill>
                          <a:latin typeface="+mn-lt"/>
                        </a:rPr>
                        <a:t>*if this is not ready, we can still proceed with Initiation</a:t>
                      </a:r>
                      <a:endParaRPr lang="en-US" sz="1200" b="0" i="1" dirty="0">
                        <a:solidFill>
                          <a:srgbClr val="FF0000"/>
                        </a:solidFill>
                        <a:latin typeface="+mn-lt"/>
                      </a:endParaRPr>
                    </a:p>
                  </a:txBody>
                  <a:tcPr/>
                </a:tc>
                <a:tc>
                  <a:txBody>
                    <a:bodyPr/>
                    <a:lstStyle/>
                    <a:p>
                      <a:pPr marL="111125" indent="-111125">
                        <a:buFont typeface="Arial" panose="020B0604020202020204" pitchFamily="34" charset="0"/>
                        <a:buChar char="•"/>
                      </a:pPr>
                      <a:r>
                        <a:rPr lang="en-US" sz="1400" dirty="0" smtClean="0">
                          <a:latin typeface="+mn-lt"/>
                        </a:rPr>
                        <a:t>Has</a:t>
                      </a:r>
                      <a:r>
                        <a:rPr lang="en-US" sz="1400" baseline="0" dirty="0" smtClean="0">
                          <a:latin typeface="+mn-lt"/>
                        </a:rPr>
                        <a:t> the JIRA Project Area been created?</a:t>
                      </a:r>
                    </a:p>
                    <a:p>
                      <a:pPr marL="111125" indent="-111125">
                        <a:buFont typeface="Arial" panose="020B0604020202020204" pitchFamily="34" charset="0"/>
                        <a:buChar char="•"/>
                      </a:pPr>
                      <a:r>
                        <a:rPr lang="en-US" sz="1400" baseline="0" dirty="0" smtClean="0">
                          <a:latin typeface="+mn-lt"/>
                        </a:rPr>
                        <a:t>Has the specific JIRA Initiative Issue Type been created?</a:t>
                      </a:r>
                    </a:p>
                    <a:p>
                      <a:pPr marL="111125" indent="-111125">
                        <a:buFont typeface="Arial" panose="020B0604020202020204" pitchFamily="34" charset="0"/>
                        <a:buChar char="•"/>
                      </a:pPr>
                      <a:r>
                        <a:rPr lang="en-US" sz="1400" baseline="0" dirty="0" smtClean="0">
                          <a:latin typeface="+mn-lt"/>
                        </a:rPr>
                        <a:t>Does the Initiation Team have the proper security access?</a:t>
                      </a:r>
                    </a:p>
                    <a:p>
                      <a:pPr marL="111125" indent="-111125">
                        <a:buFont typeface="Arial" panose="020B0604020202020204" pitchFamily="34" charset="0"/>
                        <a:buChar char="•"/>
                      </a:pPr>
                      <a:r>
                        <a:rPr lang="en-US" sz="1400" baseline="0" dirty="0" smtClean="0">
                          <a:latin typeface="+mn-lt"/>
                        </a:rPr>
                        <a:t>What are the expectations for JIRA loading?</a:t>
                      </a:r>
                    </a:p>
                  </a:txBody>
                  <a:tcPr/>
                </a:tc>
                <a:tc>
                  <a:txBody>
                    <a:bodyPr/>
                    <a:lstStyle/>
                    <a:p>
                      <a:pPr marL="111125" indent="-111125">
                        <a:buFont typeface="Arial" panose="020B0604020202020204" pitchFamily="34" charset="0"/>
                        <a:buChar char="•"/>
                      </a:pPr>
                      <a:r>
                        <a:rPr lang="en-US" sz="1400" dirty="0" smtClean="0">
                          <a:latin typeface="+mn-lt"/>
                        </a:rPr>
                        <a:t>Not set up</a:t>
                      </a:r>
                    </a:p>
                    <a:p>
                      <a:pPr marL="111125" indent="-111125">
                        <a:buFont typeface="Arial" panose="020B0604020202020204" pitchFamily="34" charset="0"/>
                        <a:buChar char="•"/>
                      </a:pPr>
                      <a:r>
                        <a:rPr lang="en-US" sz="1400" dirty="0" smtClean="0">
                          <a:latin typeface="+mn-lt"/>
                        </a:rPr>
                        <a:t>#845 has been set up in JIRA</a:t>
                      </a:r>
                      <a:endParaRPr lang="en-US" sz="1400" dirty="0">
                        <a:latin typeface="+mn-lt"/>
                      </a:endParaRPr>
                    </a:p>
                  </a:txBody>
                  <a:tcPr/>
                </a:tc>
              </a:tr>
            </a:tbl>
          </a:graphicData>
        </a:graphic>
      </p:graphicFrame>
      <p:grpSp>
        <p:nvGrpSpPr>
          <p:cNvPr id="13" name="Group 12"/>
          <p:cNvGrpSpPr/>
          <p:nvPr/>
        </p:nvGrpSpPr>
        <p:grpSpPr>
          <a:xfrm>
            <a:off x="10043925" y="383798"/>
            <a:ext cx="457200" cy="457200"/>
            <a:chOff x="2400300" y="4789678"/>
            <a:chExt cx="595122" cy="595122"/>
          </a:xfrm>
        </p:grpSpPr>
        <p:sp>
          <p:nvSpPr>
            <p:cNvPr id="14" name="Oval 13"/>
            <p:cNvSpPr/>
            <p:nvPr/>
          </p:nvSpPr>
          <p:spPr>
            <a:xfrm>
              <a:off x="2400300" y="4789678"/>
              <a:ext cx="595122" cy="595122"/>
            </a:xfrm>
            <a:prstGeom prst="ellipse">
              <a:avLst/>
            </a:prstGeom>
            <a:solidFill>
              <a:sysClr val="window" lastClr="FFFFFF"/>
            </a:solidFill>
            <a:ln w="38100" cap="flat" cmpd="sng" algn="ctr">
              <a:solidFill>
                <a:srgbClr val="7D954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15" name="Picture 14"/>
            <p:cNvPicPr>
              <a:picLocks noChangeAspect="1"/>
            </p:cNvPicPr>
            <p:nvPr/>
          </p:nvPicPr>
          <p:blipFill>
            <a:blip r:embed="rId2" cstate="print">
              <a:clrChange>
                <a:clrFrom>
                  <a:srgbClr val="FFFFFF"/>
                </a:clrFrom>
                <a:clrTo>
                  <a:srgbClr val="FFFFFF">
                    <a:alpha val="0"/>
                  </a:srgbClr>
                </a:clrTo>
              </a:clrChange>
              <a:duotone>
                <a:srgbClr val="98B460">
                  <a:shade val="45000"/>
                  <a:satMod val="135000"/>
                </a:srgbClr>
                <a:prstClr val="white"/>
              </a:duotone>
              <a:extLst>
                <a:ext uri="{28A0092B-C50C-407E-A947-70E740481C1C}">
                  <a14:useLocalDpi xmlns:a14="http://schemas.microsoft.com/office/drawing/2010/main" val="0"/>
                </a:ext>
              </a:extLst>
            </a:blip>
            <a:stretch>
              <a:fillRect/>
            </a:stretch>
          </p:blipFill>
          <p:spPr>
            <a:xfrm>
              <a:off x="2489200" y="4846390"/>
              <a:ext cx="428495" cy="444366"/>
            </a:xfrm>
            <a:prstGeom prst="rect">
              <a:avLst/>
            </a:prstGeom>
          </p:spPr>
        </p:pic>
      </p:grpSp>
      <p:grpSp>
        <p:nvGrpSpPr>
          <p:cNvPr id="16" name="Group 15"/>
          <p:cNvGrpSpPr/>
          <p:nvPr/>
        </p:nvGrpSpPr>
        <p:grpSpPr>
          <a:xfrm>
            <a:off x="10613647" y="383798"/>
            <a:ext cx="457200" cy="457200"/>
            <a:chOff x="3158995" y="4993195"/>
            <a:chExt cx="595122" cy="595122"/>
          </a:xfrm>
        </p:grpSpPr>
        <p:sp>
          <p:nvSpPr>
            <p:cNvPr id="17" name="Oval 16"/>
            <p:cNvSpPr/>
            <p:nvPr/>
          </p:nvSpPr>
          <p:spPr>
            <a:xfrm rot="10800000">
              <a:off x="3158995" y="4993195"/>
              <a:ext cx="595122" cy="595122"/>
            </a:xfrm>
            <a:prstGeom prst="ellipse">
              <a:avLst/>
            </a:prstGeom>
            <a:solidFill>
              <a:sysClr val="window" lastClr="FFFFFF"/>
            </a:solidFill>
            <a:ln w="38100" cap="flat" cmpd="sng" algn="ctr">
              <a:solidFill>
                <a:srgbClr val="BA1C2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18" name="Picture 17"/>
            <p:cNvPicPr>
              <a:picLocks noChangeAspect="1"/>
            </p:cNvPicPr>
            <p:nvPr/>
          </p:nvPicPr>
          <p:blipFill>
            <a:blip r:embed="rId2" cstate="print">
              <a:clrChange>
                <a:clrFrom>
                  <a:srgbClr val="FFFFFF"/>
                </a:clrFrom>
                <a:clrTo>
                  <a:srgbClr val="FFFFFF">
                    <a:alpha val="0"/>
                  </a:srgbClr>
                </a:clrTo>
              </a:clrChange>
              <a:duotone>
                <a:srgbClr val="D90026">
                  <a:shade val="45000"/>
                  <a:satMod val="135000"/>
                </a:srgbClr>
                <a:prstClr val="white"/>
              </a:duotone>
              <a:extLst>
                <a:ext uri="{28A0092B-C50C-407E-A947-70E740481C1C}">
                  <a14:useLocalDpi xmlns:a14="http://schemas.microsoft.com/office/drawing/2010/main" val="0"/>
                </a:ext>
              </a:extLst>
            </a:blip>
            <a:stretch>
              <a:fillRect/>
            </a:stretch>
          </p:blipFill>
          <p:spPr>
            <a:xfrm rot="10800000">
              <a:off x="3236722" y="5087239"/>
              <a:ext cx="428495" cy="444366"/>
            </a:xfrm>
            <a:prstGeom prst="rect">
              <a:avLst/>
            </a:prstGeom>
          </p:spPr>
        </p:pic>
      </p:grpSp>
      <p:grpSp>
        <p:nvGrpSpPr>
          <p:cNvPr id="19" name="Group 18"/>
          <p:cNvGrpSpPr/>
          <p:nvPr/>
        </p:nvGrpSpPr>
        <p:grpSpPr>
          <a:xfrm>
            <a:off x="8702805" y="4598746"/>
            <a:ext cx="457200" cy="457200"/>
            <a:chOff x="2400300" y="4789678"/>
            <a:chExt cx="595122" cy="595122"/>
          </a:xfrm>
        </p:grpSpPr>
        <p:sp>
          <p:nvSpPr>
            <p:cNvPr id="20" name="Oval 19"/>
            <p:cNvSpPr/>
            <p:nvPr/>
          </p:nvSpPr>
          <p:spPr>
            <a:xfrm>
              <a:off x="2400300" y="4789678"/>
              <a:ext cx="595122" cy="595122"/>
            </a:xfrm>
            <a:prstGeom prst="ellipse">
              <a:avLst/>
            </a:prstGeom>
            <a:solidFill>
              <a:sysClr val="window" lastClr="FFFFFF"/>
            </a:solidFill>
            <a:ln w="38100" cap="flat" cmpd="sng" algn="ctr">
              <a:solidFill>
                <a:srgbClr val="7D954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21" name="Picture 20"/>
            <p:cNvPicPr>
              <a:picLocks noChangeAspect="1"/>
            </p:cNvPicPr>
            <p:nvPr/>
          </p:nvPicPr>
          <p:blipFill>
            <a:blip r:embed="rId2" cstate="print">
              <a:clrChange>
                <a:clrFrom>
                  <a:srgbClr val="FFFFFF"/>
                </a:clrFrom>
                <a:clrTo>
                  <a:srgbClr val="FFFFFF">
                    <a:alpha val="0"/>
                  </a:srgbClr>
                </a:clrTo>
              </a:clrChange>
              <a:duotone>
                <a:srgbClr val="98B460">
                  <a:shade val="45000"/>
                  <a:satMod val="135000"/>
                </a:srgbClr>
                <a:prstClr val="white"/>
              </a:duotone>
              <a:extLst>
                <a:ext uri="{28A0092B-C50C-407E-A947-70E740481C1C}">
                  <a14:useLocalDpi xmlns:a14="http://schemas.microsoft.com/office/drawing/2010/main" val="0"/>
                </a:ext>
              </a:extLst>
            </a:blip>
            <a:stretch>
              <a:fillRect/>
            </a:stretch>
          </p:blipFill>
          <p:spPr>
            <a:xfrm>
              <a:off x="2489200" y="4846390"/>
              <a:ext cx="428495" cy="444366"/>
            </a:xfrm>
            <a:prstGeom prst="rect">
              <a:avLst/>
            </a:prstGeom>
          </p:spPr>
        </p:pic>
      </p:grpSp>
    </p:spTree>
    <p:extLst>
      <p:ext uri="{BB962C8B-B14F-4D97-AF65-F5344CB8AC3E}">
        <p14:creationId xmlns:p14="http://schemas.microsoft.com/office/powerpoint/2010/main" val="193685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12</a:t>
            </a:fld>
            <a:endParaRPr lang="en-US"/>
          </a:p>
        </p:txBody>
      </p:sp>
      <p:sp>
        <p:nvSpPr>
          <p:cNvPr id="3" name="Title 2"/>
          <p:cNvSpPr>
            <a:spLocks noGrp="1"/>
          </p:cNvSpPr>
          <p:nvPr>
            <p:ph type="title"/>
          </p:nvPr>
        </p:nvSpPr>
        <p:spPr/>
        <p:txBody>
          <a:bodyPr/>
          <a:lstStyle/>
          <a:p>
            <a:r>
              <a:rPr lang="en-US" dirty="0"/>
              <a:t>Initiation Approaches</a:t>
            </a:r>
          </a:p>
        </p:txBody>
      </p:sp>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6" name="Rectangle 5"/>
          <p:cNvSpPr/>
          <p:nvPr/>
        </p:nvSpPr>
        <p:spPr>
          <a:xfrm>
            <a:off x="666189" y="1881826"/>
            <a:ext cx="2468880" cy="1280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700" b="1" dirty="0">
                <a:solidFill>
                  <a:schemeClr val="bg1"/>
                </a:solidFill>
              </a:rPr>
              <a:t>Move To Execution Immediately With No Further Assistance From The Initiation </a:t>
            </a:r>
            <a:r>
              <a:rPr lang="en-US" sz="1700" b="1" dirty="0" smtClean="0">
                <a:solidFill>
                  <a:schemeClr val="bg1"/>
                </a:solidFill>
              </a:rPr>
              <a:t>Team</a:t>
            </a:r>
            <a:endParaRPr lang="en-US" sz="1700" dirty="0">
              <a:solidFill>
                <a:schemeClr val="bg1"/>
              </a:solidFill>
            </a:endParaRPr>
          </a:p>
        </p:txBody>
      </p:sp>
      <p:sp>
        <p:nvSpPr>
          <p:cNvPr id="8" name="Right Triangle 7"/>
          <p:cNvSpPr/>
          <p:nvPr/>
        </p:nvSpPr>
        <p:spPr>
          <a:xfrm flipV="1">
            <a:off x="3133083" y="1881826"/>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H="1" flipV="1">
            <a:off x="529029" y="1881826"/>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9029" y="1431234"/>
            <a:ext cx="2743200" cy="457200"/>
          </a:xfrm>
          <a:prstGeom prst="rect">
            <a:avLst/>
          </a:prstGeom>
          <a:solidFill>
            <a:srgbClr val="0079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No Initiation</a:t>
            </a:r>
            <a:endParaRPr lang="en-US" sz="2000" b="1" dirty="0"/>
          </a:p>
        </p:txBody>
      </p:sp>
      <p:sp>
        <p:nvSpPr>
          <p:cNvPr id="11" name="Rectangle 10"/>
          <p:cNvSpPr/>
          <p:nvPr/>
        </p:nvSpPr>
        <p:spPr>
          <a:xfrm>
            <a:off x="665527" y="3111624"/>
            <a:ext cx="2468880" cy="2651760"/>
          </a:xfrm>
          <a:prstGeom prst="rect">
            <a:avLst/>
          </a:prstGeom>
          <a:solidFill>
            <a:schemeClr val="bg2">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t"/>
          <a:lstStyle/>
          <a:p>
            <a:pPr marL="114300" lvl="1" indent="-114300" defTabSz="622300">
              <a:lnSpc>
                <a:spcPct val="90000"/>
              </a:lnSpc>
              <a:spcBef>
                <a:spcPct val="0"/>
              </a:spcBef>
              <a:spcAft>
                <a:spcPct val="15000"/>
              </a:spcAft>
              <a:buChar char="••"/>
            </a:pPr>
            <a:r>
              <a:rPr lang="en-US" sz="1400" i="1" dirty="0" smtClean="0">
                <a:solidFill>
                  <a:schemeClr val="tx1"/>
                </a:solidFill>
              </a:rPr>
              <a:t>In-Flight </a:t>
            </a:r>
            <a:r>
              <a:rPr lang="en-US" sz="1400" i="1" dirty="0">
                <a:solidFill>
                  <a:schemeClr val="tx1"/>
                </a:solidFill>
              </a:rPr>
              <a:t>Work</a:t>
            </a:r>
          </a:p>
          <a:p>
            <a:pPr marL="114300" lvl="1" indent="-114300" defTabSz="622300">
              <a:lnSpc>
                <a:spcPct val="90000"/>
              </a:lnSpc>
              <a:spcBef>
                <a:spcPct val="0"/>
              </a:spcBef>
              <a:spcAft>
                <a:spcPct val="15000"/>
              </a:spcAft>
              <a:buChar char="••"/>
            </a:pPr>
            <a:r>
              <a:rPr lang="en-US" sz="1400" i="1" dirty="0">
                <a:solidFill>
                  <a:schemeClr val="tx1"/>
                </a:solidFill>
              </a:rPr>
              <a:t>Code-Ready Work</a:t>
            </a:r>
          </a:p>
          <a:p>
            <a:pPr marL="114300" lvl="1" indent="-114300" defTabSz="622300">
              <a:lnSpc>
                <a:spcPct val="90000"/>
              </a:lnSpc>
              <a:spcBef>
                <a:spcPct val="0"/>
              </a:spcBef>
              <a:spcAft>
                <a:spcPct val="15000"/>
              </a:spcAft>
              <a:buChar char="••"/>
            </a:pPr>
            <a:r>
              <a:rPr lang="en-US" sz="1400" i="1" dirty="0">
                <a:solidFill>
                  <a:schemeClr val="tx1"/>
                </a:solidFill>
              </a:rPr>
              <a:t>Add-On Work</a:t>
            </a:r>
          </a:p>
          <a:p>
            <a:pPr marL="114300" lvl="1" indent="-114300" defTabSz="622300">
              <a:lnSpc>
                <a:spcPct val="90000"/>
              </a:lnSpc>
              <a:spcBef>
                <a:spcPct val="0"/>
              </a:spcBef>
              <a:spcAft>
                <a:spcPct val="15000"/>
              </a:spcAft>
              <a:buChar char="••"/>
            </a:pPr>
            <a:r>
              <a:rPr lang="en-US" sz="1400" i="1" dirty="0">
                <a:solidFill>
                  <a:schemeClr val="tx1"/>
                </a:solidFill>
              </a:rPr>
              <a:t>Work Ready For Execution</a:t>
            </a:r>
          </a:p>
          <a:p>
            <a:pPr marL="114300" lvl="1" indent="-114300" defTabSz="622300">
              <a:lnSpc>
                <a:spcPct val="90000"/>
              </a:lnSpc>
              <a:spcBef>
                <a:spcPct val="0"/>
              </a:spcBef>
              <a:spcAft>
                <a:spcPct val="15000"/>
              </a:spcAft>
              <a:buChar char="••"/>
            </a:pPr>
            <a:r>
              <a:rPr lang="en-US" sz="1400" i="1" dirty="0">
                <a:solidFill>
                  <a:schemeClr val="tx1"/>
                </a:solidFill>
              </a:rPr>
              <a:t>IT Teams Ready To Engage</a:t>
            </a:r>
          </a:p>
          <a:p>
            <a:pPr marL="114300" lvl="1" indent="-114300" defTabSz="622300">
              <a:lnSpc>
                <a:spcPct val="90000"/>
              </a:lnSpc>
              <a:spcBef>
                <a:spcPct val="0"/>
              </a:spcBef>
              <a:spcAft>
                <a:spcPct val="15000"/>
              </a:spcAft>
              <a:buChar char="••"/>
            </a:pPr>
            <a:r>
              <a:rPr lang="en-US" sz="1400" i="1" dirty="0">
                <a:solidFill>
                  <a:schemeClr val="tx1"/>
                </a:solidFill>
              </a:rPr>
              <a:t>IT Initiation Delivery Owner Wants To Take Immediately Into Execution Regardless Of Pre-work</a:t>
            </a:r>
          </a:p>
          <a:p>
            <a:pPr marL="285750" lvl="0" indent="-285750">
              <a:buFont typeface="Arial" panose="020B0604020202020204" pitchFamily="34" charset="0"/>
              <a:buChar char="•"/>
            </a:pPr>
            <a:endParaRPr lang="en-US" sz="1600" dirty="0">
              <a:solidFill>
                <a:schemeClr val="tx1"/>
              </a:solidFill>
            </a:endParaRPr>
          </a:p>
        </p:txBody>
      </p:sp>
      <p:sp>
        <p:nvSpPr>
          <p:cNvPr id="7" name="Rounded Rectangle 6"/>
          <p:cNvSpPr/>
          <p:nvPr/>
        </p:nvSpPr>
        <p:spPr>
          <a:xfrm>
            <a:off x="611461" y="1532010"/>
            <a:ext cx="274320" cy="274320"/>
          </a:xfrm>
          <a:prstGeom prst="roundRect">
            <a:avLst/>
          </a:prstGeom>
          <a:solidFill>
            <a:srgbClr val="004A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spc="50" dirty="0" smtClean="0">
                <a:ln w="0"/>
                <a:solidFill>
                  <a:schemeClr val="bg2"/>
                </a:solidFill>
                <a:effectLst>
                  <a:innerShdw blurRad="63500" dist="50800" dir="13500000">
                    <a:srgbClr val="000000">
                      <a:alpha val="50000"/>
                    </a:srgbClr>
                  </a:innerShdw>
                </a:effectLst>
              </a:rPr>
              <a:t>A</a:t>
            </a:r>
            <a:endParaRPr lang="en-US" sz="2000" b="1" spc="50" dirty="0">
              <a:ln w="0"/>
              <a:solidFill>
                <a:schemeClr val="bg2"/>
              </a:solidFill>
              <a:effectLst>
                <a:innerShdw blurRad="63500" dist="50800" dir="13500000">
                  <a:srgbClr val="000000">
                    <a:alpha val="50000"/>
                  </a:srgbClr>
                </a:innerShdw>
              </a:effectLst>
            </a:endParaRPr>
          </a:p>
        </p:txBody>
      </p:sp>
      <p:sp>
        <p:nvSpPr>
          <p:cNvPr id="60" name="Rectangle 59"/>
          <p:cNvSpPr/>
          <p:nvPr/>
        </p:nvSpPr>
        <p:spPr>
          <a:xfrm>
            <a:off x="3544179" y="1881826"/>
            <a:ext cx="2468880" cy="1280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700" b="1" dirty="0">
                <a:solidFill>
                  <a:schemeClr val="bg1"/>
                </a:solidFill>
              </a:rPr>
              <a:t>Choose From a Menu of Options Instead of Using All Initiation Services</a:t>
            </a:r>
          </a:p>
        </p:txBody>
      </p:sp>
      <p:sp>
        <p:nvSpPr>
          <p:cNvPr id="61" name="Right Triangle 60"/>
          <p:cNvSpPr/>
          <p:nvPr/>
        </p:nvSpPr>
        <p:spPr>
          <a:xfrm flipV="1">
            <a:off x="6011073" y="1881826"/>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Triangle 61"/>
          <p:cNvSpPr/>
          <p:nvPr/>
        </p:nvSpPr>
        <p:spPr>
          <a:xfrm flipH="1" flipV="1">
            <a:off x="3407019" y="1881826"/>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407019" y="1431234"/>
            <a:ext cx="2743200" cy="457200"/>
          </a:xfrm>
          <a:prstGeom prst="rect">
            <a:avLst/>
          </a:prstGeom>
          <a:solidFill>
            <a:srgbClr val="0079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Some Initiation</a:t>
            </a:r>
            <a:endParaRPr lang="en-US" sz="2000" b="1" dirty="0"/>
          </a:p>
        </p:txBody>
      </p:sp>
      <p:sp>
        <p:nvSpPr>
          <p:cNvPr id="64" name="Rectangle 63"/>
          <p:cNvSpPr/>
          <p:nvPr/>
        </p:nvSpPr>
        <p:spPr>
          <a:xfrm>
            <a:off x="3543517" y="3111624"/>
            <a:ext cx="2468880" cy="2651760"/>
          </a:xfrm>
          <a:prstGeom prst="rect">
            <a:avLst/>
          </a:prstGeom>
          <a:solidFill>
            <a:schemeClr val="bg2">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t"/>
          <a:lstStyle/>
          <a:p>
            <a:pPr marL="114300" lvl="1" indent="-114300" defTabSz="622300">
              <a:lnSpc>
                <a:spcPct val="90000"/>
              </a:lnSpc>
              <a:spcBef>
                <a:spcPct val="0"/>
              </a:spcBef>
              <a:spcAft>
                <a:spcPct val="15000"/>
              </a:spcAft>
              <a:buChar char="••"/>
            </a:pPr>
            <a:r>
              <a:rPr lang="en-US" sz="1400" i="1" dirty="0" smtClean="0">
                <a:solidFill>
                  <a:schemeClr val="tx1"/>
                </a:solidFill>
              </a:rPr>
              <a:t>Significant </a:t>
            </a:r>
            <a:r>
              <a:rPr lang="en-US" sz="1400" i="1" dirty="0">
                <a:solidFill>
                  <a:schemeClr val="tx1"/>
                </a:solidFill>
              </a:rPr>
              <a:t>Pre-work Complete</a:t>
            </a:r>
          </a:p>
          <a:p>
            <a:pPr marL="114300" lvl="1" indent="-114300" defTabSz="622300">
              <a:lnSpc>
                <a:spcPct val="90000"/>
              </a:lnSpc>
              <a:spcBef>
                <a:spcPct val="0"/>
              </a:spcBef>
              <a:spcAft>
                <a:spcPct val="15000"/>
              </a:spcAft>
              <a:buChar char="••"/>
            </a:pPr>
            <a:r>
              <a:rPr lang="en-US" sz="1400" i="1" dirty="0">
                <a:solidFill>
                  <a:schemeClr val="tx1"/>
                </a:solidFill>
              </a:rPr>
              <a:t>Engaged Business &amp; IT Teams</a:t>
            </a:r>
          </a:p>
          <a:p>
            <a:pPr marL="114300" lvl="1" indent="-114300" defTabSz="622300">
              <a:lnSpc>
                <a:spcPct val="90000"/>
              </a:lnSpc>
              <a:spcBef>
                <a:spcPct val="0"/>
              </a:spcBef>
              <a:spcAft>
                <a:spcPct val="15000"/>
              </a:spcAft>
              <a:buChar char="••"/>
            </a:pPr>
            <a:r>
              <a:rPr lang="en-US" sz="1400" i="1" dirty="0">
                <a:solidFill>
                  <a:schemeClr val="tx1"/>
                </a:solidFill>
              </a:rPr>
              <a:t>Strong PM/DM/BA That Can Initiate With Limited Support</a:t>
            </a:r>
          </a:p>
          <a:p>
            <a:pPr marL="114300" lvl="1" indent="-114300" defTabSz="622300">
              <a:lnSpc>
                <a:spcPct val="90000"/>
              </a:lnSpc>
              <a:spcBef>
                <a:spcPct val="0"/>
              </a:spcBef>
              <a:spcAft>
                <a:spcPct val="15000"/>
              </a:spcAft>
              <a:buChar char="••"/>
            </a:pPr>
            <a:r>
              <a:rPr lang="en-US" sz="1400" i="1" dirty="0">
                <a:solidFill>
                  <a:schemeClr val="tx1"/>
                </a:solidFill>
              </a:rPr>
              <a:t>Initiation Facilitation Requested For Some But Not All Services: </a:t>
            </a:r>
          </a:p>
          <a:p>
            <a:pPr lvl="1" indent="-285750">
              <a:buFont typeface="Arial" panose="020B0604020202020204" pitchFamily="34" charset="0"/>
              <a:buChar char="•"/>
            </a:pPr>
            <a:r>
              <a:rPr lang="en-US" sz="1200" i="1" dirty="0">
                <a:solidFill>
                  <a:schemeClr val="tx1"/>
                </a:solidFill>
              </a:rPr>
              <a:t>Scope Refinement</a:t>
            </a:r>
          </a:p>
          <a:p>
            <a:pPr lvl="1" indent="-285750">
              <a:buFont typeface="Arial" panose="020B0604020202020204" pitchFamily="34" charset="0"/>
              <a:buChar char="•"/>
            </a:pPr>
            <a:r>
              <a:rPr lang="en-US" sz="1200" i="1" dirty="0">
                <a:solidFill>
                  <a:schemeClr val="tx1"/>
                </a:solidFill>
              </a:rPr>
              <a:t>Requirements Backlog in JIRA</a:t>
            </a:r>
          </a:p>
          <a:p>
            <a:pPr lvl="1" indent="-285750">
              <a:buFont typeface="Arial" panose="020B0604020202020204" pitchFamily="34" charset="0"/>
              <a:buChar char="•"/>
            </a:pPr>
            <a:r>
              <a:rPr lang="en-US" sz="1200" i="1" dirty="0">
                <a:solidFill>
                  <a:schemeClr val="tx1"/>
                </a:solidFill>
              </a:rPr>
              <a:t>Solution Design</a:t>
            </a:r>
          </a:p>
          <a:p>
            <a:pPr lvl="1" indent="-285750">
              <a:buFont typeface="Arial" panose="020B0604020202020204" pitchFamily="34" charset="0"/>
              <a:buChar char="•"/>
            </a:pPr>
            <a:r>
              <a:rPr lang="en-US" sz="1200" i="1" dirty="0">
                <a:solidFill>
                  <a:schemeClr val="tx1"/>
                </a:solidFill>
              </a:rPr>
              <a:t>Engagement of IT Teams</a:t>
            </a:r>
          </a:p>
          <a:p>
            <a:pPr lvl="1" indent="-285750">
              <a:buFont typeface="Arial" panose="020B0604020202020204" pitchFamily="34" charset="0"/>
              <a:buChar char="•"/>
            </a:pPr>
            <a:r>
              <a:rPr lang="en-US" sz="1200" i="1" dirty="0">
                <a:solidFill>
                  <a:schemeClr val="tx1"/>
                </a:solidFill>
              </a:rPr>
              <a:t>ROM Estimates</a:t>
            </a:r>
            <a:endParaRPr lang="en-US" sz="1200" dirty="0">
              <a:solidFill>
                <a:schemeClr val="tx1"/>
              </a:solidFill>
            </a:endParaRPr>
          </a:p>
        </p:txBody>
      </p:sp>
      <p:sp>
        <p:nvSpPr>
          <p:cNvPr id="65" name="Rounded Rectangle 64"/>
          <p:cNvSpPr/>
          <p:nvPr/>
        </p:nvSpPr>
        <p:spPr>
          <a:xfrm>
            <a:off x="3489451" y="1532010"/>
            <a:ext cx="274320" cy="274320"/>
          </a:xfrm>
          <a:prstGeom prst="roundRect">
            <a:avLst/>
          </a:prstGeom>
          <a:solidFill>
            <a:srgbClr val="C1551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spc="50" dirty="0">
                <a:ln w="0"/>
                <a:solidFill>
                  <a:schemeClr val="bg2"/>
                </a:solidFill>
                <a:effectLst>
                  <a:innerShdw blurRad="63500" dist="50800" dir="13500000">
                    <a:srgbClr val="000000">
                      <a:alpha val="50000"/>
                    </a:srgbClr>
                  </a:innerShdw>
                </a:effectLst>
              </a:rPr>
              <a:t>B</a:t>
            </a:r>
          </a:p>
        </p:txBody>
      </p:sp>
      <p:sp>
        <p:nvSpPr>
          <p:cNvPr id="68" name="Rectangle 67"/>
          <p:cNvSpPr/>
          <p:nvPr/>
        </p:nvSpPr>
        <p:spPr>
          <a:xfrm>
            <a:off x="6422169" y="1868638"/>
            <a:ext cx="2468880" cy="1280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700" b="1" dirty="0">
                <a:solidFill>
                  <a:schemeClr val="bg1"/>
                </a:solidFill>
              </a:rPr>
              <a:t>Intensive Daily Facilitated Session To Get To Execution As Quickly As </a:t>
            </a:r>
            <a:r>
              <a:rPr lang="en-US" sz="1700" b="1" dirty="0" smtClean="0">
                <a:solidFill>
                  <a:schemeClr val="bg1"/>
                </a:solidFill>
              </a:rPr>
              <a:t>Possible</a:t>
            </a:r>
            <a:endParaRPr lang="en-US" sz="1700" dirty="0">
              <a:solidFill>
                <a:schemeClr val="bg1"/>
              </a:solidFill>
            </a:endParaRPr>
          </a:p>
        </p:txBody>
      </p:sp>
      <p:sp>
        <p:nvSpPr>
          <p:cNvPr id="69" name="Right Triangle 68"/>
          <p:cNvSpPr/>
          <p:nvPr/>
        </p:nvSpPr>
        <p:spPr>
          <a:xfrm flipV="1">
            <a:off x="8889063" y="1868638"/>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Triangle 69"/>
          <p:cNvSpPr/>
          <p:nvPr/>
        </p:nvSpPr>
        <p:spPr>
          <a:xfrm flipH="1" flipV="1">
            <a:off x="6285009" y="1868638"/>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285009" y="1418046"/>
            <a:ext cx="2743200" cy="457200"/>
          </a:xfrm>
          <a:prstGeom prst="rect">
            <a:avLst/>
          </a:prstGeom>
          <a:solidFill>
            <a:srgbClr val="0079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Rapid Initiation</a:t>
            </a:r>
            <a:endParaRPr lang="en-US" sz="2000" b="1" dirty="0"/>
          </a:p>
        </p:txBody>
      </p:sp>
      <p:sp>
        <p:nvSpPr>
          <p:cNvPr id="72" name="Rectangle 71"/>
          <p:cNvSpPr/>
          <p:nvPr/>
        </p:nvSpPr>
        <p:spPr>
          <a:xfrm>
            <a:off x="6421507" y="3098436"/>
            <a:ext cx="2468880" cy="2651760"/>
          </a:xfrm>
          <a:prstGeom prst="rect">
            <a:avLst/>
          </a:prstGeom>
          <a:solidFill>
            <a:schemeClr val="bg2">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t"/>
          <a:lstStyle/>
          <a:p>
            <a:pPr marL="114300" lvl="1" indent="-114300" defTabSz="622300">
              <a:lnSpc>
                <a:spcPct val="90000"/>
              </a:lnSpc>
              <a:spcBef>
                <a:spcPct val="0"/>
              </a:spcBef>
              <a:spcAft>
                <a:spcPct val="15000"/>
              </a:spcAft>
              <a:buChar char="••"/>
            </a:pPr>
            <a:r>
              <a:rPr lang="en-US" sz="1400" i="1" dirty="0" smtClean="0">
                <a:solidFill>
                  <a:schemeClr val="tx1"/>
                </a:solidFill>
              </a:rPr>
              <a:t>Work </a:t>
            </a:r>
            <a:r>
              <a:rPr lang="en-US" sz="1400" i="1" dirty="0">
                <a:solidFill>
                  <a:schemeClr val="tx1"/>
                </a:solidFill>
              </a:rPr>
              <a:t>Has Fully Engaged Sponsors, Business &amp; IT Teams</a:t>
            </a:r>
          </a:p>
          <a:p>
            <a:pPr marL="114300" lvl="1" indent="-114300" defTabSz="622300">
              <a:lnSpc>
                <a:spcPct val="90000"/>
              </a:lnSpc>
              <a:spcBef>
                <a:spcPct val="0"/>
              </a:spcBef>
              <a:spcAft>
                <a:spcPct val="15000"/>
              </a:spcAft>
              <a:buChar char="••"/>
            </a:pPr>
            <a:r>
              <a:rPr lang="en-US" sz="1400" i="1" dirty="0">
                <a:solidFill>
                  <a:schemeClr val="tx1"/>
                </a:solidFill>
              </a:rPr>
              <a:t>Participants Ready To Clear-The-Calendar And Meet Daily</a:t>
            </a:r>
          </a:p>
          <a:p>
            <a:pPr marL="114300" lvl="1" indent="-114300" defTabSz="622300">
              <a:lnSpc>
                <a:spcPct val="90000"/>
              </a:lnSpc>
              <a:spcBef>
                <a:spcPct val="0"/>
              </a:spcBef>
              <a:spcAft>
                <a:spcPct val="15000"/>
              </a:spcAft>
              <a:buChar char="••"/>
            </a:pPr>
            <a:r>
              <a:rPr lang="en-US" sz="1400" i="1" dirty="0">
                <a:solidFill>
                  <a:schemeClr val="tx1"/>
                </a:solidFill>
              </a:rPr>
              <a:t>Highest Priority Work</a:t>
            </a:r>
          </a:p>
          <a:p>
            <a:pPr marL="114300" lvl="1" indent="-114300" defTabSz="622300">
              <a:lnSpc>
                <a:spcPct val="90000"/>
              </a:lnSpc>
              <a:spcBef>
                <a:spcPct val="0"/>
              </a:spcBef>
              <a:spcAft>
                <a:spcPct val="15000"/>
              </a:spcAft>
              <a:buChar char="••"/>
            </a:pPr>
            <a:r>
              <a:rPr lang="en-US" sz="1400" i="1" dirty="0">
                <a:solidFill>
                  <a:schemeClr val="tx1"/>
                </a:solidFill>
              </a:rPr>
              <a:t>Urgent Timelines</a:t>
            </a:r>
          </a:p>
          <a:p>
            <a:pPr marL="114300" lvl="1" indent="-114300" defTabSz="622300">
              <a:lnSpc>
                <a:spcPct val="90000"/>
              </a:lnSpc>
              <a:spcBef>
                <a:spcPct val="0"/>
              </a:spcBef>
              <a:spcAft>
                <a:spcPct val="15000"/>
              </a:spcAft>
              <a:buChar char="••"/>
            </a:pPr>
            <a:r>
              <a:rPr lang="en-US" sz="1400" i="1" dirty="0">
                <a:solidFill>
                  <a:schemeClr val="tx1"/>
                </a:solidFill>
              </a:rPr>
              <a:t>Clear Get-to-Execution Plan</a:t>
            </a:r>
          </a:p>
        </p:txBody>
      </p:sp>
      <p:sp>
        <p:nvSpPr>
          <p:cNvPr id="73" name="Rounded Rectangle 72"/>
          <p:cNvSpPr/>
          <p:nvPr/>
        </p:nvSpPr>
        <p:spPr>
          <a:xfrm>
            <a:off x="6367441" y="1518822"/>
            <a:ext cx="274320" cy="274320"/>
          </a:xfrm>
          <a:prstGeom prst="roundRect">
            <a:avLst/>
          </a:prstGeom>
          <a:solidFill>
            <a:srgbClr val="C98F1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spc="50" dirty="0">
                <a:ln w="0"/>
                <a:solidFill>
                  <a:schemeClr val="bg2"/>
                </a:solidFill>
                <a:effectLst>
                  <a:innerShdw blurRad="63500" dist="50800" dir="13500000">
                    <a:srgbClr val="000000">
                      <a:alpha val="50000"/>
                    </a:srgbClr>
                  </a:innerShdw>
                </a:effectLst>
              </a:rPr>
              <a:t>C</a:t>
            </a:r>
          </a:p>
        </p:txBody>
      </p:sp>
      <p:sp>
        <p:nvSpPr>
          <p:cNvPr id="76" name="Rectangle 75"/>
          <p:cNvSpPr/>
          <p:nvPr/>
        </p:nvSpPr>
        <p:spPr>
          <a:xfrm>
            <a:off x="9300160" y="1868638"/>
            <a:ext cx="2468880" cy="1280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lvl="0" algn="ctr"/>
            <a:r>
              <a:rPr lang="en-US" sz="1700" b="1" dirty="0">
                <a:solidFill>
                  <a:schemeClr val="bg1"/>
                </a:solidFill>
              </a:rPr>
              <a:t>Facilitated Sessions On</a:t>
            </a:r>
          </a:p>
          <a:p>
            <a:pPr lvl="0" algn="ctr"/>
            <a:r>
              <a:rPr lang="en-US" sz="1700" b="1" dirty="0">
                <a:solidFill>
                  <a:schemeClr val="bg1"/>
                </a:solidFill>
              </a:rPr>
              <a:t>A Schedule That Accommodates The Key </a:t>
            </a:r>
            <a:r>
              <a:rPr lang="en-US" sz="1700" b="1" dirty="0" smtClean="0">
                <a:solidFill>
                  <a:schemeClr val="bg1"/>
                </a:solidFill>
              </a:rPr>
              <a:t>Participants</a:t>
            </a:r>
            <a:endParaRPr lang="en-US" sz="1700" dirty="0">
              <a:solidFill>
                <a:schemeClr val="bg1"/>
              </a:solidFill>
            </a:endParaRPr>
          </a:p>
        </p:txBody>
      </p:sp>
      <p:sp>
        <p:nvSpPr>
          <p:cNvPr id="77" name="Right Triangle 76"/>
          <p:cNvSpPr/>
          <p:nvPr/>
        </p:nvSpPr>
        <p:spPr>
          <a:xfrm flipV="1">
            <a:off x="11767054" y="1868638"/>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Triangle 77"/>
          <p:cNvSpPr/>
          <p:nvPr/>
        </p:nvSpPr>
        <p:spPr>
          <a:xfrm flipH="1" flipV="1">
            <a:off x="9163000" y="1868638"/>
            <a:ext cx="137160" cy="198768"/>
          </a:xfrm>
          <a:prstGeom prst="rtTriangle">
            <a:avLst/>
          </a:prstGeom>
          <a:solidFill>
            <a:srgbClr val="004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63000" y="1418046"/>
            <a:ext cx="2743200" cy="457200"/>
          </a:xfrm>
          <a:prstGeom prst="rect">
            <a:avLst/>
          </a:prstGeom>
          <a:solidFill>
            <a:srgbClr val="0079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Normal Initiation</a:t>
            </a:r>
            <a:endParaRPr lang="en-US" sz="2000" b="1" dirty="0"/>
          </a:p>
        </p:txBody>
      </p:sp>
      <p:sp>
        <p:nvSpPr>
          <p:cNvPr id="80" name="Rectangle 79"/>
          <p:cNvSpPr/>
          <p:nvPr/>
        </p:nvSpPr>
        <p:spPr>
          <a:xfrm>
            <a:off x="9299498" y="3098436"/>
            <a:ext cx="2468880" cy="2651760"/>
          </a:xfrm>
          <a:prstGeom prst="rect">
            <a:avLst/>
          </a:prstGeom>
          <a:solidFill>
            <a:schemeClr val="bg2">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t"/>
          <a:lstStyle/>
          <a:p>
            <a:pPr marL="114300" lvl="1" indent="-114300" defTabSz="666750">
              <a:lnSpc>
                <a:spcPct val="90000"/>
              </a:lnSpc>
              <a:spcBef>
                <a:spcPct val="0"/>
              </a:spcBef>
              <a:spcAft>
                <a:spcPct val="15000"/>
              </a:spcAft>
              <a:buChar char="••"/>
            </a:pPr>
            <a:r>
              <a:rPr lang="en-US" sz="1400" i="1" dirty="0" smtClean="0">
                <a:solidFill>
                  <a:schemeClr val="tx1"/>
                </a:solidFill>
              </a:rPr>
              <a:t>Customized </a:t>
            </a:r>
            <a:r>
              <a:rPr lang="en-US" sz="1400" i="1" dirty="0">
                <a:solidFill>
                  <a:schemeClr val="tx1"/>
                </a:solidFill>
              </a:rPr>
              <a:t>To The Needs Of The Initiative</a:t>
            </a:r>
          </a:p>
          <a:p>
            <a:pPr marL="114300" lvl="1" indent="-114300" defTabSz="666750">
              <a:lnSpc>
                <a:spcPct val="90000"/>
              </a:lnSpc>
              <a:spcBef>
                <a:spcPct val="0"/>
              </a:spcBef>
              <a:spcAft>
                <a:spcPct val="15000"/>
              </a:spcAft>
              <a:buChar char="••"/>
            </a:pPr>
            <a:r>
              <a:rPr lang="en-US" sz="1400" i="1" dirty="0">
                <a:solidFill>
                  <a:schemeClr val="tx1"/>
                </a:solidFill>
              </a:rPr>
              <a:t>Address Uncertainty Around Scope, Requirements, Solution</a:t>
            </a:r>
          </a:p>
          <a:p>
            <a:pPr marL="114300" lvl="1" indent="-114300" defTabSz="622300">
              <a:lnSpc>
                <a:spcPct val="90000"/>
              </a:lnSpc>
              <a:spcBef>
                <a:spcPct val="0"/>
              </a:spcBef>
              <a:spcAft>
                <a:spcPct val="15000"/>
              </a:spcAft>
              <a:buChar char="••"/>
            </a:pPr>
            <a:r>
              <a:rPr lang="en-US" sz="1400" i="1" dirty="0">
                <a:solidFill>
                  <a:schemeClr val="tx1"/>
                </a:solidFill>
              </a:rPr>
              <a:t>Activities Scheduled To Accommodate Participants</a:t>
            </a:r>
            <a:endParaRPr lang="en-US" sz="1600" i="1" dirty="0">
              <a:solidFill>
                <a:schemeClr val="tx1"/>
              </a:solidFill>
            </a:endParaRPr>
          </a:p>
          <a:p>
            <a:pPr lvl="1" indent="-285750">
              <a:buFont typeface="Arial" panose="020B0604020202020204" pitchFamily="34" charset="0"/>
              <a:buChar char="•"/>
            </a:pPr>
            <a:r>
              <a:rPr lang="en-US" sz="1200" i="1" dirty="0">
                <a:solidFill>
                  <a:schemeClr val="tx1"/>
                </a:solidFill>
              </a:rPr>
              <a:t>Scope Refinement</a:t>
            </a:r>
          </a:p>
          <a:p>
            <a:pPr lvl="1" indent="-285750">
              <a:buFont typeface="Arial" panose="020B0604020202020204" pitchFamily="34" charset="0"/>
              <a:buChar char="•"/>
            </a:pPr>
            <a:r>
              <a:rPr lang="en-US" sz="1200" i="1" dirty="0">
                <a:solidFill>
                  <a:schemeClr val="tx1"/>
                </a:solidFill>
              </a:rPr>
              <a:t>Requirements Backlog in JIRA</a:t>
            </a:r>
          </a:p>
          <a:p>
            <a:pPr lvl="1" indent="-285750">
              <a:buFont typeface="Arial" panose="020B0604020202020204" pitchFamily="34" charset="0"/>
              <a:buChar char="•"/>
            </a:pPr>
            <a:r>
              <a:rPr lang="en-US" sz="1200" i="1" dirty="0">
                <a:solidFill>
                  <a:schemeClr val="tx1"/>
                </a:solidFill>
              </a:rPr>
              <a:t>Solution Design</a:t>
            </a:r>
          </a:p>
          <a:p>
            <a:pPr lvl="1" indent="-285750">
              <a:buFont typeface="Arial" panose="020B0604020202020204" pitchFamily="34" charset="0"/>
              <a:buChar char="•"/>
            </a:pPr>
            <a:r>
              <a:rPr lang="en-US" sz="1200" i="1" dirty="0">
                <a:solidFill>
                  <a:schemeClr val="tx1"/>
                </a:solidFill>
              </a:rPr>
              <a:t>Engagement of IT Teams</a:t>
            </a:r>
          </a:p>
          <a:p>
            <a:pPr lvl="1" indent="-285750">
              <a:buFont typeface="Arial" panose="020B0604020202020204" pitchFamily="34" charset="0"/>
              <a:buChar char="•"/>
            </a:pPr>
            <a:r>
              <a:rPr lang="en-US" sz="1200" i="1" dirty="0">
                <a:solidFill>
                  <a:schemeClr val="tx1"/>
                </a:solidFill>
              </a:rPr>
              <a:t>ROM </a:t>
            </a:r>
            <a:r>
              <a:rPr lang="en-US" sz="1200" i="1" dirty="0" smtClean="0">
                <a:solidFill>
                  <a:schemeClr val="tx1"/>
                </a:solidFill>
              </a:rPr>
              <a:t>Estimates</a:t>
            </a:r>
            <a:endParaRPr lang="en-US" sz="1200" dirty="0">
              <a:solidFill>
                <a:schemeClr val="tx1"/>
              </a:solidFill>
            </a:endParaRPr>
          </a:p>
        </p:txBody>
      </p:sp>
      <p:sp>
        <p:nvSpPr>
          <p:cNvPr id="81" name="Rounded Rectangle 80"/>
          <p:cNvSpPr/>
          <p:nvPr/>
        </p:nvSpPr>
        <p:spPr>
          <a:xfrm>
            <a:off x="9245432" y="1518822"/>
            <a:ext cx="274320" cy="274320"/>
          </a:xfrm>
          <a:prstGeom prst="roundRect">
            <a:avLst/>
          </a:prstGeom>
          <a:solidFill>
            <a:srgbClr val="3970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spc="50" dirty="0" smtClean="0">
                <a:ln w="0"/>
                <a:solidFill>
                  <a:schemeClr val="bg2"/>
                </a:solidFill>
                <a:effectLst>
                  <a:innerShdw blurRad="63500" dist="50800" dir="13500000">
                    <a:srgbClr val="000000">
                      <a:alpha val="50000"/>
                    </a:srgbClr>
                  </a:innerShdw>
                </a:effectLst>
              </a:rPr>
              <a:t>D</a:t>
            </a:r>
            <a:endParaRPr lang="en-US" sz="2000" b="1" spc="50" dirty="0">
              <a:ln w="0"/>
              <a:solidFill>
                <a:schemeClr val="bg2"/>
              </a:solidFill>
              <a:effectLst>
                <a:innerShdw blurRad="63500" dist="50800" dir="13500000">
                  <a:srgbClr val="000000">
                    <a:alpha val="50000"/>
                  </a:srgbClr>
                </a:innerShdw>
              </a:effectLst>
            </a:endParaRPr>
          </a:p>
        </p:txBody>
      </p:sp>
      <p:pic>
        <p:nvPicPr>
          <p:cNvPr id="33" name="Picture 32"/>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22220" y="1214726"/>
            <a:ext cx="454878" cy="457200"/>
          </a:xfrm>
          <a:prstGeom prst="rect">
            <a:avLst/>
          </a:prstGeom>
        </p:spPr>
      </p:pic>
      <p:pic>
        <p:nvPicPr>
          <p:cNvPr id="34" name="Picture 3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456191" y="1214726"/>
            <a:ext cx="454878" cy="457200"/>
          </a:xfrm>
          <a:prstGeom prst="rect">
            <a:avLst/>
          </a:prstGeom>
        </p:spPr>
      </p:pic>
      <p:pic>
        <p:nvPicPr>
          <p:cNvPr id="35" name="Picture 3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76214" y="1214726"/>
            <a:ext cx="454878" cy="457200"/>
          </a:xfrm>
          <a:prstGeom prst="rect">
            <a:avLst/>
          </a:prstGeom>
        </p:spPr>
      </p:pic>
      <p:pic>
        <p:nvPicPr>
          <p:cNvPr id="36" name="Picture 35"/>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98224" y="1214726"/>
            <a:ext cx="454878" cy="457200"/>
          </a:xfrm>
          <a:prstGeom prst="rect">
            <a:avLst/>
          </a:prstGeom>
        </p:spPr>
      </p:pic>
    </p:spTree>
    <p:extLst>
      <p:ext uri="{BB962C8B-B14F-4D97-AF65-F5344CB8AC3E}">
        <p14:creationId xmlns:p14="http://schemas.microsoft.com/office/powerpoint/2010/main" val="17058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13</a:t>
            </a:fld>
            <a:endParaRPr lang="en-US"/>
          </a:p>
        </p:txBody>
      </p:sp>
      <p:sp>
        <p:nvSpPr>
          <p:cNvPr id="3" name="Title 2"/>
          <p:cNvSpPr>
            <a:spLocks noGrp="1"/>
          </p:cNvSpPr>
          <p:nvPr>
            <p:ph type="title"/>
          </p:nvPr>
        </p:nvSpPr>
        <p:spPr/>
        <p:txBody>
          <a:bodyPr/>
          <a:lstStyle/>
          <a:p>
            <a:r>
              <a:rPr lang="en-US" dirty="0" smtClean="0"/>
              <a:t>Get-To-Execution Plan</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Meeting Consensus</a:t>
            </a:r>
          </a:p>
          <a:p>
            <a:pPr lvl="1"/>
            <a:r>
              <a:rPr lang="en-US" dirty="0"/>
              <a:t>Initiation </a:t>
            </a:r>
            <a:r>
              <a:rPr lang="en-US" b="1" dirty="0">
                <a:solidFill>
                  <a:schemeClr val="accent5">
                    <a:lumMod val="75000"/>
                  </a:schemeClr>
                </a:solidFill>
              </a:rPr>
              <a:t>Ready</a:t>
            </a:r>
            <a:r>
              <a:rPr lang="en-US" dirty="0">
                <a:solidFill>
                  <a:schemeClr val="accent5">
                    <a:lumMod val="75000"/>
                  </a:schemeClr>
                </a:solidFill>
              </a:rPr>
              <a:t> </a:t>
            </a:r>
            <a:endParaRPr lang="en-US" dirty="0" smtClean="0">
              <a:solidFill>
                <a:schemeClr val="accent5">
                  <a:lumMod val="75000"/>
                </a:schemeClr>
              </a:solidFill>
            </a:endParaRPr>
          </a:p>
          <a:p>
            <a:pPr lvl="1"/>
            <a:r>
              <a:rPr lang="en-US" dirty="0" smtClean="0"/>
              <a:t>Execution </a:t>
            </a:r>
            <a:r>
              <a:rPr lang="en-US" b="1" dirty="0" smtClean="0">
                <a:solidFill>
                  <a:srgbClr val="C00000"/>
                </a:solidFill>
              </a:rPr>
              <a:t>Not </a:t>
            </a:r>
            <a:r>
              <a:rPr lang="en-US" b="1" dirty="0" smtClean="0">
                <a:solidFill>
                  <a:srgbClr val="C00000"/>
                </a:solidFill>
              </a:rPr>
              <a:t>Ready</a:t>
            </a:r>
          </a:p>
          <a:p>
            <a:r>
              <a:rPr lang="en-US" dirty="0" smtClean="0"/>
              <a:t>Initiation Approach</a:t>
            </a:r>
          </a:p>
          <a:p>
            <a:pPr lvl="1"/>
            <a:r>
              <a:rPr lang="en-US" b="1" dirty="0" smtClean="0"/>
              <a:t>Normal</a:t>
            </a:r>
            <a:endParaRPr lang="en-US" b="1" dirty="0" smtClean="0"/>
          </a:p>
          <a:p>
            <a:pPr lvl="1"/>
            <a:r>
              <a:rPr lang="en-US" dirty="0" smtClean="0"/>
              <a:t>Services Needed:</a:t>
            </a:r>
          </a:p>
          <a:p>
            <a:pPr lvl="2"/>
            <a:r>
              <a:rPr lang="en-US" dirty="0" smtClean="0"/>
              <a:t>(Scope Definition, HLBR/Capability/Epics Facilitation &amp; Validation, High Level Solution Design</a:t>
            </a:r>
            <a:r>
              <a:rPr lang="en-US" dirty="0" smtClean="0"/>
              <a:t>, </a:t>
            </a:r>
            <a:r>
              <a:rPr lang="en-US" dirty="0" smtClean="0"/>
              <a:t>Impacted Area Engagement)</a:t>
            </a:r>
          </a:p>
          <a:p>
            <a:r>
              <a:rPr lang="en-US" dirty="0" smtClean="0"/>
              <a:t>Project SDLC Approach</a:t>
            </a:r>
          </a:p>
          <a:p>
            <a:pPr lvl="1"/>
            <a:r>
              <a:rPr lang="en-US" b="1" strike="sngStrike" dirty="0" smtClean="0"/>
              <a:t>Hybrid, Agile, Iterative (Modern) Waterfall, Release Train, </a:t>
            </a:r>
            <a:r>
              <a:rPr lang="en-US" b="1" dirty="0" smtClean="0"/>
              <a:t>TBD</a:t>
            </a:r>
          </a:p>
          <a:p>
            <a:r>
              <a:rPr lang="en-US" dirty="0" smtClean="0"/>
              <a:t>Next Steps</a:t>
            </a:r>
          </a:p>
          <a:p>
            <a:pPr lvl="1"/>
            <a:r>
              <a:rPr lang="en-US" dirty="0" smtClean="0"/>
              <a:t>Schedule HLBR Sessions</a:t>
            </a:r>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53069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14</a:t>
            </a:fld>
            <a:endParaRPr lang="en-US"/>
          </a:p>
        </p:txBody>
      </p:sp>
      <p:sp>
        <p:nvSpPr>
          <p:cNvPr id="3" name="Title 2"/>
          <p:cNvSpPr>
            <a:spLocks noGrp="1"/>
          </p:cNvSpPr>
          <p:nvPr>
            <p:ph type="title"/>
          </p:nvPr>
        </p:nvSpPr>
        <p:spPr/>
        <p:txBody>
          <a:bodyPr/>
          <a:lstStyle/>
          <a:p>
            <a:r>
              <a:rPr lang="en-US" sz="11000" dirty="0"/>
              <a:t>Q&amp;A</a:t>
            </a: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91305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15</a:t>
            </a:fld>
            <a:endParaRPr lang="en-US"/>
          </a:p>
        </p:txBody>
      </p:sp>
      <p:sp>
        <p:nvSpPr>
          <p:cNvPr id="3" name="Title 2"/>
          <p:cNvSpPr>
            <a:spLocks noGrp="1"/>
          </p:cNvSpPr>
          <p:nvPr>
            <p:ph type="title"/>
          </p:nvPr>
        </p:nvSpPr>
        <p:spPr/>
        <p:txBody>
          <a:bodyPr/>
          <a:lstStyle/>
          <a:p>
            <a:r>
              <a:rPr lang="en-US" smtClean="0"/>
              <a:t>Appendix</a:t>
            </a:r>
            <a:endParaRPr lang="en-US" dirty="0"/>
          </a:p>
        </p:txBody>
      </p:sp>
      <p:sp>
        <p:nvSpPr>
          <p:cNvPr id="37" name="Text Placeholder 36"/>
          <p:cNvSpPr>
            <a:spLocks noGrp="1"/>
          </p:cNvSpPr>
          <p:nvPr>
            <p:ph type="body" sz="quarter" idx="14"/>
          </p:nvPr>
        </p:nvSpPr>
        <p:spPr/>
        <p:txBody>
          <a:bodyPr>
            <a:normAutofit fontScale="85000" lnSpcReduction="20000"/>
          </a:bodyPr>
          <a:lstStyle/>
          <a:p>
            <a:r>
              <a:rPr lang="en-US" dirty="0" smtClean="0"/>
              <a:t>Why Use Initiation Facilitation?</a:t>
            </a:r>
          </a:p>
          <a:p>
            <a:r>
              <a:rPr lang="en-US" dirty="0" smtClean="0"/>
              <a:t>Initiation Deliverables Support Execution</a:t>
            </a:r>
          </a:p>
          <a:p>
            <a:r>
              <a:rPr lang="en-US" dirty="0" smtClean="0"/>
              <a:t>Initiation Services Overview</a:t>
            </a:r>
          </a:p>
          <a:p>
            <a:r>
              <a:rPr lang="en-US" dirty="0" smtClean="0"/>
              <a:t>Initiation Approaches Overview</a:t>
            </a:r>
          </a:p>
          <a:p>
            <a:pPr lvl="1"/>
            <a:r>
              <a:rPr lang="en-US" dirty="0" err="1" smtClean="0"/>
              <a:t>ByPass</a:t>
            </a:r>
            <a:r>
              <a:rPr lang="en-US" dirty="0" smtClean="0"/>
              <a:t> Initiation</a:t>
            </a:r>
          </a:p>
          <a:p>
            <a:pPr lvl="1"/>
            <a:r>
              <a:rPr lang="en-US" dirty="0" smtClean="0"/>
              <a:t>Non-Facilitated Initiation</a:t>
            </a:r>
          </a:p>
          <a:p>
            <a:pPr lvl="1"/>
            <a:r>
              <a:rPr lang="en-US" dirty="0" smtClean="0"/>
              <a:t>Rapid Initiation</a:t>
            </a:r>
          </a:p>
          <a:p>
            <a:pPr lvl="1"/>
            <a:r>
              <a:rPr lang="en-US" dirty="0" smtClean="0"/>
              <a:t>Normal Initiation</a:t>
            </a:r>
          </a:p>
          <a:p>
            <a:r>
              <a:rPr lang="en-US" dirty="0" smtClean="0"/>
              <a:t>Agile Requirements Overview</a:t>
            </a:r>
            <a:endParaRPr lang="en-US" dirty="0"/>
          </a:p>
        </p:txBody>
      </p:sp>
      <p:pic>
        <p:nvPicPr>
          <p:cNvPr id="16" name="Picture Placeholder 15"/>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8" name="Footer Placeholder 3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06582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16</a:t>
            </a:fld>
            <a:endParaRPr lang="en-US">
              <a:solidFill>
                <a:schemeClr val="bg1"/>
              </a:solidFill>
            </a:endParaRPr>
          </a:p>
        </p:txBody>
      </p:sp>
      <p:sp>
        <p:nvSpPr>
          <p:cNvPr id="3" name="Title 2"/>
          <p:cNvSpPr>
            <a:spLocks noGrp="1"/>
          </p:cNvSpPr>
          <p:nvPr>
            <p:ph type="title"/>
          </p:nvPr>
        </p:nvSpPr>
        <p:spPr/>
        <p:txBody>
          <a:bodyPr/>
          <a:lstStyle/>
          <a:p>
            <a:r>
              <a:rPr lang="en-US" dirty="0" smtClean="0"/>
              <a:t>Why Use Initiation Facilitation?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16" name="Group 15"/>
          <p:cNvGrpSpPr/>
          <p:nvPr/>
        </p:nvGrpSpPr>
        <p:grpSpPr>
          <a:xfrm>
            <a:off x="915369" y="2246418"/>
            <a:ext cx="5120640" cy="2377440"/>
            <a:chOff x="756976" y="2060890"/>
            <a:chExt cx="5400803" cy="2610999"/>
          </a:xfrm>
        </p:grpSpPr>
        <p:grpSp>
          <p:nvGrpSpPr>
            <p:cNvPr id="258" name="Group 257"/>
            <p:cNvGrpSpPr/>
            <p:nvPr/>
          </p:nvGrpSpPr>
          <p:grpSpPr>
            <a:xfrm>
              <a:off x="916996" y="2060890"/>
              <a:ext cx="1097280" cy="1371600"/>
              <a:chOff x="784297" y="1771731"/>
              <a:chExt cx="1280160" cy="1542648"/>
            </a:xfrm>
          </p:grpSpPr>
          <p:sp>
            <p:nvSpPr>
              <p:cNvPr id="259" name="Circular Arrow 258"/>
              <p:cNvSpPr/>
              <p:nvPr/>
            </p:nvSpPr>
            <p:spPr>
              <a:xfrm>
                <a:off x="784297" y="194277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p:cNvGrpSpPr/>
              <p:nvPr/>
            </p:nvGrpSpPr>
            <p:grpSpPr>
              <a:xfrm>
                <a:off x="1029429" y="2288226"/>
                <a:ext cx="822960" cy="548640"/>
                <a:chOff x="1591212" y="4261564"/>
                <a:chExt cx="1667538" cy="1228296"/>
              </a:xfrm>
              <a:solidFill>
                <a:schemeClr val="accent2"/>
              </a:solidFill>
            </p:grpSpPr>
            <p:grpSp>
              <p:nvGrpSpPr>
                <p:cNvPr id="265" name="Group 264"/>
                <p:cNvGrpSpPr/>
                <p:nvPr/>
              </p:nvGrpSpPr>
              <p:grpSpPr>
                <a:xfrm>
                  <a:off x="2402746" y="4261564"/>
                  <a:ext cx="613047" cy="797810"/>
                  <a:chOff x="2078991" y="4837822"/>
                  <a:chExt cx="613047" cy="797810"/>
                </a:xfrm>
                <a:grpFill/>
              </p:grpSpPr>
              <p:sp>
                <p:nvSpPr>
                  <p:cNvPr id="287" name="Flowchart: Delay 28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a:off x="2645703" y="4438917"/>
                  <a:ext cx="613047" cy="797810"/>
                  <a:chOff x="2078991" y="4837822"/>
                  <a:chExt cx="613047" cy="797810"/>
                </a:xfrm>
                <a:grpFill/>
              </p:grpSpPr>
              <p:sp>
                <p:nvSpPr>
                  <p:cNvPr id="285" name="Flowchart: Delay 28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1821167" y="4261564"/>
                  <a:ext cx="613047" cy="797810"/>
                  <a:chOff x="2078991" y="4837822"/>
                  <a:chExt cx="613047" cy="797810"/>
                </a:xfrm>
                <a:grpFill/>
              </p:grpSpPr>
              <p:sp>
                <p:nvSpPr>
                  <p:cNvPr id="283" name="Flowchart: Delay 28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8" name="Group 267"/>
                <p:cNvGrpSpPr/>
                <p:nvPr/>
              </p:nvGrpSpPr>
              <p:grpSpPr>
                <a:xfrm>
                  <a:off x="1591212" y="4418506"/>
                  <a:ext cx="613047" cy="797810"/>
                  <a:chOff x="2078991" y="4837822"/>
                  <a:chExt cx="613047" cy="797810"/>
                </a:xfrm>
                <a:grpFill/>
              </p:grpSpPr>
              <p:sp>
                <p:nvSpPr>
                  <p:cNvPr id="281" name="Flowchart: Delay 280"/>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2107420" y="4262130"/>
                  <a:ext cx="613047" cy="797810"/>
                  <a:chOff x="2078991" y="4837822"/>
                  <a:chExt cx="613047" cy="797810"/>
                </a:xfrm>
                <a:grpFill/>
              </p:grpSpPr>
              <p:sp>
                <p:nvSpPr>
                  <p:cNvPr id="279" name="Flowchart: Delay 278"/>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2394330" y="4604810"/>
                  <a:ext cx="613047" cy="797810"/>
                  <a:chOff x="2078991" y="4837822"/>
                  <a:chExt cx="613047" cy="797810"/>
                </a:xfrm>
                <a:grpFill/>
              </p:grpSpPr>
              <p:sp>
                <p:nvSpPr>
                  <p:cNvPr id="277" name="Flowchart: Delay 27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p:cNvGrpSpPr/>
                <p:nvPr/>
              </p:nvGrpSpPr>
              <p:grpSpPr>
                <a:xfrm>
                  <a:off x="1821295" y="4593336"/>
                  <a:ext cx="613047" cy="797810"/>
                  <a:chOff x="2078991" y="4837822"/>
                  <a:chExt cx="613047" cy="797810"/>
                </a:xfrm>
                <a:grpFill/>
              </p:grpSpPr>
              <p:sp>
                <p:nvSpPr>
                  <p:cNvPr id="275" name="Flowchart: Delay 27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2107420" y="4692050"/>
                  <a:ext cx="613047" cy="797810"/>
                  <a:chOff x="2078991" y="4837822"/>
                  <a:chExt cx="613047" cy="797810"/>
                </a:xfrm>
                <a:grpFill/>
              </p:grpSpPr>
              <p:sp>
                <p:nvSpPr>
                  <p:cNvPr id="273" name="Flowchart: Delay 27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1" name="Circular Arrow 260"/>
              <p:cNvSpPr/>
              <p:nvPr/>
            </p:nvSpPr>
            <p:spPr>
              <a:xfrm flipH="1" flipV="1">
                <a:off x="784297" y="180344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2" name="Group 261"/>
              <p:cNvGrpSpPr/>
              <p:nvPr/>
            </p:nvGrpSpPr>
            <p:grpSpPr>
              <a:xfrm>
                <a:off x="1284187" y="1771731"/>
                <a:ext cx="320040" cy="411480"/>
                <a:chOff x="5034398" y="1833277"/>
                <a:chExt cx="613047" cy="797810"/>
              </a:xfrm>
              <a:solidFill>
                <a:srgbClr val="6C708C"/>
              </a:solidFill>
            </p:grpSpPr>
            <p:sp>
              <p:nvSpPr>
                <p:cNvPr id="263" name="Flowchart: Delay 262"/>
                <p:cNvSpPr/>
                <p:nvPr/>
              </p:nvSpPr>
              <p:spPr>
                <a:xfrm rot="16200000">
                  <a:off x="5091201" y="2074842"/>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5158042" y="1833277"/>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p:cNvGrpSpPr/>
            <p:nvPr/>
          </p:nvGrpSpPr>
          <p:grpSpPr>
            <a:xfrm>
              <a:off x="4694739" y="2222421"/>
              <a:ext cx="1463040" cy="914400"/>
              <a:chOff x="9153373" y="3146345"/>
              <a:chExt cx="2468880" cy="1737360"/>
            </a:xfrm>
          </p:grpSpPr>
          <p:grpSp>
            <p:nvGrpSpPr>
              <p:cNvPr id="138" name="Group 137"/>
              <p:cNvGrpSpPr/>
              <p:nvPr/>
            </p:nvGrpSpPr>
            <p:grpSpPr>
              <a:xfrm>
                <a:off x="9774632" y="3303573"/>
                <a:ext cx="469310" cy="696804"/>
                <a:chOff x="2078991" y="4837822"/>
                <a:chExt cx="613047" cy="797810"/>
              </a:xfrm>
              <a:solidFill>
                <a:schemeClr val="tx1">
                  <a:lumMod val="65000"/>
                  <a:lumOff val="35000"/>
                </a:schemeClr>
              </a:solidFill>
            </p:grpSpPr>
            <p:sp>
              <p:nvSpPr>
                <p:cNvPr id="256" name="Flowchart: Delay 25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9960625" y="3458472"/>
                <a:ext cx="469310" cy="696804"/>
                <a:chOff x="2078991" y="4837822"/>
                <a:chExt cx="613047" cy="797810"/>
              </a:xfrm>
              <a:solidFill>
                <a:schemeClr val="tx1">
                  <a:lumMod val="65000"/>
                  <a:lumOff val="35000"/>
                </a:schemeClr>
              </a:solidFill>
            </p:grpSpPr>
            <p:sp>
              <p:nvSpPr>
                <p:cNvPr id="254" name="Flowchart: Delay 25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9329412" y="3303573"/>
                <a:ext cx="469310" cy="696804"/>
                <a:chOff x="2078991" y="4837822"/>
                <a:chExt cx="613047" cy="797810"/>
              </a:xfrm>
              <a:solidFill>
                <a:schemeClr val="tx1">
                  <a:lumMod val="65000"/>
                  <a:lumOff val="35000"/>
                </a:schemeClr>
              </a:solidFill>
            </p:grpSpPr>
            <p:sp>
              <p:nvSpPr>
                <p:cNvPr id="252" name="Flowchart: Delay 25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9153373" y="3440646"/>
                <a:ext cx="469310" cy="696804"/>
                <a:chOff x="2078991" y="4837822"/>
                <a:chExt cx="613047" cy="797810"/>
              </a:xfrm>
              <a:solidFill>
                <a:schemeClr val="tx1">
                  <a:lumMod val="65000"/>
                  <a:lumOff val="35000"/>
                </a:schemeClr>
              </a:solidFill>
            </p:grpSpPr>
            <p:sp>
              <p:nvSpPr>
                <p:cNvPr id="250" name="Flowchart: Delay 24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9548549" y="3304067"/>
                <a:ext cx="469310" cy="696804"/>
                <a:chOff x="2078991" y="4837822"/>
                <a:chExt cx="613047" cy="797810"/>
              </a:xfrm>
              <a:solidFill>
                <a:schemeClr val="tx1">
                  <a:lumMod val="65000"/>
                  <a:lumOff val="35000"/>
                </a:schemeClr>
              </a:solidFill>
            </p:grpSpPr>
            <p:sp>
              <p:nvSpPr>
                <p:cNvPr id="248" name="Flowchart: Delay 24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9768190" y="3603363"/>
                <a:ext cx="469310" cy="696804"/>
                <a:chOff x="2078991" y="4837822"/>
                <a:chExt cx="613047" cy="797810"/>
              </a:xfrm>
              <a:solidFill>
                <a:schemeClr val="tx1">
                  <a:lumMod val="65000"/>
                  <a:lumOff val="35000"/>
                </a:schemeClr>
              </a:solidFill>
            </p:grpSpPr>
            <p:sp>
              <p:nvSpPr>
                <p:cNvPr id="246" name="Flowchart: Delay 24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9329510" y="3593341"/>
                <a:ext cx="469310" cy="696804"/>
                <a:chOff x="2078991" y="4837822"/>
                <a:chExt cx="613047" cy="797810"/>
              </a:xfrm>
              <a:solidFill>
                <a:schemeClr val="tx1">
                  <a:lumMod val="65000"/>
                  <a:lumOff val="35000"/>
                </a:schemeClr>
              </a:solidFill>
            </p:grpSpPr>
            <p:sp>
              <p:nvSpPr>
                <p:cNvPr id="244" name="Flowchart: Delay 24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9548549" y="3679558"/>
                <a:ext cx="469310" cy="696804"/>
                <a:chOff x="2078991" y="4837822"/>
                <a:chExt cx="613047" cy="797810"/>
              </a:xfrm>
              <a:solidFill>
                <a:schemeClr val="tx1">
                  <a:lumMod val="65000"/>
                  <a:lumOff val="35000"/>
                </a:schemeClr>
              </a:solidFill>
            </p:grpSpPr>
            <p:sp>
              <p:nvSpPr>
                <p:cNvPr id="242" name="Flowchart: Delay 24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10966950" y="3274522"/>
                <a:ext cx="469310" cy="696804"/>
                <a:chOff x="2078991" y="4837822"/>
                <a:chExt cx="613047" cy="797810"/>
              </a:xfrm>
              <a:solidFill>
                <a:schemeClr val="tx1">
                  <a:lumMod val="65000"/>
                  <a:lumOff val="35000"/>
                </a:schemeClr>
              </a:solidFill>
            </p:grpSpPr>
            <p:sp>
              <p:nvSpPr>
                <p:cNvPr id="240" name="Flowchart: Delay 23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1152943" y="3429421"/>
                <a:ext cx="469310" cy="696804"/>
                <a:chOff x="2078991" y="4837822"/>
                <a:chExt cx="613047" cy="797810"/>
              </a:xfrm>
              <a:solidFill>
                <a:schemeClr val="tx1">
                  <a:lumMod val="65000"/>
                  <a:lumOff val="35000"/>
                </a:schemeClr>
              </a:solidFill>
            </p:grpSpPr>
            <p:sp>
              <p:nvSpPr>
                <p:cNvPr id="238" name="Flowchart: Delay 23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10521730" y="3274522"/>
                <a:ext cx="469310" cy="696804"/>
                <a:chOff x="2078991" y="4837822"/>
                <a:chExt cx="613047" cy="797810"/>
              </a:xfrm>
              <a:solidFill>
                <a:schemeClr val="tx1">
                  <a:lumMod val="65000"/>
                  <a:lumOff val="35000"/>
                </a:schemeClr>
              </a:solidFill>
            </p:grpSpPr>
            <p:sp>
              <p:nvSpPr>
                <p:cNvPr id="236" name="Flowchart: Delay 23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10345691" y="3411595"/>
                <a:ext cx="469310" cy="696804"/>
                <a:chOff x="2078991" y="4837822"/>
                <a:chExt cx="613047" cy="797810"/>
              </a:xfrm>
              <a:solidFill>
                <a:schemeClr val="tx1">
                  <a:lumMod val="65000"/>
                  <a:lumOff val="35000"/>
                </a:schemeClr>
              </a:solidFill>
            </p:grpSpPr>
            <p:sp>
              <p:nvSpPr>
                <p:cNvPr id="234" name="Flowchart: Delay 23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10740867" y="3275016"/>
                <a:ext cx="469310" cy="696804"/>
                <a:chOff x="2078991" y="4837822"/>
                <a:chExt cx="613047" cy="797810"/>
              </a:xfrm>
              <a:solidFill>
                <a:schemeClr val="tx1">
                  <a:lumMod val="65000"/>
                  <a:lumOff val="35000"/>
                </a:schemeClr>
              </a:solidFill>
            </p:grpSpPr>
            <p:sp>
              <p:nvSpPr>
                <p:cNvPr id="232" name="Flowchart: Delay 23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10960508" y="3574312"/>
                <a:ext cx="469310" cy="696804"/>
                <a:chOff x="2078991" y="4837822"/>
                <a:chExt cx="613047" cy="797810"/>
              </a:xfrm>
              <a:solidFill>
                <a:schemeClr val="tx1">
                  <a:lumMod val="65000"/>
                  <a:lumOff val="35000"/>
                </a:schemeClr>
              </a:solidFill>
            </p:grpSpPr>
            <p:sp>
              <p:nvSpPr>
                <p:cNvPr id="230" name="Flowchart: Delay 22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10521828" y="3564290"/>
                <a:ext cx="469310" cy="696804"/>
                <a:chOff x="2078991" y="4837822"/>
                <a:chExt cx="613047" cy="797810"/>
              </a:xfrm>
              <a:solidFill>
                <a:schemeClr val="tx1">
                  <a:lumMod val="65000"/>
                  <a:lumOff val="35000"/>
                </a:schemeClr>
              </a:solidFill>
            </p:grpSpPr>
            <p:sp>
              <p:nvSpPr>
                <p:cNvPr id="228" name="Flowchart: Delay 22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10740867" y="3650507"/>
                <a:ext cx="469310" cy="696804"/>
                <a:chOff x="2078991" y="4837822"/>
                <a:chExt cx="613047" cy="797810"/>
              </a:xfrm>
              <a:solidFill>
                <a:schemeClr val="tx1">
                  <a:lumMod val="65000"/>
                  <a:lumOff val="35000"/>
                </a:schemeClr>
              </a:solidFill>
            </p:grpSpPr>
            <p:sp>
              <p:nvSpPr>
                <p:cNvPr id="226" name="Flowchart: Delay 22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flipH="1">
                <a:off x="9890722" y="3146345"/>
                <a:ext cx="469310" cy="696804"/>
                <a:chOff x="2078991" y="4837822"/>
                <a:chExt cx="613047" cy="797810"/>
              </a:xfrm>
              <a:solidFill>
                <a:schemeClr val="tx1">
                  <a:lumMod val="65000"/>
                  <a:lumOff val="35000"/>
                </a:schemeClr>
              </a:solidFill>
            </p:grpSpPr>
            <p:sp>
              <p:nvSpPr>
                <p:cNvPr id="224" name="Flowchart: Delay 22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flipH="1">
                <a:off x="9704729" y="3301244"/>
                <a:ext cx="469310" cy="696804"/>
                <a:chOff x="2078991" y="4837822"/>
                <a:chExt cx="613047" cy="797810"/>
              </a:xfrm>
              <a:solidFill>
                <a:schemeClr val="tx1">
                  <a:lumMod val="65000"/>
                  <a:lumOff val="35000"/>
                </a:schemeClr>
              </a:solidFill>
            </p:grpSpPr>
            <p:sp>
              <p:nvSpPr>
                <p:cNvPr id="222" name="Flowchart: Delay 22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flipH="1">
                <a:off x="10335942" y="3146345"/>
                <a:ext cx="469310" cy="696804"/>
                <a:chOff x="2078991" y="4837822"/>
                <a:chExt cx="613047" cy="797810"/>
              </a:xfrm>
              <a:solidFill>
                <a:schemeClr val="tx1">
                  <a:lumMod val="65000"/>
                  <a:lumOff val="35000"/>
                </a:schemeClr>
              </a:solidFill>
            </p:grpSpPr>
            <p:sp>
              <p:nvSpPr>
                <p:cNvPr id="220" name="Flowchart: Delay 21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flipH="1">
                <a:off x="10511981" y="3283418"/>
                <a:ext cx="469310" cy="696804"/>
                <a:chOff x="2078991" y="4837822"/>
                <a:chExt cx="613047" cy="797810"/>
              </a:xfrm>
              <a:solidFill>
                <a:schemeClr val="accent2"/>
              </a:solidFill>
            </p:grpSpPr>
            <p:sp>
              <p:nvSpPr>
                <p:cNvPr id="218" name="Flowchart: Delay 217"/>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flipH="1">
                <a:off x="10116805" y="3146839"/>
                <a:ext cx="469310" cy="696804"/>
                <a:chOff x="2078991" y="4837822"/>
                <a:chExt cx="613047" cy="797810"/>
              </a:xfrm>
              <a:solidFill>
                <a:schemeClr val="accent2"/>
              </a:solidFill>
            </p:grpSpPr>
            <p:sp>
              <p:nvSpPr>
                <p:cNvPr id="216" name="Flowchart: Delay 21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flipH="1">
                <a:off x="9897164" y="3446135"/>
                <a:ext cx="469310" cy="696804"/>
                <a:chOff x="2078991" y="4837822"/>
                <a:chExt cx="613047" cy="797810"/>
              </a:xfrm>
              <a:solidFill>
                <a:schemeClr val="accent2"/>
              </a:solidFill>
            </p:grpSpPr>
            <p:sp>
              <p:nvSpPr>
                <p:cNvPr id="214" name="Flowchart: Delay 213"/>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202635" y="4837822"/>
                  <a:ext cx="365760" cy="365760"/>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flipH="1">
                <a:off x="10335844" y="3436113"/>
                <a:ext cx="469310" cy="696804"/>
                <a:chOff x="2078991" y="4837822"/>
                <a:chExt cx="613047" cy="797810"/>
              </a:xfrm>
              <a:solidFill>
                <a:schemeClr val="tx1">
                  <a:lumMod val="65000"/>
                  <a:lumOff val="35000"/>
                </a:schemeClr>
              </a:solidFill>
            </p:grpSpPr>
            <p:sp>
              <p:nvSpPr>
                <p:cNvPr id="212" name="Flowchart: Delay 21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flipH="1">
                <a:off x="10116805" y="3522330"/>
                <a:ext cx="469310" cy="696804"/>
                <a:chOff x="2078991" y="4837822"/>
                <a:chExt cx="613047" cy="797810"/>
              </a:xfrm>
              <a:solidFill>
                <a:schemeClr val="tx1">
                  <a:lumMod val="65000"/>
                  <a:lumOff val="35000"/>
                </a:schemeClr>
              </a:solidFill>
            </p:grpSpPr>
            <p:sp>
              <p:nvSpPr>
                <p:cNvPr id="210" name="Flowchart: Delay 20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9868305" y="3810916"/>
                <a:ext cx="469310" cy="696804"/>
                <a:chOff x="2078991" y="4837822"/>
                <a:chExt cx="613047" cy="797810"/>
              </a:xfrm>
              <a:solidFill>
                <a:schemeClr val="tx1">
                  <a:lumMod val="65000"/>
                  <a:lumOff val="35000"/>
                </a:schemeClr>
              </a:solidFill>
            </p:grpSpPr>
            <p:sp>
              <p:nvSpPr>
                <p:cNvPr id="208" name="Flowchart: Delay 20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10054298" y="3965815"/>
                <a:ext cx="469310" cy="696804"/>
                <a:chOff x="2078991" y="4837822"/>
                <a:chExt cx="613047" cy="797810"/>
              </a:xfrm>
              <a:solidFill>
                <a:schemeClr val="accent2"/>
              </a:solidFill>
            </p:grpSpPr>
            <p:sp>
              <p:nvSpPr>
                <p:cNvPr id="206" name="Flowchart: Delay 20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423085" y="3810916"/>
                <a:ext cx="469310" cy="696804"/>
                <a:chOff x="2078991" y="4837822"/>
                <a:chExt cx="613047" cy="797810"/>
              </a:xfrm>
              <a:solidFill>
                <a:schemeClr val="accent2"/>
              </a:solidFill>
            </p:grpSpPr>
            <p:sp>
              <p:nvSpPr>
                <p:cNvPr id="204" name="Flowchart: Delay 20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247046" y="3947989"/>
                <a:ext cx="469310" cy="696804"/>
                <a:chOff x="2078991" y="4837822"/>
                <a:chExt cx="613047" cy="797810"/>
              </a:xfrm>
              <a:solidFill>
                <a:schemeClr val="tx1">
                  <a:lumMod val="65000"/>
                  <a:lumOff val="35000"/>
                </a:schemeClr>
              </a:solidFill>
            </p:grpSpPr>
            <p:sp>
              <p:nvSpPr>
                <p:cNvPr id="202" name="Flowchart: Delay 20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9642222" y="3811410"/>
                <a:ext cx="469310" cy="696804"/>
                <a:chOff x="2078991" y="4837822"/>
                <a:chExt cx="613047" cy="797810"/>
              </a:xfrm>
              <a:solidFill>
                <a:schemeClr val="tx1">
                  <a:lumMod val="65000"/>
                  <a:lumOff val="35000"/>
                </a:schemeClr>
              </a:solidFill>
            </p:grpSpPr>
            <p:sp>
              <p:nvSpPr>
                <p:cNvPr id="200" name="Flowchart: Delay 19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9861863" y="4110706"/>
                <a:ext cx="469310" cy="696804"/>
                <a:chOff x="2078991" y="4837822"/>
                <a:chExt cx="613047" cy="797810"/>
              </a:xfrm>
              <a:solidFill>
                <a:schemeClr val="tx1">
                  <a:lumMod val="65000"/>
                  <a:lumOff val="35000"/>
                </a:schemeClr>
              </a:solidFill>
            </p:grpSpPr>
            <p:sp>
              <p:nvSpPr>
                <p:cNvPr id="198" name="Flowchart: Delay 19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9423183" y="4100684"/>
                <a:ext cx="469310" cy="696804"/>
                <a:chOff x="2078991" y="4837822"/>
                <a:chExt cx="613047" cy="797810"/>
              </a:xfrm>
              <a:solidFill>
                <a:schemeClr val="tx1">
                  <a:lumMod val="65000"/>
                  <a:lumOff val="35000"/>
                </a:schemeClr>
              </a:solidFill>
            </p:grpSpPr>
            <p:sp>
              <p:nvSpPr>
                <p:cNvPr id="196" name="Flowchart: Delay 19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9642222" y="4186901"/>
                <a:ext cx="469310" cy="696804"/>
                <a:chOff x="2078991" y="4837822"/>
                <a:chExt cx="613047" cy="797810"/>
              </a:xfrm>
              <a:solidFill>
                <a:schemeClr val="accent2"/>
              </a:solidFill>
            </p:grpSpPr>
            <p:sp>
              <p:nvSpPr>
                <p:cNvPr id="194" name="Flowchart: Delay 19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flipH="1">
                <a:off x="10463275" y="3785271"/>
                <a:ext cx="469310" cy="696804"/>
                <a:chOff x="2078991" y="4837822"/>
                <a:chExt cx="613047" cy="797810"/>
              </a:xfrm>
              <a:solidFill>
                <a:schemeClr val="tx1">
                  <a:lumMod val="65000"/>
                  <a:lumOff val="35000"/>
                </a:schemeClr>
              </a:solidFill>
            </p:grpSpPr>
            <p:sp>
              <p:nvSpPr>
                <p:cNvPr id="192" name="Flowchart: Delay 19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flipH="1">
                <a:off x="10277282" y="3940170"/>
                <a:ext cx="469310" cy="696804"/>
                <a:chOff x="2078991" y="4837822"/>
                <a:chExt cx="613047" cy="797810"/>
              </a:xfrm>
              <a:solidFill>
                <a:schemeClr val="tx1">
                  <a:lumMod val="65000"/>
                  <a:lumOff val="35000"/>
                </a:schemeClr>
              </a:solidFill>
            </p:grpSpPr>
            <p:sp>
              <p:nvSpPr>
                <p:cNvPr id="190" name="Flowchart: Delay 18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flipH="1">
                <a:off x="10908495" y="3785271"/>
                <a:ext cx="469310" cy="696804"/>
                <a:chOff x="2078991" y="4837822"/>
                <a:chExt cx="613047" cy="797810"/>
              </a:xfrm>
              <a:solidFill>
                <a:schemeClr val="tx1">
                  <a:lumMod val="65000"/>
                  <a:lumOff val="35000"/>
                </a:schemeClr>
              </a:solidFill>
            </p:grpSpPr>
            <p:sp>
              <p:nvSpPr>
                <p:cNvPr id="188" name="Flowchart: Delay 18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flipH="1">
                <a:off x="11084534" y="3922344"/>
                <a:ext cx="469310" cy="696804"/>
                <a:chOff x="2078991" y="4837822"/>
                <a:chExt cx="613047" cy="797810"/>
              </a:xfrm>
              <a:solidFill>
                <a:schemeClr val="accent2"/>
              </a:solidFill>
            </p:grpSpPr>
            <p:sp>
              <p:nvSpPr>
                <p:cNvPr id="186" name="Flowchart: Delay 18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flipH="1">
                <a:off x="10689358" y="3785765"/>
                <a:ext cx="469310" cy="696804"/>
                <a:chOff x="2078991" y="4837822"/>
                <a:chExt cx="613047" cy="797810"/>
              </a:xfrm>
              <a:solidFill>
                <a:schemeClr val="accent2"/>
              </a:solidFill>
            </p:grpSpPr>
            <p:sp>
              <p:nvSpPr>
                <p:cNvPr id="184" name="Flowchart: Delay 18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flipH="1">
                <a:off x="10469717" y="4085061"/>
                <a:ext cx="469310" cy="696804"/>
                <a:chOff x="2078991" y="4837822"/>
                <a:chExt cx="613047" cy="797810"/>
              </a:xfrm>
              <a:solidFill>
                <a:schemeClr val="accent2"/>
              </a:solidFill>
            </p:grpSpPr>
            <p:sp>
              <p:nvSpPr>
                <p:cNvPr id="182" name="Flowchart: Delay 18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p:cNvGrpSpPr/>
              <p:nvPr/>
            </p:nvGrpSpPr>
            <p:grpSpPr>
              <a:xfrm flipH="1">
                <a:off x="10908397" y="4075039"/>
                <a:ext cx="469310" cy="696804"/>
                <a:chOff x="2078991" y="4837822"/>
                <a:chExt cx="613047" cy="797810"/>
              </a:xfrm>
              <a:solidFill>
                <a:schemeClr val="tx1">
                  <a:lumMod val="65000"/>
                  <a:lumOff val="35000"/>
                </a:schemeClr>
              </a:solidFill>
            </p:grpSpPr>
            <p:sp>
              <p:nvSpPr>
                <p:cNvPr id="180" name="Flowchart: Delay 17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flipH="1">
                <a:off x="10689358" y="4161256"/>
                <a:ext cx="469310" cy="696804"/>
                <a:chOff x="2078991" y="4837822"/>
                <a:chExt cx="613047" cy="797810"/>
              </a:xfrm>
              <a:solidFill>
                <a:schemeClr val="tx1">
                  <a:lumMod val="65000"/>
                  <a:lumOff val="35000"/>
                </a:schemeClr>
              </a:solidFill>
            </p:grpSpPr>
            <p:sp>
              <p:nvSpPr>
                <p:cNvPr id="178" name="Flowchart: Delay 17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56976" y="2982295"/>
              <a:ext cx="5393346" cy="1689594"/>
              <a:chOff x="3278505" y="3063709"/>
              <a:chExt cx="5393346" cy="1689594"/>
            </a:xfrm>
          </p:grpSpPr>
          <p:sp>
            <p:nvSpPr>
              <p:cNvPr id="6" name="Flowchart: Manual Operation 5"/>
              <p:cNvSpPr/>
              <p:nvPr/>
            </p:nvSpPr>
            <p:spPr>
              <a:xfrm flipV="1">
                <a:off x="5756803" y="3490794"/>
                <a:ext cx="438912" cy="1097280"/>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419493" y="4570423"/>
                <a:ext cx="310896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Facilitation</a:t>
                </a:r>
                <a:endParaRPr lang="en-US" sz="1400" dirty="0"/>
              </a:p>
            </p:txBody>
          </p:sp>
          <p:sp>
            <p:nvSpPr>
              <p:cNvPr id="8" name="Oval 7"/>
              <p:cNvSpPr/>
              <p:nvPr/>
            </p:nvSpPr>
            <p:spPr>
              <a:xfrm>
                <a:off x="5836813" y="3422142"/>
                <a:ext cx="274320" cy="274320"/>
              </a:xfrm>
              <a:prstGeom prst="ellipse">
                <a:avLst/>
              </a:prstGeom>
              <a:solidFill>
                <a:schemeClr val="tx1">
                  <a:lumMod val="65000"/>
                  <a:lumOff val="35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88173" y="4410456"/>
                <a:ext cx="137160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Initiation</a:t>
                </a:r>
                <a:endParaRPr lang="en-US" sz="1400" dirty="0"/>
              </a:p>
            </p:txBody>
          </p:sp>
          <p:sp>
            <p:nvSpPr>
              <p:cNvPr id="10" name="Rounded Rectangle 9"/>
              <p:cNvSpPr/>
              <p:nvPr/>
            </p:nvSpPr>
            <p:spPr>
              <a:xfrm>
                <a:off x="3779413" y="3525084"/>
                <a:ext cx="438912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16200000">
                <a:off x="3895999" y="342640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864495" y="343317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V="1">
                <a:off x="3278505"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V="1">
                <a:off x="7254531"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p:cNvSpPr txBox="1"/>
          <p:nvPr/>
        </p:nvSpPr>
        <p:spPr>
          <a:xfrm>
            <a:off x="529029" y="4769488"/>
            <a:ext cx="5893320" cy="1246763"/>
          </a:xfrm>
          <a:prstGeom prst="roundRect">
            <a:avLst>
              <a:gd name="adj" fmla="val 7814"/>
            </a:avLst>
          </a:prstGeom>
          <a:solidFill>
            <a:schemeClr val="bg1">
              <a:lumMod val="95000"/>
            </a:schemeClr>
          </a:solidFill>
        </p:spPr>
        <p:txBody>
          <a:bodyPr wrap="square" rtlCol="0">
            <a:spAutoFit/>
          </a:bodyPr>
          <a:lstStyle/>
          <a:p>
            <a:pPr marL="0" lvl="1"/>
            <a:r>
              <a:rPr lang="en-US" b="1" i="1" dirty="0" smtClean="0">
                <a:solidFill>
                  <a:schemeClr val="accent1"/>
                </a:solidFill>
              </a:rPr>
              <a:t>You get a dedicated and specialized team working to bring the right areas and people together across business and IT to ensure there is a shared understanding of the Initiative and it is setup for a successful execution. </a:t>
            </a:r>
            <a:endParaRPr lang="en-US" i="1" dirty="0">
              <a:solidFill>
                <a:schemeClr val="accent1"/>
              </a:solidFill>
            </a:endParaRPr>
          </a:p>
        </p:txBody>
      </p:sp>
      <p:sp>
        <p:nvSpPr>
          <p:cNvPr id="621" name="TextBox 620"/>
          <p:cNvSpPr txBox="1"/>
          <p:nvPr/>
        </p:nvSpPr>
        <p:spPr>
          <a:xfrm>
            <a:off x="529029" y="1121815"/>
            <a:ext cx="5898275" cy="738664"/>
          </a:xfrm>
          <a:prstGeom prst="rect">
            <a:avLst/>
          </a:prstGeom>
          <a:noFill/>
        </p:spPr>
        <p:txBody>
          <a:bodyPr wrap="square" lIns="91440" tIns="0" rIns="9144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79C2"/>
                </a:solidFill>
                <a:effectLst/>
                <a:uLnTx/>
                <a:uFillTx/>
              </a:rPr>
              <a:t>Goal: </a:t>
            </a:r>
            <a:r>
              <a:rPr kumimoji="0" lang="en-US" sz="2400" b="1" i="0" u="none" strike="noStrike" kern="0" cap="none" spc="0" normalizeH="0" baseline="0" noProof="0" dirty="0" smtClean="0">
                <a:ln>
                  <a:noFill/>
                </a:ln>
                <a:solidFill>
                  <a:schemeClr val="tx1">
                    <a:lumMod val="65000"/>
                    <a:lumOff val="35000"/>
                  </a:schemeClr>
                </a:solidFill>
                <a:effectLst/>
                <a:uLnTx/>
                <a:uFillTx/>
              </a:rPr>
              <a:t>Get Work Ready To Be Executed To Impacted Delivery Teams ASAP.</a:t>
            </a:r>
            <a:endParaRPr kumimoji="0" lang="en-US" sz="2400" b="0" i="0" u="none" strike="noStrike" kern="0" cap="none" spc="0" normalizeH="0" baseline="0" noProof="0" dirty="0" smtClean="0">
              <a:ln>
                <a:noFill/>
              </a:ln>
              <a:solidFill>
                <a:schemeClr val="tx1">
                  <a:lumMod val="65000"/>
                  <a:lumOff val="35000"/>
                </a:schemeClr>
              </a:solidFill>
              <a:effectLst/>
              <a:uLnTx/>
              <a:uFillTx/>
            </a:endParaRPr>
          </a:p>
        </p:txBody>
      </p:sp>
      <p:sp>
        <p:nvSpPr>
          <p:cNvPr id="622" name="Rectangle 621"/>
          <p:cNvSpPr/>
          <p:nvPr/>
        </p:nvSpPr>
        <p:spPr>
          <a:xfrm>
            <a:off x="7151935" y="1108562"/>
            <a:ext cx="4572000" cy="2108269"/>
          </a:xfrm>
          <a:prstGeom prst="rect">
            <a:avLst/>
          </a:prstGeom>
        </p:spPr>
        <p:txBody>
          <a:bodyPr wrap="square">
            <a:spAutoFit/>
          </a:bodyPr>
          <a:lstStyle/>
          <a:p>
            <a:r>
              <a:rPr lang="en-US" b="1" dirty="0" smtClean="0">
                <a:solidFill>
                  <a:srgbClr val="0079C2"/>
                </a:solidFill>
              </a:rPr>
              <a:t>Designed to launch </a:t>
            </a:r>
            <a:r>
              <a:rPr lang="en-US" b="1" dirty="0">
                <a:solidFill>
                  <a:srgbClr val="0079C2"/>
                </a:solidFill>
              </a:rPr>
              <a:t>successful </a:t>
            </a:r>
            <a:r>
              <a:rPr lang="en-US" b="1" dirty="0" smtClean="0">
                <a:solidFill>
                  <a:srgbClr val="0079C2"/>
                </a:solidFill>
              </a:rPr>
              <a:t>initiatives</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We launch </a:t>
            </a:r>
            <a:r>
              <a:rPr lang="en-US" sz="1400" b="1" dirty="0" smtClean="0">
                <a:solidFill>
                  <a:schemeClr val="tx1">
                    <a:lumMod val="65000"/>
                    <a:lumOff val="35000"/>
                  </a:schemeClr>
                </a:solidFill>
              </a:rPr>
              <a:t>large </a:t>
            </a:r>
            <a:r>
              <a:rPr lang="en-US" sz="1400" b="1" dirty="0">
                <a:solidFill>
                  <a:schemeClr val="tx1">
                    <a:lumMod val="65000"/>
                    <a:lumOff val="35000"/>
                  </a:schemeClr>
                </a:solidFill>
              </a:rPr>
              <a:t>and complex </a:t>
            </a:r>
            <a:r>
              <a:rPr lang="en-US" sz="1400" b="1" dirty="0" smtClean="0">
                <a:solidFill>
                  <a:schemeClr val="tx1">
                    <a:lumMod val="65000"/>
                    <a:lumOff val="35000"/>
                  </a:schemeClr>
                </a:solidFill>
              </a:rPr>
              <a:t>initiatives </a:t>
            </a:r>
            <a:r>
              <a:rPr lang="en-US" sz="1400" dirty="0" smtClean="0">
                <a:solidFill>
                  <a:schemeClr val="tx1">
                    <a:lumMod val="65000"/>
                    <a:lumOff val="35000"/>
                  </a:schemeClr>
                </a:solidFill>
              </a:rPr>
              <a:t>that impact </a:t>
            </a:r>
            <a:r>
              <a:rPr lang="en-US" sz="1400" b="1" dirty="0" smtClean="0">
                <a:solidFill>
                  <a:schemeClr val="tx1">
                    <a:lumMod val="65000"/>
                    <a:lumOff val="35000"/>
                  </a:schemeClr>
                </a:solidFill>
              </a:rPr>
              <a:t>many delivery teams across Anthem.</a:t>
            </a:r>
            <a:endParaRPr lang="en-US" sz="900" b="1" dirty="0" smtClean="0">
              <a:solidFill>
                <a:schemeClr val="tx1">
                  <a:lumMod val="65000"/>
                  <a:lumOff val="35000"/>
                </a:schemeClr>
              </a:solidFill>
            </a:endParaRP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We ensure there is a </a:t>
            </a:r>
            <a:r>
              <a:rPr lang="en-US" sz="1400" b="1" dirty="0" smtClean="0">
                <a:solidFill>
                  <a:schemeClr val="tx1">
                    <a:lumMod val="65000"/>
                    <a:lumOff val="35000"/>
                  </a:schemeClr>
                </a:solidFill>
              </a:rPr>
              <a:t>clear shared vision </a:t>
            </a:r>
            <a:r>
              <a:rPr lang="en-US" sz="1400" dirty="0" smtClean="0">
                <a:solidFill>
                  <a:schemeClr val="tx1">
                    <a:lumMod val="65000"/>
                    <a:lumOff val="35000"/>
                  </a:schemeClr>
                </a:solidFill>
              </a:rPr>
              <a:t>of what a successful execution will look like from a </a:t>
            </a:r>
            <a:r>
              <a:rPr lang="en-US" sz="1400" b="1" dirty="0" smtClean="0">
                <a:solidFill>
                  <a:schemeClr val="tx1">
                    <a:lumMod val="65000"/>
                    <a:lumOff val="35000"/>
                  </a:schemeClr>
                </a:solidFill>
              </a:rPr>
              <a:t>business and technical perspective.</a:t>
            </a: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We make sure that the areas essential to delivering the work are </a:t>
            </a:r>
            <a:r>
              <a:rPr lang="en-US" sz="1400" b="1" dirty="0" smtClean="0">
                <a:solidFill>
                  <a:schemeClr val="tx1">
                    <a:lumMod val="65000"/>
                    <a:lumOff val="35000"/>
                  </a:schemeClr>
                </a:solidFill>
              </a:rPr>
              <a:t>identified and engaged for delivery.</a:t>
            </a:r>
          </a:p>
        </p:txBody>
      </p:sp>
      <p:pic>
        <p:nvPicPr>
          <p:cNvPr id="623" name="Picture 62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6395" y="3614082"/>
            <a:ext cx="457200" cy="457200"/>
          </a:xfrm>
          <a:prstGeom prst="rect">
            <a:avLst/>
          </a:prstGeom>
        </p:spPr>
      </p:pic>
      <p:sp>
        <p:nvSpPr>
          <p:cNvPr id="624" name="Rounded Rectangle 623"/>
          <p:cNvSpPr/>
          <p:nvPr/>
        </p:nvSpPr>
        <p:spPr>
          <a:xfrm>
            <a:off x="7151935" y="3614082"/>
            <a:ext cx="4572000" cy="2128659"/>
          </a:xfrm>
          <a:prstGeom prst="roundRect">
            <a:avLst>
              <a:gd name="adj" fmla="val 2429"/>
            </a:avLst>
          </a:prstGeom>
          <a:noFill/>
        </p:spPr>
        <p:txBody>
          <a:bodyPr wrap="square">
            <a:spAutoFit/>
          </a:bodyPr>
          <a:lstStyle/>
          <a:p>
            <a:r>
              <a:rPr lang="en-US" b="1" dirty="0" smtClean="0">
                <a:solidFill>
                  <a:srgbClr val="0079C2"/>
                </a:solidFill>
              </a:rPr>
              <a:t>Ensure standard practices are in place</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We help the Initiatives flow from Wave to Central Work Intake to the IT Teams executing the work.</a:t>
            </a:r>
            <a:endParaRPr lang="en-US" sz="900" dirty="0" smtClean="0">
              <a:solidFill>
                <a:schemeClr val="tx1">
                  <a:lumMod val="65000"/>
                  <a:lumOff val="35000"/>
                </a:schemeClr>
              </a:solidFill>
            </a:endParaRPr>
          </a:p>
          <a:p>
            <a:pPr marL="285750" indent="-285750">
              <a:spcAft>
                <a:spcPts val="600"/>
              </a:spcAft>
              <a:buFont typeface="Arial" panose="020B0604020202020204" pitchFamily="34" charset="0"/>
              <a:buChar char="•"/>
            </a:pPr>
            <a:r>
              <a:rPr lang="en-US" sz="1400" dirty="0" smtClean="0">
                <a:solidFill>
                  <a:schemeClr val="tx1">
                    <a:lumMod val="65000"/>
                    <a:lumOff val="35000"/>
                  </a:schemeClr>
                </a:solidFill>
              </a:rPr>
              <a:t>Initiation sets up standard artifacts and repositories such as APM and JIRA.</a:t>
            </a:r>
            <a:endParaRPr lang="en-US" sz="900" dirty="0" smtClean="0">
              <a:solidFill>
                <a:schemeClr val="tx1">
                  <a:lumMod val="65000"/>
                  <a:lumOff val="35000"/>
                </a:schemeClr>
              </a:solidFill>
            </a:endParaRPr>
          </a:p>
          <a:p>
            <a:pPr marL="285750" indent="-285750">
              <a:buFont typeface="Arial" panose="020B0604020202020204" pitchFamily="34" charset="0"/>
              <a:buChar char="•"/>
            </a:pPr>
            <a:r>
              <a:rPr lang="en-US" sz="1400" dirty="0" smtClean="0">
                <a:solidFill>
                  <a:schemeClr val="tx1">
                    <a:lumMod val="65000"/>
                    <a:lumOff val="35000"/>
                  </a:schemeClr>
                </a:solidFill>
              </a:rPr>
              <a:t>Our standardized deliverables, such as Epics/Capabilities and Solution Architecture Documents, can be utilized by Agile &amp; </a:t>
            </a:r>
            <a:r>
              <a:rPr lang="en-US" sz="1400" dirty="0">
                <a:solidFill>
                  <a:schemeClr val="tx1">
                    <a:lumMod val="65000"/>
                    <a:lumOff val="35000"/>
                  </a:schemeClr>
                </a:solidFill>
              </a:rPr>
              <a:t>t</a:t>
            </a:r>
            <a:r>
              <a:rPr lang="en-US" sz="1400" dirty="0" smtClean="0">
                <a:solidFill>
                  <a:schemeClr val="tx1">
                    <a:lumMod val="65000"/>
                    <a:lumOff val="35000"/>
                  </a:schemeClr>
                </a:solidFill>
              </a:rPr>
              <a:t>raditional teams.</a:t>
            </a:r>
            <a:endParaRPr lang="en-US" sz="1400" dirty="0">
              <a:solidFill>
                <a:schemeClr val="tx1">
                  <a:lumMod val="65000"/>
                  <a:lumOff val="35000"/>
                </a:schemeClr>
              </a:solidFill>
            </a:endParaRPr>
          </a:p>
        </p:txBody>
      </p:sp>
      <p:cxnSp>
        <p:nvCxnSpPr>
          <p:cNvPr id="18" name="Straight Connector 17"/>
          <p:cNvCxnSpPr/>
          <p:nvPr/>
        </p:nvCxnSpPr>
        <p:spPr>
          <a:xfrm>
            <a:off x="7111574" y="1108562"/>
            <a:ext cx="0" cy="2286000"/>
          </a:xfrm>
          <a:prstGeom prst="line">
            <a:avLst/>
          </a:prstGeom>
          <a:ln>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11574" y="3614082"/>
            <a:ext cx="0" cy="210312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clrChange>
              <a:clrFrom>
                <a:srgbClr val="EFF6F9"/>
              </a:clrFrom>
              <a:clrTo>
                <a:srgbClr val="EFF6F9">
                  <a:alpha val="0"/>
                </a:srgbClr>
              </a:clrTo>
            </a:clrChange>
            <a:extLst>
              <a:ext uri="{28A0092B-C50C-407E-A947-70E740481C1C}">
                <a14:useLocalDpi xmlns:a14="http://schemas.microsoft.com/office/drawing/2010/main" val="0"/>
              </a:ext>
            </a:extLst>
          </a:blip>
          <a:stretch>
            <a:fillRect/>
          </a:stretch>
        </p:blipFill>
        <p:spPr>
          <a:xfrm>
            <a:off x="6631188" y="1108562"/>
            <a:ext cx="420622" cy="574183"/>
          </a:xfrm>
          <a:prstGeom prst="rect">
            <a:avLst/>
          </a:prstGeom>
        </p:spPr>
      </p:pic>
    </p:spTree>
    <p:extLst>
      <p:ext uri="{BB962C8B-B14F-4D97-AF65-F5344CB8AC3E}">
        <p14:creationId xmlns:p14="http://schemas.microsoft.com/office/powerpoint/2010/main" val="222777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17</a:t>
            </a:fld>
            <a:endParaRPr lang="en-US">
              <a:solidFill>
                <a:schemeClr val="bg1"/>
              </a:solidFill>
            </a:endParaRPr>
          </a:p>
        </p:txBody>
      </p:sp>
      <p:sp>
        <p:nvSpPr>
          <p:cNvPr id="3" name="Title 2"/>
          <p:cNvSpPr>
            <a:spLocks noGrp="1"/>
          </p:cNvSpPr>
          <p:nvPr>
            <p:ph type="title"/>
          </p:nvPr>
        </p:nvSpPr>
        <p:spPr>
          <a:xfrm>
            <a:off x="529029" y="274638"/>
            <a:ext cx="11141349" cy="996950"/>
          </a:xfrm>
        </p:spPr>
        <p:txBody>
          <a:bodyPr/>
          <a:lstStyle/>
          <a:p>
            <a:r>
              <a:rPr lang="en-US" dirty="0" smtClean="0"/>
              <a:t>Initiation Deliverables Support Execution </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878" y="3038889"/>
            <a:ext cx="1702526" cy="15544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097" y="3176049"/>
            <a:ext cx="1597993" cy="12801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615" y="3130329"/>
            <a:ext cx="1897694" cy="13716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7796" y="3176049"/>
            <a:ext cx="1653540" cy="128016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22" y="3267489"/>
            <a:ext cx="1156062" cy="1097280"/>
          </a:xfrm>
          <a:prstGeom prst="rect">
            <a:avLst/>
          </a:prstGeom>
        </p:spPr>
      </p:pic>
      <p:cxnSp>
        <p:nvCxnSpPr>
          <p:cNvPr id="13" name="Straight Connector 12"/>
          <p:cNvCxnSpPr/>
          <p:nvPr/>
        </p:nvCxnSpPr>
        <p:spPr>
          <a:xfrm>
            <a:off x="529029" y="2160108"/>
            <a:ext cx="356616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4" name="Rectangle 13"/>
          <p:cNvSpPr/>
          <p:nvPr/>
        </p:nvSpPr>
        <p:spPr>
          <a:xfrm>
            <a:off x="1776706" y="1966464"/>
            <a:ext cx="1070806"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Initiation</a:t>
            </a:r>
          </a:p>
        </p:txBody>
      </p:sp>
      <p:cxnSp>
        <p:nvCxnSpPr>
          <p:cNvPr id="15" name="Straight Connector 14"/>
          <p:cNvCxnSpPr/>
          <p:nvPr/>
        </p:nvCxnSpPr>
        <p:spPr>
          <a:xfrm>
            <a:off x="5296842" y="2160108"/>
            <a:ext cx="594360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6" name="Rectangle 15"/>
          <p:cNvSpPr/>
          <p:nvPr/>
        </p:nvSpPr>
        <p:spPr>
          <a:xfrm>
            <a:off x="7177799" y="1966464"/>
            <a:ext cx="2181687"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Execution</a:t>
            </a:r>
            <a:r>
              <a:rPr lang="en-US" sz="2200" b="1" kern="0" noProof="0" dirty="0" smtClean="0">
                <a:solidFill>
                  <a:schemeClr val="tx1">
                    <a:lumMod val="65000"/>
                    <a:lumOff val="35000"/>
                  </a:schemeClr>
                </a:solidFill>
              </a:rPr>
              <a:t> Delivery</a:t>
            </a:r>
            <a:endParaRPr kumimoji="0" lang="en-US" sz="2200" b="1" i="0" u="none" strike="noStrike" kern="0" cap="none" spc="0" normalizeH="0" baseline="0" noProof="0" dirty="0" smtClean="0">
              <a:ln>
                <a:noFill/>
              </a:ln>
              <a:solidFill>
                <a:schemeClr val="tx1">
                  <a:lumMod val="65000"/>
                  <a:lumOff val="35000"/>
                </a:schemeClr>
              </a:solidFill>
              <a:effectLst/>
              <a:uLnTx/>
              <a:uFillTx/>
            </a:endParaRPr>
          </a:p>
        </p:txBody>
      </p:sp>
      <p:sp>
        <p:nvSpPr>
          <p:cNvPr id="18" name="TextBox 17"/>
          <p:cNvSpPr txBox="1"/>
          <p:nvPr/>
        </p:nvSpPr>
        <p:spPr>
          <a:xfrm>
            <a:off x="529029" y="4619433"/>
            <a:ext cx="4029719"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solidFill>
                  <a:srgbClr val="FF0000"/>
                </a:solidFill>
              </a:rPr>
              <a:t>Shared Understanding </a:t>
            </a:r>
            <a:r>
              <a:rPr lang="en-US" sz="1400" dirty="0" smtClean="0"/>
              <a:t>of Scope   </a:t>
            </a:r>
          </a:p>
          <a:p>
            <a:pPr marL="285750" indent="-285750">
              <a:buClr>
                <a:schemeClr val="tx1"/>
              </a:buClr>
              <a:buFont typeface="Arial" panose="020B0604020202020204" pitchFamily="34" charset="0"/>
              <a:buChar char="•"/>
            </a:pPr>
            <a:r>
              <a:rPr lang="en-US" sz="1400" dirty="0">
                <a:solidFill>
                  <a:srgbClr val="FF0000"/>
                </a:solidFill>
              </a:rPr>
              <a:t>Initiative Backlog </a:t>
            </a:r>
            <a:r>
              <a:rPr lang="en-US" sz="1400" dirty="0" smtClean="0"/>
              <a:t>with starting EPICs / Capabilities </a:t>
            </a:r>
          </a:p>
          <a:p>
            <a:pPr marL="285750" indent="-285750">
              <a:buClr>
                <a:schemeClr val="tx1"/>
              </a:buClr>
              <a:buFont typeface="Arial" panose="020B0604020202020204" pitchFamily="34" charset="0"/>
              <a:buChar char="•"/>
            </a:pPr>
            <a:r>
              <a:rPr lang="en-US" sz="1400" dirty="0">
                <a:solidFill>
                  <a:srgbClr val="FF0000"/>
                </a:solidFill>
              </a:rPr>
              <a:t>Solution Design </a:t>
            </a:r>
            <a:r>
              <a:rPr lang="en-US" sz="1400" dirty="0" smtClean="0"/>
              <a:t>establishing technical approach</a:t>
            </a:r>
          </a:p>
          <a:p>
            <a:pPr marL="285750" indent="-285750">
              <a:buClr>
                <a:schemeClr val="tx1"/>
              </a:buClr>
              <a:buFont typeface="Arial" panose="020B0604020202020204" pitchFamily="34" charset="0"/>
              <a:buChar char="•"/>
            </a:pPr>
            <a:r>
              <a:rPr lang="en-US" sz="1400" dirty="0" smtClean="0">
                <a:solidFill>
                  <a:srgbClr val="FF0000"/>
                </a:solidFill>
              </a:rPr>
              <a:t>Impacted Areas </a:t>
            </a:r>
            <a:r>
              <a:rPr lang="en-US" sz="1400" dirty="0"/>
              <a:t>engaged to begin execution</a:t>
            </a:r>
          </a:p>
        </p:txBody>
      </p:sp>
      <p:sp>
        <p:nvSpPr>
          <p:cNvPr id="22" name="TextBox 21"/>
          <p:cNvSpPr txBox="1"/>
          <p:nvPr/>
        </p:nvSpPr>
        <p:spPr>
          <a:xfrm>
            <a:off x="5230892" y="4547244"/>
            <a:ext cx="2011680" cy="1692771"/>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Detailed Requirements (EPICs/User Stories) </a:t>
            </a:r>
            <a:r>
              <a:rPr lang="en-US" sz="1200" i="1" dirty="0">
                <a:solidFill>
                  <a:schemeClr val="bg1">
                    <a:lumMod val="50000"/>
                  </a:schemeClr>
                </a:solidFill>
              </a:rPr>
              <a:t>based on enhancing High </a:t>
            </a:r>
            <a:r>
              <a:rPr lang="en-US" sz="1200" i="1" dirty="0" smtClean="0">
                <a:solidFill>
                  <a:schemeClr val="bg1">
                    <a:lumMod val="50000"/>
                  </a:schemeClr>
                </a:solidFill>
              </a:rPr>
              <a:t>Level Capabilities/Epics</a:t>
            </a:r>
          </a:p>
          <a:p>
            <a:pPr marL="285750" indent="-285750">
              <a:buClr>
                <a:schemeClr val="tx1"/>
              </a:buClr>
              <a:buFont typeface="Arial" panose="020B0604020202020204" pitchFamily="34" charset="0"/>
              <a:buChar char="•"/>
            </a:pPr>
            <a:r>
              <a:rPr lang="en-US" sz="1400" dirty="0" smtClean="0"/>
              <a:t>Detailed Design  </a:t>
            </a:r>
            <a:r>
              <a:rPr lang="en-US" sz="1200" i="1" dirty="0" smtClean="0">
                <a:solidFill>
                  <a:schemeClr val="bg1">
                    <a:lumMod val="50000"/>
                  </a:schemeClr>
                </a:solidFill>
              </a:rPr>
              <a:t>enhancing the initial High Level design</a:t>
            </a:r>
          </a:p>
          <a:p>
            <a:pPr marL="285750" indent="-285750">
              <a:buClr>
                <a:schemeClr val="tx1"/>
              </a:buClr>
              <a:buFont typeface="Arial" panose="020B0604020202020204" pitchFamily="34" charset="0"/>
              <a:buChar char="•"/>
            </a:pPr>
            <a:r>
              <a:rPr lang="en-US" sz="1400" dirty="0" smtClean="0"/>
              <a:t>Product Backlog</a:t>
            </a:r>
            <a:endParaRPr lang="en-US" sz="1400" dirty="0"/>
          </a:p>
        </p:txBody>
      </p:sp>
      <p:sp>
        <p:nvSpPr>
          <p:cNvPr id="23" name="TextBox 22"/>
          <p:cNvSpPr txBox="1"/>
          <p:nvPr/>
        </p:nvSpPr>
        <p:spPr>
          <a:xfrm>
            <a:off x="7368008" y="4547244"/>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Execution/Delivery Estimation</a:t>
            </a:r>
          </a:p>
          <a:p>
            <a:pPr marL="285750" indent="-285750">
              <a:buClr>
                <a:schemeClr val="tx1"/>
              </a:buClr>
              <a:buFont typeface="Arial" panose="020B0604020202020204" pitchFamily="34" charset="0"/>
              <a:buChar char="•"/>
            </a:pPr>
            <a:r>
              <a:rPr lang="en-US" sz="1400" dirty="0" smtClean="0"/>
              <a:t>Construction &amp; Testing</a:t>
            </a:r>
          </a:p>
          <a:p>
            <a:pPr marL="285750" indent="-285750">
              <a:buClr>
                <a:schemeClr val="tx1"/>
              </a:buClr>
              <a:buFont typeface="Arial" panose="020B0604020202020204" pitchFamily="34" charset="0"/>
              <a:buChar char="•"/>
            </a:pPr>
            <a:r>
              <a:rPr lang="en-US" sz="1400" dirty="0" smtClean="0"/>
              <a:t>Sprints</a:t>
            </a:r>
            <a:endParaRPr lang="en-US" sz="1400" dirty="0"/>
          </a:p>
        </p:txBody>
      </p:sp>
      <p:sp>
        <p:nvSpPr>
          <p:cNvPr id="24" name="TextBox 23"/>
          <p:cNvSpPr txBox="1"/>
          <p:nvPr/>
        </p:nvSpPr>
        <p:spPr>
          <a:xfrm>
            <a:off x="9505124" y="4547244"/>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Deployment / Implementation</a:t>
            </a:r>
          </a:p>
          <a:p>
            <a:pPr marL="285750" indent="-285750">
              <a:buClr>
                <a:schemeClr val="tx1"/>
              </a:buClr>
              <a:buFont typeface="Arial" panose="020B0604020202020204" pitchFamily="34" charset="0"/>
              <a:buChar char="•"/>
            </a:pPr>
            <a:r>
              <a:rPr lang="en-US" sz="1400" dirty="0" smtClean="0"/>
              <a:t>Sprint Deliverables</a:t>
            </a:r>
          </a:p>
          <a:p>
            <a:pPr marL="285750" indent="-285750">
              <a:buClr>
                <a:schemeClr val="tx1"/>
              </a:buClr>
              <a:buFont typeface="Arial" panose="020B0604020202020204" pitchFamily="34" charset="0"/>
              <a:buChar char="•"/>
            </a:pPr>
            <a:r>
              <a:rPr lang="en-US" sz="1400" dirty="0" smtClean="0"/>
              <a:t>Warranty / Closeout</a:t>
            </a:r>
            <a:endParaRPr lang="en-US" sz="1400" dirty="0"/>
          </a:p>
        </p:txBody>
      </p:sp>
      <p:sp>
        <p:nvSpPr>
          <p:cNvPr id="26" name="Left Brace 25"/>
          <p:cNvSpPr/>
          <p:nvPr/>
        </p:nvSpPr>
        <p:spPr>
          <a:xfrm rot="16200000">
            <a:off x="2220670" y="3878036"/>
            <a:ext cx="182880" cy="3566160"/>
          </a:xfrm>
          <a:prstGeom prst="leftBrace">
            <a:avLst/>
          </a:prstGeom>
          <a:noFill/>
          <a:ln w="9525" cap="flat" cmpd="sng" algn="ctr">
            <a:solidFill>
              <a:srgbClr val="5B67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5B6770"/>
              </a:solidFill>
              <a:effectLst/>
              <a:uLnTx/>
              <a:uFillTx/>
              <a:latin typeface="Calibri"/>
              <a:ea typeface="+mn-ea"/>
              <a:cs typeface="+mn-cs"/>
            </a:endParaRPr>
          </a:p>
        </p:txBody>
      </p:sp>
      <p:sp>
        <p:nvSpPr>
          <p:cNvPr id="27" name="TextBox 26"/>
          <p:cNvSpPr txBox="1"/>
          <p:nvPr/>
        </p:nvSpPr>
        <p:spPr>
          <a:xfrm>
            <a:off x="666189" y="5727186"/>
            <a:ext cx="3291840" cy="461665"/>
          </a:xfrm>
          <a:prstGeom prst="rect">
            <a:avLst/>
          </a:prstGeom>
          <a:noFill/>
        </p:spPr>
        <p:txBody>
          <a:bodyPr wrap="square" rtlCol="0">
            <a:spAutoFit/>
          </a:bodyPr>
          <a:lstStyle/>
          <a:p>
            <a:pPr algn="ctr"/>
            <a:r>
              <a:rPr lang="en-US" sz="2400" b="1" dirty="0" smtClean="0">
                <a:solidFill>
                  <a:schemeClr val="accent1"/>
                </a:solidFill>
              </a:rPr>
              <a:t>“Initiative Starter Kit</a:t>
            </a:r>
            <a:r>
              <a:rPr lang="en-US" sz="2400" b="1" dirty="0">
                <a:solidFill>
                  <a:schemeClr val="accent1"/>
                </a:solidFill>
              </a:rPr>
              <a:t>”</a:t>
            </a:r>
          </a:p>
        </p:txBody>
      </p:sp>
      <p:sp>
        <p:nvSpPr>
          <p:cNvPr id="31" name="TextBox 30"/>
          <p:cNvSpPr txBox="1"/>
          <p:nvPr/>
        </p:nvSpPr>
        <p:spPr>
          <a:xfrm>
            <a:off x="5231077" y="2265380"/>
            <a:ext cx="6285727" cy="584775"/>
          </a:xfrm>
          <a:prstGeom prst="rect">
            <a:avLst/>
          </a:prstGeom>
          <a:noFill/>
        </p:spPr>
        <p:txBody>
          <a:bodyPr wrap="square" rtlCol="0">
            <a:spAutoFit/>
          </a:bodyPr>
          <a:lstStyle/>
          <a:p>
            <a:pPr marL="0" lvl="1"/>
            <a:r>
              <a:rPr lang="en-US" sz="1600" b="1" i="1" dirty="0" smtClean="0">
                <a:solidFill>
                  <a:schemeClr val="tx1">
                    <a:lumMod val="65000"/>
                    <a:lumOff val="35000"/>
                  </a:schemeClr>
                </a:solidFill>
              </a:rPr>
              <a:t>Execution builds upon the deliverables from Initiation </a:t>
            </a:r>
            <a:r>
              <a:rPr lang="en-US" sz="1600" i="1" dirty="0" smtClean="0">
                <a:solidFill>
                  <a:schemeClr val="tx1">
                    <a:lumMod val="65000"/>
                    <a:lumOff val="35000"/>
                  </a:schemeClr>
                </a:solidFill>
              </a:rPr>
              <a:t>utilizing a full team and day-to-day project management to accelerate the work further.</a:t>
            </a:r>
            <a:endParaRPr lang="en-US" sz="1600" i="1" dirty="0">
              <a:solidFill>
                <a:schemeClr val="tx1">
                  <a:lumMod val="65000"/>
                  <a:lumOff val="35000"/>
                </a:schemeClr>
              </a:solidFill>
            </a:endParaRPr>
          </a:p>
        </p:txBody>
      </p:sp>
      <p:sp>
        <p:nvSpPr>
          <p:cNvPr id="32" name="Content Placeholder 2"/>
          <p:cNvSpPr txBox="1">
            <a:spLocks/>
          </p:cNvSpPr>
          <p:nvPr/>
        </p:nvSpPr>
        <p:spPr bwMode="gray">
          <a:xfrm>
            <a:off x="437588" y="1181156"/>
            <a:ext cx="11079215" cy="715441"/>
          </a:xfrm>
          <a:prstGeom prst="rect">
            <a:avLst/>
          </a:prstGeom>
        </p:spPr>
        <p:txBody>
          <a:bodyPr vert="horz" lIns="0" tIns="45720" rIns="0" bIns="45720" rtlCol="0">
            <a:noAutofit/>
          </a:bodyPr>
          <a:lstStyle>
            <a:lvl1pPr marL="0" indent="0" algn="l" defTabSz="914400" rtl="0" eaLnBrk="1" latinLnBrk="0" hangingPunct="1">
              <a:spcBef>
                <a:spcPts val="1800"/>
              </a:spcBef>
              <a:buSzPct val="25000"/>
              <a:buFont typeface="Georgia" panose="02040502050405020303" pitchFamily="18" charset="0"/>
              <a:buNone/>
              <a:defRPr sz="2400" kern="1200">
                <a:solidFill>
                  <a:schemeClr val="accent2"/>
                </a:solidFill>
                <a:latin typeface="Georgia" pitchFamily="18" charset="0"/>
                <a:ea typeface="+mn-ea"/>
                <a:cs typeface="+mn-cs"/>
              </a:defRPr>
            </a:lvl1pPr>
            <a:lvl2pPr marL="182563" indent="-182563" algn="l" defTabSz="914400" rtl="0" eaLnBrk="1" latinLnBrk="0" hangingPunct="1">
              <a:spcBef>
                <a:spcPts val="1000"/>
              </a:spcBef>
              <a:buClr>
                <a:schemeClr val="tx2"/>
              </a:buClr>
              <a:buFont typeface="Arial" pitchFamily="34" charset="0"/>
              <a:buChar char="•"/>
              <a:defRPr sz="2000" kern="1200">
                <a:solidFill>
                  <a:schemeClr val="tx2"/>
                </a:solidFill>
                <a:latin typeface="+mn-lt"/>
                <a:ea typeface="+mn-ea"/>
                <a:cs typeface="+mn-cs"/>
              </a:defRPr>
            </a:lvl2pPr>
            <a:lvl3pPr marL="687388" indent="-228600" algn="l" defTabSz="914400" rtl="0" eaLnBrk="1" latinLnBrk="0" hangingPunct="1">
              <a:spcBef>
                <a:spcPts val="600"/>
              </a:spcBef>
              <a:buClr>
                <a:schemeClr val="tx2"/>
              </a:buClr>
              <a:buFont typeface="Arial" pitchFamily="34" charset="0"/>
              <a:buChar char="–"/>
              <a:defRPr sz="1800" kern="1200">
                <a:solidFill>
                  <a:schemeClr val="tx2"/>
                </a:solidFill>
                <a:latin typeface="+mn-lt"/>
                <a:ea typeface="+mn-ea"/>
                <a:cs typeface="+mn-cs"/>
              </a:defRPr>
            </a:lvl3pPr>
            <a:lvl4pPr marL="911225" indent="-182563" algn="l" defTabSz="914400" rtl="0" eaLnBrk="1" latinLnBrk="0" hangingPunct="1">
              <a:spcBef>
                <a:spcPts val="600"/>
              </a:spcBef>
              <a:buClr>
                <a:schemeClr val="tx2"/>
              </a:buClr>
              <a:buFont typeface="Arial" pitchFamily="34" charset="0"/>
              <a:buChar char="•"/>
              <a:defRPr sz="1600" kern="1200">
                <a:solidFill>
                  <a:schemeClr val="tx2"/>
                </a:solidFill>
                <a:latin typeface="+mn-lt"/>
                <a:ea typeface="+mn-ea"/>
                <a:cs typeface="+mn-cs"/>
              </a:defRPr>
            </a:lvl4pPr>
            <a:lvl5pPr marL="1211263" indent="-228600" algn="l" defTabSz="914400" rtl="0" eaLnBrk="1" latinLnBrk="0" hangingPunct="1">
              <a:spcBef>
                <a:spcPts val="300"/>
              </a:spcBef>
              <a:buClr>
                <a:schemeClr val="tx2"/>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25" lvl="1" indent="0">
              <a:spcBef>
                <a:spcPts val="0"/>
              </a:spcBef>
              <a:buClr>
                <a:srgbClr val="5E5E5E"/>
              </a:buClr>
              <a:buFont typeface="Arial" pitchFamily="34" charset="0"/>
              <a:buNone/>
            </a:pPr>
            <a:r>
              <a:rPr lang="en-US" b="1" i="1" dirty="0" smtClean="0">
                <a:solidFill>
                  <a:schemeClr val="accent1"/>
                </a:solidFill>
              </a:rPr>
              <a:t>Initiation </a:t>
            </a:r>
            <a:r>
              <a:rPr lang="en-US" b="1" i="1" u="sng" dirty="0" smtClean="0">
                <a:solidFill>
                  <a:schemeClr val="accent1"/>
                </a:solidFill>
              </a:rPr>
              <a:t>does not answer all of the initiative’s </a:t>
            </a:r>
            <a:r>
              <a:rPr lang="en-US" b="1" i="1" u="sng" dirty="0">
                <a:solidFill>
                  <a:schemeClr val="accent1"/>
                </a:solidFill>
              </a:rPr>
              <a:t>questions</a:t>
            </a:r>
            <a:r>
              <a:rPr lang="en-US" b="1" i="1" dirty="0">
                <a:solidFill>
                  <a:schemeClr val="accent1"/>
                </a:solidFill>
              </a:rPr>
              <a:t>; instead </a:t>
            </a:r>
            <a:r>
              <a:rPr lang="en-US" b="1" i="1" u="sng" dirty="0">
                <a:solidFill>
                  <a:schemeClr val="accent1"/>
                </a:solidFill>
              </a:rPr>
              <a:t>it exposes these questions and ensures the right areas are engaged</a:t>
            </a:r>
            <a:r>
              <a:rPr lang="en-US" b="1" i="1" dirty="0">
                <a:solidFill>
                  <a:schemeClr val="accent1"/>
                </a:solidFill>
              </a:rPr>
              <a:t> </a:t>
            </a:r>
            <a:r>
              <a:rPr lang="en-US" b="1" i="1" dirty="0" smtClean="0">
                <a:solidFill>
                  <a:schemeClr val="accent1"/>
                </a:solidFill>
              </a:rPr>
              <a:t>so they can </a:t>
            </a:r>
            <a:r>
              <a:rPr lang="en-US" b="1" i="1" dirty="0">
                <a:solidFill>
                  <a:schemeClr val="accent1"/>
                </a:solidFill>
              </a:rPr>
              <a:t>be </a:t>
            </a:r>
            <a:r>
              <a:rPr lang="en-US" b="1" i="1" dirty="0" smtClean="0">
                <a:solidFill>
                  <a:schemeClr val="accent1"/>
                </a:solidFill>
              </a:rPr>
              <a:t>completely addressed </a:t>
            </a:r>
            <a:r>
              <a:rPr lang="en-US" b="1" i="1" dirty="0">
                <a:solidFill>
                  <a:schemeClr val="accent1"/>
                </a:solidFill>
              </a:rPr>
              <a:t>in Execution.</a:t>
            </a:r>
          </a:p>
        </p:txBody>
      </p:sp>
      <p:sp>
        <p:nvSpPr>
          <p:cNvPr id="29" name="TextBox 28"/>
          <p:cNvSpPr txBox="1"/>
          <p:nvPr/>
        </p:nvSpPr>
        <p:spPr>
          <a:xfrm>
            <a:off x="477344" y="2265380"/>
            <a:ext cx="3612714" cy="830997"/>
          </a:xfrm>
          <a:prstGeom prst="rect">
            <a:avLst/>
          </a:prstGeom>
          <a:noFill/>
        </p:spPr>
        <p:txBody>
          <a:bodyPr wrap="square" rtlCol="0">
            <a:spAutoFit/>
          </a:bodyPr>
          <a:lstStyle/>
          <a:p>
            <a:pPr marL="0" lvl="1"/>
            <a:r>
              <a:rPr lang="en-US" sz="1600" b="1" i="1" dirty="0">
                <a:solidFill>
                  <a:schemeClr val="tx1">
                    <a:lumMod val="65000"/>
                    <a:lumOff val="35000"/>
                  </a:schemeClr>
                </a:solidFill>
              </a:rPr>
              <a:t>Initiation </a:t>
            </a:r>
            <a:r>
              <a:rPr lang="en-US" sz="1600" b="1" i="1" dirty="0" smtClean="0">
                <a:solidFill>
                  <a:schemeClr val="tx1">
                    <a:lumMod val="65000"/>
                    <a:lumOff val="35000"/>
                  </a:schemeClr>
                </a:solidFill>
              </a:rPr>
              <a:t>ensures foundational analysis is complete</a:t>
            </a:r>
            <a:r>
              <a:rPr lang="en-US" sz="1600" b="1" i="1" dirty="0">
                <a:solidFill>
                  <a:schemeClr val="tx1">
                    <a:lumMod val="65000"/>
                    <a:lumOff val="35000"/>
                  </a:schemeClr>
                </a:solidFill>
              </a:rPr>
              <a:t>, </a:t>
            </a:r>
            <a:r>
              <a:rPr lang="en-US" sz="1600" b="1" i="1" dirty="0" smtClean="0">
                <a:solidFill>
                  <a:schemeClr val="tx1">
                    <a:lumMod val="65000"/>
                    <a:lumOff val="35000"/>
                  </a:schemeClr>
                </a:solidFill>
              </a:rPr>
              <a:t>and Owners/Sponsors have a shared vision for successful execution.</a:t>
            </a:r>
            <a:endParaRPr lang="en-US" sz="1600" i="1" dirty="0">
              <a:solidFill>
                <a:schemeClr val="tx1">
                  <a:lumMod val="65000"/>
                  <a:lumOff val="35000"/>
                </a:schemeClr>
              </a:solidFill>
            </a:endParaRPr>
          </a:p>
        </p:txBody>
      </p:sp>
      <p:grpSp>
        <p:nvGrpSpPr>
          <p:cNvPr id="28" name="Group 27"/>
          <p:cNvGrpSpPr/>
          <p:nvPr/>
        </p:nvGrpSpPr>
        <p:grpSpPr>
          <a:xfrm>
            <a:off x="4151895" y="2191979"/>
            <a:ext cx="1015905" cy="2589934"/>
            <a:chOff x="4112139" y="2178916"/>
            <a:chExt cx="1015905" cy="2589934"/>
          </a:xfrm>
        </p:grpSpPr>
        <p:sp>
          <p:nvSpPr>
            <p:cNvPr id="30" name="Right Arrow 29"/>
            <p:cNvSpPr/>
            <p:nvPr/>
          </p:nvSpPr>
          <p:spPr>
            <a:xfrm>
              <a:off x="4134117" y="2178916"/>
              <a:ext cx="993927" cy="2589934"/>
            </a:xfrm>
            <a:prstGeom prst="rightArrow">
              <a:avLst>
                <a:gd name="adj1" fmla="val 50000"/>
                <a:gd name="adj2" fmla="val 593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i="1" dirty="0">
                <a:solidFill>
                  <a:schemeClr val="bg1"/>
                </a:solidFill>
              </a:endParaRPr>
            </a:p>
          </p:txBody>
        </p:sp>
        <p:sp>
          <p:nvSpPr>
            <p:cNvPr id="33" name="TextBox 32"/>
            <p:cNvSpPr txBox="1"/>
            <p:nvPr/>
          </p:nvSpPr>
          <p:spPr>
            <a:xfrm>
              <a:off x="4112139" y="3104551"/>
              <a:ext cx="914312" cy="692497"/>
            </a:xfrm>
            <a:prstGeom prst="rect">
              <a:avLst/>
            </a:prstGeom>
            <a:noFill/>
          </p:spPr>
          <p:txBody>
            <a:bodyPr wrap="square" rtlCol="0">
              <a:spAutoFit/>
            </a:bodyPr>
            <a:lstStyle/>
            <a:p>
              <a:pPr algn="ctr"/>
              <a:r>
                <a:rPr lang="en-US" sz="1300" b="1" i="1" dirty="0" smtClean="0">
                  <a:solidFill>
                    <a:schemeClr val="bg1"/>
                  </a:solidFill>
                </a:rPr>
                <a:t>Executive Approval to “Go”</a:t>
              </a:r>
              <a:endParaRPr lang="en-US" sz="1300" b="1" i="1" dirty="0">
                <a:solidFill>
                  <a:schemeClr val="bg1"/>
                </a:solidFill>
              </a:endParaRPr>
            </a:p>
          </p:txBody>
        </p:sp>
      </p:grpSp>
    </p:spTree>
    <p:extLst>
      <p:ext uri="{BB962C8B-B14F-4D97-AF65-F5344CB8AC3E}">
        <p14:creationId xmlns:p14="http://schemas.microsoft.com/office/powerpoint/2010/main" val="181541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18</a:t>
            </a:fld>
            <a:endParaRPr lang="en-US" dirty="0">
              <a:solidFill>
                <a:schemeClr val="bg1"/>
              </a:solidFill>
            </a:endParaRPr>
          </a:p>
        </p:txBody>
      </p:sp>
      <p:sp>
        <p:nvSpPr>
          <p:cNvPr id="3" name="Title 2"/>
          <p:cNvSpPr>
            <a:spLocks noGrp="1"/>
          </p:cNvSpPr>
          <p:nvPr>
            <p:ph type="title"/>
          </p:nvPr>
        </p:nvSpPr>
        <p:spPr/>
        <p:txBody>
          <a:bodyPr/>
          <a:lstStyle/>
          <a:p>
            <a:r>
              <a:rPr lang="en-US" dirty="0" smtClean="0"/>
              <a:t>Initiation Service Options</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6" name="Group 5"/>
          <p:cNvGrpSpPr/>
          <p:nvPr/>
        </p:nvGrpSpPr>
        <p:grpSpPr>
          <a:xfrm>
            <a:off x="545017" y="1220368"/>
            <a:ext cx="11024767" cy="4332404"/>
            <a:chOff x="545017" y="1246872"/>
            <a:chExt cx="11024767" cy="4332404"/>
          </a:xfrm>
        </p:grpSpPr>
        <p:sp>
          <p:nvSpPr>
            <p:cNvPr id="7" name="Rounded Rectangle 6"/>
            <p:cNvSpPr/>
            <p:nvPr/>
          </p:nvSpPr>
          <p:spPr>
            <a:xfrm>
              <a:off x="545017" y="4360724"/>
              <a:ext cx="10881360" cy="1218552"/>
            </a:xfrm>
            <a:prstGeom prst="roundRect">
              <a:avLst/>
            </a:prstGeom>
            <a:solidFill>
              <a:srgbClr val="F2F2F2"/>
            </a:solidFill>
            <a:ln w="25400" cap="flat" cmpd="sng" algn="ctr">
              <a:noFill/>
              <a:prstDash val="solid"/>
            </a:ln>
            <a:effectLst/>
          </p:spPr>
          <p:txBody>
            <a:bodyPr rot="0" spcFirstLastPara="0" vertOverflow="overflow" horzOverflow="overflow" vert="vert270" wrap="square" lIns="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latin typeface="Calibri"/>
                </a:rPr>
                <a:t>Deliverables</a:t>
              </a:r>
              <a:endParaRPr kumimoji="0" lang="en-US" sz="1200" b="1" i="0" u="none" strike="noStrike" kern="0" cap="none" spc="0" normalizeH="0" baseline="0" noProof="0" dirty="0" smtClean="0">
                <a:ln>
                  <a:noFill/>
                </a:ln>
                <a:effectLst/>
                <a:uLnTx/>
                <a:uFillTx/>
                <a:latin typeface="Calibri"/>
              </a:endParaRPr>
            </a:p>
          </p:txBody>
        </p:sp>
        <p:sp>
          <p:nvSpPr>
            <p:cNvPr id="8" name="Right Arrow 7"/>
            <p:cNvSpPr/>
            <p:nvPr/>
          </p:nvSpPr>
          <p:spPr>
            <a:xfrm rot="5400000">
              <a:off x="679197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9" name="Right Arrow 8"/>
            <p:cNvSpPr/>
            <p:nvPr/>
          </p:nvSpPr>
          <p:spPr>
            <a:xfrm rot="5400000">
              <a:off x="8527302"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0" name="Right Arrow 9"/>
            <p:cNvSpPr/>
            <p:nvPr/>
          </p:nvSpPr>
          <p:spPr>
            <a:xfrm rot="5400000">
              <a:off x="10289074"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1" name="Right Arrow 10"/>
            <p:cNvSpPr/>
            <p:nvPr/>
          </p:nvSpPr>
          <p:spPr>
            <a:xfrm rot="5400000">
              <a:off x="4992833"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2" name="Right Arrow 11"/>
            <p:cNvSpPr/>
            <p:nvPr/>
          </p:nvSpPr>
          <p:spPr>
            <a:xfrm rot="5400000">
              <a:off x="324029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3" name="Right Arrow 12"/>
            <p:cNvSpPr/>
            <p:nvPr/>
          </p:nvSpPr>
          <p:spPr>
            <a:xfrm rot="5400000">
              <a:off x="1501080"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4" name="Rounded Rectangle 13"/>
            <p:cNvSpPr/>
            <p:nvPr/>
          </p:nvSpPr>
          <p:spPr>
            <a:xfrm>
              <a:off x="837393"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a:buFont typeface="+mj-lt"/>
                <a:buAutoNum type="arabicPeriod"/>
              </a:pPr>
              <a:r>
                <a:rPr lang="en-US" sz="1100" dirty="0" smtClean="0">
                  <a:solidFill>
                    <a:srgbClr val="002060"/>
                  </a:solidFill>
                  <a:cs typeface="Arial"/>
                </a:rPr>
                <a:t>Identify </a:t>
              </a:r>
              <a:r>
                <a:rPr lang="en-US" sz="1100" dirty="0">
                  <a:solidFill>
                    <a:srgbClr val="002060"/>
                  </a:solidFill>
                  <a:cs typeface="Arial"/>
                </a:rPr>
                <a:t>Core Team </a:t>
              </a:r>
              <a:r>
                <a:rPr lang="en-US" sz="1100" dirty="0" smtClean="0">
                  <a:solidFill>
                    <a:srgbClr val="002060"/>
                  </a:solidFill>
                  <a:cs typeface="Arial"/>
                </a:rPr>
                <a:t>Participants</a:t>
              </a:r>
            </a:p>
            <a:p>
              <a:pPr marL="228600" indent="-228600">
                <a:buFont typeface="+mj-lt"/>
                <a:buAutoNum type="arabicPeriod"/>
              </a:pPr>
              <a:r>
                <a:rPr lang="en-US" sz="1100" dirty="0" smtClean="0">
                  <a:solidFill>
                    <a:srgbClr val="002060"/>
                  </a:solidFill>
                  <a:cs typeface="Arial"/>
                </a:rPr>
                <a:t>Get </a:t>
              </a:r>
              <a:r>
                <a:rPr lang="en-US" sz="1100" dirty="0">
                  <a:solidFill>
                    <a:srgbClr val="002060"/>
                  </a:solidFill>
                  <a:cs typeface="Arial"/>
                </a:rPr>
                <a:t>to </a:t>
              </a:r>
              <a:r>
                <a:rPr lang="en-US" sz="1100" dirty="0" smtClean="0">
                  <a:solidFill>
                    <a:srgbClr val="002060"/>
                  </a:solidFill>
                  <a:cs typeface="Arial"/>
                </a:rPr>
                <a:t>Execution Plan</a:t>
              </a:r>
            </a:p>
            <a:p>
              <a:pPr marL="228600" indent="-228600">
                <a:buFont typeface="+mj-lt"/>
                <a:buAutoNum type="arabicPeriod"/>
              </a:pPr>
              <a:r>
                <a:rPr lang="en-US" sz="1100" dirty="0" smtClean="0">
                  <a:solidFill>
                    <a:srgbClr val="002060"/>
                  </a:solidFill>
                  <a:cs typeface="Arial"/>
                </a:rPr>
                <a:t>Define </a:t>
              </a:r>
              <a:r>
                <a:rPr lang="en-US" sz="1100" dirty="0">
                  <a:solidFill>
                    <a:srgbClr val="002060"/>
                  </a:solidFill>
                  <a:cs typeface="Arial"/>
                </a:rPr>
                <a:t>Targeted </a:t>
              </a:r>
              <a:r>
                <a:rPr lang="en-US" sz="1100" dirty="0" smtClean="0">
                  <a:solidFill>
                    <a:srgbClr val="002060"/>
                  </a:solidFill>
                  <a:cs typeface="Arial"/>
                </a:rPr>
                <a:t>Milestones</a:t>
              </a:r>
              <a:endParaRPr lang="en-US" sz="1100" dirty="0">
                <a:solidFill>
                  <a:srgbClr val="002060"/>
                </a:solidFill>
                <a:cs typeface="Arial"/>
              </a:endParaRPr>
            </a:p>
          </p:txBody>
        </p:sp>
        <p:sp>
          <p:nvSpPr>
            <p:cNvPr id="15" name="Rounded Rectangle 14"/>
            <p:cNvSpPr/>
            <p:nvPr/>
          </p:nvSpPr>
          <p:spPr>
            <a:xfrm>
              <a:off x="2600217"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Refined </a:t>
              </a:r>
              <a:r>
                <a:rPr lang="en-US" sz="1100" dirty="0" smtClean="0">
                  <a:solidFill>
                    <a:srgbClr val="002060"/>
                  </a:solidFill>
                  <a:cs typeface="Arial"/>
                </a:rPr>
                <a:t>Scope and High-Level BRD </a:t>
              </a:r>
              <a:r>
                <a:rPr lang="en-US" sz="1100" i="1" dirty="0" smtClean="0">
                  <a:solidFill>
                    <a:srgbClr val="002060"/>
                  </a:solidFill>
                  <a:cs typeface="Arial"/>
                </a:rPr>
                <a:t>(Capabilities </a:t>
              </a:r>
              <a:r>
                <a:rPr lang="en-US" sz="1100" i="1" dirty="0">
                  <a:solidFill>
                    <a:srgbClr val="002060"/>
                  </a:solidFill>
                  <a:cs typeface="Arial"/>
                </a:rPr>
                <a:t>/ EPICs</a:t>
              </a:r>
              <a:r>
                <a:rPr lang="en-US" sz="1100" i="1" dirty="0" smtClean="0">
                  <a:solidFill>
                    <a:srgbClr val="002060"/>
                  </a:solidFill>
                  <a:cs typeface="Arial"/>
                </a:rPr>
                <a:t>)</a:t>
              </a:r>
              <a:r>
                <a:rPr lang="en-US" sz="1100" dirty="0" smtClean="0">
                  <a:solidFill>
                    <a:srgbClr val="002060"/>
                  </a:solidFill>
                  <a:cs typeface="Arial"/>
                </a:rPr>
                <a:t> in the Initiation BRD Template</a:t>
              </a:r>
              <a:endParaRPr lang="en-US" sz="1100" i="1" dirty="0">
                <a:solidFill>
                  <a:srgbClr val="002060"/>
                </a:solidFill>
                <a:cs typeface="Arial"/>
              </a:endParaRPr>
            </a:p>
          </p:txBody>
        </p:sp>
        <p:sp>
          <p:nvSpPr>
            <p:cNvPr id="16" name="Rounded Rectangle 15"/>
            <p:cNvSpPr/>
            <p:nvPr/>
          </p:nvSpPr>
          <p:spPr>
            <a:xfrm>
              <a:off x="43457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Finalized </a:t>
              </a:r>
              <a:r>
                <a:rPr lang="en-US" sz="1100" dirty="0" smtClean="0">
                  <a:solidFill>
                    <a:srgbClr val="002060"/>
                  </a:solidFill>
                  <a:cs typeface="Arial"/>
                </a:rPr>
                <a:t>Scope and High-Level </a:t>
              </a:r>
              <a:r>
                <a:rPr lang="en-US" sz="1100" dirty="0">
                  <a:solidFill>
                    <a:srgbClr val="002060"/>
                  </a:solidFill>
                  <a:cs typeface="Arial"/>
                </a:rPr>
                <a:t>BRD </a:t>
              </a:r>
              <a:r>
                <a:rPr lang="en-US" sz="1100" i="1" dirty="0">
                  <a:solidFill>
                    <a:srgbClr val="002060"/>
                  </a:solidFill>
                  <a:cs typeface="Arial"/>
                </a:rPr>
                <a:t>(Capabilities / EPICs</a:t>
              </a:r>
              <a:r>
                <a:rPr lang="en-US" sz="1100" i="1" dirty="0" smtClean="0">
                  <a:solidFill>
                    <a:srgbClr val="002060"/>
                  </a:solidFill>
                  <a:cs typeface="Arial"/>
                </a:rPr>
                <a:t>)</a:t>
              </a:r>
            </a:p>
            <a:p>
              <a:pPr marL="228600" indent="-228600" defTabSz="914400">
                <a:buFont typeface="+mj-lt"/>
                <a:buAutoNum type="arabicPeriod"/>
              </a:pPr>
              <a:r>
                <a:rPr lang="en-US" sz="1100" dirty="0" smtClean="0">
                  <a:solidFill>
                    <a:srgbClr val="002060"/>
                  </a:solidFill>
                  <a:cs typeface="Arial"/>
                </a:rPr>
                <a:t>Distribute to HLBR Survey Respondents</a:t>
              </a:r>
              <a:endParaRPr lang="en-US" sz="1100" dirty="0">
                <a:solidFill>
                  <a:srgbClr val="002060"/>
                </a:solidFill>
                <a:cs typeface="Arial"/>
              </a:endParaRPr>
            </a:p>
          </p:txBody>
        </p:sp>
        <p:sp>
          <p:nvSpPr>
            <p:cNvPr id="17" name="Rounded Rectangle 16"/>
            <p:cNvSpPr/>
            <p:nvPr/>
          </p:nvSpPr>
          <p:spPr>
            <a:xfrm>
              <a:off x="6125866"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Identified Systems </a:t>
              </a:r>
              <a:r>
                <a:rPr lang="en-US" sz="1100" dirty="0" smtClean="0">
                  <a:solidFill>
                    <a:srgbClr val="002060"/>
                  </a:solidFill>
                  <a:cs typeface="Arial"/>
                </a:rPr>
                <a:t>List and Solution Context Diagram</a:t>
              </a:r>
              <a:endParaRPr lang="en-US" sz="1100" dirty="0">
                <a:solidFill>
                  <a:srgbClr val="002060"/>
                </a:solidFill>
                <a:cs typeface="Arial"/>
              </a:endParaRPr>
            </a:p>
          </p:txBody>
        </p:sp>
        <p:sp>
          <p:nvSpPr>
            <p:cNvPr id="18" name="Rounded Rectangle 17"/>
            <p:cNvSpPr/>
            <p:nvPr/>
          </p:nvSpPr>
          <p:spPr>
            <a:xfrm>
              <a:off x="78864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Initial 90 Day Resource </a:t>
              </a:r>
              <a:r>
                <a:rPr lang="en-US" sz="1100" dirty="0" smtClean="0">
                  <a:solidFill>
                    <a:srgbClr val="002060"/>
                  </a:solidFill>
                  <a:cs typeface="Arial"/>
                </a:rPr>
                <a:t>Estimates to staff project</a:t>
              </a:r>
            </a:p>
            <a:p>
              <a:pPr marL="228600" indent="-228600" defTabSz="914400">
                <a:buFont typeface="+mj-lt"/>
                <a:buAutoNum type="arabicPeriod"/>
              </a:pPr>
              <a:r>
                <a:rPr lang="en-US" sz="1100" dirty="0" smtClean="0">
                  <a:solidFill>
                    <a:srgbClr val="002060"/>
                  </a:solidFill>
                  <a:cs typeface="Arial"/>
                </a:rPr>
                <a:t>T-Shirt </a:t>
              </a:r>
              <a:r>
                <a:rPr lang="en-US" sz="1100" dirty="0">
                  <a:solidFill>
                    <a:srgbClr val="002060"/>
                  </a:solidFill>
                  <a:cs typeface="Arial"/>
                </a:rPr>
                <a:t>ROM, if applicable</a:t>
              </a:r>
            </a:p>
          </p:txBody>
        </p:sp>
        <p:sp>
          <p:nvSpPr>
            <p:cNvPr id="19" name="Rounded Rectangle 18"/>
            <p:cNvSpPr/>
            <p:nvPr/>
          </p:nvSpPr>
          <p:spPr>
            <a:xfrm>
              <a:off x="9652305"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Execution Gate Approval</a:t>
              </a:r>
            </a:p>
            <a:p>
              <a:pPr marL="228600" indent="-228600" defTabSz="914400">
                <a:buFont typeface="+mj-lt"/>
                <a:buAutoNum type="arabicPeriod"/>
              </a:pPr>
              <a:r>
                <a:rPr lang="en-US" sz="1100" dirty="0" smtClean="0">
                  <a:solidFill>
                    <a:srgbClr val="002060"/>
                  </a:solidFill>
                  <a:cs typeface="Arial"/>
                </a:rPr>
                <a:t>IT DM Transition</a:t>
              </a:r>
            </a:p>
            <a:p>
              <a:pPr marL="228600" indent="-228600" defTabSz="914400">
                <a:buFont typeface="+mj-lt"/>
                <a:buAutoNum type="arabicPeriod"/>
              </a:pPr>
              <a:r>
                <a:rPr lang="en-US" sz="1100" dirty="0" smtClean="0">
                  <a:solidFill>
                    <a:srgbClr val="002060"/>
                  </a:solidFill>
                  <a:cs typeface="Arial"/>
                </a:rPr>
                <a:t>Initial JIRA </a:t>
              </a:r>
              <a:r>
                <a:rPr lang="en-US" sz="1100" dirty="0">
                  <a:solidFill>
                    <a:srgbClr val="002060"/>
                  </a:solidFill>
                  <a:cs typeface="Arial"/>
                </a:rPr>
                <a:t>Upload</a:t>
              </a:r>
            </a:p>
          </p:txBody>
        </p:sp>
        <p:grpSp>
          <p:nvGrpSpPr>
            <p:cNvPr id="20" name="Group 19"/>
            <p:cNvGrpSpPr/>
            <p:nvPr/>
          </p:nvGrpSpPr>
          <p:grpSpPr>
            <a:xfrm>
              <a:off x="9648432" y="1246872"/>
              <a:ext cx="1921352" cy="2973580"/>
              <a:chOff x="9648432" y="468732"/>
              <a:chExt cx="1921352" cy="2973580"/>
            </a:xfrm>
          </p:grpSpPr>
          <p:cxnSp>
            <p:nvCxnSpPr>
              <p:cNvPr id="85" name="Straight Connector 84"/>
              <p:cNvCxnSpPr/>
              <p:nvPr/>
            </p:nvCxnSpPr>
            <p:spPr>
              <a:xfrm flipV="1">
                <a:off x="10465505"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grpSp>
            <p:nvGrpSpPr>
              <p:cNvPr id="86" name="Group 85"/>
              <p:cNvGrpSpPr/>
              <p:nvPr/>
            </p:nvGrpSpPr>
            <p:grpSpPr>
              <a:xfrm>
                <a:off x="9814062" y="826296"/>
                <a:ext cx="1755722" cy="1828800"/>
                <a:chOff x="9264760" y="1992946"/>
                <a:chExt cx="1755722" cy="1828800"/>
              </a:xfrm>
            </p:grpSpPr>
            <p:sp>
              <p:nvSpPr>
                <p:cNvPr id="96" name="Pentagon 95"/>
                <p:cNvSpPr/>
                <p:nvPr/>
              </p:nvSpPr>
              <p:spPr>
                <a:xfrm>
                  <a:off x="9264760" y="1992946"/>
                  <a:ext cx="1755722" cy="1828800"/>
                </a:xfrm>
                <a:prstGeom prst="homePlate">
                  <a:avLst>
                    <a:gd name="adj" fmla="val 15316"/>
                  </a:avLst>
                </a:prstGeom>
                <a:solidFill>
                  <a:srgbClr val="1B1B1B"/>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97" name="TextBox 96"/>
                <p:cNvSpPr txBox="1"/>
                <p:nvPr/>
              </p:nvSpPr>
              <p:spPr>
                <a:xfrm rot="16200000">
                  <a:off x="10252141" y="2747195"/>
                  <a:ext cx="116417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orbel" panose="020B0503020204020204"/>
                    </a:rPr>
                    <a:t>Execution</a:t>
                  </a:r>
                </a:p>
              </p:txBody>
            </p:sp>
          </p:grpSp>
          <p:sp>
            <p:nvSpPr>
              <p:cNvPr id="87" name="Chevron 135"/>
              <p:cNvSpPr/>
              <p:nvPr/>
            </p:nvSpPr>
            <p:spPr>
              <a:xfrm>
                <a:off x="9648888" y="468732"/>
                <a:ext cx="1646133" cy="274320"/>
              </a:xfrm>
              <a:custGeom>
                <a:avLst/>
                <a:gdLst>
                  <a:gd name="connsiteX0" fmla="*/ 0 w 1645920"/>
                  <a:gd name="connsiteY0" fmla="*/ 0 h 274320"/>
                  <a:gd name="connsiteX1" fmla="*/ 1508760 w 1645920"/>
                  <a:gd name="connsiteY1" fmla="*/ 0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45920"/>
                  <a:gd name="connsiteY0" fmla="*/ 0 h 274320"/>
                  <a:gd name="connsiteX1" fmla="*/ 1644491 w 1645920"/>
                  <a:gd name="connsiteY1" fmla="*/ 2381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51635"/>
                  <a:gd name="connsiteY0" fmla="*/ 0 h 274320"/>
                  <a:gd name="connsiteX1" fmla="*/ 1644491 w 1651635"/>
                  <a:gd name="connsiteY1" fmla="*/ 2381 h 274320"/>
                  <a:gd name="connsiteX2" fmla="*/ 1645920 w 1651635"/>
                  <a:gd name="connsiteY2" fmla="*/ 137160 h 274320"/>
                  <a:gd name="connsiteX3" fmla="*/ 1651635 w 1651635"/>
                  <a:gd name="connsiteY3" fmla="*/ 274320 h 274320"/>
                  <a:gd name="connsiteX4" fmla="*/ 0 w 1651635"/>
                  <a:gd name="connsiteY4" fmla="*/ 274320 h 274320"/>
                  <a:gd name="connsiteX5" fmla="*/ 137160 w 1651635"/>
                  <a:gd name="connsiteY5" fmla="*/ 137160 h 274320"/>
                  <a:gd name="connsiteX6" fmla="*/ 0 w 1651635"/>
                  <a:gd name="connsiteY6" fmla="*/ 0 h 274320"/>
                  <a:gd name="connsiteX0" fmla="*/ 0 w 1649254"/>
                  <a:gd name="connsiteY0" fmla="*/ 0 h 274320"/>
                  <a:gd name="connsiteX1" fmla="*/ 1644491 w 1649254"/>
                  <a:gd name="connsiteY1" fmla="*/ 2381 h 274320"/>
                  <a:gd name="connsiteX2" fmla="*/ 1645920 w 1649254"/>
                  <a:gd name="connsiteY2" fmla="*/ 137160 h 274320"/>
                  <a:gd name="connsiteX3" fmla="*/ 1649254 w 1649254"/>
                  <a:gd name="connsiteY3" fmla="*/ 274320 h 274320"/>
                  <a:gd name="connsiteX4" fmla="*/ 0 w 1649254"/>
                  <a:gd name="connsiteY4" fmla="*/ 274320 h 274320"/>
                  <a:gd name="connsiteX5" fmla="*/ 137160 w 1649254"/>
                  <a:gd name="connsiteY5" fmla="*/ 137160 h 274320"/>
                  <a:gd name="connsiteX6" fmla="*/ 0 w 1649254"/>
                  <a:gd name="connsiteY6" fmla="*/ 0 h 274320"/>
                  <a:gd name="connsiteX0" fmla="*/ 0 w 1646057"/>
                  <a:gd name="connsiteY0" fmla="*/ 0 h 274320"/>
                  <a:gd name="connsiteX1" fmla="*/ 1644491 w 1646057"/>
                  <a:gd name="connsiteY1" fmla="*/ 2381 h 274320"/>
                  <a:gd name="connsiteX2" fmla="*/ 1645920 w 1646057"/>
                  <a:gd name="connsiteY2" fmla="*/ 137160 h 274320"/>
                  <a:gd name="connsiteX3" fmla="*/ 1642110 w 1646057"/>
                  <a:gd name="connsiteY3" fmla="*/ 274320 h 274320"/>
                  <a:gd name="connsiteX4" fmla="*/ 0 w 1646057"/>
                  <a:gd name="connsiteY4" fmla="*/ 274320 h 274320"/>
                  <a:gd name="connsiteX5" fmla="*/ 137160 w 1646057"/>
                  <a:gd name="connsiteY5" fmla="*/ 137160 h 274320"/>
                  <a:gd name="connsiteX6" fmla="*/ 0 w 1646057"/>
                  <a:gd name="connsiteY6" fmla="*/ 0 h 274320"/>
                  <a:gd name="connsiteX0" fmla="*/ 0 w 1646872"/>
                  <a:gd name="connsiteY0" fmla="*/ 0 h 274320"/>
                  <a:gd name="connsiteX1" fmla="*/ 1644491 w 1646872"/>
                  <a:gd name="connsiteY1" fmla="*/ 2381 h 274320"/>
                  <a:gd name="connsiteX2" fmla="*/ 1645920 w 1646872"/>
                  <a:gd name="connsiteY2" fmla="*/ 137160 h 274320"/>
                  <a:gd name="connsiteX3" fmla="*/ 1646872 w 1646872"/>
                  <a:gd name="connsiteY3" fmla="*/ 274320 h 274320"/>
                  <a:gd name="connsiteX4" fmla="*/ 0 w 1646872"/>
                  <a:gd name="connsiteY4" fmla="*/ 274320 h 274320"/>
                  <a:gd name="connsiteX5" fmla="*/ 137160 w 1646872"/>
                  <a:gd name="connsiteY5" fmla="*/ 137160 h 274320"/>
                  <a:gd name="connsiteX6" fmla="*/ 0 w 1646872"/>
                  <a:gd name="connsiteY6" fmla="*/ 0 h 274320"/>
                  <a:gd name="connsiteX0" fmla="*/ 0 w 1646133"/>
                  <a:gd name="connsiteY0" fmla="*/ 0 h 274320"/>
                  <a:gd name="connsiteX1" fmla="*/ 1644491 w 1646133"/>
                  <a:gd name="connsiteY1" fmla="*/ 2381 h 274320"/>
                  <a:gd name="connsiteX2" fmla="*/ 1645920 w 1646133"/>
                  <a:gd name="connsiteY2" fmla="*/ 137160 h 274320"/>
                  <a:gd name="connsiteX3" fmla="*/ 1644491 w 1646133"/>
                  <a:gd name="connsiteY3" fmla="*/ 274320 h 274320"/>
                  <a:gd name="connsiteX4" fmla="*/ 0 w 1646133"/>
                  <a:gd name="connsiteY4" fmla="*/ 274320 h 274320"/>
                  <a:gd name="connsiteX5" fmla="*/ 137160 w 1646133"/>
                  <a:gd name="connsiteY5" fmla="*/ 137160 h 274320"/>
                  <a:gd name="connsiteX6" fmla="*/ 0 w 1646133"/>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133" h="274320">
                    <a:moveTo>
                      <a:pt x="0" y="0"/>
                    </a:moveTo>
                    <a:lnTo>
                      <a:pt x="1644491" y="2381"/>
                    </a:lnTo>
                    <a:cubicBezTo>
                      <a:pt x="1644967" y="47307"/>
                      <a:pt x="1645444" y="92234"/>
                      <a:pt x="1645920" y="137160"/>
                    </a:cubicBezTo>
                    <a:cubicBezTo>
                      <a:pt x="1647031" y="182880"/>
                      <a:pt x="1643380" y="228600"/>
                      <a:pt x="1644491" y="274320"/>
                    </a:cubicBezTo>
                    <a:lnTo>
                      <a:pt x="0" y="274320"/>
                    </a:lnTo>
                    <a:lnTo>
                      <a:pt x="137160" y="137160"/>
                    </a:lnTo>
                    <a:lnTo>
                      <a:pt x="0" y="0"/>
                    </a:lnTo>
                    <a:close/>
                  </a:path>
                </a:pathLst>
              </a:cu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End Initiation</a:t>
                </a:r>
              </a:p>
            </p:txBody>
          </p:sp>
          <p:sp>
            <p:nvSpPr>
              <p:cNvPr id="88" name="Rounded Rectangle 87"/>
              <p:cNvSpPr/>
              <p:nvPr/>
            </p:nvSpPr>
            <p:spPr>
              <a:xfrm>
                <a:off x="9648432"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89" name="Rounded Rectangle 88"/>
              <p:cNvSpPr/>
              <p:nvPr/>
            </p:nvSpPr>
            <p:spPr>
              <a:xfrm>
                <a:off x="9652305"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0" name="TextBox 89"/>
              <p:cNvSpPr txBox="1"/>
              <p:nvPr/>
            </p:nvSpPr>
            <p:spPr>
              <a:xfrm>
                <a:off x="9683360"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Executive Summary and Transition</a:t>
                </a:r>
              </a:p>
            </p:txBody>
          </p:sp>
          <p:sp>
            <p:nvSpPr>
              <p:cNvPr id="91" name="Rounded Rectangle 90"/>
              <p:cNvSpPr/>
              <p:nvPr/>
            </p:nvSpPr>
            <p:spPr>
              <a:xfrm>
                <a:off x="9652305"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REQUEST “GO” APPROVAL AND TRANSITION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2" name="Oval 91"/>
              <p:cNvSpPr/>
              <p:nvPr/>
            </p:nvSpPr>
            <p:spPr>
              <a:xfrm>
                <a:off x="10996508"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6</a:t>
                </a:r>
              </a:p>
            </p:txBody>
          </p:sp>
          <p:grpSp>
            <p:nvGrpSpPr>
              <p:cNvPr id="93" name="Group 92"/>
              <p:cNvGrpSpPr/>
              <p:nvPr/>
            </p:nvGrpSpPr>
            <p:grpSpPr>
              <a:xfrm>
                <a:off x="10014192" y="917817"/>
                <a:ext cx="914400" cy="914400"/>
                <a:chOff x="7658100" y="238812"/>
                <a:chExt cx="1143000" cy="1141879"/>
              </a:xfrm>
            </p:grpSpPr>
            <p:sp>
              <p:nvSpPr>
                <p:cNvPr id="94" name="Oval 93"/>
                <p:cNvSpPr/>
                <p:nvPr/>
              </p:nvSpPr>
              <p:spPr>
                <a:xfrm>
                  <a:off x="7658100" y="23881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5" name="Picture 94"/>
                <p:cNvPicPr>
                  <a:picLocks noChangeAspect="1"/>
                </p:cNvPicPr>
                <p:nvPr/>
              </p:nvPicPr>
              <p:blipFill>
                <a:blip r:embed="rId2"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7818120" y="398271"/>
                  <a:ext cx="822960" cy="822960"/>
                </a:xfrm>
                <a:prstGeom prst="rect">
                  <a:avLst/>
                </a:prstGeom>
              </p:spPr>
            </p:pic>
          </p:grpSp>
        </p:grpSp>
        <p:grpSp>
          <p:nvGrpSpPr>
            <p:cNvPr id="21" name="Group 20"/>
            <p:cNvGrpSpPr/>
            <p:nvPr/>
          </p:nvGrpSpPr>
          <p:grpSpPr>
            <a:xfrm>
              <a:off x="7820299" y="1246872"/>
              <a:ext cx="1982214" cy="2973580"/>
              <a:chOff x="7820299" y="468732"/>
              <a:chExt cx="1982214" cy="2973580"/>
            </a:xfrm>
          </p:grpSpPr>
          <p:cxnSp>
            <p:nvCxnSpPr>
              <p:cNvPr id="74" name="Straight Connector 73"/>
              <p:cNvCxnSpPr/>
              <p:nvPr/>
            </p:nvCxnSpPr>
            <p:spPr>
              <a:xfrm flipV="1">
                <a:off x="869147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5" name="Chevron 74"/>
              <p:cNvSpPr/>
              <p:nvPr/>
            </p:nvSpPr>
            <p:spPr>
              <a:xfrm>
                <a:off x="782029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Estimation</a:t>
                </a:r>
              </a:p>
            </p:txBody>
          </p:sp>
          <p:sp>
            <p:nvSpPr>
              <p:cNvPr id="76" name="Pentagon 75"/>
              <p:cNvSpPr/>
              <p:nvPr/>
            </p:nvSpPr>
            <p:spPr>
              <a:xfrm>
                <a:off x="8046791" y="826296"/>
                <a:ext cx="1755722" cy="1828800"/>
              </a:xfrm>
              <a:prstGeom prst="homePlate">
                <a:avLst>
                  <a:gd name="adj" fmla="val 15316"/>
                </a:avLst>
              </a:prstGeom>
              <a:solidFill>
                <a:srgbClr val="D9D9D9">
                  <a:lumMod val="2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7" name="Rounded Rectangle 76"/>
              <p:cNvSpPr/>
              <p:nvPr/>
            </p:nvSpPr>
            <p:spPr>
              <a:xfrm>
                <a:off x="788261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8" name="Rounded Rectangle 77"/>
              <p:cNvSpPr/>
              <p:nvPr/>
            </p:nvSpPr>
            <p:spPr>
              <a:xfrm>
                <a:off x="788648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9" name="TextBox 78"/>
              <p:cNvSpPr txBox="1"/>
              <p:nvPr/>
            </p:nvSpPr>
            <p:spPr>
              <a:xfrm>
                <a:off x="7917544"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Resource Engagement Planning / ROM</a:t>
                </a:r>
              </a:p>
            </p:txBody>
          </p:sp>
          <p:sp>
            <p:nvSpPr>
              <p:cNvPr id="80" name="Rounded Rectangle 79"/>
              <p:cNvSpPr/>
              <p:nvPr/>
            </p:nvSpPr>
            <p:spPr>
              <a:xfrm>
                <a:off x="788648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90 DAY RESOURCE ESTIMATES AND/OR ROM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81" name="Oval 80"/>
              <p:cNvSpPr/>
              <p:nvPr/>
            </p:nvSpPr>
            <p:spPr>
              <a:xfrm>
                <a:off x="923069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5</a:t>
                </a:r>
              </a:p>
            </p:txBody>
          </p:sp>
          <p:grpSp>
            <p:nvGrpSpPr>
              <p:cNvPr id="82" name="Group 81"/>
              <p:cNvGrpSpPr/>
              <p:nvPr/>
            </p:nvGrpSpPr>
            <p:grpSpPr>
              <a:xfrm>
                <a:off x="8248376" y="912103"/>
                <a:ext cx="914400" cy="914400"/>
                <a:chOff x="5486609" y="3738505"/>
                <a:chExt cx="1143000" cy="1141879"/>
              </a:xfrm>
            </p:grpSpPr>
            <p:sp>
              <p:nvSpPr>
                <p:cNvPr id="83" name="Oval 82"/>
                <p:cNvSpPr/>
                <p:nvPr/>
              </p:nvSpPr>
              <p:spPr>
                <a:xfrm>
                  <a:off x="5486609" y="3738505"/>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84" name="Picture 83"/>
                <p:cNvPicPr>
                  <a:picLocks noChangeAspect="1"/>
                </p:cNvPicPr>
                <p:nvPr/>
              </p:nvPicPr>
              <p:blipFill>
                <a:blip r:embed="rId3"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5639480" y="3901089"/>
                  <a:ext cx="816711" cy="816711"/>
                </a:xfrm>
                <a:prstGeom prst="rect">
                  <a:avLst/>
                </a:prstGeom>
              </p:spPr>
            </p:pic>
          </p:grpSp>
        </p:grpSp>
        <p:grpSp>
          <p:nvGrpSpPr>
            <p:cNvPr id="22" name="Group 21"/>
            <p:cNvGrpSpPr/>
            <p:nvPr/>
          </p:nvGrpSpPr>
          <p:grpSpPr>
            <a:xfrm>
              <a:off x="5991709" y="1246872"/>
              <a:ext cx="2055427" cy="2973580"/>
              <a:chOff x="5991709" y="468732"/>
              <a:chExt cx="2055427" cy="2973580"/>
            </a:xfrm>
          </p:grpSpPr>
          <p:cxnSp>
            <p:nvCxnSpPr>
              <p:cNvPr id="63" name="Straight Connector 62"/>
              <p:cNvCxnSpPr/>
              <p:nvPr/>
            </p:nvCxnSpPr>
            <p:spPr>
              <a:xfrm flipV="1">
                <a:off x="69417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64" name="Chevron 63"/>
              <p:cNvSpPr/>
              <p:nvPr/>
            </p:nvSpPr>
            <p:spPr>
              <a:xfrm>
                <a:off x="599170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white"/>
                    </a:solidFill>
                    <a:effectLst/>
                    <a:uLnTx/>
                    <a:uFillTx/>
                    <a:latin typeface="Calibri"/>
                    <a:ea typeface="+mn-ea"/>
                    <a:cs typeface="+mn-cs"/>
                  </a:rPr>
                  <a:t>Solutioning</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5" name="Pentagon 64"/>
              <p:cNvSpPr/>
              <p:nvPr/>
            </p:nvSpPr>
            <p:spPr>
              <a:xfrm>
                <a:off x="6291414" y="826296"/>
                <a:ext cx="1755722" cy="1828800"/>
              </a:xfrm>
              <a:prstGeom prst="homePlate">
                <a:avLst>
                  <a:gd name="adj" fmla="val 15316"/>
                </a:avLst>
              </a:prstGeom>
              <a:solidFill>
                <a:srgbClr val="D9D9D9">
                  <a:lumMod val="5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6" name="Rounded Rectangle 65"/>
              <p:cNvSpPr/>
              <p:nvPr/>
            </p:nvSpPr>
            <p:spPr>
              <a:xfrm>
                <a:off x="6127239"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7" name="Rounded Rectangle 66"/>
              <p:cNvSpPr/>
              <p:nvPr/>
            </p:nvSpPr>
            <p:spPr>
              <a:xfrm>
                <a:off x="613111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68" name="TextBox 67"/>
              <p:cNvSpPr txBox="1"/>
              <p:nvPr/>
            </p:nvSpPr>
            <p:spPr>
              <a:xfrm>
                <a:off x="6162167"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Solution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Workshop</a:t>
                </a:r>
              </a:p>
            </p:txBody>
          </p:sp>
          <p:sp>
            <p:nvSpPr>
              <p:cNvPr id="69" name="Rounded Rectangle 68"/>
              <p:cNvSpPr/>
              <p:nvPr/>
            </p:nvSpPr>
            <p:spPr>
              <a:xfrm>
                <a:off x="613111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BUILD CONCEPTUAL HIGH-LEVEL SOLUTION DESIGN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0" name="Oval 69"/>
              <p:cNvSpPr/>
              <p:nvPr/>
            </p:nvSpPr>
            <p:spPr>
              <a:xfrm>
                <a:off x="7475315"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4</a:t>
                </a:r>
              </a:p>
            </p:txBody>
          </p:sp>
          <p:grpSp>
            <p:nvGrpSpPr>
              <p:cNvPr id="71" name="Group 70"/>
              <p:cNvGrpSpPr/>
              <p:nvPr/>
            </p:nvGrpSpPr>
            <p:grpSpPr>
              <a:xfrm>
                <a:off x="6492999" y="912103"/>
                <a:ext cx="914400" cy="914400"/>
                <a:chOff x="5671495" y="2014322"/>
                <a:chExt cx="1143000" cy="1141879"/>
              </a:xfrm>
            </p:grpSpPr>
            <p:sp>
              <p:nvSpPr>
                <p:cNvPr id="72" name="Oval 71"/>
                <p:cNvSpPr/>
                <p:nvPr/>
              </p:nvSpPr>
              <p:spPr>
                <a:xfrm>
                  <a:off x="5671495" y="201432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73" name="Picture 7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32116" y="2310941"/>
                  <a:ext cx="883403" cy="548640"/>
                </a:xfrm>
                <a:prstGeom prst="rect">
                  <a:avLst/>
                </a:prstGeom>
              </p:spPr>
            </p:pic>
          </p:grpSp>
        </p:grpSp>
        <p:grpSp>
          <p:nvGrpSpPr>
            <p:cNvPr id="23" name="Group 22"/>
            <p:cNvGrpSpPr/>
            <p:nvPr/>
          </p:nvGrpSpPr>
          <p:grpSpPr>
            <a:xfrm>
              <a:off x="4367989" y="1422583"/>
              <a:ext cx="1919897" cy="2799369"/>
              <a:chOff x="4367989" y="644443"/>
              <a:chExt cx="1919897" cy="2799369"/>
            </a:xfrm>
          </p:grpSpPr>
          <p:cxnSp>
            <p:nvCxnSpPr>
              <p:cNvPr id="51" name="Straight Connector 50"/>
              <p:cNvCxnSpPr/>
              <p:nvPr/>
            </p:nvCxnSpPr>
            <p:spPr>
              <a:xfrm flipV="1">
                <a:off x="5175713"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2" name="Pentagon 51"/>
              <p:cNvSpPr/>
              <p:nvPr/>
            </p:nvSpPr>
            <p:spPr>
              <a:xfrm>
                <a:off x="4532164" y="826296"/>
                <a:ext cx="1755722" cy="1828800"/>
              </a:xfrm>
              <a:prstGeom prst="homePlate">
                <a:avLst>
                  <a:gd name="adj" fmla="val 15316"/>
                </a:avLst>
              </a:prstGeom>
              <a:solidFill>
                <a:srgbClr val="D9D9D9">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3" name="Rounded Rectangle 52"/>
              <p:cNvSpPr/>
              <p:nvPr/>
            </p:nvSpPr>
            <p:spPr>
              <a:xfrm>
                <a:off x="4367989" y="8082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4" name="Rounded Rectangle 53"/>
              <p:cNvSpPr/>
              <p:nvPr/>
            </p:nvSpPr>
            <p:spPr>
              <a:xfrm>
                <a:off x="4371862" y="25294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5" name="TextBox 54"/>
              <p:cNvSpPr txBox="1"/>
              <p:nvPr/>
            </p:nvSpPr>
            <p:spPr>
              <a:xfrm>
                <a:off x="4402917" y="18565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Validation</a:t>
                </a:r>
              </a:p>
            </p:txBody>
          </p:sp>
          <p:sp>
            <p:nvSpPr>
              <p:cNvPr id="56" name="Rounded Rectangle 55"/>
              <p:cNvSpPr/>
              <p:nvPr/>
            </p:nvSpPr>
            <p:spPr>
              <a:xfrm>
                <a:off x="4371862" y="2575132"/>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REVIEW AND VERIFY</a:t>
                </a:r>
                <a:r>
                  <a:rPr kumimoji="0" lang="en-US" sz="1050" b="1" i="0" u="none" strike="noStrike" kern="0" cap="none" spc="0" normalizeH="0" noProof="0" dirty="0" smtClean="0">
                    <a:ln>
                      <a:noFill/>
                    </a:ln>
                    <a:solidFill>
                      <a:srgbClr val="5E5E5E"/>
                    </a:solidFill>
                    <a:effectLst/>
                    <a:uLnTx/>
                    <a:uFillTx/>
                    <a:latin typeface="Arial" panose="020B0604020202020204" pitchFamily="34" charset="0"/>
                    <a:ea typeface="+mn-ea"/>
                    <a:cs typeface="Arial" panose="020B0604020202020204" pitchFamily="34" charset="0"/>
                  </a:rPr>
                  <a:t>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7" name="Oval 56"/>
              <p:cNvSpPr/>
              <p:nvPr/>
            </p:nvSpPr>
            <p:spPr>
              <a:xfrm>
                <a:off x="5716065" y="7625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3</a:t>
                </a:r>
              </a:p>
            </p:txBody>
          </p:sp>
          <p:grpSp>
            <p:nvGrpSpPr>
              <p:cNvPr id="58" name="Group 57"/>
              <p:cNvGrpSpPr/>
              <p:nvPr/>
            </p:nvGrpSpPr>
            <p:grpSpPr>
              <a:xfrm>
                <a:off x="4733749" y="912103"/>
                <a:ext cx="914400" cy="914400"/>
                <a:chOff x="7069894" y="2062433"/>
                <a:chExt cx="914400" cy="914400"/>
              </a:xfrm>
            </p:grpSpPr>
            <p:grpSp>
              <p:nvGrpSpPr>
                <p:cNvPr id="59" name="Group 58"/>
                <p:cNvGrpSpPr/>
                <p:nvPr/>
              </p:nvGrpSpPr>
              <p:grpSpPr>
                <a:xfrm>
                  <a:off x="7069894" y="2062433"/>
                  <a:ext cx="914400" cy="914400"/>
                  <a:chOff x="1861437" y="2016713"/>
                  <a:chExt cx="1143000" cy="1141879"/>
                </a:xfrm>
              </p:grpSpPr>
              <p:sp>
                <p:nvSpPr>
                  <p:cNvPr id="61" name="Oval 60"/>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62" name="Picture 61"/>
                  <p:cNvPicPr>
                    <a:picLocks noChangeAspect="1"/>
                  </p:cNvPicPr>
                  <p:nvPr/>
                </p:nvPicPr>
                <p:blipFill>
                  <a:blip r:embed="rId5"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pic>
              <p:nvPicPr>
                <p:cNvPr id="60" name="Picture 59"/>
                <p:cNvPicPr>
                  <a:picLocks noChangeAspect="1"/>
                </p:cNvPicPr>
                <p:nvPr/>
              </p:nvPicPr>
              <p:blipFill>
                <a:blip r:embed="rId6" cstate="print">
                  <a:clrChange>
                    <a:clrFrom>
                      <a:srgbClr val="FFFFFF"/>
                    </a:clrFrom>
                    <a:clrTo>
                      <a:srgbClr val="FFFFFF">
                        <a:alpha val="0"/>
                      </a:srgbClr>
                    </a:clrTo>
                  </a:clrChange>
                  <a:duotone>
                    <a:srgbClr val="3D719C">
                      <a:shade val="45000"/>
                      <a:satMod val="135000"/>
                    </a:srgbClr>
                    <a:prstClr val="white"/>
                  </a:duotone>
                  <a:extLst>
                    <a:ext uri="{28A0092B-C50C-407E-A947-70E740481C1C}">
                      <a14:useLocalDpi xmlns:a14="http://schemas.microsoft.com/office/drawing/2010/main" val="0"/>
                    </a:ext>
                  </a:extLst>
                </a:blip>
                <a:stretch>
                  <a:fillRect/>
                </a:stretch>
              </p:blipFill>
              <p:spPr>
                <a:xfrm>
                  <a:off x="7353189" y="2150220"/>
                  <a:ext cx="347809" cy="182880"/>
                </a:xfrm>
                <a:prstGeom prst="rect">
                  <a:avLst/>
                </a:prstGeom>
              </p:spPr>
            </p:pic>
          </p:grpSp>
        </p:grpSp>
        <p:grpSp>
          <p:nvGrpSpPr>
            <p:cNvPr id="24" name="Group 23"/>
            <p:cNvGrpSpPr/>
            <p:nvPr/>
          </p:nvGrpSpPr>
          <p:grpSpPr>
            <a:xfrm>
              <a:off x="2604866" y="1422583"/>
              <a:ext cx="1919897" cy="2797869"/>
              <a:chOff x="2604866" y="644443"/>
              <a:chExt cx="1919897" cy="2797869"/>
            </a:xfrm>
          </p:grpSpPr>
          <p:cxnSp>
            <p:nvCxnSpPr>
              <p:cNvPr id="41" name="Straight Connector 40"/>
              <p:cNvCxnSpPr/>
              <p:nvPr/>
            </p:nvCxnSpPr>
            <p:spPr>
              <a:xfrm flipV="1">
                <a:off x="3409666"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42" name="Pentagon 41"/>
              <p:cNvSpPr/>
              <p:nvPr/>
            </p:nvSpPr>
            <p:spPr>
              <a:xfrm>
                <a:off x="2769041" y="826296"/>
                <a:ext cx="1755722" cy="1828800"/>
              </a:xfrm>
              <a:prstGeom prst="homePlate">
                <a:avLst>
                  <a:gd name="adj" fmla="val 15316"/>
                </a:avLst>
              </a:prstGeom>
              <a:solidFill>
                <a:srgbClr val="D9D9D9">
                  <a:lumMod val="9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3" name="Rounded Rectangle 42"/>
              <p:cNvSpPr/>
              <p:nvPr/>
            </p:nvSpPr>
            <p:spPr>
              <a:xfrm>
                <a:off x="260486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4" name="Rounded Rectangle 43"/>
              <p:cNvSpPr/>
              <p:nvPr/>
            </p:nvSpPr>
            <p:spPr>
              <a:xfrm>
                <a:off x="260873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5" name="TextBox 44"/>
              <p:cNvSpPr txBox="1"/>
              <p:nvPr/>
            </p:nvSpPr>
            <p:spPr>
              <a:xfrm>
                <a:off x="263979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Elicitation</a:t>
                </a:r>
              </a:p>
            </p:txBody>
          </p:sp>
          <p:sp>
            <p:nvSpPr>
              <p:cNvPr id="46" name="Rounded Rectangle 45"/>
              <p:cNvSpPr/>
              <p:nvPr/>
            </p:nvSpPr>
            <p:spPr>
              <a:xfrm>
                <a:off x="260873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ELICIT AND/ OR REFINE 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7" name="Oval 46"/>
              <p:cNvSpPr/>
              <p:nvPr/>
            </p:nvSpPr>
            <p:spPr>
              <a:xfrm>
                <a:off x="395294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2</a:t>
                </a:r>
              </a:p>
            </p:txBody>
          </p:sp>
          <p:grpSp>
            <p:nvGrpSpPr>
              <p:cNvPr id="48" name="Group 47"/>
              <p:cNvGrpSpPr/>
              <p:nvPr/>
            </p:nvGrpSpPr>
            <p:grpSpPr>
              <a:xfrm>
                <a:off x="2970626" y="913603"/>
                <a:ext cx="914400" cy="914400"/>
                <a:chOff x="1861437" y="2016713"/>
                <a:chExt cx="1143000" cy="1141879"/>
              </a:xfrm>
            </p:grpSpPr>
            <p:sp>
              <p:nvSpPr>
                <p:cNvPr id="49" name="Oval 48"/>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50" name="Picture 49"/>
                <p:cNvPicPr>
                  <a:picLocks noChangeAspect="1"/>
                </p:cNvPicPr>
                <p:nvPr/>
              </p:nvPicPr>
              <p:blipFill>
                <a:blip r:embed="rId5"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grpSp>
        <p:grpSp>
          <p:nvGrpSpPr>
            <p:cNvPr id="25" name="Group 24"/>
            <p:cNvGrpSpPr/>
            <p:nvPr/>
          </p:nvGrpSpPr>
          <p:grpSpPr>
            <a:xfrm>
              <a:off x="842327" y="1246872"/>
              <a:ext cx="1919897" cy="2973580"/>
              <a:chOff x="842327" y="468732"/>
              <a:chExt cx="1919897" cy="2973580"/>
            </a:xfrm>
          </p:grpSpPr>
          <p:cxnSp>
            <p:nvCxnSpPr>
              <p:cNvPr id="30" name="Straight Connector 29"/>
              <p:cNvCxnSpPr/>
              <p:nvPr/>
            </p:nvCxnSpPr>
            <p:spPr>
              <a:xfrm flipV="1">
                <a:off x="16839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31" name="Pentagon 30"/>
              <p:cNvSpPr/>
              <p:nvPr/>
            </p:nvSpPr>
            <p:spPr>
              <a:xfrm>
                <a:off x="884399" y="468732"/>
                <a:ext cx="1828800" cy="274320"/>
              </a:xfrm>
              <a:prstGeom prst="homePlate">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Start Initiation</a:t>
                </a:r>
              </a:p>
            </p:txBody>
          </p:sp>
          <p:sp>
            <p:nvSpPr>
              <p:cNvPr id="32" name="Pentagon 31"/>
              <p:cNvSpPr/>
              <p:nvPr/>
            </p:nvSpPr>
            <p:spPr>
              <a:xfrm>
                <a:off x="1006502" y="826296"/>
                <a:ext cx="1755722" cy="1828800"/>
              </a:xfrm>
              <a:prstGeom prst="homePlate">
                <a:avLst>
                  <a:gd name="adj" fmla="val 15316"/>
                </a:avLst>
              </a:prstGeom>
              <a:solidFill>
                <a:srgbClr val="D9D9D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3" name="Rounded Rectangle 32"/>
              <p:cNvSpPr/>
              <p:nvPr/>
            </p:nvSpPr>
            <p:spPr>
              <a:xfrm>
                <a:off x="842327"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4" name="Rounded Rectangle 33"/>
              <p:cNvSpPr/>
              <p:nvPr/>
            </p:nvSpPr>
            <p:spPr>
              <a:xfrm>
                <a:off x="846200"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grpSp>
            <p:nvGrpSpPr>
              <p:cNvPr id="35" name="Group 34"/>
              <p:cNvGrpSpPr/>
              <p:nvPr/>
            </p:nvGrpSpPr>
            <p:grpSpPr>
              <a:xfrm>
                <a:off x="1213118" y="912103"/>
                <a:ext cx="914400" cy="914400"/>
                <a:chOff x="7802196" y="142292"/>
                <a:chExt cx="1143000" cy="1141879"/>
              </a:xfrm>
            </p:grpSpPr>
            <p:sp>
              <p:nvSpPr>
                <p:cNvPr id="39" name="Oval 38"/>
                <p:cNvSpPr/>
                <p:nvPr/>
              </p:nvSpPr>
              <p:spPr>
                <a:xfrm>
                  <a:off x="7802196" y="14229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40" name="Picture 2" descr="Image result for decision icon"/>
                <p:cNvPicPr>
                  <a:picLocks noChangeAspect="1" noChangeArrowheads="1"/>
                </p:cNvPicPr>
                <p:nvPr/>
              </p:nvPicPr>
              <p:blipFill>
                <a:blip r:embed="rId7" cstate="print">
                  <a:clrChange>
                    <a:clrFrom>
                      <a:srgbClr val="FCFCFC"/>
                    </a:clrFrom>
                    <a:clrTo>
                      <a:srgbClr val="FCFCFC">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969726" y="347471"/>
                  <a:ext cx="858741" cy="73152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877255"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Initiation Readiness</a:t>
                </a:r>
                <a:r>
                  <a:rPr kumimoji="0" lang="en-US" sz="1200" b="0" i="0" u="none" strike="noStrike" kern="0" cap="none" spc="0" normalizeH="0" noProof="0" dirty="0" smtClean="0">
                    <a:ln>
                      <a:noFill/>
                    </a:ln>
                    <a:solidFill>
                      <a:srgbClr val="0C2577"/>
                    </a:solidFill>
                    <a:effectLst/>
                    <a:uLnTx/>
                    <a:uFillTx/>
                    <a:latin typeface="Arial Rounded MT Bold" panose="020F0704030504030204" pitchFamily="34" charset="0"/>
                  </a:rPr>
                  <a:t> Review</a:t>
                </a:r>
                <a:endPar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Kickoff</a:t>
                </a:r>
              </a:p>
            </p:txBody>
          </p:sp>
          <p:sp>
            <p:nvSpPr>
              <p:cNvPr id="37" name="Rounded Rectangle 36"/>
              <p:cNvSpPr/>
              <p:nvPr/>
            </p:nvSpPr>
            <p:spPr>
              <a:xfrm>
                <a:off x="846200"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OVERVIEW AND DETERMINE THE “GET-TO-EXECUTION” 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38" name="Oval 37"/>
              <p:cNvSpPr/>
              <p:nvPr/>
            </p:nvSpPr>
            <p:spPr>
              <a:xfrm>
                <a:off x="2190403"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1</a:t>
                </a:r>
              </a:p>
            </p:txBody>
          </p:sp>
        </p:grpSp>
        <p:grpSp>
          <p:nvGrpSpPr>
            <p:cNvPr id="26" name="Group 25"/>
            <p:cNvGrpSpPr/>
            <p:nvPr/>
          </p:nvGrpSpPr>
          <p:grpSpPr>
            <a:xfrm>
              <a:off x="642933" y="1604436"/>
              <a:ext cx="420184" cy="1828800"/>
              <a:chOff x="93631" y="1992946"/>
              <a:chExt cx="420184" cy="1828800"/>
            </a:xfrm>
          </p:grpSpPr>
          <p:sp>
            <p:nvSpPr>
              <p:cNvPr id="28" name="Pentagon 27"/>
              <p:cNvSpPr/>
              <p:nvPr/>
            </p:nvSpPr>
            <p:spPr>
              <a:xfrm>
                <a:off x="93631" y="1992946"/>
                <a:ext cx="420184" cy="1828800"/>
              </a:xfrm>
              <a:prstGeom prst="homePlate">
                <a:avLst>
                  <a:gd name="adj" fmla="val 78529"/>
                </a:avLst>
              </a:prstGeom>
              <a:solidFill>
                <a:srgbClr val="E7E6E6"/>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29" name="TextBox 28"/>
              <p:cNvSpPr txBox="1"/>
              <p:nvPr/>
            </p:nvSpPr>
            <p:spPr>
              <a:xfrm rot="16200000">
                <a:off x="-525524" y="2776541"/>
                <a:ext cx="150151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lumMod val="75000"/>
                        <a:lumOff val="25000"/>
                      </a:prstClr>
                    </a:solidFill>
                    <a:effectLst/>
                    <a:uLnTx/>
                    <a:uFillTx/>
                    <a:latin typeface="Corbel" panose="020B0503020204020204"/>
                  </a:rPr>
                  <a:t>CWI Intake / Triage</a:t>
                </a:r>
              </a:p>
            </p:txBody>
          </p:sp>
        </p:grpSp>
        <p:sp>
          <p:nvSpPr>
            <p:cNvPr id="27" name="Chevron 26"/>
            <p:cNvSpPr/>
            <p:nvPr/>
          </p:nvSpPr>
          <p:spPr>
            <a:xfrm>
              <a:off x="2618117" y="1246872"/>
              <a:ext cx="347472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Requirements</a:t>
              </a:r>
            </a:p>
          </p:txBody>
        </p:sp>
      </p:grpSp>
      <p:grpSp>
        <p:nvGrpSpPr>
          <p:cNvPr id="98" name="Group 97"/>
          <p:cNvGrpSpPr/>
          <p:nvPr/>
        </p:nvGrpSpPr>
        <p:grpSpPr>
          <a:xfrm>
            <a:off x="839689" y="1482584"/>
            <a:ext cx="1700784" cy="4167087"/>
            <a:chOff x="839685" y="1482584"/>
            <a:chExt cx="1700784" cy="4167087"/>
          </a:xfrm>
        </p:grpSpPr>
        <p:sp>
          <p:nvSpPr>
            <p:cNvPr id="99" name="Freeform 98"/>
            <p:cNvSpPr/>
            <p:nvPr/>
          </p:nvSpPr>
          <p:spPr>
            <a:xfrm>
              <a:off x="839685" y="1482584"/>
              <a:ext cx="1700784" cy="3913632"/>
            </a:xfrm>
            <a:custGeom>
              <a:avLst/>
              <a:gdLst>
                <a:gd name="connsiteX0" fmla="*/ 1530956 w 1713836"/>
                <a:gd name="connsiteY0" fmla="*/ 0 h 3504224"/>
                <a:gd name="connsiteX1" fmla="*/ 1713836 w 1713836"/>
                <a:gd name="connsiteY1" fmla="*/ 182880 h 3504224"/>
                <a:gd name="connsiteX2" fmla="*/ 1660272 w 1713836"/>
                <a:gd name="connsiteY2" fmla="*/ 312196 h 3504224"/>
                <a:gd name="connsiteX3" fmla="*/ 1645920 w 1713836"/>
                <a:gd name="connsiteY3" fmla="*/ 321872 h 3504224"/>
                <a:gd name="connsiteX4" fmla="*/ 1645920 w 1713836"/>
                <a:gd name="connsiteY4" fmla="*/ 1857413 h 3504224"/>
                <a:gd name="connsiteX5" fmla="*/ 1649793 w 1713836"/>
                <a:gd name="connsiteY5" fmla="*/ 1876597 h 3504224"/>
                <a:gd name="connsiteX6" fmla="*/ 1649793 w 1713836"/>
                <a:gd name="connsiteY6" fmla="*/ 3394491 h 3504224"/>
                <a:gd name="connsiteX7" fmla="*/ 1540060 w 1713836"/>
                <a:gd name="connsiteY7" fmla="*/ 3504224 h 3504224"/>
                <a:gd name="connsiteX8" fmla="*/ 113606 w 1713836"/>
                <a:gd name="connsiteY8" fmla="*/ 3504224 h 3504224"/>
                <a:gd name="connsiteX9" fmla="*/ 3873 w 1713836"/>
                <a:gd name="connsiteY9" fmla="*/ 3394491 h 3504224"/>
                <a:gd name="connsiteX10" fmla="*/ 3873 w 1713836"/>
                <a:gd name="connsiteY10" fmla="*/ 1966851 h 3504224"/>
                <a:gd name="connsiteX11" fmla="*/ 0 w 1713836"/>
                <a:gd name="connsiteY11" fmla="*/ 1947667 h 3504224"/>
                <a:gd name="connsiteX12" fmla="*/ 0 w 1713836"/>
                <a:gd name="connsiteY12" fmla="*/ 155453 h 3504224"/>
                <a:gd name="connsiteX13" fmla="*/ 109733 w 1713836"/>
                <a:gd name="connsiteY13" fmla="*/ 45720 h 3504224"/>
                <a:gd name="connsiteX14" fmla="*/ 1413275 w 1713836"/>
                <a:gd name="connsiteY14" fmla="*/ 45720 h 3504224"/>
                <a:gd name="connsiteX15" fmla="*/ 1459771 w 1713836"/>
                <a:gd name="connsiteY15" fmla="*/ 14372 h 3504224"/>
                <a:gd name="connsiteX16" fmla="*/ 1530956 w 1713836"/>
                <a:gd name="connsiteY16" fmla="*/ 0 h 350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3836" h="3504224">
                  <a:moveTo>
                    <a:pt x="1530956" y="0"/>
                  </a:moveTo>
                  <a:cubicBezTo>
                    <a:pt x="1631958" y="0"/>
                    <a:pt x="1713836" y="81878"/>
                    <a:pt x="1713836" y="182880"/>
                  </a:cubicBezTo>
                  <a:cubicBezTo>
                    <a:pt x="1713836" y="233381"/>
                    <a:pt x="1693367" y="279101"/>
                    <a:pt x="1660272" y="312196"/>
                  </a:cubicBezTo>
                  <a:lnTo>
                    <a:pt x="1645920" y="321872"/>
                  </a:lnTo>
                  <a:lnTo>
                    <a:pt x="1645920" y="1857413"/>
                  </a:lnTo>
                  <a:lnTo>
                    <a:pt x="1649793" y="1876597"/>
                  </a:lnTo>
                  <a:lnTo>
                    <a:pt x="1649793" y="3394491"/>
                  </a:lnTo>
                  <a:cubicBezTo>
                    <a:pt x="1649793" y="3455095"/>
                    <a:pt x="1600664" y="3504224"/>
                    <a:pt x="1540060" y="3504224"/>
                  </a:cubicBezTo>
                  <a:lnTo>
                    <a:pt x="113606" y="3504224"/>
                  </a:lnTo>
                  <a:cubicBezTo>
                    <a:pt x="53002" y="3504224"/>
                    <a:pt x="3873" y="3455095"/>
                    <a:pt x="3873" y="3394491"/>
                  </a:cubicBezTo>
                  <a:lnTo>
                    <a:pt x="3873" y="1966851"/>
                  </a:lnTo>
                  <a:lnTo>
                    <a:pt x="0" y="1947667"/>
                  </a:lnTo>
                  <a:lnTo>
                    <a:pt x="0" y="155453"/>
                  </a:lnTo>
                  <a:cubicBezTo>
                    <a:pt x="0" y="94849"/>
                    <a:pt x="49129" y="45720"/>
                    <a:pt x="109733" y="45720"/>
                  </a:cubicBezTo>
                  <a:lnTo>
                    <a:pt x="1413275" y="45720"/>
                  </a:lnTo>
                  <a:lnTo>
                    <a:pt x="1459771" y="14372"/>
                  </a:lnTo>
                  <a:cubicBezTo>
                    <a:pt x="1481650" y="5117"/>
                    <a:pt x="1505706" y="0"/>
                    <a:pt x="1530956" y="0"/>
                  </a:cubicBezTo>
                  <a:close/>
                </a:path>
              </a:pathLst>
            </a:custGeom>
            <a:noFill/>
            <a:ln w="3175" cap="flat" cmpd="sng" algn="ctr">
              <a:solidFill>
                <a:srgbClr val="D90026"/>
              </a:solidFill>
              <a:prstDash val="solid"/>
            </a:ln>
            <a:effectLst>
              <a:glow rad="63500">
                <a:srgbClr val="D90026">
                  <a:satMod val="175000"/>
                  <a:alpha val="40000"/>
                </a:srgbClr>
              </a:glo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grpSp>
          <p:nvGrpSpPr>
            <p:cNvPr id="100" name="Group 99"/>
            <p:cNvGrpSpPr/>
            <p:nvPr/>
          </p:nvGrpSpPr>
          <p:grpSpPr>
            <a:xfrm>
              <a:off x="972205" y="5341894"/>
              <a:ext cx="1371600" cy="307777"/>
              <a:chOff x="932449" y="5341894"/>
              <a:chExt cx="1463040" cy="307777"/>
            </a:xfrm>
          </p:grpSpPr>
          <p:sp>
            <p:nvSpPr>
              <p:cNvPr id="101" name="Round Same Side Corner Rectangle 100"/>
              <p:cNvSpPr/>
              <p:nvPr/>
            </p:nvSpPr>
            <p:spPr>
              <a:xfrm flipV="1">
                <a:off x="932449" y="5398884"/>
                <a:ext cx="1463040" cy="228600"/>
              </a:xfrm>
              <a:prstGeom prst="round2SameRect">
                <a:avLst/>
              </a:prstGeom>
              <a:solidFill>
                <a:srgbClr val="D9002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sz="1400" b="1" dirty="0">
                  <a:solidFill>
                    <a:schemeClr val="bg1"/>
                  </a:solidFill>
                </a:endParaRPr>
              </a:p>
            </p:txBody>
          </p:sp>
          <p:sp>
            <p:nvSpPr>
              <p:cNvPr id="102" name="TextBox 101"/>
              <p:cNvSpPr txBox="1"/>
              <p:nvPr/>
            </p:nvSpPr>
            <p:spPr>
              <a:xfrm>
                <a:off x="1100326" y="5341894"/>
                <a:ext cx="1127286" cy="307777"/>
              </a:xfrm>
              <a:prstGeom prst="rect">
                <a:avLst/>
              </a:prstGeom>
              <a:noFill/>
            </p:spPr>
            <p:txBody>
              <a:bodyPr wrap="square" rtlCol="0" anchor="ctr">
                <a:spAutoFit/>
              </a:bodyPr>
              <a:lstStyle/>
              <a:p>
                <a:r>
                  <a:rPr lang="en-US" sz="1400" b="1" dirty="0" smtClean="0">
                    <a:solidFill>
                      <a:schemeClr val="bg1"/>
                    </a:solidFill>
                  </a:rPr>
                  <a:t>Today’s Call</a:t>
                </a:r>
                <a:endParaRPr lang="en-US" sz="1400" b="1" dirty="0">
                  <a:solidFill>
                    <a:schemeClr val="bg1"/>
                  </a:solidFill>
                </a:endParaRPr>
              </a:p>
            </p:txBody>
          </p:sp>
        </p:grpSp>
      </p:grpSp>
    </p:spTree>
    <p:extLst>
      <p:ext uri="{BB962C8B-B14F-4D97-AF65-F5344CB8AC3E}">
        <p14:creationId xmlns:p14="http://schemas.microsoft.com/office/powerpoint/2010/main" val="3577019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19</a:t>
            </a:fld>
            <a:endParaRPr lang="en-US" dirty="0"/>
          </a:p>
        </p:txBody>
      </p:sp>
      <p:sp>
        <p:nvSpPr>
          <p:cNvPr id="10" name="Title 9"/>
          <p:cNvSpPr>
            <a:spLocks noGrp="1"/>
          </p:cNvSpPr>
          <p:nvPr>
            <p:ph type="title"/>
          </p:nvPr>
        </p:nvSpPr>
        <p:spPr/>
        <p:txBody>
          <a:bodyPr/>
          <a:lstStyle/>
          <a:p>
            <a:r>
              <a:rPr lang="en-US" dirty="0" smtClean="0"/>
              <a:t>A. Bypass Initiation</a:t>
            </a:r>
            <a:endParaRPr lang="en-US" dirty="0"/>
          </a:p>
        </p:txBody>
      </p:sp>
      <p:sp>
        <p:nvSpPr>
          <p:cNvPr id="11" name="Content Placeholder 10"/>
          <p:cNvSpPr>
            <a:spLocks noGrp="1"/>
          </p:cNvSpPr>
          <p:nvPr>
            <p:ph sz="quarter" idx="10"/>
          </p:nvPr>
        </p:nvSpPr>
        <p:spPr/>
        <p:txBody>
          <a:bodyPr/>
          <a:lstStyle/>
          <a:p>
            <a:pPr marL="0" indent="0">
              <a:buNone/>
            </a:pPr>
            <a:r>
              <a:rPr lang="en-US" dirty="0"/>
              <a:t>Summary: </a:t>
            </a:r>
          </a:p>
          <a:p>
            <a:pPr lvl="1"/>
            <a:r>
              <a:rPr lang="en-US" dirty="0"/>
              <a:t>This approach </a:t>
            </a:r>
            <a:r>
              <a:rPr lang="en-US" b="1" dirty="0"/>
              <a:t>moves work directly to </a:t>
            </a:r>
            <a:r>
              <a:rPr lang="en-US" b="1" dirty="0" smtClean="0"/>
              <a:t>execution</a:t>
            </a:r>
            <a:r>
              <a:rPr lang="en-US" dirty="0" smtClean="0"/>
              <a:t>.</a:t>
            </a:r>
          </a:p>
          <a:p>
            <a:pPr lvl="1"/>
            <a:r>
              <a:rPr lang="en-US" dirty="0" smtClean="0"/>
              <a:t>It </a:t>
            </a:r>
            <a:r>
              <a:rPr lang="en-US" b="1" dirty="0"/>
              <a:t>skips the Initiation phase entirely</a:t>
            </a:r>
            <a:r>
              <a:rPr lang="en-US" dirty="0" smtClean="0"/>
              <a:t>.</a:t>
            </a:r>
          </a:p>
          <a:p>
            <a:pPr marL="0" indent="0">
              <a:buNone/>
            </a:pPr>
            <a:r>
              <a:rPr lang="en-US" dirty="0"/>
              <a:t>Applicable </a:t>
            </a:r>
            <a:r>
              <a:rPr lang="en-US" dirty="0" smtClean="0"/>
              <a:t>to:</a:t>
            </a:r>
            <a:endParaRPr lang="en-US" dirty="0"/>
          </a:p>
          <a:p>
            <a:pPr lvl="1"/>
            <a:r>
              <a:rPr lang="en-US" dirty="0" smtClean="0"/>
              <a:t>Work </a:t>
            </a:r>
            <a:r>
              <a:rPr lang="en-US" dirty="0"/>
              <a:t>that </a:t>
            </a:r>
            <a:r>
              <a:rPr lang="en-US" u="sng" dirty="0"/>
              <a:t>already meets </a:t>
            </a:r>
            <a:r>
              <a:rPr lang="en-US" b="1" i="1" u="sng" dirty="0"/>
              <a:t>or</a:t>
            </a:r>
            <a:r>
              <a:rPr lang="en-US" u="sng" dirty="0"/>
              <a:t> does not need</a:t>
            </a:r>
            <a:r>
              <a:rPr lang="en-US" dirty="0"/>
              <a:t> the Ready-Set-Go </a:t>
            </a:r>
            <a:r>
              <a:rPr lang="en-US" dirty="0" smtClean="0"/>
              <a:t>Criteria and Initiation.</a:t>
            </a:r>
            <a:endParaRPr lang="en-US" dirty="0"/>
          </a:p>
          <a:p>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2" name="Content Placeholder 11"/>
          <p:cNvSpPr>
            <a:spLocks noGrp="1"/>
          </p:cNvSpPr>
          <p:nvPr>
            <p:ph sz="quarter" idx="14"/>
          </p:nvPr>
        </p:nvSpPr>
        <p:spPr/>
        <p:txBody>
          <a:bodyPr/>
          <a:lstStyle/>
          <a:p>
            <a:pPr marL="0" indent="0">
              <a:buNone/>
            </a:pPr>
            <a:r>
              <a:rPr lang="en-US" dirty="0"/>
              <a:t>Examples: </a:t>
            </a:r>
          </a:p>
          <a:p>
            <a:pPr marL="914400" lvl="1" indent="-457200">
              <a:buFont typeface="+mj-lt"/>
              <a:buAutoNum type="arabicPeriod"/>
            </a:pPr>
            <a:r>
              <a:rPr lang="en-US" dirty="0" smtClean="0"/>
              <a:t>Work that already meets the Ready-Set-Go Criteria.</a:t>
            </a:r>
          </a:p>
          <a:p>
            <a:pPr marL="914400" lvl="1" indent="-457200">
              <a:buFont typeface="+mj-lt"/>
              <a:buAutoNum type="arabicPeriod"/>
            </a:pPr>
            <a:r>
              <a:rPr lang="en-US" dirty="0" smtClean="0"/>
              <a:t>Work </a:t>
            </a:r>
            <a:r>
              <a:rPr lang="en-US" dirty="0"/>
              <a:t>that was already in Execution but went back through Transformation.</a:t>
            </a:r>
          </a:p>
          <a:p>
            <a:pPr marL="914400" lvl="1" indent="-457200">
              <a:buFont typeface="+mj-lt"/>
              <a:buAutoNum type="arabicPeriod"/>
            </a:pPr>
            <a:r>
              <a:rPr lang="en-US" dirty="0"/>
              <a:t>Work that is aligned to existing teams and they are fully ready to accept it.</a:t>
            </a:r>
          </a:p>
          <a:p>
            <a:pPr marL="914400" lvl="1" indent="-457200">
              <a:buFont typeface="+mj-lt"/>
              <a:buAutoNum type="arabicPeriod"/>
            </a:pPr>
            <a:r>
              <a:rPr lang="en-US" dirty="0"/>
              <a:t>Work the IT Initiative Delivery Owner wants to take immediately into execution regardless of readiness.</a:t>
            </a:r>
          </a:p>
          <a:p>
            <a:endParaRPr lang="en-US" dirty="0"/>
          </a:p>
        </p:txBody>
      </p:sp>
    </p:spTree>
    <p:extLst>
      <p:ext uri="{BB962C8B-B14F-4D97-AF65-F5344CB8AC3E}">
        <p14:creationId xmlns:p14="http://schemas.microsoft.com/office/powerpoint/2010/main" val="411415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a:t>
            </a:fld>
            <a:endParaRPr lang="en-US"/>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831" r="5831"/>
          <a:stretch>
            <a:fillRect/>
          </a:stretch>
        </p:blipFill>
        <p:spPr/>
      </p:pic>
      <p:sp>
        <p:nvSpPr>
          <p:cNvPr id="3" name="Title 2"/>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4"/>
          </p:nvPr>
        </p:nvSpPr>
        <p:spPr/>
        <p:txBody>
          <a:bodyPr/>
          <a:lstStyle/>
          <a:p>
            <a:r>
              <a:rPr lang="en-US" dirty="0" smtClean="0"/>
              <a:t>Core Team Participants</a:t>
            </a:r>
          </a:p>
          <a:p>
            <a:r>
              <a:rPr lang="en-US" dirty="0" smtClean="0"/>
              <a:t>Meeting Objectives</a:t>
            </a:r>
          </a:p>
          <a:p>
            <a:r>
              <a:rPr lang="en-US" dirty="0" smtClean="0"/>
              <a:t>Initiative Overview</a:t>
            </a:r>
          </a:p>
          <a:p>
            <a:r>
              <a:rPr lang="en-US" dirty="0" smtClean="0"/>
              <a:t>Readiness Check</a:t>
            </a:r>
          </a:p>
          <a:p>
            <a:pPr lvl="1"/>
            <a:r>
              <a:rPr lang="en-US" dirty="0" smtClean="0"/>
              <a:t>“Execution Ready” Assessment</a:t>
            </a:r>
          </a:p>
          <a:p>
            <a:pPr lvl="1"/>
            <a:r>
              <a:rPr lang="en-US" dirty="0"/>
              <a:t>“Initiation Ready” </a:t>
            </a:r>
            <a:r>
              <a:rPr lang="en-US" dirty="0" smtClean="0"/>
              <a:t>Assessment</a:t>
            </a:r>
          </a:p>
          <a:p>
            <a:r>
              <a:rPr lang="en-US" dirty="0" smtClean="0"/>
              <a:t>Agree on Get-To-Execution Plan</a:t>
            </a:r>
            <a:endParaRPr lang="en-US" dirty="0"/>
          </a:p>
        </p:txBody>
      </p:sp>
      <p:sp>
        <p:nvSpPr>
          <p:cNvPr id="12" name="Footer Placeholder 11"/>
          <p:cNvSpPr>
            <a:spLocks noGrp="1"/>
          </p:cNvSpPr>
          <p:nvPr>
            <p:ph type="ftr" sz="quarter" idx="13"/>
          </p:nvPr>
        </p:nvSpPr>
        <p:spPr/>
        <p:txBody>
          <a:bodyPr/>
          <a:lstStyle/>
          <a:p>
            <a:r>
              <a:rPr lang="en-US" dirty="0" smtClean="0">
                <a:solidFill>
                  <a:schemeClr val="bg2">
                    <a:lumMod val="85000"/>
                  </a:schemeClr>
                </a:solidFill>
              </a:rPr>
              <a:t>COMPANY CONFIDENTIAL  |  FOR INTERNAL USE ONLY  |  DO NOT COPY</a:t>
            </a:r>
            <a:endParaRPr lang="en-US" dirty="0">
              <a:solidFill>
                <a:schemeClr val="bg2">
                  <a:lumMod val="85000"/>
                </a:schemeClr>
              </a:solidFill>
            </a:endParaRPr>
          </a:p>
        </p:txBody>
      </p:sp>
    </p:spTree>
    <p:extLst>
      <p:ext uri="{BB962C8B-B14F-4D97-AF65-F5344CB8AC3E}">
        <p14:creationId xmlns:p14="http://schemas.microsoft.com/office/powerpoint/2010/main" val="329812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20</a:t>
            </a:fld>
            <a:endParaRPr lang="en-US" dirty="0"/>
          </a:p>
        </p:txBody>
      </p:sp>
      <p:sp>
        <p:nvSpPr>
          <p:cNvPr id="10" name="Title 9"/>
          <p:cNvSpPr>
            <a:spLocks noGrp="1"/>
          </p:cNvSpPr>
          <p:nvPr>
            <p:ph type="title"/>
          </p:nvPr>
        </p:nvSpPr>
        <p:spPr/>
        <p:txBody>
          <a:bodyPr/>
          <a:lstStyle/>
          <a:p>
            <a:r>
              <a:rPr lang="en-US" dirty="0" smtClean="0"/>
              <a:t>B. Some Initiation</a:t>
            </a:r>
            <a:endParaRPr lang="en-US" dirty="0"/>
          </a:p>
        </p:txBody>
      </p:sp>
      <p:sp>
        <p:nvSpPr>
          <p:cNvPr id="11" name="Content Placeholder 10"/>
          <p:cNvSpPr>
            <a:spLocks noGrp="1"/>
          </p:cNvSpPr>
          <p:nvPr>
            <p:ph sz="quarter" idx="10"/>
          </p:nvPr>
        </p:nvSpPr>
        <p:spPr/>
        <p:txBody>
          <a:bodyPr/>
          <a:lstStyle/>
          <a:p>
            <a:pPr marL="0" indent="0">
              <a:buNone/>
            </a:pPr>
            <a:r>
              <a:rPr lang="en-US" dirty="0"/>
              <a:t>Summary: </a:t>
            </a:r>
          </a:p>
          <a:p>
            <a:pPr lvl="1"/>
            <a:r>
              <a:rPr lang="en-US" dirty="0"/>
              <a:t>In this approach </a:t>
            </a:r>
            <a:r>
              <a:rPr lang="en-US" b="1" dirty="0" smtClean="0"/>
              <a:t>some Initiation activities are facilitated by an Initiation Manager, but not all of them</a:t>
            </a:r>
            <a:r>
              <a:rPr lang="en-US" dirty="0" smtClean="0"/>
              <a:t>. These are </a:t>
            </a:r>
            <a:r>
              <a:rPr lang="en-US" b="1" dirty="0" smtClean="0"/>
              <a:t>chosen based on the needs</a:t>
            </a:r>
            <a:r>
              <a:rPr lang="en-US" dirty="0" smtClean="0"/>
              <a:t> of the Initiative.</a:t>
            </a:r>
          </a:p>
          <a:p>
            <a:pPr lvl="1"/>
            <a:r>
              <a:rPr lang="en-US" dirty="0" smtClean="0"/>
              <a:t>The Initiation </a:t>
            </a:r>
            <a:r>
              <a:rPr lang="en-US" dirty="0"/>
              <a:t>Services Team </a:t>
            </a:r>
            <a:r>
              <a:rPr lang="en-US" b="1" dirty="0"/>
              <a:t>can </a:t>
            </a:r>
            <a:r>
              <a:rPr lang="en-US" b="1" dirty="0" smtClean="0"/>
              <a:t>also provide </a:t>
            </a:r>
            <a:r>
              <a:rPr lang="en-US" b="1" dirty="0"/>
              <a:t>coaching and best </a:t>
            </a:r>
            <a:r>
              <a:rPr lang="en-US" b="1" dirty="0" smtClean="0"/>
              <a:t>practices</a:t>
            </a:r>
            <a:r>
              <a:rPr lang="en-US" dirty="0"/>
              <a:t>.</a:t>
            </a:r>
            <a:endParaRPr lang="en-US" dirty="0" smtClean="0"/>
          </a:p>
          <a:p>
            <a:pPr marL="0" indent="0">
              <a:buNone/>
            </a:pPr>
            <a:r>
              <a:rPr lang="en-US" dirty="0" smtClean="0"/>
              <a:t>Applicable to:</a:t>
            </a:r>
            <a:endParaRPr lang="en-US" dirty="0"/>
          </a:p>
          <a:p>
            <a:pPr lvl="1"/>
            <a:r>
              <a:rPr lang="en-US" dirty="0" smtClean="0"/>
              <a:t>Work </a:t>
            </a:r>
            <a:r>
              <a:rPr lang="en-US" dirty="0"/>
              <a:t>that </a:t>
            </a:r>
            <a:r>
              <a:rPr lang="en-US" u="sng" dirty="0" smtClean="0"/>
              <a:t>does </a:t>
            </a:r>
            <a:r>
              <a:rPr lang="en-US" u="sng" dirty="0"/>
              <a:t>not </a:t>
            </a:r>
            <a:r>
              <a:rPr lang="en-US" u="sng" dirty="0" smtClean="0"/>
              <a:t>meet</a:t>
            </a:r>
            <a:r>
              <a:rPr lang="en-US" dirty="0"/>
              <a:t> the </a:t>
            </a:r>
            <a:r>
              <a:rPr lang="en-US" dirty="0" smtClean="0"/>
              <a:t>Execution readiness criteria.</a:t>
            </a:r>
            <a:endParaRPr lang="en-US" dirty="0"/>
          </a:p>
          <a:p>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2" name="Content Placeholder 11"/>
          <p:cNvSpPr>
            <a:spLocks noGrp="1"/>
          </p:cNvSpPr>
          <p:nvPr>
            <p:ph sz="quarter" idx="14"/>
          </p:nvPr>
        </p:nvSpPr>
        <p:spPr/>
        <p:txBody>
          <a:bodyPr vert="horz" lIns="0" tIns="45720" rIns="91440" bIns="45720" rtlCol="0">
            <a:normAutofit/>
          </a:bodyPr>
          <a:lstStyle/>
          <a:p>
            <a:pPr marL="0" indent="0">
              <a:buNone/>
            </a:pPr>
            <a:r>
              <a:rPr lang="en-US" dirty="0"/>
              <a:t>Examples</a:t>
            </a:r>
            <a:r>
              <a:rPr lang="en-US" dirty="0" smtClean="0"/>
              <a:t>:</a:t>
            </a:r>
          </a:p>
          <a:p>
            <a:pPr marL="968375" lvl="1" indent="-457200">
              <a:buFont typeface="+mj-lt"/>
              <a:buAutoNum type="arabicPeriod"/>
            </a:pPr>
            <a:r>
              <a:rPr lang="en-US" dirty="0" smtClean="0"/>
              <a:t>Significant </a:t>
            </a:r>
            <a:r>
              <a:rPr lang="en-US" dirty="0"/>
              <a:t>Pre-work </a:t>
            </a:r>
            <a:r>
              <a:rPr lang="en-US" dirty="0" smtClean="0"/>
              <a:t>Complete</a:t>
            </a:r>
          </a:p>
          <a:p>
            <a:pPr marL="968375" lvl="1" indent="-457200">
              <a:buFont typeface="+mj-lt"/>
              <a:buAutoNum type="arabicPeriod"/>
            </a:pPr>
            <a:r>
              <a:rPr lang="en-US" dirty="0" smtClean="0"/>
              <a:t>Engaged </a:t>
            </a:r>
            <a:r>
              <a:rPr lang="en-US" dirty="0"/>
              <a:t>Business &amp; IT </a:t>
            </a:r>
            <a:r>
              <a:rPr lang="en-US" dirty="0" smtClean="0"/>
              <a:t>Teams</a:t>
            </a:r>
          </a:p>
          <a:p>
            <a:pPr marL="968375" lvl="1" indent="-457200">
              <a:buFont typeface="+mj-lt"/>
              <a:buAutoNum type="arabicPeriod"/>
            </a:pPr>
            <a:r>
              <a:rPr lang="en-US" dirty="0" smtClean="0"/>
              <a:t>Strong </a:t>
            </a:r>
            <a:r>
              <a:rPr lang="en-US" dirty="0"/>
              <a:t>PM/DM/BA That Can Initiate With Limited </a:t>
            </a:r>
            <a:r>
              <a:rPr lang="en-US" dirty="0" smtClean="0"/>
              <a:t>Support</a:t>
            </a:r>
          </a:p>
          <a:p>
            <a:pPr marL="968375" lvl="1" indent="-457200">
              <a:buFont typeface="+mj-lt"/>
              <a:buAutoNum type="arabicPeriod"/>
            </a:pPr>
            <a:r>
              <a:rPr lang="en-US" dirty="0" smtClean="0"/>
              <a:t>Initiation </a:t>
            </a:r>
            <a:r>
              <a:rPr lang="en-US" dirty="0"/>
              <a:t>Facilitation Requested For Some But Not All Services: </a:t>
            </a:r>
          </a:p>
          <a:p>
            <a:pPr lvl="3"/>
            <a:r>
              <a:rPr lang="en-US" sz="1800" dirty="0"/>
              <a:t>Scope Refinement</a:t>
            </a:r>
          </a:p>
          <a:p>
            <a:pPr lvl="3"/>
            <a:r>
              <a:rPr lang="en-US" sz="1800" dirty="0"/>
              <a:t>Requirements Backlog in JIRA</a:t>
            </a:r>
          </a:p>
          <a:p>
            <a:pPr lvl="3"/>
            <a:r>
              <a:rPr lang="en-US" sz="1800" dirty="0"/>
              <a:t>Solution Design</a:t>
            </a:r>
          </a:p>
          <a:p>
            <a:pPr lvl="3"/>
            <a:r>
              <a:rPr lang="en-US" sz="1800" dirty="0"/>
              <a:t>Engagement of IT Teams</a:t>
            </a:r>
          </a:p>
          <a:p>
            <a:pPr lvl="3"/>
            <a:r>
              <a:rPr lang="en-US" sz="1800" dirty="0"/>
              <a:t>ROM Estimates</a:t>
            </a:r>
          </a:p>
          <a:p>
            <a:pPr marL="914400" lvl="1"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71199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21</a:t>
            </a:fld>
            <a:endParaRPr lang="en-US" dirty="0"/>
          </a:p>
        </p:txBody>
      </p:sp>
      <p:sp>
        <p:nvSpPr>
          <p:cNvPr id="10" name="Title 9"/>
          <p:cNvSpPr>
            <a:spLocks noGrp="1"/>
          </p:cNvSpPr>
          <p:nvPr>
            <p:ph type="title"/>
          </p:nvPr>
        </p:nvSpPr>
        <p:spPr/>
        <p:txBody>
          <a:bodyPr/>
          <a:lstStyle/>
          <a:p>
            <a:r>
              <a:rPr lang="en-US" dirty="0"/>
              <a:t>C</a:t>
            </a:r>
            <a:r>
              <a:rPr lang="en-US" dirty="0" smtClean="0"/>
              <a:t>. Rapid Initiation</a:t>
            </a:r>
            <a:endParaRPr lang="en-US" dirty="0"/>
          </a:p>
        </p:txBody>
      </p:sp>
      <p:sp>
        <p:nvSpPr>
          <p:cNvPr id="11" name="Content Placeholder 10"/>
          <p:cNvSpPr>
            <a:spLocks noGrp="1"/>
          </p:cNvSpPr>
          <p:nvPr>
            <p:ph sz="quarter" idx="10"/>
          </p:nvPr>
        </p:nvSpPr>
        <p:spPr/>
        <p:txBody>
          <a:bodyPr/>
          <a:lstStyle/>
          <a:p>
            <a:pPr marL="0" indent="0">
              <a:buNone/>
            </a:pPr>
            <a:r>
              <a:rPr lang="en-US" dirty="0"/>
              <a:t>Summary: </a:t>
            </a:r>
          </a:p>
          <a:p>
            <a:pPr lvl="1"/>
            <a:r>
              <a:rPr lang="en-US" dirty="0"/>
              <a:t>In this approach the </a:t>
            </a:r>
            <a:r>
              <a:rPr lang="en-US" b="1" dirty="0"/>
              <a:t>Initiation Services Team facilitates intensive, </a:t>
            </a:r>
            <a:r>
              <a:rPr lang="en-US" b="1" dirty="0" smtClean="0"/>
              <a:t>daily </a:t>
            </a:r>
            <a:r>
              <a:rPr lang="en-US" dirty="0" smtClean="0"/>
              <a:t>sessions </a:t>
            </a:r>
            <a:r>
              <a:rPr lang="en-US" dirty="0"/>
              <a:t>to Execution </a:t>
            </a:r>
            <a:r>
              <a:rPr lang="en-US" dirty="0" smtClean="0"/>
              <a:t>ASAP.</a:t>
            </a:r>
          </a:p>
          <a:p>
            <a:pPr lvl="1"/>
            <a:r>
              <a:rPr lang="en-US" dirty="0" smtClean="0"/>
              <a:t>Sessions</a:t>
            </a:r>
            <a:r>
              <a:rPr lang="en-US" dirty="0"/>
              <a:t> </a:t>
            </a:r>
            <a:r>
              <a:rPr lang="en-US" b="1" dirty="0"/>
              <a:t>may combine discussions on scope, requirements and </a:t>
            </a:r>
            <a:r>
              <a:rPr lang="en-US" b="1" dirty="0" err="1" smtClean="0"/>
              <a:t>solutioning</a:t>
            </a:r>
            <a:r>
              <a:rPr lang="en-US" dirty="0" smtClean="0"/>
              <a:t>.</a:t>
            </a:r>
          </a:p>
          <a:p>
            <a:pPr lvl="1"/>
            <a:r>
              <a:rPr lang="en-US" dirty="0" smtClean="0"/>
              <a:t>Work </a:t>
            </a:r>
            <a:r>
              <a:rPr lang="en-US" dirty="0"/>
              <a:t>that follows this approach </a:t>
            </a:r>
            <a:r>
              <a:rPr lang="en-US" b="1" dirty="0"/>
              <a:t>should be prepared to “clear the calendar” for daily facilitated </a:t>
            </a:r>
            <a:r>
              <a:rPr lang="en-US" b="1" dirty="0" smtClean="0"/>
              <a:t>sessions</a:t>
            </a:r>
            <a:r>
              <a:rPr lang="en-US" dirty="0" smtClean="0"/>
              <a:t>.</a:t>
            </a:r>
          </a:p>
          <a:p>
            <a:r>
              <a:rPr lang="en-US" dirty="0" smtClean="0"/>
              <a:t>Applicable to:</a:t>
            </a:r>
          </a:p>
          <a:p>
            <a:pPr lvl="1"/>
            <a:r>
              <a:rPr lang="en-US" dirty="0"/>
              <a:t>Work that </a:t>
            </a:r>
            <a:r>
              <a:rPr lang="en-US" u="sng" dirty="0"/>
              <a:t>does not meet</a:t>
            </a:r>
            <a:r>
              <a:rPr lang="en-US" dirty="0"/>
              <a:t> the Execution readiness criteria.</a:t>
            </a:r>
          </a:p>
          <a:p>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2" name="Content Placeholder 11"/>
          <p:cNvSpPr>
            <a:spLocks noGrp="1"/>
          </p:cNvSpPr>
          <p:nvPr>
            <p:ph sz="quarter" idx="14"/>
          </p:nvPr>
        </p:nvSpPr>
        <p:spPr/>
        <p:txBody>
          <a:bodyPr>
            <a:normAutofit lnSpcReduction="10000"/>
          </a:bodyPr>
          <a:lstStyle/>
          <a:p>
            <a:pPr marL="0" indent="0">
              <a:buNone/>
            </a:pPr>
            <a:r>
              <a:rPr lang="en-US" dirty="0"/>
              <a:t>Examples: </a:t>
            </a:r>
          </a:p>
          <a:p>
            <a:pPr marL="914400" lvl="1" indent="-457200">
              <a:buFont typeface="+mj-lt"/>
              <a:buAutoNum type="arabicPeriod"/>
            </a:pPr>
            <a:r>
              <a:rPr lang="en-US" dirty="0"/>
              <a:t>Highest priority work that benefits from 3rd party facilitation.</a:t>
            </a:r>
          </a:p>
          <a:p>
            <a:pPr marL="914400" lvl="1" indent="-457200">
              <a:buFont typeface="+mj-lt"/>
              <a:buAutoNum type="arabicPeriod"/>
            </a:pPr>
            <a:r>
              <a:rPr lang="en-US" dirty="0"/>
              <a:t>Work with 100% engaged Core Teams and </a:t>
            </a:r>
            <a:r>
              <a:rPr lang="en-US" dirty="0" smtClean="0"/>
              <a:t>Initiative Owners / Sponsors who </a:t>
            </a:r>
            <a:r>
              <a:rPr lang="en-US" dirty="0"/>
              <a:t>can clear their schedule to work on Initiation activities</a:t>
            </a:r>
            <a:r>
              <a:rPr lang="en-US" dirty="0" smtClean="0"/>
              <a:t>.</a:t>
            </a:r>
          </a:p>
          <a:p>
            <a:pPr marL="0" indent="0">
              <a:buNone/>
            </a:pPr>
            <a:r>
              <a:rPr lang="en-US" dirty="0" smtClean="0"/>
              <a:t>Output:</a:t>
            </a:r>
          </a:p>
          <a:p>
            <a:pPr lvl="1"/>
            <a:r>
              <a:rPr lang="en-US" dirty="0" smtClean="0"/>
              <a:t>Documented Solution Design</a:t>
            </a:r>
          </a:p>
          <a:p>
            <a:pPr lvl="1"/>
            <a:r>
              <a:rPr lang="en-US" dirty="0" smtClean="0"/>
              <a:t>Full set of documented JIRA Capabilities/EPICs (High Level Business Requirements)</a:t>
            </a:r>
          </a:p>
          <a:p>
            <a:r>
              <a:rPr lang="en-US" dirty="0" smtClean="0"/>
              <a:t>Timeline:</a:t>
            </a:r>
          </a:p>
          <a:p>
            <a:pPr lvl="1"/>
            <a:r>
              <a:rPr lang="en-US" b="1" dirty="0" smtClean="0"/>
              <a:t>~1-3 Weeks of facilitation </a:t>
            </a:r>
            <a:r>
              <a:rPr lang="en-US" dirty="0" smtClean="0"/>
              <a:t>depending on complexity and engagement level.</a:t>
            </a: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280904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22</a:t>
            </a:fld>
            <a:endParaRPr lang="en-US" dirty="0"/>
          </a:p>
        </p:txBody>
      </p:sp>
      <p:sp>
        <p:nvSpPr>
          <p:cNvPr id="10" name="Title 9"/>
          <p:cNvSpPr>
            <a:spLocks noGrp="1"/>
          </p:cNvSpPr>
          <p:nvPr>
            <p:ph type="title"/>
          </p:nvPr>
        </p:nvSpPr>
        <p:spPr/>
        <p:txBody>
          <a:bodyPr/>
          <a:lstStyle/>
          <a:p>
            <a:r>
              <a:rPr lang="en-US" dirty="0" smtClean="0"/>
              <a:t>D. Normal Initiation</a:t>
            </a:r>
            <a:endParaRPr lang="en-US" dirty="0"/>
          </a:p>
        </p:txBody>
      </p:sp>
      <p:sp>
        <p:nvSpPr>
          <p:cNvPr id="11" name="Content Placeholder 10"/>
          <p:cNvSpPr>
            <a:spLocks noGrp="1"/>
          </p:cNvSpPr>
          <p:nvPr>
            <p:ph sz="quarter" idx="10"/>
          </p:nvPr>
        </p:nvSpPr>
        <p:spPr/>
        <p:txBody>
          <a:bodyPr/>
          <a:lstStyle/>
          <a:p>
            <a:pPr marL="0" indent="0">
              <a:buNone/>
            </a:pPr>
            <a:r>
              <a:rPr lang="en-US" dirty="0"/>
              <a:t>Summary: </a:t>
            </a:r>
          </a:p>
          <a:p>
            <a:pPr lvl="1"/>
            <a:r>
              <a:rPr lang="en-US" dirty="0"/>
              <a:t>This is the </a:t>
            </a:r>
            <a:r>
              <a:rPr lang="en-US" b="1" dirty="0"/>
              <a:t>most common approach taken</a:t>
            </a:r>
            <a:r>
              <a:rPr lang="en-US" dirty="0"/>
              <a:t> and most </a:t>
            </a:r>
            <a:r>
              <a:rPr lang="en-US" b="1" dirty="0"/>
              <a:t>closely aligns with the standard historical Initiation </a:t>
            </a:r>
            <a:r>
              <a:rPr lang="en-US" b="1" dirty="0" smtClean="0"/>
              <a:t>activities</a:t>
            </a:r>
            <a:r>
              <a:rPr lang="en-US" dirty="0" smtClean="0"/>
              <a:t>.</a:t>
            </a:r>
          </a:p>
          <a:p>
            <a:pPr lvl="1"/>
            <a:r>
              <a:rPr lang="en-US" dirty="0" smtClean="0"/>
              <a:t>In </a:t>
            </a:r>
            <a:r>
              <a:rPr lang="en-US" dirty="0"/>
              <a:t>this approach the </a:t>
            </a:r>
            <a:r>
              <a:rPr lang="en-US" b="1" dirty="0"/>
              <a:t>Initiation Services Team facilitates </a:t>
            </a:r>
            <a:r>
              <a:rPr lang="en-US" b="1" dirty="0" smtClean="0"/>
              <a:t>(sequentially scheduled) </a:t>
            </a:r>
            <a:r>
              <a:rPr lang="en-US" b="1" dirty="0"/>
              <a:t>sessions</a:t>
            </a:r>
            <a:r>
              <a:rPr lang="en-US" dirty="0"/>
              <a:t> on scope, requirements and </a:t>
            </a:r>
            <a:r>
              <a:rPr lang="en-US" dirty="0" err="1" smtClean="0"/>
              <a:t>solutioning</a:t>
            </a:r>
            <a:r>
              <a:rPr lang="en-US" dirty="0" smtClean="0"/>
              <a:t>.</a:t>
            </a:r>
          </a:p>
          <a:p>
            <a:pPr lvl="1"/>
            <a:r>
              <a:rPr lang="en-US" dirty="0" smtClean="0"/>
              <a:t>Work </a:t>
            </a:r>
            <a:r>
              <a:rPr lang="en-US" dirty="0"/>
              <a:t>that follows this approach is </a:t>
            </a:r>
            <a:r>
              <a:rPr lang="en-US" b="1" dirty="0"/>
              <a:t>scheduled to accommodate the </a:t>
            </a:r>
            <a:r>
              <a:rPr lang="en-US" b="1" dirty="0" smtClean="0"/>
              <a:t>participants calendars</a:t>
            </a:r>
            <a:r>
              <a:rPr lang="en-US" dirty="0" smtClean="0"/>
              <a:t>.</a:t>
            </a:r>
          </a:p>
          <a:p>
            <a:r>
              <a:rPr lang="en-US" dirty="0" smtClean="0"/>
              <a:t>Applicable to:</a:t>
            </a:r>
          </a:p>
          <a:p>
            <a:pPr lvl="1"/>
            <a:r>
              <a:rPr lang="en-US" dirty="0"/>
              <a:t>Work that </a:t>
            </a:r>
            <a:r>
              <a:rPr lang="en-US" u="sng" dirty="0"/>
              <a:t>does not meet</a:t>
            </a:r>
            <a:r>
              <a:rPr lang="en-US" dirty="0"/>
              <a:t> the Execution readiness criteria.</a:t>
            </a:r>
          </a:p>
          <a:p>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2" name="Content Placeholder 11"/>
          <p:cNvSpPr>
            <a:spLocks noGrp="1"/>
          </p:cNvSpPr>
          <p:nvPr>
            <p:ph sz="quarter" idx="14"/>
          </p:nvPr>
        </p:nvSpPr>
        <p:spPr/>
        <p:txBody>
          <a:bodyPr>
            <a:normAutofit/>
          </a:bodyPr>
          <a:lstStyle/>
          <a:p>
            <a:pPr marL="0" indent="0">
              <a:buNone/>
            </a:pPr>
            <a:r>
              <a:rPr lang="en-US" dirty="0"/>
              <a:t>Examples: </a:t>
            </a:r>
          </a:p>
          <a:p>
            <a:pPr marL="914400" lvl="1" indent="-457200">
              <a:buFont typeface="+mj-lt"/>
              <a:buAutoNum type="arabicPeriod"/>
            </a:pPr>
            <a:r>
              <a:rPr lang="en-US" dirty="0" smtClean="0"/>
              <a:t>Work that benefits from 3</a:t>
            </a:r>
            <a:r>
              <a:rPr lang="en-US" baseline="30000" dirty="0" smtClean="0"/>
              <a:t>rd</a:t>
            </a:r>
            <a:r>
              <a:rPr lang="en-US" dirty="0" smtClean="0"/>
              <a:t> party facilitation.</a:t>
            </a:r>
            <a:endParaRPr lang="en-US" dirty="0"/>
          </a:p>
          <a:p>
            <a:pPr marL="914400" lvl="1" indent="-457200">
              <a:buFont typeface="+mj-lt"/>
              <a:buAutoNum type="arabicPeriod"/>
            </a:pPr>
            <a:r>
              <a:rPr lang="en-US" dirty="0"/>
              <a:t>Work with </a:t>
            </a:r>
            <a:r>
              <a:rPr lang="en-US" dirty="0" smtClean="0"/>
              <a:t>Core Teams and Initiative Owners / Sponsors who need to split their time with other priorities.</a:t>
            </a:r>
          </a:p>
          <a:p>
            <a:pPr marL="0" indent="0">
              <a:buNone/>
            </a:pPr>
            <a:r>
              <a:rPr lang="en-US" dirty="0" smtClean="0"/>
              <a:t>Output:</a:t>
            </a:r>
          </a:p>
          <a:p>
            <a:pPr lvl="1"/>
            <a:r>
              <a:rPr lang="en-US" dirty="0" smtClean="0"/>
              <a:t>Documented Solution Design</a:t>
            </a:r>
          </a:p>
          <a:p>
            <a:pPr lvl="1"/>
            <a:r>
              <a:rPr lang="en-US" dirty="0" smtClean="0"/>
              <a:t>Full set of documented JIRA Capabilities/EPICs (High Level Business Requirements)</a:t>
            </a:r>
          </a:p>
          <a:p>
            <a:r>
              <a:rPr lang="en-US" dirty="0" smtClean="0"/>
              <a:t>Timeline:</a:t>
            </a:r>
          </a:p>
          <a:p>
            <a:pPr lvl="1"/>
            <a:r>
              <a:rPr lang="en-US" b="1" dirty="0" smtClean="0"/>
              <a:t>~2-6 Weeks of facilitation </a:t>
            </a:r>
            <a:r>
              <a:rPr lang="en-US" dirty="0" smtClean="0"/>
              <a:t>depending on complexity and engagement level.</a:t>
            </a: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69757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23</a:t>
            </a:fld>
            <a:endParaRPr lang="en-US"/>
          </a:p>
        </p:txBody>
      </p:sp>
      <p:sp>
        <p:nvSpPr>
          <p:cNvPr id="11" name="Title 10"/>
          <p:cNvSpPr>
            <a:spLocks noGrp="1"/>
          </p:cNvSpPr>
          <p:nvPr>
            <p:ph type="title"/>
          </p:nvPr>
        </p:nvSpPr>
        <p:spPr/>
        <p:txBody>
          <a:bodyPr/>
          <a:lstStyle/>
          <a:p>
            <a:r>
              <a:rPr lang="en-US" dirty="0" smtClean="0"/>
              <a:t>Agile Requirements</a:t>
            </a:r>
            <a:endParaRPr lang="en-US" dirty="0"/>
          </a:p>
        </p:txBody>
      </p:sp>
      <p:sp>
        <p:nvSpPr>
          <p:cNvPr id="16" name="Content Placeholder 15"/>
          <p:cNvSpPr>
            <a:spLocks noGrp="1"/>
          </p:cNvSpPr>
          <p:nvPr>
            <p:ph sz="quarter" idx="10"/>
          </p:nvPr>
        </p:nvSpPr>
        <p:spPr/>
        <p:txBody>
          <a:bodyPr>
            <a:normAutofit/>
          </a:bodyPr>
          <a:lstStyle/>
          <a:p>
            <a:pPr marL="257175" indent="-257175"/>
            <a:r>
              <a:rPr lang="en-US" sz="1800" dirty="0"/>
              <a:t>During Initiation, high level business requirements will be captured as “</a:t>
            </a:r>
            <a:r>
              <a:rPr lang="en-US" sz="1800" b="1" dirty="0"/>
              <a:t>Jira</a:t>
            </a:r>
            <a:r>
              <a:rPr lang="en-US" sz="1800" dirty="0"/>
              <a:t> </a:t>
            </a:r>
            <a:r>
              <a:rPr lang="en-US" sz="1800" b="1" dirty="0"/>
              <a:t>Epics</a:t>
            </a:r>
            <a:r>
              <a:rPr lang="en-US" sz="1800" dirty="0"/>
              <a:t>”, also known as Features, within the Scaled Agile Framework (i.e. </a:t>
            </a:r>
            <a:r>
              <a:rPr lang="en-US" sz="1800" dirty="0" err="1"/>
              <a:t>SAFe</a:t>
            </a:r>
            <a:r>
              <a:rPr lang="en-US" sz="1800" dirty="0"/>
              <a:t>).   An </a:t>
            </a:r>
            <a:r>
              <a:rPr lang="en-US" sz="1800" b="1" dirty="0"/>
              <a:t>Epic</a:t>
            </a:r>
            <a:r>
              <a:rPr lang="en-US" sz="1800" dirty="0"/>
              <a:t> is simply a “big user story.”  It is usually broad in scope and short on details.  During Release Planning, which occurs after Initiation when the full team is engaged, Epics are commonly split into multiple, smaller </a:t>
            </a:r>
            <a:r>
              <a:rPr lang="en-US" sz="1800" b="1" dirty="0"/>
              <a:t>User Stories</a:t>
            </a:r>
            <a:r>
              <a:rPr lang="en-US" sz="1800" dirty="0"/>
              <a:t>. </a:t>
            </a:r>
          </a:p>
          <a:p>
            <a:pPr marL="257175" indent="-257175"/>
            <a:endParaRPr lang="en-US" sz="1800" dirty="0"/>
          </a:p>
          <a:p>
            <a:pPr marL="257175" indent="-257175"/>
            <a:r>
              <a:rPr lang="en-US" sz="1800" b="1" dirty="0"/>
              <a:t>A User Story</a:t>
            </a:r>
            <a:r>
              <a:rPr lang="en-US" sz="1800" dirty="0"/>
              <a:t> is used to </a:t>
            </a:r>
            <a:r>
              <a:rPr lang="en-US" sz="1800" dirty="0" smtClean="0"/>
              <a:t>express </a:t>
            </a:r>
            <a:r>
              <a:rPr lang="en-US" sz="1800" dirty="0"/>
              <a:t>requirements that focuses on what a user of a product would like to achieve.  Although documenting and refining Epics, or Features, will be the primary focus during Initiation, User Stories may also be identified.  Key characteristics of a user story include:</a:t>
            </a:r>
          </a:p>
          <a:p>
            <a:pPr marL="600075" lvl="1" indent="-257175">
              <a:buFont typeface="Arial" panose="020B0604020202020204" pitchFamily="34" charset="0"/>
              <a:buChar char="•"/>
            </a:pPr>
            <a:r>
              <a:rPr lang="en-US" sz="1800" dirty="0"/>
              <a:t>They are </a:t>
            </a:r>
            <a:r>
              <a:rPr lang="en-US" sz="1800" b="1" dirty="0"/>
              <a:t>not</a:t>
            </a:r>
            <a:r>
              <a:rPr lang="en-US" sz="1800" dirty="0"/>
              <a:t> detailed requirements specifications (something a system shall do) but are rather negotiable expressions of intent. The User Story </a:t>
            </a:r>
            <a:r>
              <a:rPr lang="en-US" sz="1800" b="1" dirty="0"/>
              <a:t>does not</a:t>
            </a:r>
            <a:r>
              <a:rPr lang="en-US" sz="1800" dirty="0"/>
              <a:t> define the </a:t>
            </a:r>
            <a:r>
              <a:rPr lang="en-US" sz="1800" b="1" dirty="0"/>
              <a:t>"How"</a:t>
            </a:r>
            <a:r>
              <a:rPr lang="en-US" sz="1800" dirty="0"/>
              <a:t>. </a:t>
            </a:r>
          </a:p>
          <a:p>
            <a:pPr marL="600075" lvl="1" indent="-257175">
              <a:buFont typeface="Arial" panose="020B0604020202020204" pitchFamily="34" charset="0"/>
              <a:buChar char="•"/>
            </a:pPr>
            <a:r>
              <a:rPr lang="en-US" sz="1800" dirty="0"/>
              <a:t>They are short and easy to read, understandable to developers, testers, stakeholders, and users.  In other words, they are written in plain language without Anthem jargon so that they can be understood by everyone.</a:t>
            </a:r>
          </a:p>
          <a:p>
            <a:pPr marL="600075" lvl="1" indent="-257175">
              <a:buFont typeface="Arial" panose="020B0604020202020204" pitchFamily="34" charset="0"/>
              <a:buChar char="•"/>
            </a:pPr>
            <a:r>
              <a:rPr lang="en-US" sz="1800" dirty="0"/>
              <a:t>They include the business value</a:t>
            </a:r>
            <a:r>
              <a:rPr lang="en-US" sz="1800" dirty="0" smtClean="0"/>
              <a:t>.</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5800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24</a:t>
            </a:fld>
            <a:endParaRPr lang="en-US"/>
          </a:p>
        </p:txBody>
      </p:sp>
      <p:sp>
        <p:nvSpPr>
          <p:cNvPr id="11" name="Title 10"/>
          <p:cNvSpPr>
            <a:spLocks noGrp="1"/>
          </p:cNvSpPr>
          <p:nvPr>
            <p:ph type="title"/>
          </p:nvPr>
        </p:nvSpPr>
        <p:spPr/>
        <p:txBody>
          <a:bodyPr/>
          <a:lstStyle/>
          <a:p>
            <a:r>
              <a:rPr lang="en-US" dirty="0" smtClean="0"/>
              <a:t>Agile Requirements (continued)</a:t>
            </a:r>
            <a:endParaRPr lang="en-US" dirty="0"/>
          </a:p>
        </p:txBody>
      </p:sp>
      <p:sp>
        <p:nvSpPr>
          <p:cNvPr id="16" name="Content Placeholder 15"/>
          <p:cNvSpPr>
            <a:spLocks noGrp="1"/>
          </p:cNvSpPr>
          <p:nvPr>
            <p:ph sz="quarter" idx="10"/>
          </p:nvPr>
        </p:nvSpPr>
        <p:spPr/>
        <p:txBody>
          <a:bodyPr>
            <a:normAutofit lnSpcReduction="10000"/>
          </a:bodyPr>
          <a:lstStyle/>
          <a:p>
            <a:pPr marL="257175" indent="-257175"/>
            <a:r>
              <a:rPr lang="en-US" sz="1800" b="1" dirty="0"/>
              <a:t>Epics</a:t>
            </a:r>
            <a:r>
              <a:rPr lang="en-US" sz="1800" dirty="0"/>
              <a:t> and </a:t>
            </a:r>
            <a:r>
              <a:rPr lang="en-US" sz="1800" b="1" dirty="0"/>
              <a:t>User Stories </a:t>
            </a:r>
            <a:r>
              <a:rPr lang="en-US" sz="1800" dirty="0"/>
              <a:t>are written in the same format or voice:  As a &lt;who&gt;, I want to &lt;what&gt; so that &lt;why&gt;.</a:t>
            </a:r>
          </a:p>
          <a:p>
            <a:pPr marL="600075" lvl="1" indent="-257175">
              <a:buFont typeface="Arial" panose="020B0604020202020204" pitchFamily="34" charset="0"/>
              <a:buChar char="•"/>
            </a:pPr>
            <a:r>
              <a:rPr lang="en-US" sz="1800" dirty="0"/>
              <a:t>Example Epic:  As a member &lt;who&gt;, I want to log into the Consumer Portal &lt;what&gt;, so that I can view my health insurance related information &lt;why&gt;.  </a:t>
            </a:r>
          </a:p>
          <a:p>
            <a:pPr marL="600075" lvl="1" indent="-257175">
              <a:buFont typeface="Arial" panose="020B0604020202020204" pitchFamily="34" charset="0"/>
              <a:buChar char="•"/>
            </a:pPr>
            <a:r>
              <a:rPr lang="en-US" sz="1800" dirty="0"/>
              <a:t>This Epic can be broken down into smaller User Stories:</a:t>
            </a:r>
          </a:p>
          <a:p>
            <a:pPr marL="942975" lvl="2" indent="-257175"/>
            <a:r>
              <a:rPr lang="en-US" dirty="0"/>
              <a:t>As a member, I want to set my own password so that it is easy to remember.</a:t>
            </a:r>
          </a:p>
          <a:p>
            <a:pPr marL="942975" lvl="2" indent="-257175"/>
            <a:r>
              <a:rPr lang="en-US" dirty="0"/>
              <a:t>As a member, I want to be able to re-enter my password when I </a:t>
            </a:r>
            <a:r>
              <a:rPr lang="en-US" dirty="0" err="1"/>
              <a:t>mis</a:t>
            </a:r>
            <a:r>
              <a:rPr lang="en-US" dirty="0"/>
              <a:t>-key it so that I can still log into the Consumer Portal.</a:t>
            </a:r>
          </a:p>
          <a:p>
            <a:pPr marL="942975" lvl="2" indent="-257175"/>
            <a:endParaRPr lang="en-US" dirty="0"/>
          </a:p>
          <a:p>
            <a:pPr marL="257175" indent="-257175"/>
            <a:r>
              <a:rPr lang="en-US" sz="1800" dirty="0"/>
              <a:t>Note that if requirements are delivered in a traditional waterfall format and need no further development, they will not be converted to Epics and User Stories during Initiation.  It is recommended that new requirements are written in the user story voice.</a:t>
            </a:r>
          </a:p>
          <a:p>
            <a:pPr marL="257175" indent="-257175"/>
            <a:endParaRPr lang="en-US" sz="1800" dirty="0"/>
          </a:p>
          <a:p>
            <a:pPr marL="257175" indent="-257175"/>
            <a:r>
              <a:rPr lang="en-US" sz="1800" dirty="0"/>
              <a:t>For more information and training, see the Agile COE Microsite @ </a:t>
            </a:r>
            <a:r>
              <a:rPr lang="en-US" sz="1800" dirty="0">
                <a:hlinkClick r:id="rId2"/>
              </a:rPr>
              <a:t>https://share.antheminc.com/sites/AgileAnthemCOE/assets/training.htm</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32242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a:p>
        </p:txBody>
      </p:sp>
      <p:sp>
        <p:nvSpPr>
          <p:cNvPr id="3" name="Title 2"/>
          <p:cNvSpPr>
            <a:spLocks noGrp="1"/>
          </p:cNvSpPr>
          <p:nvPr>
            <p:ph type="title"/>
          </p:nvPr>
        </p:nvSpPr>
        <p:spPr/>
        <p:txBody>
          <a:bodyPr/>
          <a:lstStyle/>
          <a:p>
            <a:r>
              <a:rPr lang="en-US" dirty="0" smtClean="0"/>
              <a:t>Core Team Participants</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2985106946"/>
              </p:ext>
            </p:extLst>
          </p:nvPr>
        </p:nvGraphicFramePr>
        <p:xfrm>
          <a:off x="528638" y="1246314"/>
          <a:ext cx="11141076" cy="4773486"/>
        </p:xfrm>
        <a:graphic>
          <a:graphicData uri="http://schemas.openxmlformats.org/drawingml/2006/table">
            <a:tbl>
              <a:tblPr firstRow="1" bandRow="1">
                <a:tableStyleId>{5C22544A-7EE6-4342-B048-85BDC9FD1C3A}</a:tableStyleId>
              </a:tblPr>
              <a:tblGrid>
                <a:gridCol w="3266748"/>
                <a:gridCol w="2843539"/>
                <a:gridCol w="5030789"/>
              </a:tblGrid>
              <a:tr h="271128">
                <a:tc>
                  <a:txBody>
                    <a:bodyPr/>
                    <a:lstStyle/>
                    <a:p>
                      <a:pPr algn="ctr"/>
                      <a:r>
                        <a:rPr lang="en-US" sz="800" dirty="0" smtClean="0"/>
                        <a:t>Role</a:t>
                      </a:r>
                      <a:endParaRPr lang="en-US" sz="800" b="1"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Name</a:t>
                      </a:r>
                      <a:endParaRPr lang="en-US" sz="800" cap="none"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Responsibilities</a:t>
                      </a:r>
                      <a:endParaRPr lang="en-US" sz="800" cap="none" dirty="0">
                        <a:solidFill>
                          <a:schemeClr val="bg1"/>
                        </a:solidFill>
                      </a:endParaRPr>
                    </a:p>
                  </a:txBody>
                  <a:tcPr/>
                </a:tc>
              </a:tr>
              <a:tr h="32659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t>Initiative Owner / Project</a:t>
                      </a:r>
                      <a:r>
                        <a:rPr lang="en-US" sz="800" baseline="0" dirty="0" smtClean="0"/>
                        <a:t> Sponsor</a:t>
                      </a:r>
                      <a:endParaRPr lang="en-US" sz="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cap="none" dirty="0" smtClean="0"/>
                        <a:t>Jeff </a:t>
                      </a:r>
                      <a:r>
                        <a:rPr lang="en-US" sz="800" b="1" cap="none" dirty="0" err="1" smtClean="0"/>
                        <a:t>Reveley</a:t>
                      </a:r>
                      <a:endParaRPr lang="en-US" sz="800" b="1" cap="none" dirty="0" smtClean="0"/>
                    </a:p>
                  </a:txBody>
                  <a:tcPr/>
                </a:tc>
                <a:tc>
                  <a:txBody>
                    <a:bodyPr/>
                    <a:lstStyle/>
                    <a:p>
                      <a:pPr algn="l"/>
                      <a:r>
                        <a:rPr lang="en-US" sz="600" cap="none" dirty="0" smtClean="0"/>
                        <a:t>(Business)</a:t>
                      </a:r>
                      <a:r>
                        <a:rPr lang="en-US" sz="600" cap="none" baseline="0" dirty="0" smtClean="0"/>
                        <a:t> </a:t>
                      </a:r>
                      <a:r>
                        <a:rPr lang="en-US" sz="600" cap="none" dirty="0" smtClean="0"/>
                        <a:t>Overall responsibility for defining initiative objectives/benefits and day-to-day sponsorship of the initiative, actively participating in decision making and escalation processes.</a:t>
                      </a:r>
                      <a:endParaRPr lang="en-US" sz="600" cap="none" dirty="0"/>
                    </a:p>
                  </a:txBody>
                  <a:tcPr/>
                </a:tc>
              </a:tr>
              <a:tr h="165860">
                <a:tc>
                  <a:txBody>
                    <a:bodyPr/>
                    <a:lstStyle/>
                    <a:p>
                      <a:pPr algn="r"/>
                      <a:r>
                        <a:rPr lang="en-US" sz="800" dirty="0" smtClean="0"/>
                        <a:t>IT Initiative Delivery</a:t>
                      </a:r>
                      <a:r>
                        <a:rPr lang="en-US" sz="800" baseline="0" dirty="0" smtClean="0"/>
                        <a:t> Owner</a:t>
                      </a:r>
                      <a:endParaRPr lang="en-US" sz="800" dirty="0"/>
                    </a:p>
                  </a:txBody>
                  <a:tcPr/>
                </a:tc>
                <a:tc>
                  <a:txBody>
                    <a:bodyPr/>
                    <a:lstStyle/>
                    <a:p>
                      <a:pPr algn="l"/>
                      <a:r>
                        <a:rPr lang="en-US" sz="800" cap="none" dirty="0" smtClean="0"/>
                        <a:t>TBD</a:t>
                      </a:r>
                      <a:endParaRPr lang="en-US" sz="800" cap="none" dirty="0"/>
                    </a:p>
                  </a:txBody>
                  <a:tcPr/>
                </a:tc>
                <a:tc>
                  <a:txBody>
                    <a:bodyPr/>
                    <a:lstStyle/>
                    <a:p>
                      <a:pPr algn="l"/>
                      <a:r>
                        <a:rPr lang="en-US" sz="600" cap="none" dirty="0" smtClean="0"/>
                        <a:t>(IT) Accountable for the delivery of the solution knowing that it may involve coordination with other IT Leadership, if necessary.</a:t>
                      </a:r>
                      <a:endParaRPr lang="en-US" sz="600" cap="none" dirty="0"/>
                    </a:p>
                  </a:txBody>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t>Initiation</a:t>
                      </a:r>
                      <a:r>
                        <a:rPr lang="en-US" sz="800" baseline="0" dirty="0" smtClean="0"/>
                        <a:t> Manager</a:t>
                      </a:r>
                      <a:endParaRPr lang="en-US" sz="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cap="none" dirty="0" smtClean="0"/>
                        <a:t>Mark Willcox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a:t>
                      </a:r>
                      <a:r>
                        <a:rPr lang="en-US" sz="600" cap="none" baseline="0" dirty="0" smtClean="0"/>
                        <a:t> </a:t>
                      </a:r>
                      <a:r>
                        <a:rPr lang="en-US" sz="600" cap="none" dirty="0" smtClean="0"/>
                        <a:t>Coordinates all Initiation phase activities &amp; deliverables.</a:t>
                      </a:r>
                    </a:p>
                  </a:txBody>
                  <a:tcPr/>
                </a:tc>
              </a:tr>
              <a:tr h="120584">
                <a:tc>
                  <a:txBody>
                    <a:bodyPr/>
                    <a:lstStyle/>
                    <a:p>
                      <a:pPr algn="r"/>
                      <a:r>
                        <a:rPr lang="en-US" sz="800" dirty="0" smtClean="0"/>
                        <a:t>Initiation Analyst</a:t>
                      </a: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cap="none" dirty="0" smtClean="0"/>
                        <a:t>Judy Thomas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&amp; refines the initial high level business requirements/epics and capabilities.</a:t>
                      </a:r>
                    </a:p>
                  </a:txBody>
                  <a:tcPr/>
                </a:tc>
              </a:tr>
              <a:tr h="173306">
                <a:tc>
                  <a:txBody>
                    <a:bodyPr/>
                    <a:lstStyle/>
                    <a:p>
                      <a:pPr algn="r"/>
                      <a:r>
                        <a:rPr lang="en-US" sz="800" dirty="0" smtClean="0"/>
                        <a:t>Delivery Manager (IT</a:t>
                      </a:r>
                      <a:r>
                        <a:rPr lang="en-US" sz="800" baseline="0" dirty="0" smtClean="0"/>
                        <a:t> PM)</a:t>
                      </a:r>
                      <a:endParaRPr lang="en-US" sz="800" dirty="0"/>
                    </a:p>
                  </a:txBody>
                  <a:tcPr/>
                </a:tc>
                <a:tc>
                  <a:txBody>
                    <a:bodyPr/>
                    <a:lstStyle/>
                    <a:p>
                      <a:pPr algn="l"/>
                      <a:endParaRPr lang="en-US" sz="800" cap="none" dirty="0"/>
                    </a:p>
                  </a:txBody>
                  <a:tcPr/>
                </a:tc>
                <a:tc>
                  <a:txBody>
                    <a:bodyPr/>
                    <a:lstStyle/>
                    <a:p>
                      <a:pPr algn="l"/>
                      <a:r>
                        <a:rPr lang="en-US" sz="600" cap="none" dirty="0" smtClean="0"/>
                        <a:t>(IT) Overall responsibility for managing technical component of the project</a:t>
                      </a:r>
                      <a:r>
                        <a:rPr lang="en-US" sz="600" cap="none" baseline="0" dirty="0" smtClean="0"/>
                        <a:t> execution.</a:t>
                      </a:r>
                      <a:endParaRPr lang="en-US" sz="600" cap="none" dirty="0"/>
                    </a:p>
                  </a:txBody>
                  <a:tcPr/>
                </a:tc>
              </a:tr>
              <a:tr h="178403">
                <a:tc>
                  <a:txBody>
                    <a:bodyPr/>
                    <a:lstStyle/>
                    <a:p>
                      <a:pPr algn="r"/>
                      <a:r>
                        <a:rPr lang="en-US" sz="800" dirty="0" smtClean="0"/>
                        <a:t>Business PM</a:t>
                      </a:r>
                      <a:endParaRPr lang="en-US" sz="800" dirty="0"/>
                    </a:p>
                  </a:txBody>
                  <a:tcPr/>
                </a:tc>
                <a:tc>
                  <a:txBody>
                    <a:bodyPr/>
                    <a:lstStyle/>
                    <a:p>
                      <a:pPr algn="l"/>
                      <a:r>
                        <a:rPr lang="en-US" sz="800" b="1" cap="none" dirty="0" smtClean="0"/>
                        <a:t>Jeff Reveley</a:t>
                      </a:r>
                      <a:endParaRPr lang="en-US" sz="800" b="1" cap="none" dirty="0"/>
                    </a:p>
                  </a:txBody>
                  <a:tcPr/>
                </a:tc>
                <a:tc>
                  <a:txBody>
                    <a:bodyPr/>
                    <a:lstStyle/>
                    <a:p>
                      <a:pPr algn="l"/>
                      <a:r>
                        <a:rPr lang="en-US" sz="600" cap="none" dirty="0" smtClean="0"/>
                        <a:t>(Business) Overall responsibility for managing the initiative </a:t>
                      </a:r>
                      <a:r>
                        <a:rPr lang="en-US" sz="600" cap="none" baseline="0" dirty="0" smtClean="0"/>
                        <a:t>and c</a:t>
                      </a:r>
                      <a:r>
                        <a:rPr lang="en-US" sz="600" cap="none" dirty="0" smtClean="0"/>
                        <a:t>oordinates any business process changes required to implement the project.</a:t>
                      </a:r>
                      <a:endParaRPr lang="en-US" sz="600" cap="none" dirty="0"/>
                    </a:p>
                  </a:txBody>
                  <a:tcPr/>
                </a:tc>
              </a:tr>
              <a:tr h="175655">
                <a:tc>
                  <a:txBody>
                    <a:bodyPr/>
                    <a:lstStyle/>
                    <a:p>
                      <a:pPr algn="r"/>
                      <a:r>
                        <a:rPr lang="en-US" sz="800" dirty="0" smtClean="0"/>
                        <a:t>Enterprise</a:t>
                      </a:r>
                      <a:r>
                        <a:rPr lang="en-US" sz="800" baseline="0" dirty="0" smtClean="0"/>
                        <a:t> Architect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Assists Lead Solution Architect by ensuring enterprise architecture standards are considered in Solution Design.</a:t>
                      </a:r>
                      <a:endParaRPr lang="en-US" sz="600" cap="none" dirty="0"/>
                    </a:p>
                  </a:txBody>
                  <a:tcPr/>
                </a:tc>
              </a:tr>
              <a:tr h="0">
                <a:tc>
                  <a:txBody>
                    <a:bodyPr/>
                    <a:lstStyle/>
                    <a:p>
                      <a:pPr algn="r"/>
                      <a:r>
                        <a:rPr lang="en-US" sz="800" dirty="0" smtClean="0"/>
                        <a:t>Lead Solution Architect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cap="none" dirty="0" smtClean="0"/>
                        <a:t>TBD</a:t>
                      </a: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 high level conceptual solution, identifying</a:t>
                      </a:r>
                      <a:r>
                        <a:rPr lang="en-US" sz="600" cap="none" baseline="0" dirty="0" smtClean="0"/>
                        <a:t> systems impacted, </a:t>
                      </a:r>
                      <a:r>
                        <a:rPr lang="en-US" sz="600" cap="none" dirty="0" smtClean="0"/>
                        <a:t>based on the high level requirements</a:t>
                      </a:r>
                      <a:r>
                        <a:rPr lang="en-US" sz="600" cap="none" baseline="0" dirty="0" smtClean="0"/>
                        <a:t> captured</a:t>
                      </a:r>
                      <a:r>
                        <a:rPr lang="en-US" sz="600" cap="none" dirty="0" smtClean="0"/>
                        <a:t>. Will work with other technical SMEs to create this vision.</a:t>
                      </a:r>
                      <a:endParaRPr lang="en-US" sz="600" cap="none" dirty="0"/>
                    </a:p>
                  </a:txBody>
                  <a:tcPr/>
                </a:tc>
              </a:tr>
              <a:tr h="0">
                <a:tc>
                  <a:txBody>
                    <a:bodyPr/>
                    <a:lstStyle/>
                    <a:p>
                      <a:pPr algn="r"/>
                      <a:r>
                        <a:rPr lang="en-US" sz="800" dirty="0" smtClean="0"/>
                        <a:t>Planning Lead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Supports</a:t>
                      </a:r>
                      <a:r>
                        <a:rPr lang="en-US" sz="600" cap="none" baseline="0" dirty="0" smtClean="0"/>
                        <a:t> the business in terms of planning and execution issues.</a:t>
                      </a:r>
                      <a:endParaRPr lang="en-US" sz="600" cap="none" dirty="0"/>
                    </a:p>
                  </a:txBody>
                  <a:tcPr/>
                </a:tc>
              </a:tr>
              <a:tr h="146681">
                <a:tc>
                  <a:txBody>
                    <a:bodyPr/>
                    <a:lstStyle/>
                    <a:p>
                      <a:pPr algn="r"/>
                      <a:r>
                        <a:rPr lang="en-US" sz="800" dirty="0" smtClean="0"/>
                        <a:t>Execution Lead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Overall responsibility for initiative</a:t>
                      </a:r>
                      <a:r>
                        <a:rPr lang="en-US" sz="600" cap="none" baseline="0" dirty="0" smtClean="0"/>
                        <a:t> </a:t>
                      </a:r>
                      <a:r>
                        <a:rPr lang="en-US" sz="600" cap="none" dirty="0" smtClean="0"/>
                        <a:t>execution.  The Delivery Manager generally rolls up to the Execution Lead.</a:t>
                      </a:r>
                      <a:r>
                        <a:rPr lang="en-US" sz="600" cap="none" baseline="0" dirty="0" smtClean="0"/>
                        <a:t> Escalation point for delivery issues.</a:t>
                      </a:r>
                      <a:endParaRPr lang="en-US" sz="600" cap="none" dirty="0"/>
                    </a:p>
                  </a:txBody>
                  <a:tcPr/>
                </a:tc>
              </a:tr>
              <a:tr h="210608">
                <a:tc>
                  <a:txBody>
                    <a:bodyPr/>
                    <a:lstStyle/>
                    <a:p>
                      <a:pPr algn="r"/>
                      <a:r>
                        <a:rPr lang="en-US" sz="800" dirty="0" smtClean="0"/>
                        <a:t>Business</a:t>
                      </a:r>
                      <a:r>
                        <a:rPr lang="en-US" sz="800" baseline="0" dirty="0" smtClean="0"/>
                        <a:t> Account Manager / Portfolio Support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Primary Portfolio Support assigned to each initiative to represent the interests of the Initiative Owner during the end-to-end project lifecycle.  Assists business SME coordination, funding decisions, and project support.</a:t>
                      </a:r>
                      <a:endParaRPr lang="en-US" sz="600" cap="none" dirty="0"/>
                    </a:p>
                  </a:txBody>
                  <a:tcPr/>
                </a:tc>
              </a:tr>
              <a:tr h="0">
                <a:tc>
                  <a:txBody>
                    <a:bodyPr/>
                    <a:lstStyle/>
                    <a:p>
                      <a:pPr algn="r"/>
                      <a:r>
                        <a:rPr lang="en-US" sz="800" kern="1200" dirty="0" smtClean="0">
                          <a:solidFill>
                            <a:schemeClr val="dk1"/>
                          </a:solidFill>
                          <a:latin typeface="+mn-lt"/>
                          <a:ea typeface="+mn-ea"/>
                          <a:cs typeface="+mn-cs"/>
                        </a:rPr>
                        <a:t>Provider Collaboration</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cap="none" dirty="0" err="1" smtClean="0">
                          <a:solidFill>
                            <a:schemeClr val="dk1"/>
                          </a:solidFill>
                          <a:latin typeface="+mn-lt"/>
                          <a:ea typeface="+mn-ea"/>
                          <a:cs typeface="+mn-cs"/>
                        </a:rPr>
                        <a:t>Joely</a:t>
                      </a:r>
                      <a:r>
                        <a:rPr lang="en-US" sz="800" kern="1200" cap="none" dirty="0" smtClean="0">
                          <a:solidFill>
                            <a:schemeClr val="dk1"/>
                          </a:solidFill>
                          <a:latin typeface="+mn-lt"/>
                          <a:ea typeface="+mn-ea"/>
                          <a:cs typeface="+mn-cs"/>
                        </a:rPr>
                        <a:t> Porter, Aimee Sessler</a:t>
                      </a:r>
                      <a:endParaRPr lang="en-US" sz="80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Additional key</a:t>
                      </a:r>
                      <a:r>
                        <a:rPr lang="en-US" sz="600" cap="none" baseline="0" dirty="0" smtClean="0"/>
                        <a:t> participants that are supporting the Initiative.</a:t>
                      </a:r>
                      <a:endParaRPr lang="en-US" sz="600" cap="none" dirty="0"/>
                    </a:p>
                  </a:txBody>
                  <a:tcPr/>
                </a:tc>
              </a:tr>
              <a:tr h="192530">
                <a:tc>
                  <a:txBody>
                    <a:bodyPr/>
                    <a:lstStyle/>
                    <a:p>
                      <a:pPr algn="r"/>
                      <a:r>
                        <a:rPr lang="en-US" sz="800" kern="1200" dirty="0" smtClean="0">
                          <a:solidFill>
                            <a:schemeClr val="dk1"/>
                          </a:solidFill>
                          <a:latin typeface="+mn-lt"/>
                          <a:ea typeface="+mn-ea"/>
                          <a:cs typeface="+mn-cs"/>
                        </a:rPr>
                        <a:t>SOA Team</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cap="none" dirty="0" err="1" smtClean="0">
                          <a:solidFill>
                            <a:schemeClr val="dk1"/>
                          </a:solidFill>
                          <a:latin typeface="+mn-lt"/>
                          <a:ea typeface="+mn-ea"/>
                          <a:cs typeface="+mn-cs"/>
                        </a:rPr>
                        <a:t>Rajkumar</a:t>
                      </a:r>
                      <a:r>
                        <a:rPr lang="en-US" sz="800" kern="1200" cap="none" dirty="0" smtClean="0">
                          <a:solidFill>
                            <a:schemeClr val="dk1"/>
                          </a:solidFill>
                          <a:latin typeface="+mn-lt"/>
                          <a:ea typeface="+mn-ea"/>
                          <a:cs typeface="+mn-cs"/>
                        </a:rPr>
                        <a:t> S. </a:t>
                      </a:r>
                      <a:r>
                        <a:rPr lang="en-US" sz="800" kern="1200" cap="none" dirty="0" err="1" smtClean="0">
                          <a:solidFill>
                            <a:schemeClr val="dk1"/>
                          </a:solidFill>
                          <a:latin typeface="+mn-lt"/>
                          <a:ea typeface="+mn-ea"/>
                          <a:cs typeface="+mn-cs"/>
                        </a:rPr>
                        <a:t>Ayyasamy</a:t>
                      </a:r>
                      <a:r>
                        <a:rPr lang="en-US" sz="800" kern="1200" cap="none" dirty="0" smtClean="0">
                          <a:solidFill>
                            <a:schemeClr val="dk1"/>
                          </a:solidFill>
                          <a:latin typeface="+mn-lt"/>
                          <a:ea typeface="+mn-ea"/>
                          <a:cs typeface="+mn-cs"/>
                        </a:rPr>
                        <a:t>, Pattabhi </a:t>
                      </a:r>
                      <a:r>
                        <a:rPr lang="en-US" sz="800" kern="1200" cap="none" dirty="0" smtClean="0">
                          <a:solidFill>
                            <a:schemeClr val="dk1"/>
                          </a:solidFill>
                          <a:latin typeface="+mn-lt"/>
                          <a:ea typeface="+mn-ea"/>
                          <a:cs typeface="+mn-cs"/>
                        </a:rPr>
                        <a:t>Ponugupati, </a:t>
                      </a:r>
                      <a:r>
                        <a:rPr lang="en-US" sz="800" b="1" kern="1200" cap="none" dirty="0" err="1" smtClean="0">
                          <a:solidFill>
                            <a:schemeClr val="dk1"/>
                          </a:solidFill>
                          <a:latin typeface="+mn-lt"/>
                          <a:ea typeface="+mn-ea"/>
                          <a:cs typeface="+mn-cs"/>
                        </a:rPr>
                        <a:t>Surekha</a:t>
                      </a:r>
                      <a:r>
                        <a:rPr lang="en-US" sz="800" b="1" kern="1200" cap="none" dirty="0" smtClean="0">
                          <a:solidFill>
                            <a:schemeClr val="dk1"/>
                          </a:solidFill>
                          <a:latin typeface="+mn-lt"/>
                          <a:ea typeface="+mn-ea"/>
                          <a:cs typeface="+mn-cs"/>
                        </a:rPr>
                        <a:t> Balaji</a:t>
                      </a:r>
                      <a:r>
                        <a:rPr lang="en-US" sz="800" kern="1200" cap="none" dirty="0" smtClean="0">
                          <a:solidFill>
                            <a:schemeClr val="dk1"/>
                          </a:solidFill>
                          <a:latin typeface="+mn-lt"/>
                          <a:ea typeface="+mn-ea"/>
                          <a:cs typeface="+mn-cs"/>
                        </a:rPr>
                        <a:t>, </a:t>
                      </a:r>
                      <a:endParaRPr lang="en-US" sz="80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1095">
                <a:tc>
                  <a:txBody>
                    <a:bodyPr/>
                    <a:lstStyle/>
                    <a:p>
                      <a:pPr algn="r"/>
                      <a:r>
                        <a:rPr lang="en-US" sz="800" kern="1200" dirty="0" smtClean="0">
                          <a:solidFill>
                            <a:schemeClr val="dk1"/>
                          </a:solidFill>
                          <a:latin typeface="+mn-lt"/>
                          <a:ea typeface="+mn-ea"/>
                          <a:cs typeface="+mn-cs"/>
                        </a:rPr>
                        <a:t>HCA</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cap="none" dirty="0" smtClean="0">
                          <a:solidFill>
                            <a:schemeClr val="dk1"/>
                          </a:solidFill>
                          <a:latin typeface="+mn-lt"/>
                          <a:ea typeface="+mn-ea"/>
                          <a:cs typeface="+mn-cs"/>
                        </a:rPr>
                        <a:t>Mike </a:t>
                      </a:r>
                      <a:r>
                        <a:rPr lang="en-US" sz="800" b="1" kern="1200" cap="none" dirty="0" err="1" smtClean="0">
                          <a:solidFill>
                            <a:schemeClr val="dk1"/>
                          </a:solidFill>
                          <a:latin typeface="+mn-lt"/>
                          <a:ea typeface="+mn-ea"/>
                          <a:cs typeface="+mn-cs"/>
                        </a:rPr>
                        <a:t>Culleiton</a:t>
                      </a:r>
                      <a:endParaRPr lang="en-US" sz="800" b="1"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6810">
                <a:tc>
                  <a:txBody>
                    <a:bodyPr/>
                    <a:lstStyle/>
                    <a:p>
                      <a:pPr algn="r"/>
                      <a:r>
                        <a:rPr lang="en-US" sz="800" kern="1200" dirty="0" smtClean="0">
                          <a:solidFill>
                            <a:schemeClr val="dk1"/>
                          </a:solidFill>
                          <a:latin typeface="+mn-lt"/>
                          <a:ea typeface="+mn-ea"/>
                          <a:cs typeface="+mn-cs"/>
                        </a:rPr>
                        <a:t>Digital Solutions</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cap="none" dirty="0" smtClean="0">
                          <a:solidFill>
                            <a:schemeClr val="dk1"/>
                          </a:solidFill>
                          <a:latin typeface="+mn-lt"/>
                          <a:ea typeface="+mn-ea"/>
                          <a:cs typeface="+mn-cs"/>
                        </a:rPr>
                        <a:t>Kerry </a:t>
                      </a:r>
                      <a:r>
                        <a:rPr lang="en-US" sz="800" b="1" kern="1200" cap="none" dirty="0" err="1" smtClean="0">
                          <a:solidFill>
                            <a:schemeClr val="dk1"/>
                          </a:solidFill>
                          <a:latin typeface="+mn-lt"/>
                          <a:ea typeface="+mn-ea"/>
                          <a:cs typeface="+mn-cs"/>
                        </a:rPr>
                        <a:t>Milewski</a:t>
                      </a:r>
                      <a:r>
                        <a:rPr lang="en-US" sz="800" b="1" kern="1200" cap="none" dirty="0" smtClean="0">
                          <a:solidFill>
                            <a:schemeClr val="dk1"/>
                          </a:solidFill>
                          <a:latin typeface="+mn-lt"/>
                          <a:ea typeface="+mn-ea"/>
                          <a:cs typeface="+mn-cs"/>
                        </a:rPr>
                        <a:t>, Scott Bamford</a:t>
                      </a:r>
                      <a:endParaRPr lang="en-US" sz="800" b="1"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kern="1200" dirty="0" smtClean="0">
                          <a:solidFill>
                            <a:schemeClr val="dk1"/>
                          </a:solidFill>
                          <a:latin typeface="+mn-lt"/>
                          <a:ea typeface="+mn-ea"/>
                          <a:cs typeface="+mn-cs"/>
                        </a:rPr>
                        <a:t>Online Store</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cap="none" dirty="0" smtClean="0">
                          <a:solidFill>
                            <a:schemeClr val="dk1"/>
                          </a:solidFill>
                          <a:latin typeface="+mn-lt"/>
                          <a:ea typeface="+mn-ea"/>
                          <a:cs typeface="+mn-cs"/>
                        </a:rPr>
                        <a:t>Rebecca Bates</a:t>
                      </a:r>
                      <a:endParaRPr lang="en-US" sz="800" b="1"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Business Change</a:t>
                      </a:r>
                      <a:r>
                        <a:rPr lang="en-US" sz="800" baseline="0" dirty="0" smtClean="0"/>
                        <a:t> Director QAT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cap="none" dirty="0" smtClean="0"/>
                        <a:t>Amy Philipps</a:t>
                      </a: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Medicare Ops &amp; Network Strategy</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cap="none" dirty="0" smtClean="0"/>
                        <a:t>Douglas Johnson</a:t>
                      </a: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Provider Economics</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cap="none" dirty="0" smtClean="0"/>
                        <a:t>Thomas Killian</a:t>
                      </a: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18235">
                <a:tc>
                  <a:txBody>
                    <a:bodyPr/>
                    <a:lstStyle/>
                    <a:p>
                      <a:pPr algn="r"/>
                      <a:r>
                        <a:rPr lang="en-US" sz="800" dirty="0" smtClean="0"/>
                        <a:t>Member </a:t>
                      </a:r>
                      <a:r>
                        <a:rPr lang="en-US" sz="800" dirty="0" smtClean="0"/>
                        <a:t>Portal</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cap="none" dirty="0" smtClean="0"/>
                        <a:t>Xenos</a:t>
                      </a:r>
                      <a:r>
                        <a:rPr lang="en-US" sz="800" cap="none" baseline="0" dirty="0" smtClean="0"/>
                        <a:t> Sroka</a:t>
                      </a:r>
                      <a:endParaRPr lang="en-US" sz="8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6" name="Rounded Rectangle 5"/>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i="1" u="none" strike="noStrike" kern="0" cap="none" spc="0" normalizeH="0" baseline="0" noProof="0" dirty="0" smtClean="0">
                <a:ln>
                  <a:noFill/>
                </a:ln>
                <a:solidFill>
                  <a:srgbClr val="0079C2"/>
                </a:solidFill>
                <a:effectLst/>
                <a:uLnTx/>
                <a:uFillTx/>
                <a:latin typeface="Calibri"/>
              </a:rPr>
              <a:t>*IMs,</a:t>
            </a:r>
            <a:r>
              <a:rPr kumimoji="0" lang="en-US" i="1" u="none" strike="noStrike" kern="0" cap="none" spc="0" normalizeH="0" noProof="0" dirty="0" smtClean="0">
                <a:ln>
                  <a:noFill/>
                </a:ln>
                <a:solidFill>
                  <a:srgbClr val="0079C2"/>
                </a:solidFill>
                <a:effectLst/>
                <a:uLnTx/>
                <a:uFillTx/>
                <a:latin typeface="Calibri"/>
              </a:rPr>
              <a:t> please </a:t>
            </a:r>
            <a:r>
              <a:rPr kumimoji="0" lang="en-US" b="1" i="1" u="none" strike="noStrike" kern="0" cap="none" spc="0" normalizeH="0" noProof="0" dirty="0" smtClean="0">
                <a:ln>
                  <a:noFill/>
                </a:ln>
                <a:solidFill>
                  <a:srgbClr val="0079C2"/>
                </a:solidFill>
                <a:effectLst/>
                <a:uLnTx/>
                <a:uFillTx/>
                <a:latin typeface="Calibri"/>
              </a:rPr>
              <a:t>bold</a:t>
            </a:r>
            <a:r>
              <a:rPr kumimoji="0" lang="en-US" i="1" u="none" strike="noStrike" kern="0" cap="none" spc="0" normalizeH="0" noProof="0" dirty="0" smtClean="0">
                <a:ln>
                  <a:noFill/>
                </a:ln>
                <a:solidFill>
                  <a:srgbClr val="0079C2"/>
                </a:solidFill>
                <a:effectLst/>
                <a:uLnTx/>
                <a:uFillTx/>
                <a:latin typeface="Calibri"/>
              </a:rPr>
              <a:t> those attending today’s call.</a:t>
            </a:r>
            <a:endParaRPr kumimoji="0" lang="en-US"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61418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4</a:t>
            </a:fld>
            <a:endParaRPr lang="en-US"/>
          </a:p>
        </p:txBody>
      </p:sp>
      <p:sp>
        <p:nvSpPr>
          <p:cNvPr id="6" name="Title 5"/>
          <p:cNvSpPr>
            <a:spLocks noGrp="1"/>
          </p:cNvSpPr>
          <p:nvPr>
            <p:ph type="title"/>
          </p:nvPr>
        </p:nvSpPr>
        <p:spPr/>
        <p:txBody>
          <a:bodyPr/>
          <a:lstStyle/>
          <a:p>
            <a:r>
              <a:rPr lang="en-US" dirty="0" smtClean="0"/>
              <a:t>Meeting Objective</a:t>
            </a:r>
            <a:endParaRPr lang="en-US" dirty="0"/>
          </a:p>
        </p:txBody>
      </p:sp>
      <p:sp>
        <p:nvSpPr>
          <p:cNvPr id="7" name="Content Placeholder 6"/>
          <p:cNvSpPr>
            <a:spLocks noGrp="1"/>
          </p:cNvSpPr>
          <p:nvPr>
            <p:ph sz="quarter" idx="10"/>
          </p:nvPr>
        </p:nvSpPr>
        <p:spPr>
          <a:xfrm>
            <a:off x="528639" y="1341783"/>
            <a:ext cx="8668370" cy="3271850"/>
          </a:xfrm>
        </p:spPr>
        <p:txBody>
          <a:bodyPr>
            <a:normAutofit fontScale="92500" lnSpcReduction="10000"/>
          </a:bodyPr>
          <a:lstStyle/>
          <a:p>
            <a:pPr marL="0" indent="0">
              <a:buNone/>
            </a:pPr>
            <a:r>
              <a:rPr lang="en-US" dirty="0"/>
              <a:t>The purpose of this meeting is to assess the best way to move the </a:t>
            </a:r>
            <a:r>
              <a:rPr lang="en-US" dirty="0" smtClean="0"/>
              <a:t>“</a:t>
            </a:r>
            <a:r>
              <a:rPr lang="da-DK" dirty="0">
                <a:solidFill>
                  <a:srgbClr val="FF0000"/>
                </a:solidFill>
              </a:rPr>
              <a:t>0037647 Medicare -Smart- Provider </a:t>
            </a:r>
            <a:r>
              <a:rPr lang="da-DK" dirty="0" smtClean="0">
                <a:solidFill>
                  <a:srgbClr val="FF0000"/>
                </a:solidFill>
              </a:rPr>
              <a:t>Finder</a:t>
            </a:r>
            <a:r>
              <a:rPr lang="en-US" dirty="0" smtClean="0"/>
              <a:t>” initiative forward </a:t>
            </a:r>
            <a:r>
              <a:rPr lang="en-US" dirty="0"/>
              <a:t>to </a:t>
            </a:r>
            <a:r>
              <a:rPr lang="en-US" dirty="0" smtClean="0"/>
              <a:t>Execution.</a:t>
            </a:r>
          </a:p>
          <a:p>
            <a:pPr marL="0" indent="0">
              <a:buNone/>
            </a:pPr>
            <a:r>
              <a:rPr lang="en-US" sz="2000" b="1" dirty="0" smtClean="0">
                <a:solidFill>
                  <a:schemeClr val="accent1"/>
                </a:solidFill>
              </a:rPr>
              <a:t>On </a:t>
            </a:r>
            <a:r>
              <a:rPr lang="en-US" sz="2000" b="1" dirty="0">
                <a:solidFill>
                  <a:schemeClr val="accent1"/>
                </a:solidFill>
              </a:rPr>
              <a:t>this call we will:</a:t>
            </a:r>
          </a:p>
          <a:p>
            <a:pPr marL="342900" indent="-342900"/>
            <a:r>
              <a:rPr lang="en-US" sz="2000" dirty="0" smtClean="0"/>
              <a:t>Introduce </a:t>
            </a:r>
            <a:r>
              <a:rPr lang="en-US" sz="2000" dirty="0"/>
              <a:t>you to the Initiation Manager and Initiation </a:t>
            </a:r>
            <a:r>
              <a:rPr lang="en-US" sz="2000" dirty="0" smtClean="0"/>
              <a:t>Analyst.</a:t>
            </a:r>
          </a:p>
          <a:p>
            <a:pPr marL="342900" indent="-342900"/>
            <a:r>
              <a:rPr lang="en-US" sz="2000" dirty="0" smtClean="0"/>
              <a:t>Review </a:t>
            </a:r>
            <a:r>
              <a:rPr lang="en-US" sz="2000" dirty="0"/>
              <a:t>the </a:t>
            </a:r>
            <a:r>
              <a:rPr lang="en-US" sz="2000" dirty="0" smtClean="0"/>
              <a:t>readiness </a:t>
            </a:r>
            <a:r>
              <a:rPr lang="en-US" sz="2000" dirty="0"/>
              <a:t>criteria and agree on the best way to move this </a:t>
            </a:r>
            <a:r>
              <a:rPr lang="en-US" sz="2000" dirty="0" smtClean="0"/>
              <a:t>initiative towards </a:t>
            </a:r>
            <a:r>
              <a:rPr lang="en-US" sz="2000" dirty="0"/>
              <a:t>Execution.</a:t>
            </a:r>
          </a:p>
          <a:p>
            <a:pPr marL="342900" indent="-342900"/>
            <a:r>
              <a:rPr lang="en-US" sz="2000" dirty="0"/>
              <a:t>Document </a:t>
            </a:r>
            <a:r>
              <a:rPr lang="en-US" sz="2000" dirty="0" smtClean="0"/>
              <a:t>what </a:t>
            </a:r>
            <a:r>
              <a:rPr lang="en-US" sz="2000" dirty="0"/>
              <a:t>Initiation </a:t>
            </a:r>
            <a:r>
              <a:rPr lang="en-US" sz="2000" dirty="0" smtClean="0"/>
              <a:t>approach </a:t>
            </a:r>
            <a:r>
              <a:rPr lang="en-US" sz="2000" dirty="0"/>
              <a:t>works best for </a:t>
            </a:r>
            <a:r>
              <a:rPr lang="en-US" sz="2000" dirty="0" smtClean="0"/>
              <a:t>you and make a plan to get started. </a:t>
            </a:r>
            <a:endParaRPr lang="en-US" sz="2000" dirty="0"/>
          </a:p>
        </p:txBody>
      </p:sp>
      <p:sp>
        <p:nvSpPr>
          <p:cNvPr id="5" name="Rounded Rectangle 4"/>
          <p:cNvSpPr/>
          <p:nvPr/>
        </p:nvSpPr>
        <p:spPr>
          <a:xfrm>
            <a:off x="529029" y="4694314"/>
            <a:ext cx="6553560" cy="1645920"/>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smtClean="0">
                <a:ln>
                  <a:noFill/>
                </a:ln>
                <a:solidFill>
                  <a:srgbClr val="0079C2"/>
                </a:solidFill>
                <a:effectLst/>
                <a:uLnTx/>
                <a:uFillTx/>
                <a:latin typeface="Calibri"/>
              </a:rPr>
              <a:t>There are four Initiation</a:t>
            </a:r>
            <a:r>
              <a:rPr kumimoji="0" lang="en-US" sz="2000" b="1" i="1" u="none" strike="noStrike" kern="0" cap="none" spc="0" normalizeH="0" noProof="0" dirty="0" smtClean="0">
                <a:ln>
                  <a:noFill/>
                </a:ln>
                <a:solidFill>
                  <a:srgbClr val="0079C2"/>
                </a:solidFill>
                <a:effectLst/>
                <a:uLnTx/>
                <a:uFillTx/>
                <a:latin typeface="Calibri"/>
              </a:rPr>
              <a:t> Approaches we will discuss:</a:t>
            </a:r>
            <a:endParaRPr kumimoji="0" lang="en-US" sz="2000" b="1" i="1" u="none" strike="noStrike" kern="0" cap="none" spc="0" normalizeH="0" baseline="0" noProof="0" dirty="0" smtClean="0">
              <a:ln>
                <a:noFill/>
              </a:ln>
              <a:solidFill>
                <a:srgbClr val="0079C2"/>
              </a:solidFill>
              <a:effectLst/>
              <a:uLnTx/>
              <a:uFillTx/>
              <a:latin typeface="Calibri"/>
            </a:endParaRPr>
          </a:p>
          <a:p>
            <a:pPr marL="342900" lvl="0" indent="-342900" defTabSz="914400">
              <a:buFont typeface="+mj-lt"/>
              <a:buAutoNum type="alphaUcPeriod"/>
              <a:defRPr/>
            </a:pPr>
            <a:r>
              <a:rPr lang="en-US" kern="0" dirty="0" smtClean="0">
                <a:solidFill>
                  <a:srgbClr val="0079C2"/>
                </a:solidFill>
              </a:rPr>
              <a:t>No Initiation </a:t>
            </a:r>
            <a:r>
              <a:rPr lang="en-US" sz="1600" i="1" kern="0" dirty="0" smtClean="0">
                <a:solidFill>
                  <a:srgbClr val="0079C2"/>
                </a:solidFill>
              </a:rPr>
              <a:t>(Bypass, Go Straight </a:t>
            </a:r>
            <a:r>
              <a:rPr kumimoji="0" lang="en-US" sz="1600" b="0" i="1" u="none" strike="noStrike" kern="0" cap="none" spc="0" normalizeH="0" baseline="0" noProof="0" dirty="0" smtClean="0">
                <a:ln>
                  <a:noFill/>
                </a:ln>
                <a:solidFill>
                  <a:srgbClr val="0079C2"/>
                </a:solidFill>
                <a:effectLst/>
                <a:uLnTx/>
                <a:uFillTx/>
                <a:latin typeface="Calibri"/>
              </a:rPr>
              <a:t>to Execution)</a:t>
            </a:r>
          </a:p>
          <a:p>
            <a:pPr marL="342900" marR="0" lvl="0" indent="-342900" defTabSz="914400" eaLnBrk="1" fontAlgn="auto" latinLnBrk="0" hangingPunct="1">
              <a:lnSpc>
                <a:spcPct val="100000"/>
              </a:lnSpc>
              <a:spcBef>
                <a:spcPts val="0"/>
              </a:spcBef>
              <a:spcAft>
                <a:spcPts val="0"/>
              </a:spcAft>
              <a:buClrTx/>
              <a:buSzTx/>
              <a:buFont typeface="+mj-lt"/>
              <a:buAutoNum type="alphaUcPeriod"/>
              <a:tabLst/>
              <a:defRPr/>
            </a:pPr>
            <a:r>
              <a:rPr lang="en-US" kern="0" dirty="0" smtClean="0">
                <a:solidFill>
                  <a:srgbClr val="0079C2"/>
                </a:solidFill>
                <a:latin typeface="Calibri"/>
              </a:rPr>
              <a:t>Some Initiation </a:t>
            </a:r>
            <a:r>
              <a:rPr lang="en-US" sz="1600" i="1" kern="0" dirty="0" smtClean="0">
                <a:solidFill>
                  <a:srgbClr val="0079C2"/>
                </a:solidFill>
                <a:latin typeface="Calibri"/>
              </a:rPr>
              <a:t>(Only Use Select Initiation Facilitation)</a:t>
            </a:r>
          </a:p>
          <a:p>
            <a:pPr marL="342900" marR="0" lvl="0" indent="-342900" defTabSz="914400" eaLnBrk="1" fontAlgn="auto" latinLnBrk="0" hangingPunct="1">
              <a:lnSpc>
                <a:spcPct val="100000"/>
              </a:lnSpc>
              <a:spcBef>
                <a:spcPts val="0"/>
              </a:spcBef>
              <a:spcAft>
                <a:spcPts val="0"/>
              </a:spcAft>
              <a:buClrTx/>
              <a:buSzTx/>
              <a:buFont typeface="+mj-lt"/>
              <a:buAutoNum type="alphaUcPeriod"/>
              <a:tabLst/>
              <a:defRPr/>
            </a:pPr>
            <a:r>
              <a:rPr kumimoji="0" lang="en-US" b="0" i="0" u="none" strike="noStrike" kern="0" cap="none" spc="0" normalizeH="0" baseline="0" noProof="0" dirty="0" smtClean="0">
                <a:ln>
                  <a:noFill/>
                </a:ln>
                <a:solidFill>
                  <a:srgbClr val="0079C2"/>
                </a:solidFill>
                <a:effectLst/>
                <a:uLnTx/>
                <a:uFillTx/>
                <a:latin typeface="Calibri"/>
              </a:rPr>
              <a:t>Rapid</a:t>
            </a:r>
            <a:r>
              <a:rPr kumimoji="0" lang="en-US" b="0" i="0" u="none" strike="noStrike" kern="0" cap="none" spc="0" normalizeH="0" noProof="0" dirty="0" smtClean="0">
                <a:ln>
                  <a:noFill/>
                </a:ln>
                <a:solidFill>
                  <a:srgbClr val="0079C2"/>
                </a:solidFill>
                <a:effectLst/>
                <a:uLnTx/>
                <a:uFillTx/>
                <a:latin typeface="Calibri"/>
              </a:rPr>
              <a:t> Initiation </a:t>
            </a:r>
            <a:r>
              <a:rPr kumimoji="0" lang="en-US" sz="1600" b="0" i="1" u="none" strike="noStrike" kern="0" cap="none" spc="0" normalizeH="0" noProof="0" dirty="0" smtClean="0">
                <a:ln>
                  <a:noFill/>
                </a:ln>
                <a:solidFill>
                  <a:srgbClr val="0079C2"/>
                </a:solidFill>
                <a:effectLst/>
                <a:uLnTx/>
                <a:uFillTx/>
                <a:latin typeface="Calibri"/>
              </a:rPr>
              <a:t>(Work On Initiation Most of The Day, Everyday)</a:t>
            </a:r>
          </a:p>
          <a:p>
            <a:pPr marL="342900" marR="0" lvl="0" indent="-342900" defTabSz="914400" eaLnBrk="1" fontAlgn="auto" latinLnBrk="0" hangingPunct="1">
              <a:lnSpc>
                <a:spcPct val="100000"/>
              </a:lnSpc>
              <a:spcBef>
                <a:spcPts val="0"/>
              </a:spcBef>
              <a:spcAft>
                <a:spcPts val="0"/>
              </a:spcAft>
              <a:buClrTx/>
              <a:buSzTx/>
              <a:buFont typeface="+mj-lt"/>
              <a:buAutoNum type="alphaUcPeriod"/>
              <a:tabLst/>
              <a:defRPr/>
            </a:pPr>
            <a:r>
              <a:rPr lang="en-US" kern="0" baseline="0" dirty="0" smtClean="0">
                <a:solidFill>
                  <a:srgbClr val="0079C2"/>
                </a:solidFill>
                <a:latin typeface="Calibri"/>
              </a:rPr>
              <a:t>Normal Initiation </a:t>
            </a:r>
            <a:r>
              <a:rPr lang="en-US" sz="1600" i="1" u="sng" kern="0" baseline="0" dirty="0" smtClean="0">
                <a:solidFill>
                  <a:srgbClr val="0079C2"/>
                </a:solidFill>
                <a:latin typeface="Calibri"/>
              </a:rPr>
              <a:t>(Most Common Approach)</a:t>
            </a:r>
            <a:endParaRPr kumimoji="0" lang="en-US" sz="1600" b="0" i="1" u="sng" strike="noStrike" kern="0" cap="none" spc="0" normalizeH="0" baseline="0" noProof="0" dirty="0" smtClean="0">
              <a:ln>
                <a:noFill/>
              </a:ln>
              <a:solidFill>
                <a:srgbClr val="0079C2"/>
              </a:solidFill>
              <a:effectLst/>
              <a:uLnTx/>
              <a:uFillTx/>
              <a:latin typeface="Calibri"/>
            </a:endParaRPr>
          </a:p>
        </p:txBody>
      </p:sp>
      <p:grpSp>
        <p:nvGrpSpPr>
          <p:cNvPr id="13" name="Group 12"/>
          <p:cNvGrpSpPr/>
          <p:nvPr/>
        </p:nvGrpSpPr>
        <p:grpSpPr>
          <a:xfrm>
            <a:off x="9435547" y="1341781"/>
            <a:ext cx="2286000" cy="4206240"/>
            <a:chOff x="9435547" y="1341781"/>
            <a:chExt cx="2286000" cy="4206240"/>
          </a:xfrm>
        </p:grpSpPr>
        <p:sp>
          <p:nvSpPr>
            <p:cNvPr id="4" name="Rounded Rectangle 3"/>
            <p:cNvSpPr/>
            <p:nvPr/>
          </p:nvSpPr>
          <p:spPr>
            <a:xfrm>
              <a:off x="9435547" y="1341781"/>
              <a:ext cx="2286000" cy="4206240"/>
            </a:xfrm>
            <a:prstGeom prst="roundRect">
              <a:avLst>
                <a:gd name="adj" fmla="val 2778"/>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481267" y="1692461"/>
              <a:ext cx="2194560" cy="3200400"/>
            </a:xfrm>
            <a:prstGeom prst="roundRect">
              <a:avLst>
                <a:gd name="adj" fmla="val 3357"/>
              </a:avLst>
            </a:prstGeom>
            <a:solidFill>
              <a:schemeClr val="bg1"/>
            </a:solidFill>
            <a:ln>
              <a:noFill/>
            </a:ln>
          </p:spPr>
          <p:txBody>
            <a:bodyPr wrap="square">
              <a:normAutofit/>
            </a:bodyPr>
            <a:lstStyle/>
            <a:p>
              <a:r>
                <a:rPr lang="en-US" sz="1400" b="1" dirty="0" smtClean="0">
                  <a:solidFill>
                    <a:schemeClr val="bg2">
                      <a:lumMod val="50000"/>
                    </a:schemeClr>
                  </a:solidFill>
                </a:rPr>
                <a:t>Call Playback Information</a:t>
              </a:r>
              <a:r>
                <a:rPr lang="en-US" sz="1400" dirty="0" smtClean="0">
                  <a:solidFill>
                    <a:schemeClr val="bg2">
                      <a:lumMod val="50000"/>
                    </a:schemeClr>
                  </a:solidFill>
                </a:rPr>
                <a:t/>
              </a:r>
              <a:br>
                <a:rPr lang="en-US" sz="1400" dirty="0" smtClean="0">
                  <a:solidFill>
                    <a:schemeClr val="bg2">
                      <a:lumMod val="50000"/>
                    </a:schemeClr>
                  </a:solidFill>
                </a:rPr>
              </a:br>
              <a:r>
                <a:rPr lang="en-US" sz="1400" b="1" dirty="0"/>
                <a:t>Playback Online</a:t>
              </a:r>
              <a:r>
                <a:rPr lang="en-US" sz="1400" dirty="0"/>
                <a:t> </a:t>
              </a:r>
              <a:br>
                <a:rPr lang="en-US" sz="1400" dirty="0"/>
              </a:br>
              <a:r>
                <a:rPr lang="en-US" sz="1400" dirty="0"/>
                <a:t>1. Click this link or paste the entire URL into your browser: </a:t>
              </a:r>
              <a:br>
                <a:rPr lang="en-US" sz="1400" dirty="0"/>
              </a:br>
              <a:r>
                <a:rPr lang="en-US" sz="1400" u="sng" dirty="0">
                  <a:hlinkClick r:id="rId2"/>
                </a:rPr>
                <a:t>https://wp0.teleconferencingcenter.com/playback/archive?id=ede39679-66d7-4496-ad6d-abb235dc3113.rpm</a:t>
              </a:r>
              <a:r>
                <a:rPr lang="en-US" sz="1400" dirty="0"/>
                <a:t> </a:t>
              </a:r>
              <a:br>
                <a:rPr lang="en-US" sz="1400" dirty="0"/>
              </a:br>
              <a:r>
                <a:rPr lang="en-US" sz="1400" dirty="0"/>
                <a:t>2. At the prompt, enter your name and email address. </a:t>
              </a:r>
              <a:br>
                <a:rPr lang="en-US" sz="1400" dirty="0"/>
              </a:br>
              <a:r>
                <a:rPr lang="en-US" sz="1400" dirty="0"/>
                <a:t>3. Click "Listen</a:t>
              </a:r>
              <a:r>
                <a:rPr lang="en-US" sz="1400" dirty="0" smtClean="0"/>
                <a:t>".</a:t>
              </a:r>
              <a:endParaRPr lang="en-US" sz="1400" dirty="0">
                <a:solidFill>
                  <a:schemeClr val="bg2">
                    <a:lumMod val="50000"/>
                  </a:schemeClr>
                </a:solidFill>
              </a:endParaRPr>
            </a:p>
          </p:txBody>
        </p:sp>
        <p:sp>
          <p:nvSpPr>
            <p:cNvPr id="9" name="Rectangle 8"/>
            <p:cNvSpPr/>
            <p:nvPr/>
          </p:nvSpPr>
          <p:spPr>
            <a:xfrm>
              <a:off x="9481267" y="1370772"/>
              <a:ext cx="2194560" cy="307777"/>
            </a:xfrm>
            <a:prstGeom prst="rect">
              <a:avLst/>
            </a:prstGeom>
            <a:solidFill>
              <a:schemeClr val="bg2">
                <a:lumMod val="50000"/>
              </a:schemeClr>
            </a:solidFill>
            <a:ln>
              <a:noFill/>
            </a:ln>
          </p:spPr>
          <p:txBody>
            <a:bodyPr wrap="square" anchor="ctr">
              <a:spAutoFit/>
            </a:bodyPr>
            <a:lstStyle/>
            <a:p>
              <a:pPr algn="ctr"/>
              <a:r>
                <a:rPr lang="en-US" sz="1400" b="1" dirty="0" smtClean="0">
                  <a:solidFill>
                    <a:schemeClr val="bg1"/>
                  </a:solidFill>
                </a:rPr>
                <a:t>Supporting Information</a:t>
              </a:r>
              <a:endParaRPr lang="en-US" sz="1400" b="1" dirty="0">
                <a:solidFill>
                  <a:schemeClr val="bg1"/>
                </a:solidFill>
              </a:endParaRPr>
            </a:p>
          </p:txBody>
        </p:sp>
        <p:sp>
          <p:nvSpPr>
            <p:cNvPr id="10" name="Rounded Rectangle 9"/>
            <p:cNvSpPr/>
            <p:nvPr/>
          </p:nvSpPr>
          <p:spPr>
            <a:xfrm>
              <a:off x="9481267" y="4928414"/>
              <a:ext cx="2194560" cy="578882"/>
            </a:xfrm>
            <a:prstGeom prst="roundRect">
              <a:avLst>
                <a:gd name="adj" fmla="val 7892"/>
              </a:avLst>
            </a:prstGeom>
            <a:solidFill>
              <a:schemeClr val="bg1"/>
            </a:solidFill>
            <a:ln>
              <a:noFill/>
            </a:ln>
          </p:spPr>
          <p:txBody>
            <a:bodyPr wrap="square">
              <a:normAutofit/>
            </a:bodyPr>
            <a:lstStyle/>
            <a:p>
              <a:pPr algn="ctr"/>
              <a:r>
                <a:rPr lang="en-US" sz="1400" dirty="0">
                  <a:hlinkClick r:id="rId3"/>
                </a:rPr>
                <a:t>Link to Initiation One Anthem Recorded </a:t>
              </a:r>
              <a:r>
                <a:rPr lang="en-US" sz="1400" dirty="0" smtClean="0">
                  <a:hlinkClick r:id="rId3"/>
                </a:rPr>
                <a:t>Training</a:t>
              </a:r>
              <a:endParaRPr lang="en-US" sz="1400" dirty="0"/>
            </a:p>
          </p:txBody>
        </p:sp>
      </p:grpSp>
      <p:sp>
        <p:nvSpPr>
          <p:cNvPr id="14" name="Footer Placeholder 1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97929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Initiative Overview</a:t>
            </a:r>
            <a:endParaRPr lang="en-US" dirty="0"/>
          </a:p>
        </p:txBody>
      </p:sp>
      <p:sp>
        <p:nvSpPr>
          <p:cNvPr id="4" name="Text Placeholder 3"/>
          <p:cNvSpPr>
            <a:spLocks noGrp="1"/>
          </p:cNvSpPr>
          <p:nvPr>
            <p:ph type="body" sz="quarter" idx="14"/>
          </p:nvPr>
        </p:nvSpPr>
        <p:spPr/>
        <p:txBody>
          <a:bodyPr/>
          <a:lstStyle/>
          <a:p>
            <a:r>
              <a:rPr lang="en-US" dirty="0" smtClean="0"/>
              <a:t>Initiative Introduction</a:t>
            </a:r>
          </a:p>
          <a:p>
            <a:r>
              <a:rPr lang="en-US" dirty="0" smtClean="0"/>
              <a:t>Scope Boundaries</a:t>
            </a:r>
          </a:p>
          <a:p>
            <a:r>
              <a:rPr lang="en-US" dirty="0" smtClean="0"/>
              <a:t>Requested Initiative Dates</a:t>
            </a:r>
            <a:endParaRPr lang="en-US" dirty="0"/>
          </a:p>
        </p:txBody>
      </p:sp>
      <p:pic>
        <p:nvPicPr>
          <p:cNvPr id="37" name="Picture Placeholder 36"/>
          <p:cNvPicPr>
            <a:picLocks noGrp="1" noChangeAspect="1"/>
          </p:cNvPicPr>
          <p:nvPr>
            <p:ph type="pic" sz="quarter" idx="15"/>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4"/>
          </p:nvPr>
        </p:nvSpPr>
        <p:spPr/>
        <p:txBody>
          <a:bodyPr/>
          <a:lstStyle/>
          <a:p>
            <a:fld id="{B39F3810-4318-4880-9D52-993D34A84442}" type="slidenum">
              <a:rPr lang="en-US" smtClean="0"/>
              <a:pPr/>
              <a:t>5</a:t>
            </a:fld>
            <a:endParaRPr lang="en-US"/>
          </a:p>
        </p:txBody>
      </p:sp>
      <p:sp>
        <p:nvSpPr>
          <p:cNvPr id="6" name="Footer Placeholder 5"/>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821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6</a:t>
            </a:fld>
            <a:endParaRPr lang="en-US"/>
          </a:p>
        </p:txBody>
      </p:sp>
      <p:sp>
        <p:nvSpPr>
          <p:cNvPr id="6" name="Title 5"/>
          <p:cNvSpPr>
            <a:spLocks noGrp="1"/>
          </p:cNvSpPr>
          <p:nvPr>
            <p:ph type="title"/>
          </p:nvPr>
        </p:nvSpPr>
        <p:spPr/>
        <p:txBody>
          <a:bodyPr/>
          <a:lstStyle/>
          <a:p>
            <a:r>
              <a:rPr lang="en-US" dirty="0" smtClean="0"/>
              <a:t>Initiative Introduction</a:t>
            </a:r>
            <a:endParaRPr lang="en-US" dirty="0"/>
          </a:p>
        </p:txBody>
      </p:sp>
      <p:sp>
        <p:nvSpPr>
          <p:cNvPr id="7" name="Content Placeholder 6"/>
          <p:cNvSpPr>
            <a:spLocks noGrp="1"/>
          </p:cNvSpPr>
          <p:nvPr>
            <p:ph sz="quarter" idx="10"/>
          </p:nvPr>
        </p:nvSpPr>
        <p:spPr>
          <a:xfrm>
            <a:off x="528638" y="1277865"/>
            <a:ext cx="11141075" cy="4661975"/>
          </a:xfrm>
        </p:spPr>
        <p:txBody>
          <a:bodyPr>
            <a:normAutofit fontScale="92500"/>
          </a:bodyPr>
          <a:lstStyle/>
          <a:p>
            <a:pPr marL="0" indent="0">
              <a:buNone/>
            </a:pPr>
            <a:r>
              <a:rPr lang="en-US" dirty="0"/>
              <a:t>Use Member Default Optimization (MDO) data and/or CMS Quality data to determine how providers get displayed to members when they are searching for a provider </a:t>
            </a:r>
            <a:r>
              <a:rPr lang="en-US" dirty="0" smtClean="0"/>
              <a:t>within the </a:t>
            </a:r>
            <a:r>
              <a:rPr lang="en-US" dirty="0"/>
              <a:t>online provider directory. This solution would allow us to present members with high quality, low cost providers at the top of their search results for PCPs and specialists. </a:t>
            </a:r>
            <a:endParaRPr lang="en-US" dirty="0" smtClean="0"/>
          </a:p>
          <a:p>
            <a:pPr marL="0" indent="0">
              <a:buNone/>
            </a:pPr>
            <a:r>
              <a:rPr lang="en-US" dirty="0" smtClean="0"/>
              <a:t>Notes:</a:t>
            </a:r>
          </a:p>
          <a:p>
            <a:r>
              <a:rPr lang="en-US" dirty="0" smtClean="0"/>
              <a:t>There </a:t>
            </a:r>
            <a:r>
              <a:rPr lang="en-US" dirty="0"/>
              <a:t>may be work that can be leveraged from a similar CSBD-focused initiative (Wave #845 – “Smart” Provider Finder).</a:t>
            </a:r>
          </a:p>
          <a:p>
            <a:r>
              <a:rPr lang="en-US" dirty="0" smtClean="0"/>
              <a:t>Per </a:t>
            </a:r>
            <a:r>
              <a:rPr lang="en-US" dirty="0" err="1"/>
              <a:t>Joely</a:t>
            </a:r>
            <a:r>
              <a:rPr lang="en-US" dirty="0"/>
              <a:t> Porter: We started at the end of </a:t>
            </a:r>
            <a:r>
              <a:rPr lang="en-US" dirty="0" smtClean="0"/>
              <a:t>last year (2017) </a:t>
            </a:r>
            <a:r>
              <a:rPr lang="en-US" dirty="0"/>
              <a:t>implementing MDO in Medicare. Issue we are having is most markets are too small to measure provider performance in our current statistically valid methodology. We are finding only 3 or 5 provider groups with 150 or more members. Our methodology uses 150 as a cutoff for measurement. We have an upcoming Steering Committee call next week (4/1/18) to discuss this issue</a:t>
            </a:r>
            <a:r>
              <a:rPr lang="en-US" dirty="0" smtClean="0"/>
              <a:t>.</a:t>
            </a:r>
            <a:endParaRPr lang="en-US" dirty="0"/>
          </a:p>
        </p:txBody>
      </p:sp>
      <p:sp>
        <p:nvSpPr>
          <p:cNvPr id="3" name="Footer Placeholder 2"/>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418841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7</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3185728564"/>
              </p:ext>
            </p:extLst>
          </p:nvPr>
        </p:nvGraphicFramePr>
        <p:xfrm>
          <a:off x="529302" y="1123746"/>
          <a:ext cx="11141076" cy="5222240"/>
        </p:xfrm>
        <a:graphic>
          <a:graphicData uri="http://schemas.openxmlformats.org/drawingml/2006/table">
            <a:tbl>
              <a:tblPr firstRow="1" bandRow="1">
                <a:tableStyleId>{5C22544A-7EE6-4342-B048-85BDC9FD1C3A}</a:tableStyleId>
              </a:tblPr>
              <a:tblGrid>
                <a:gridCol w="1483042"/>
                <a:gridCol w="5477027"/>
                <a:gridCol w="4181007"/>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effectLst/>
                        </a:rPr>
                        <a:t>Markets</a:t>
                      </a:r>
                      <a:r>
                        <a:rPr lang="en-US" sz="1600" b="1" kern="1200" baseline="0" noProof="0" dirty="0" smtClean="0">
                          <a:effectLst/>
                        </a:rPr>
                        <a:t> / Regions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CareMore</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All Anthem Plan </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States (CA; CO; CT; GA; IN; KY; ME; MO; NH; NV; NY; OH; VA; WI)</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All Markets where we are using legacy provider finder tool</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HealthLink</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UniCare</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 markets using </a:t>
                      </a: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HealthSparq</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(AZ, FL, NJ, NM, TN, TX, and WA)</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LOB</a:t>
                      </a:r>
                      <a:r>
                        <a:rPr lang="en-US" sz="1600" b="1" kern="1200" baseline="0" noProof="0" dirty="0" smtClean="0">
                          <a:solidFill>
                            <a:schemeClr val="dk1"/>
                          </a:solidFill>
                          <a:effectLst/>
                          <a:latin typeface="+mn-lt"/>
                          <a:ea typeface="+mn-ea"/>
                          <a:cs typeface="+mn-cs"/>
                        </a:rPr>
                        <a:t> / Products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Medical Plan</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Labor &amp; Trust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CDHP (Consumer Driven Health Plan), HRA, HSA, FSA, Commuter (Parking, Transit)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Health Plan BPO Services (Analytics Services; Subrogation Services; TPA Services; Utilization Management Services)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Pharmacy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Specialty (Dental; Employee Assistance Program; Hearing; Life &amp; Disability; Vision; Voluntary; Worker’s Compensation)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Other (supplemental benefits)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Blue Card, EPO, PPO, POS, HMO,</a:t>
                      </a:r>
                      <a:r>
                        <a:rPr lang="en-US" sz="1200" baseline="0" dirty="0" smtClean="0">
                          <a:solidFill>
                            <a:schemeClr val="tx1"/>
                          </a:solidFill>
                        </a:rPr>
                        <a:t> Fee-for-Service (FFS)</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Business Segments</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Individual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Small Group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Large Group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National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Employer Group Retiree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GBD (Medical Plans Duals – Medicare &amp; Medicaid – MMP; Medicaid)</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FEP</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Other</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Secure and non-secure sites (members and guests)</a:t>
                      </a:r>
                      <a:endParaRPr lang="en-US" sz="1200" dirty="0" smtClean="0">
                        <a:solidFill>
                          <a:schemeClr val="tx1"/>
                        </a:solidFill>
                      </a:endParaRPr>
                    </a:p>
                  </a:txBody>
                  <a:tcPr/>
                </a:tc>
                <a:tc>
                  <a:txBody>
                    <a:bodyPr/>
                    <a:lstStyle/>
                    <a:p>
                      <a:r>
                        <a:rPr lang="en-US" sz="1200" dirty="0" smtClean="0"/>
                        <a:t>Cost and Care Finder</a:t>
                      </a:r>
                      <a:r>
                        <a:rPr lang="en-US" sz="1200" baseline="0" dirty="0" smtClean="0"/>
                        <a:t> (CCF) Tool</a:t>
                      </a:r>
                      <a:endParaRPr lang="en-US" sz="1200" dirty="0"/>
                    </a:p>
                  </a:txBody>
                  <a:tcPr/>
                </a:tc>
              </a:tr>
            </a:tbl>
          </a:graphicData>
        </a:graphic>
      </p:graphicFrame>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1" name="Rounded Rectangle 10"/>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1" u="none" strike="noStrike" kern="0" cap="none" spc="0" normalizeH="0" baseline="0" noProof="0" dirty="0" smtClean="0">
                <a:ln>
                  <a:noFill/>
                </a:ln>
                <a:solidFill>
                  <a:srgbClr val="0079C2"/>
                </a:solidFill>
                <a:effectLst/>
                <a:uLnTx/>
                <a:uFillTx/>
                <a:latin typeface="Calibri"/>
              </a:rPr>
              <a:t>*IMs,</a:t>
            </a:r>
            <a:r>
              <a:rPr kumimoji="0" lang="en-US" sz="1600" i="1" u="none" strike="noStrike" kern="0" cap="none" spc="0" normalizeH="0" noProof="0" dirty="0" smtClean="0">
                <a:ln>
                  <a:noFill/>
                </a:ln>
                <a:solidFill>
                  <a:srgbClr val="0079C2"/>
                </a:solidFill>
                <a:effectLst/>
                <a:uLnTx/>
                <a:uFillTx/>
                <a:latin typeface="Calibri"/>
              </a:rPr>
              <a:t> refer to the CWI to confirm the In Scope items.  Move remaining items to Out of Scope column.</a:t>
            </a:r>
            <a:endParaRPr kumimoji="0" lang="en-US" sz="16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3948062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8</a:t>
            </a:fld>
            <a:endParaRPr lang="en-US"/>
          </a:p>
        </p:txBody>
      </p:sp>
      <p:sp>
        <p:nvSpPr>
          <p:cNvPr id="3" name="Title 2"/>
          <p:cNvSpPr>
            <a:spLocks noGrp="1"/>
          </p:cNvSpPr>
          <p:nvPr>
            <p:ph type="title"/>
          </p:nvPr>
        </p:nvSpPr>
        <p:spPr/>
        <p:txBody>
          <a:bodyPr/>
          <a:lstStyle/>
          <a:p>
            <a:r>
              <a:rPr lang="en-US" dirty="0" smtClean="0"/>
              <a:t>Requested Initiative Dates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14855414"/>
              </p:ext>
            </p:extLst>
          </p:nvPr>
        </p:nvGraphicFramePr>
        <p:xfrm>
          <a:off x="528638" y="1632856"/>
          <a:ext cx="11141075" cy="424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28638" y="1141592"/>
            <a:ext cx="11137392" cy="491263"/>
          </a:xfrm>
          <a:prstGeom prst="roundRect">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srgbClr val="0079C2"/>
                </a:solidFill>
                <a:effectLst/>
                <a:uLnTx/>
                <a:uFillTx/>
                <a:latin typeface="Calibri"/>
              </a:rPr>
              <a:t>*Targeted</a:t>
            </a:r>
            <a:r>
              <a:rPr kumimoji="0" lang="en-US" sz="2400" b="1" i="1" u="none" strike="noStrike" kern="0" cap="none" spc="0" normalizeH="0" noProof="0" dirty="0" smtClean="0">
                <a:ln>
                  <a:noFill/>
                </a:ln>
                <a:solidFill>
                  <a:srgbClr val="0079C2"/>
                </a:solidFill>
                <a:effectLst/>
                <a:uLnTx/>
                <a:uFillTx/>
                <a:latin typeface="Calibri"/>
              </a:rPr>
              <a:t> Dates are subject to change.</a:t>
            </a:r>
            <a:endParaRPr kumimoji="0" lang="en-US" sz="2400" b="0" i="0" u="none" strike="noStrike" kern="0" cap="none" spc="0" normalizeH="0" baseline="0" noProof="0" dirty="0" smtClean="0">
              <a:ln>
                <a:noFill/>
              </a:ln>
              <a:solidFill>
                <a:srgbClr val="0079C2"/>
              </a:solidFill>
              <a:effectLst/>
              <a:uLnTx/>
              <a:uFillTx/>
              <a:latin typeface="Calibri"/>
            </a:endParaRP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374646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9</a:t>
            </a:fld>
            <a:endParaRPr lang="en-US"/>
          </a:p>
        </p:txBody>
      </p:sp>
      <p:sp>
        <p:nvSpPr>
          <p:cNvPr id="3" name="Title 2"/>
          <p:cNvSpPr>
            <a:spLocks noGrp="1"/>
          </p:cNvSpPr>
          <p:nvPr>
            <p:ph type="title"/>
          </p:nvPr>
        </p:nvSpPr>
        <p:spPr/>
        <p:txBody>
          <a:bodyPr/>
          <a:lstStyle/>
          <a:p>
            <a:r>
              <a:rPr lang="en-US" dirty="0" smtClean="0"/>
              <a:t>Readiness Review</a:t>
            </a:r>
            <a:endParaRPr lang="en-US" dirty="0"/>
          </a:p>
        </p:txBody>
      </p:sp>
      <p:sp>
        <p:nvSpPr>
          <p:cNvPr id="4" name="Text Placeholder 3"/>
          <p:cNvSpPr>
            <a:spLocks noGrp="1"/>
          </p:cNvSpPr>
          <p:nvPr>
            <p:ph type="body" sz="quarter" idx="14"/>
          </p:nvPr>
        </p:nvSpPr>
        <p:spPr/>
        <p:txBody>
          <a:bodyPr/>
          <a:lstStyle/>
          <a:p>
            <a:r>
              <a:rPr lang="en-US" dirty="0"/>
              <a:t>“Execution Ready” </a:t>
            </a:r>
            <a:r>
              <a:rPr lang="en-US" dirty="0" smtClean="0"/>
              <a:t>Criteria</a:t>
            </a:r>
          </a:p>
          <a:p>
            <a:r>
              <a:rPr lang="en-US" dirty="0" smtClean="0"/>
              <a:t>“Initiation Ready” Criteria</a:t>
            </a:r>
          </a:p>
          <a:p>
            <a:r>
              <a:rPr lang="en-US" dirty="0" smtClean="0"/>
              <a:t>Get-To-Execution Plan</a:t>
            </a:r>
            <a:endParaRPr lang="en-US" dirty="0"/>
          </a:p>
        </p:txBody>
      </p:sp>
      <p:pic>
        <p:nvPicPr>
          <p:cNvPr id="7" name="Picture Placeholder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8" name="Footer Placeholder 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20213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_Initiation">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2.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ppt/theme/themeOverride2.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hase xmlns="0e6c6d51-862c-41c1-bbbe-e37ae0c53545">Initiation</Phase>
    <Artifact_x0020_Function xmlns="0e6c6d51-862c-41c1-bbbe-e37ae0c535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FE5E80C8E1514F8CEF42708A5B3092" ma:contentTypeVersion="3" ma:contentTypeDescription="Create a new document." ma:contentTypeScope="" ma:versionID="fc5ae91964991c7f81ec00ea1dc5f811">
  <xsd:schema xmlns:xsd="http://www.w3.org/2001/XMLSchema" xmlns:xs="http://www.w3.org/2001/XMLSchema" xmlns:p="http://schemas.microsoft.com/office/2006/metadata/properties" xmlns:ns2="0e6c6d51-862c-41c1-bbbe-e37ae0c53545" targetNamespace="http://schemas.microsoft.com/office/2006/metadata/properties" ma:root="true" ma:fieldsID="2c473c0414bc28fcb400889d0bae58b5" ns2:_="">
    <xsd:import namespace="0e6c6d51-862c-41c1-bbbe-e37ae0c53545"/>
    <xsd:element name="properties">
      <xsd:complexType>
        <xsd:sequence>
          <xsd:element name="documentManagement">
            <xsd:complexType>
              <xsd:all>
                <xsd:element ref="ns2:Artifact_x0020_Function" minOccurs="0"/>
                <xsd:element ref="ns2: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c6d51-862c-41c1-bbbe-e37ae0c53545" elementFormDefault="qualified">
    <xsd:import namespace="http://schemas.microsoft.com/office/2006/documentManagement/types"/>
    <xsd:import namespace="http://schemas.microsoft.com/office/infopath/2007/PartnerControls"/>
    <xsd:element name="Artifact_x0020_Function" ma:index="8" nillable="true" ma:displayName="Artifact Functions" ma:format="Dropdown" ma:internalName="Artifact_x0020_Function">
      <xsd:simpleType>
        <xsd:restriction base="dms:Choice">
          <xsd:enumeration value="Project Management"/>
          <xsd:enumeration value="Requirements Management"/>
          <xsd:enumeration value="Technical Delivery"/>
          <xsd:enumeration value="Test Management"/>
          <xsd:enumeration value="Governance"/>
        </xsd:restriction>
      </xsd:simpleType>
    </xsd:element>
    <xsd:element name="Phase" ma:index="9" ma:displayName="Phases" ma:default="Initiation" ma:format="Dropdown" ma:internalName="Phase">
      <xsd:simpleType>
        <xsd:restriction base="dms:Choice">
          <xsd:enumeration value="Initiation"/>
          <xsd:enumeration value="Planning"/>
          <xsd:enumeration value="Execution"/>
          <xsd:enumeration value="Monitor &amp; Control"/>
          <xsd:enumeration value="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383F35-8A7D-4EA3-A36F-3ACE55ACC343}">
  <ds:schemaRefs>
    <ds:schemaRef ds:uri="http://purl.org/dc/terms/"/>
    <ds:schemaRef ds:uri="http://schemas.microsoft.com/office/2006/metadata/properties"/>
    <ds:schemaRef ds:uri="http://purl.org/dc/dcmitype/"/>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b16dbb43-8574-44a4-9da0-b5f9d20d3ac7"/>
    <ds:schemaRef ds:uri="0e6c6d51-862c-41c1-bbbe-e37ae0c53545"/>
  </ds:schemaRefs>
</ds:datastoreItem>
</file>

<file path=customXml/itemProps2.xml><?xml version="1.0" encoding="utf-8"?>
<ds:datastoreItem xmlns:ds="http://schemas.openxmlformats.org/officeDocument/2006/customXml" ds:itemID="{BFC6B3FB-9B39-41D3-894F-5E849FA33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c6d51-862c-41c1-bbbe-e37ae0c535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D77CB8-052C-42E9-8508-BF3B319E14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AnthemInc.2018_16x9</Template>
  <TotalTime>11200</TotalTime>
  <Words>3023</Words>
  <Application>Microsoft Office PowerPoint</Application>
  <PresentationFormat>Custom</PresentationFormat>
  <Paragraphs>455</Paragraphs>
  <Slides>24</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4" baseType="lpstr">
      <vt:lpstr>Arial</vt:lpstr>
      <vt:lpstr>Arial Rounded MT Bold</vt:lpstr>
      <vt:lpstr>Calibri</vt:lpstr>
      <vt:lpstr>Cambria</vt:lpstr>
      <vt:lpstr>Corbel</vt:lpstr>
      <vt:lpstr>Georgia</vt:lpstr>
      <vt:lpstr>Times New Roman</vt:lpstr>
      <vt:lpstr>AnthemInc.2018_Initiation</vt:lpstr>
      <vt:lpstr>AnthemInc.2018</vt:lpstr>
      <vt:lpstr>think-cell Slide</vt:lpstr>
      <vt:lpstr>0037647 Medicare -Smart- Provider Finder </vt:lpstr>
      <vt:lpstr>Agenda</vt:lpstr>
      <vt:lpstr>Core Team Participants</vt:lpstr>
      <vt:lpstr>Meeting Objective</vt:lpstr>
      <vt:lpstr>Initiative Overview</vt:lpstr>
      <vt:lpstr>Initiative Introduction</vt:lpstr>
      <vt:lpstr>Scope Boundaries</vt:lpstr>
      <vt:lpstr>Requested Initiative Dates</vt:lpstr>
      <vt:lpstr>Readiness Review</vt:lpstr>
      <vt:lpstr>“Execution Ready” Criteria Assessment</vt:lpstr>
      <vt:lpstr>“Initiation Ready” Criteria Assessment</vt:lpstr>
      <vt:lpstr>Initiation Approaches</vt:lpstr>
      <vt:lpstr>Get-To-Execution Plan</vt:lpstr>
      <vt:lpstr>Q&amp;A</vt:lpstr>
      <vt:lpstr>Appendix</vt:lpstr>
      <vt:lpstr>Why Use Initiation Facilitation?</vt:lpstr>
      <vt:lpstr>Initiation Deliverables Support Execution </vt:lpstr>
      <vt:lpstr>Initiation Service Options</vt:lpstr>
      <vt:lpstr>A. Bypass Initiation</vt:lpstr>
      <vt:lpstr>B. Some Initiation</vt:lpstr>
      <vt:lpstr>C. Rapid Initiation</vt:lpstr>
      <vt:lpstr>D. Normal Initiation</vt:lpstr>
      <vt:lpstr>Agile Requirements</vt:lpstr>
      <vt:lpstr>Agile Requirements (continued)</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by Intake and Used Within Kickoff Meeting</dc:title>
  <dc:creator>Jeremy.Roever@Anthem.com</dc:creator>
  <cp:lastModifiedBy>Willcox, Mark</cp:lastModifiedBy>
  <cp:revision>269</cp:revision>
  <cp:lastPrinted>2015-03-19T15:32:49Z</cp:lastPrinted>
  <dcterms:created xsi:type="dcterms:W3CDTF">2018-01-08T20:44:02Z</dcterms:created>
  <dcterms:modified xsi:type="dcterms:W3CDTF">2019-02-11T21:08:52Z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0x01010074FE5E80C8E1514F8CEF42708A5B3092</vt:lpwstr>
  </property>
</Properties>
</file>