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6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 altLang="en-US"/>
              <a:t>Py</a:t>
            </a:r>
            <a:r>
              <a:rPr lang="en-US" altLang="en-US"/>
              <a:t>CBC basics</a:t>
            </a:r>
            <a:endParaRPr lang="en-US" altLang="en-US"/>
          </a:p>
        </p:txBody>
      </p:sp>
      <p:sp>
        <p:nvSpPr>
          <p:cNvPr id="3" name="Subtitle 2"/>
          <p:cNvSpPr>
            <a:spLocks noGrp="1"/>
          </p:cNvSpPr>
          <p:nvPr>
            <p:ph type="subTitle" idx="1"/>
          </p:nvPr>
        </p:nvSpPr>
        <p:spPr/>
        <p:txBody>
          <a:bodyPr/>
          <a:p>
            <a:r>
              <a:rPr lang="en-US" altLang="en-US"/>
              <a:t>LIU Yuting</a:t>
            </a:r>
            <a:endParaRPr lang="en-US" altLang="en-US"/>
          </a:p>
          <a:p>
            <a:r>
              <a:rPr lang="en-US" altLang="en-US"/>
              <a:t>Somiya Lab. Tokyo Institute of Technology</a:t>
            </a: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86995"/>
            <a:ext cx="10515600" cy="1325563"/>
          </a:xfrm>
        </p:spPr>
        <p:txBody>
          <a:bodyPr/>
          <a:p>
            <a:r>
              <a:rPr lang="en-US" altLang="en-US"/>
              <a:t>Detectors</a:t>
            </a:r>
            <a:endParaRPr lang=""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Picture 5" descr="sendpix0"/>
          <p:cNvPicPr>
            <a:picLocks noChangeAspect="1"/>
          </p:cNvPicPr>
          <p:nvPr/>
        </p:nvPicPr>
        <p:blipFill>
          <a:blip r:embed="rId1"/>
          <a:stretch>
            <a:fillRect/>
          </a:stretch>
        </p:blipFill>
        <p:spPr>
          <a:xfrm>
            <a:off x="647700" y="1135380"/>
            <a:ext cx="6362700" cy="5586095"/>
          </a:xfrm>
          <a:prstGeom prst="rect">
            <a:avLst/>
          </a:prstGeom>
        </p:spPr>
      </p:pic>
      <p:pic>
        <p:nvPicPr>
          <p:cNvPr id="9" name="Picture 8" descr="sendpix3"/>
          <p:cNvPicPr>
            <a:picLocks noChangeAspect="1"/>
          </p:cNvPicPr>
          <p:nvPr/>
        </p:nvPicPr>
        <p:blipFill>
          <a:blip r:embed="rId2"/>
          <a:stretch>
            <a:fillRect/>
          </a:stretch>
        </p:blipFill>
        <p:spPr>
          <a:xfrm>
            <a:off x="7433945" y="1314450"/>
            <a:ext cx="4143375" cy="1695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GW events*</a:t>
            </a:r>
            <a:endParaRPr lang="en-US" altLang="en-US"/>
          </a:p>
        </p:txBody>
      </p:sp>
      <p:sp>
        <p:nvSpPr>
          <p:cNvPr id="5" name="Text Box 4"/>
          <p:cNvSpPr txBox="1"/>
          <p:nvPr/>
        </p:nvSpPr>
        <p:spPr>
          <a:xfrm>
            <a:off x="773430" y="1281430"/>
            <a:ext cx="9231630" cy="645160"/>
          </a:xfrm>
          <a:prstGeom prst="rect">
            <a:avLst/>
          </a:prstGeom>
          <a:noFill/>
        </p:spPr>
        <p:txBody>
          <a:bodyPr wrap="square" rtlCol="0">
            <a:spAutoFit/>
          </a:bodyPr>
          <a:p>
            <a:r>
              <a:rPr lang="" altLang="en-US"/>
              <a:t>Py</a:t>
            </a:r>
            <a:r>
              <a:rPr lang="en-US" altLang="en-US"/>
              <a:t>CBC catalog package contains some merger events.</a:t>
            </a:r>
            <a:endParaRPr lang="en-US" altLang="en-US"/>
          </a:p>
          <a:p>
            <a:r>
              <a:rPr lang="en-US" altLang="en-US"/>
              <a:t>We can use this package to read the details of the events.</a:t>
            </a:r>
            <a:endParaRPr lang="en-US" altLang="en-US"/>
          </a:p>
        </p:txBody>
      </p:sp>
      <p:pic>
        <p:nvPicPr>
          <p:cNvPr id="7" name="Picture 6" descr="sendpix2"/>
          <p:cNvPicPr>
            <a:picLocks noChangeAspect="1"/>
          </p:cNvPicPr>
          <p:nvPr/>
        </p:nvPicPr>
        <p:blipFill>
          <a:blip r:embed="rId1"/>
          <a:stretch>
            <a:fillRect/>
          </a:stretch>
        </p:blipFill>
        <p:spPr>
          <a:xfrm>
            <a:off x="1293495" y="2190115"/>
            <a:ext cx="2952750" cy="3419475"/>
          </a:xfrm>
          <a:prstGeom prst="rect">
            <a:avLst/>
          </a:prstGeom>
        </p:spPr>
      </p:pic>
      <p:pic>
        <p:nvPicPr>
          <p:cNvPr id="8" name="Picture 7" descr="sendpix3"/>
          <p:cNvPicPr>
            <a:picLocks noChangeAspect="1"/>
          </p:cNvPicPr>
          <p:nvPr/>
        </p:nvPicPr>
        <p:blipFill>
          <a:blip r:embed="rId2"/>
          <a:stretch>
            <a:fillRect/>
          </a:stretch>
        </p:blipFill>
        <p:spPr>
          <a:xfrm>
            <a:off x="6080760" y="2371090"/>
            <a:ext cx="3771900" cy="3057525"/>
          </a:xfrm>
          <a:prstGeom prst="rect">
            <a:avLst/>
          </a:prstGeom>
        </p:spPr>
      </p:pic>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Application examples</a:t>
            </a:r>
            <a:endParaRPr lang="en-US" altLang="en-US"/>
          </a:p>
        </p:txBody>
      </p:sp>
      <p:sp>
        <p:nvSpPr>
          <p:cNvPr id="3" name="Content Placeholder 2"/>
          <p:cNvSpPr>
            <a:spLocks noGrp="1"/>
          </p:cNvSpPr>
          <p:nvPr>
            <p:ph idx="1"/>
          </p:nvPr>
        </p:nvSpPr>
        <p:spPr/>
        <p:txBody>
          <a:bodyPr/>
          <a:p>
            <a:r>
              <a:rPr lang="en-US" altLang="en-US"/>
              <a:t>Estimate the GW amplitude from a hand shake</a:t>
            </a:r>
            <a:endParaRPr lang="en-US" altLang="en-US"/>
          </a:p>
          <a:p>
            <a:r>
              <a:rPr lang="en-US"/>
              <a:t>Measure the earth radius</a:t>
            </a:r>
            <a:endParaRPr altLang="en-US"/>
          </a:p>
          <a:p>
            <a:r>
              <a:rPr lang="en-US" altLang="en-US"/>
              <a:t>Hubble constant measurement</a:t>
            </a:r>
            <a:endParaRPr lang="en-US" altLang="en-US"/>
          </a:p>
          <a:p>
            <a:r>
              <a:rPr lang="en-US" altLang="en-US">
                <a:sym typeface="+mn-ea"/>
              </a:rPr>
              <a:t>Use matched filtering to estimate masses</a:t>
            </a:r>
            <a:endParaRPr lang="en-US" altLang="en-US"/>
          </a:p>
          <a:p>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Example 1: GW amplitude from a handshake</a:t>
            </a:r>
            <a:r>
              <a:rPr lang="" altLang="en-US">
                <a:sym typeface="+mn-ea"/>
              </a:rPr>
              <a:t>*</a:t>
            </a:r>
            <a:endParaRPr lang="" altLang="en-US">
              <a:sym typeface="+mn-ea"/>
            </a:endParaRPr>
          </a:p>
        </p:txBody>
      </p:sp>
      <p:sp>
        <p:nvSpPr>
          <p:cNvPr id="5" name="Text Box 4"/>
          <p:cNvSpPr txBox="1"/>
          <p:nvPr/>
        </p:nvSpPr>
        <p:spPr>
          <a:xfrm>
            <a:off x="647700" y="1461135"/>
            <a:ext cx="8650605" cy="4799965"/>
          </a:xfrm>
          <a:prstGeom prst="rect">
            <a:avLst/>
          </a:prstGeom>
          <a:noFill/>
        </p:spPr>
        <p:txBody>
          <a:bodyPr wrap="square" rtlCol="0">
            <a:spAutoFit/>
          </a:bodyPr>
          <a:p>
            <a:pPr marL="285750" indent="-285750">
              <a:buFont typeface="Arial" panose="02080604020202020204" pitchFamily="34" charset="0"/>
              <a:buChar char="•"/>
            </a:pPr>
            <a:r>
              <a:rPr lang="en-US" altLang="en-US"/>
              <a:t>Here we estimate the gravitational wave estimated from a handshake.</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Assume the hands have equal mass = 0.3kg, and the observe point is your body, where is 1meter away from the hands.</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Use </a:t>
            </a:r>
            <a:r>
              <a:rPr lang="" altLang="en-US"/>
              <a:t>Py</a:t>
            </a:r>
            <a:r>
              <a:rPr lang="en-US" altLang="en-US"/>
              <a:t>CBC to simulate this hand shake. Because the minimum mass of </a:t>
            </a:r>
            <a:r>
              <a:rPr lang="" altLang="en-US"/>
              <a:t>Py</a:t>
            </a:r>
            <a:r>
              <a:rPr lang="en-US" altLang="en-US"/>
              <a:t>CBC algorithm is 1 M</a:t>
            </a:r>
            <a:r>
              <a:rPr lang="en-US" altLang="en-US" sz="1200"/>
              <a:t>☉</a:t>
            </a:r>
            <a:r>
              <a:rPr lang="en-US" altLang="en-US"/>
              <a:t>, so firstly we make a liner equation of Chirp Mass and Amplitude.</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r>
              <a:rPr lang="en-US" altLang="en-US">
                <a:sym typeface="+mn-ea"/>
              </a:rPr>
              <a:t>After we get the liner function, calculate the estimated GW amplitude, then compare the result with a theoretical value.</a:t>
            </a:r>
            <a:endParaRPr lang="en-US" altLang="en-US"/>
          </a:p>
        </p:txBody>
      </p:sp>
      <p:pic>
        <p:nvPicPr>
          <p:cNvPr id="7" name="Picture 6" descr="sendpix5"/>
          <p:cNvPicPr>
            <a:picLocks noChangeAspect="1"/>
          </p:cNvPicPr>
          <p:nvPr/>
        </p:nvPicPr>
        <p:blipFill>
          <a:blip r:embed="rId1"/>
          <a:stretch>
            <a:fillRect/>
          </a:stretch>
        </p:blipFill>
        <p:spPr>
          <a:xfrm>
            <a:off x="9773285" y="2282190"/>
            <a:ext cx="2219960" cy="1389380"/>
          </a:xfrm>
          <a:prstGeom prst="rect">
            <a:avLst/>
          </a:prstGeom>
        </p:spPr>
      </p:pic>
      <mc:AlternateContent xmlns:mc="http://schemas.openxmlformats.org/markup-compatibility/2006">
        <mc:Choice xmlns:a14="http://schemas.microsoft.com/office/drawing/2010/main" Requires="a14">
          <p:sp>
            <p:nvSpPr>
              <p:cNvPr id="8" name="Text Box 7"/>
              <p:cNvSpPr txBox="1"/>
              <p:nvPr/>
            </p:nvSpPr>
            <p:spPr>
              <a:xfrm>
                <a:off x="259715" y="4210050"/>
                <a:ext cx="4053840" cy="71183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en-US" sz="2800" i="1">
                          <a:latin typeface="DejaVu Math TeX Gyre" panose="02000503000000000000" charset="0"/>
                          <a:cs typeface="DejaVu Math TeX Gyre" panose="02000503000000000000" charset="0"/>
                        </a:rPr>
                        <m:t>ℎ</m:t>
                      </m:r>
                      <m:r>
                        <a:rPr lang="en-US" altLang="en-US" sz="2800">
                          <a:latin typeface="DejaVu Math TeX Gyre" panose="02000503000000000000" charset="0"/>
                        </a:rPr>
                        <m:t>∝ </m:t>
                      </m:r>
                      <m:sSubSup>
                        <m:sSubSupPr>
                          <m:ctrlPr>
                            <a:rPr lang="en-US" altLang="en-US" sz="2800" i="1">
                              <a:latin typeface="DejaVu Math TeX Gyre" panose="02000503000000000000" charset="0"/>
                              <a:cs typeface="DejaVu Math TeX Gyre" panose="02000503000000000000" charset="0"/>
                            </a:rPr>
                          </m:ctrlPr>
                        </m:sSubSupPr>
                        <m:e>
                          <m:r>
                            <a:rPr lang="en-US" altLang="en-US" sz="2800" i="1">
                              <a:latin typeface="DejaVu Math TeX Gyre" panose="02000503000000000000" charset="0"/>
                              <a:cs typeface="DejaVu Math TeX Gyre" panose="02000503000000000000" charset="0"/>
                            </a:rPr>
                            <m:t>𝑀</m:t>
                          </m:r>
                        </m:e>
                        <m:sub>
                          <m:r>
                            <a:rPr lang="en-US" altLang="en-US" sz="2800" i="1">
                              <a:latin typeface="DejaVu Math TeX Gyre" panose="02000503000000000000" charset="0"/>
                              <a:cs typeface="DejaVu Math TeX Gyre" panose="02000503000000000000" charset="0"/>
                            </a:rPr>
                            <m:t>𝑐ℎ𝑖𝑟𝑝</m:t>
                          </m:r>
                        </m:sub>
                        <m:sup>
                          <m:r>
                            <a:rPr lang="en-US" altLang="en-US" sz="2800" i="1">
                              <a:latin typeface="DejaVu Math TeX Gyre" panose="02000503000000000000" charset="0"/>
                              <a:cs typeface="DejaVu Math TeX Gyre" panose="02000503000000000000" charset="0"/>
                            </a:rPr>
                            <m:t>5</m:t>
                          </m:r>
                          <m:r>
                            <a:rPr lang="en-US" altLang="en-US" sz="2800" i="1">
                              <a:latin typeface="DejaVu Math TeX Gyre" panose="02000503000000000000" charset="0"/>
                              <a:cs typeface="DejaVu Math TeX Gyre" panose="02000503000000000000" charset="0"/>
                            </a:rPr>
                            <m:t>/</m:t>
                          </m:r>
                          <m:r>
                            <a:rPr lang="en-US" altLang="en-US" sz="2800" i="1">
                              <a:latin typeface="DejaVu Math TeX Gyre" panose="02000503000000000000" charset="0"/>
                              <a:cs typeface="DejaVu Math TeX Gyre" panose="02000503000000000000" charset="0"/>
                            </a:rPr>
                            <m:t>3</m:t>
                          </m:r>
                        </m:sup>
                      </m:sSubSup>
                    </m:oMath>
                  </m:oMathPara>
                </a14:m>
                <a:endParaRPr lang="en-US" altLang="en-US" sz="2800" i="1">
                  <a:latin typeface="DejaVu Math TeX Gyre" panose="02000503000000000000" charset="0"/>
                  <a:cs typeface="DejaVu Math TeX Gyre" panose="02000503000000000000" charset="0"/>
                </a:endParaRPr>
              </a:p>
            </p:txBody>
          </p:sp>
        </mc:Choice>
        <mc:Fallback>
          <p:sp>
            <p:nvSpPr>
              <p:cNvPr id="8" name="Text Box 7"/>
              <p:cNvSpPr txBox="1">
                <a:spLocks noRot="1" noChangeAspect="1" noMove="1" noResize="1" noEditPoints="1" noAdjustHandles="1" noChangeArrowheads="1" noChangeShapeType="1" noTextEdit="1"/>
              </p:cNvSpPr>
              <p:nvPr/>
            </p:nvSpPr>
            <p:spPr>
              <a:xfrm>
                <a:off x="259715" y="4210050"/>
                <a:ext cx="4053840" cy="711835"/>
              </a:xfrm>
              <a:prstGeom prst="rect">
                <a:avLst/>
              </a:prstGeom>
              <a:blipFill rotWithShape="1">
                <a:blip r:embed="rId2"/>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1"/>
              <p:nvPr/>
            </p:nvSpPr>
            <p:spPr>
              <a:xfrm>
                <a:off x="4138295" y="4025900"/>
                <a:ext cx="5073015" cy="107950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en-US" sz="2800" i="1">
                          <a:latin typeface="DejaVu Math TeX Gyre" panose="02000503000000000000" charset="0"/>
                          <a:cs typeface="DejaVu Math TeX Gyre" panose="02000503000000000000" charset="0"/>
                        </a:rPr>
                        <m:t> </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𝑀</m:t>
                          </m:r>
                        </m:e>
                        <m:sub>
                          <m:r>
                            <a:rPr lang="en-US" altLang="en-US" sz="2800" i="1">
                              <a:latin typeface="DejaVu Math TeX Gyre" panose="02000503000000000000" charset="0"/>
                              <a:cs typeface="DejaVu Math TeX Gyre" panose="02000503000000000000" charset="0"/>
                            </a:rPr>
                            <m:t>𝑐ℎ𝑖𝑟𝑝</m:t>
                          </m:r>
                        </m:sub>
                      </m:sSub>
                      <m:r>
                        <a:rPr lang="en-US" altLang="en-US" sz="2800" i="1">
                          <a:latin typeface="DejaVu Math TeX Gyre" panose="02000503000000000000" charset="0"/>
                          <a:cs typeface="DejaVu Math TeX Gyre" panose="02000503000000000000" charset="0"/>
                        </a:rPr>
                        <m:t>= </m:t>
                      </m:r>
                      <m:f>
                        <m:fPr>
                          <m:ctrlPr>
                            <a:rPr lang="en-US" altLang="en-US" sz="2800" i="1">
                              <a:latin typeface="DejaVu Math TeX Gyre" panose="02000503000000000000" charset="0"/>
                              <a:cs typeface="DejaVu Math TeX Gyre" panose="02000503000000000000" charset="0"/>
                            </a:rPr>
                          </m:ctrlPr>
                        </m:fPr>
                        <m:num>
                          <m:sSup>
                            <m:sSupPr>
                              <m:ctrlPr>
                                <a:rPr lang="en-US" altLang="en-US" sz="2800" i="1">
                                  <a:latin typeface="DejaVu Math TeX Gyre" panose="02000503000000000000" charset="0"/>
                                  <a:cs typeface="DejaVu Math TeX Gyre" panose="02000503000000000000" charset="0"/>
                                </a:rPr>
                              </m:ctrlPr>
                            </m:sSupPr>
                            <m:e>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1</m:t>
                                  </m:r>
                                </m:sub>
                              </m:sSub>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2</m:t>
                                  </m:r>
                                </m:sub>
                              </m:sSub>
                              <m:r>
                                <a:rPr lang="en-US" altLang="en-US" sz="2800" i="1">
                                  <a:latin typeface="DejaVu Math TeX Gyre" panose="02000503000000000000" charset="0"/>
                                  <a:cs typeface="DejaVu Math TeX Gyre" panose="02000503000000000000" charset="0"/>
                                </a:rPr>
                                <m:t>)</m:t>
                              </m:r>
                            </m:e>
                            <m:sup>
                              <m:r>
                                <a:rPr lang="en-US" altLang="en-US" sz="2800" i="1">
                                  <a:latin typeface="DejaVu Math TeX Gyre" panose="02000503000000000000" charset="0"/>
                                  <a:cs typeface="DejaVu Math TeX Gyre" panose="02000503000000000000" charset="0"/>
                                </a:rPr>
                                <m:t>3</m:t>
                              </m:r>
                              <m:r>
                                <a:rPr lang="en-US" altLang="en-US" sz="2800" i="1">
                                  <a:latin typeface="DejaVu Math TeX Gyre" panose="02000503000000000000" charset="0"/>
                                  <a:cs typeface="DejaVu Math TeX Gyre" panose="02000503000000000000" charset="0"/>
                                </a:rPr>
                                <m:t>/</m:t>
                              </m:r>
                              <m:r>
                                <a:rPr lang="en-US" altLang="en-US" sz="2800" i="1">
                                  <a:latin typeface="DejaVu Math TeX Gyre" panose="02000503000000000000" charset="0"/>
                                  <a:cs typeface="DejaVu Math TeX Gyre" panose="02000503000000000000" charset="0"/>
                                </a:rPr>
                                <m:t>5</m:t>
                              </m:r>
                            </m:sup>
                          </m:sSup>
                        </m:num>
                        <m:den>
                          <m:sSup>
                            <m:sSupPr>
                              <m:ctrlPr>
                                <a:rPr lang="en-US" altLang="en-US" sz="2800" i="1">
                                  <a:latin typeface="DejaVu Math TeX Gyre" panose="02000503000000000000" charset="0"/>
                                  <a:cs typeface="DejaVu Math TeX Gyre" panose="02000503000000000000" charset="0"/>
                                </a:rPr>
                              </m:ctrlPr>
                            </m:sSupPr>
                            <m:e>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1</m:t>
                                  </m:r>
                                </m:sub>
                              </m:sSub>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2</m:t>
                                  </m:r>
                                </m:sub>
                              </m:sSub>
                              <m:r>
                                <a:rPr lang="en-US" altLang="en-US" sz="2800" i="1">
                                  <a:latin typeface="DejaVu Math TeX Gyre" panose="02000503000000000000" charset="0"/>
                                  <a:cs typeface="DejaVu Math TeX Gyre" panose="02000503000000000000" charset="0"/>
                                </a:rPr>
                                <m:t>)</m:t>
                              </m:r>
                            </m:e>
                            <m:sup>
                              <m:r>
                                <a:rPr lang="en-US" altLang="en-US" sz="2800" i="1">
                                  <a:latin typeface="DejaVu Math TeX Gyre" panose="02000503000000000000" charset="0"/>
                                  <a:cs typeface="DejaVu Math TeX Gyre" panose="02000503000000000000" charset="0"/>
                                </a:rPr>
                                <m:t>1</m:t>
                              </m:r>
                              <m:r>
                                <a:rPr lang="en-US" altLang="en-US" sz="2800" i="1">
                                  <a:latin typeface="DejaVu Math TeX Gyre" panose="02000503000000000000" charset="0"/>
                                  <a:cs typeface="DejaVu Math TeX Gyre" panose="02000503000000000000" charset="0"/>
                                </a:rPr>
                                <m:t>/</m:t>
                              </m:r>
                              <m:r>
                                <a:rPr lang="en-US" altLang="en-US" sz="2800" i="1">
                                  <a:latin typeface="DejaVu Math TeX Gyre" panose="02000503000000000000" charset="0"/>
                                  <a:cs typeface="DejaVu Math TeX Gyre" panose="02000503000000000000" charset="0"/>
                                </a:rPr>
                                <m:t>5</m:t>
                              </m:r>
                            </m:sup>
                          </m:sSup>
                        </m:den>
                      </m:f>
                    </m:oMath>
                  </m:oMathPara>
                </a14:m>
                <a:endParaRPr lang="en-US" altLang="en-US" sz="2800" i="1">
                  <a:latin typeface="DejaVu Math TeX Gyre" panose="02000503000000000000" charset="0"/>
                  <a:cs typeface="DejaVu Math TeX Gyre" panose="02000503000000000000" charset="0"/>
                </a:endParaRPr>
              </a:p>
            </p:txBody>
          </p:sp>
        </mc:Choice>
        <mc:Fallback>
          <p:sp>
            <p:nvSpPr>
              <p:cNvPr id="11" name="Text Box 10"/>
              <p:cNvSpPr txBox="1">
                <a:spLocks noRot="1" noChangeAspect="1" noMove="1" noResize="1" noEditPoints="1" noAdjustHandles="1" noChangeArrowheads="1" noChangeShapeType="1" noTextEdit="1"/>
              </p:cNvSpPr>
              <p:nvPr/>
            </p:nvSpPr>
            <p:spPr>
              <a:xfrm>
                <a:off x="4138295" y="4025900"/>
                <a:ext cx="5073015" cy="1079500"/>
              </a:xfrm>
              <a:prstGeom prst="rect">
                <a:avLst/>
              </a:prstGeom>
              <a:blipFill rotWithShape="1">
                <a:blip r:embed="rId3"/>
                <a:stretch>
                  <a:fillRect/>
                </a:stretch>
              </a:blipFill>
            </p:spPr>
            <p:txBody>
              <a:bodyPr/>
              <a:lstStyle/>
              <a:p>
                <a:r>
                  <a:rPr lang="en-US" altLang="en-US">
                    <a:noFill/>
                  </a:rPr>
                  <a:t> </a:t>
                </a:r>
              </a:p>
            </p:txBody>
          </p:sp>
        </mc:Fallback>
      </mc:AlternateContent>
      <p:sp>
        <p:nvSpPr>
          <p:cNvPr id="14" name="Freeform 13"/>
          <p:cNvSpPr/>
          <p:nvPr/>
        </p:nvSpPr>
        <p:spPr>
          <a:xfrm rot="1440000">
            <a:off x="9695815" y="3352165"/>
            <a:ext cx="475615" cy="1039495"/>
          </a:xfrm>
          <a:custGeom>
            <a:avLst/>
            <a:gdLst>
              <a:gd name="connisteX0" fmla="*/ 320312 w 475562"/>
              <a:gd name="connsiteY0" fmla="*/ 0 h 1039495"/>
              <a:gd name="connisteX1" fmla="*/ 468902 w 475562"/>
              <a:gd name="connsiteY1" fmla="*/ 275590 h 1039495"/>
              <a:gd name="connisteX2" fmla="*/ 119017 w 475562"/>
              <a:gd name="connsiteY2" fmla="*/ 414020 h 1039495"/>
              <a:gd name="connisteX3" fmla="*/ 405402 w 475562"/>
              <a:gd name="connsiteY3" fmla="*/ 647065 h 1039495"/>
              <a:gd name="connisteX4" fmla="*/ 2177 w 475562"/>
              <a:gd name="connsiteY4" fmla="*/ 806450 h 1039495"/>
              <a:gd name="connisteX5" fmla="*/ 267607 w 475562"/>
              <a:gd name="connsiteY5" fmla="*/ 1039495 h 1039495"/>
              <a:gd name="connisteX6" fmla="*/ 277767 w 475562"/>
              <a:gd name="connsiteY6" fmla="*/ 1039495 h 10394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75562" h="1039495">
                <a:moveTo>
                  <a:pt x="320312" y="0"/>
                </a:moveTo>
                <a:cubicBezTo>
                  <a:pt x="357142" y="52070"/>
                  <a:pt x="508907" y="193040"/>
                  <a:pt x="468902" y="275590"/>
                </a:cubicBezTo>
                <a:cubicBezTo>
                  <a:pt x="428897" y="358140"/>
                  <a:pt x="131717" y="339725"/>
                  <a:pt x="119017" y="414020"/>
                </a:cubicBezTo>
                <a:cubicBezTo>
                  <a:pt x="106317" y="488315"/>
                  <a:pt x="428897" y="568325"/>
                  <a:pt x="405402" y="647065"/>
                </a:cubicBezTo>
                <a:cubicBezTo>
                  <a:pt x="381907" y="725805"/>
                  <a:pt x="29482" y="727710"/>
                  <a:pt x="2177" y="806450"/>
                </a:cubicBezTo>
                <a:cubicBezTo>
                  <a:pt x="-25128" y="885190"/>
                  <a:pt x="212362" y="993140"/>
                  <a:pt x="267607" y="1039495"/>
                </a:cubicBezTo>
              </a:path>
            </a:pathLst>
          </a:custGeom>
          <a:ln w="47625">
            <a:solidFill>
              <a:srgbClr val="FF3300"/>
            </a:solidFill>
          </a:ln>
        </p:spPr>
        <p:style>
          <a:lnRef idx="1">
            <a:schemeClr val="dk1"/>
          </a:lnRef>
          <a:fillRef idx="0">
            <a:schemeClr val="dk1"/>
          </a:fillRef>
          <a:effectRef idx="0">
            <a:schemeClr val="dk1"/>
          </a:effectRef>
          <a:fontRef idx="minor">
            <a:schemeClr val="tx1"/>
          </a:fontRef>
        </p:style>
        <p:txBody>
          <a:bodyPr rtlCol="0" anchor="ctr"/>
          <a:p>
            <a:pPr algn="ctr"/>
            <a:endParaRPr lang="en-US"/>
          </a:p>
        </p:txBody>
      </p:sp>
      <p:sp>
        <p:nvSpPr>
          <p:cNvPr id="15" name="Freeform 14"/>
          <p:cNvSpPr/>
          <p:nvPr/>
        </p:nvSpPr>
        <p:spPr>
          <a:xfrm rot="9840000">
            <a:off x="9907270" y="1197610"/>
            <a:ext cx="475615" cy="1039495"/>
          </a:xfrm>
          <a:custGeom>
            <a:avLst/>
            <a:gdLst>
              <a:gd name="connisteX0" fmla="*/ 320312 w 475562"/>
              <a:gd name="connsiteY0" fmla="*/ 0 h 1039495"/>
              <a:gd name="connisteX1" fmla="*/ 468902 w 475562"/>
              <a:gd name="connsiteY1" fmla="*/ 275590 h 1039495"/>
              <a:gd name="connisteX2" fmla="*/ 119017 w 475562"/>
              <a:gd name="connsiteY2" fmla="*/ 414020 h 1039495"/>
              <a:gd name="connisteX3" fmla="*/ 405402 w 475562"/>
              <a:gd name="connsiteY3" fmla="*/ 647065 h 1039495"/>
              <a:gd name="connisteX4" fmla="*/ 2177 w 475562"/>
              <a:gd name="connsiteY4" fmla="*/ 806450 h 1039495"/>
              <a:gd name="connisteX5" fmla="*/ 267607 w 475562"/>
              <a:gd name="connsiteY5" fmla="*/ 1039495 h 1039495"/>
              <a:gd name="connisteX6" fmla="*/ 277767 w 475562"/>
              <a:gd name="connsiteY6" fmla="*/ 1039495 h 10394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75562" h="1039495">
                <a:moveTo>
                  <a:pt x="320312" y="0"/>
                </a:moveTo>
                <a:cubicBezTo>
                  <a:pt x="357142" y="52070"/>
                  <a:pt x="508907" y="193040"/>
                  <a:pt x="468902" y="275590"/>
                </a:cubicBezTo>
                <a:cubicBezTo>
                  <a:pt x="428897" y="358140"/>
                  <a:pt x="131717" y="339725"/>
                  <a:pt x="119017" y="414020"/>
                </a:cubicBezTo>
                <a:cubicBezTo>
                  <a:pt x="106317" y="488315"/>
                  <a:pt x="428897" y="568325"/>
                  <a:pt x="405402" y="647065"/>
                </a:cubicBezTo>
                <a:cubicBezTo>
                  <a:pt x="381907" y="725805"/>
                  <a:pt x="29482" y="727710"/>
                  <a:pt x="2177" y="806450"/>
                </a:cubicBezTo>
                <a:cubicBezTo>
                  <a:pt x="-25128" y="885190"/>
                  <a:pt x="212362" y="993140"/>
                  <a:pt x="267607" y="1039495"/>
                </a:cubicBezTo>
              </a:path>
            </a:pathLst>
          </a:custGeom>
          <a:ln w="47625">
            <a:solidFill>
              <a:srgbClr val="FF3300"/>
            </a:solidFill>
          </a:ln>
        </p:spPr>
        <p:style>
          <a:lnRef idx="1">
            <a:schemeClr val="dk1"/>
          </a:lnRef>
          <a:fillRef idx="0">
            <a:schemeClr val="dk1"/>
          </a:fillRef>
          <a:effectRef idx="0">
            <a:schemeClr val="dk1"/>
          </a:effectRef>
          <a:fontRef idx="minor">
            <a:schemeClr val="tx1"/>
          </a:fontRef>
        </p:style>
        <p:txBody>
          <a:bodyPr rtlCol="0" anchor="ctr"/>
          <a:p>
            <a:pPr algn="ctr"/>
            <a:endParaRPr lang="en-US"/>
          </a:p>
        </p:txBody>
      </p:sp>
      <p:sp>
        <p:nvSpPr>
          <p:cNvPr id="16" name="Freeform 15"/>
          <p:cNvSpPr/>
          <p:nvPr/>
        </p:nvSpPr>
        <p:spPr>
          <a:xfrm rot="12360000">
            <a:off x="11456035" y="1344295"/>
            <a:ext cx="475615" cy="1039495"/>
          </a:xfrm>
          <a:custGeom>
            <a:avLst/>
            <a:gdLst>
              <a:gd name="connisteX0" fmla="*/ 320312 w 475562"/>
              <a:gd name="connsiteY0" fmla="*/ 0 h 1039495"/>
              <a:gd name="connisteX1" fmla="*/ 468902 w 475562"/>
              <a:gd name="connsiteY1" fmla="*/ 275590 h 1039495"/>
              <a:gd name="connisteX2" fmla="*/ 119017 w 475562"/>
              <a:gd name="connsiteY2" fmla="*/ 414020 h 1039495"/>
              <a:gd name="connisteX3" fmla="*/ 405402 w 475562"/>
              <a:gd name="connsiteY3" fmla="*/ 647065 h 1039495"/>
              <a:gd name="connisteX4" fmla="*/ 2177 w 475562"/>
              <a:gd name="connsiteY4" fmla="*/ 806450 h 1039495"/>
              <a:gd name="connisteX5" fmla="*/ 267607 w 475562"/>
              <a:gd name="connsiteY5" fmla="*/ 1039495 h 1039495"/>
              <a:gd name="connisteX6" fmla="*/ 277767 w 475562"/>
              <a:gd name="connsiteY6" fmla="*/ 1039495 h 10394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75562" h="1039495">
                <a:moveTo>
                  <a:pt x="320312" y="0"/>
                </a:moveTo>
                <a:cubicBezTo>
                  <a:pt x="357142" y="52070"/>
                  <a:pt x="508907" y="193040"/>
                  <a:pt x="468902" y="275590"/>
                </a:cubicBezTo>
                <a:cubicBezTo>
                  <a:pt x="428897" y="358140"/>
                  <a:pt x="131717" y="339725"/>
                  <a:pt x="119017" y="414020"/>
                </a:cubicBezTo>
                <a:cubicBezTo>
                  <a:pt x="106317" y="488315"/>
                  <a:pt x="428897" y="568325"/>
                  <a:pt x="405402" y="647065"/>
                </a:cubicBezTo>
                <a:cubicBezTo>
                  <a:pt x="381907" y="725805"/>
                  <a:pt x="29482" y="727710"/>
                  <a:pt x="2177" y="806450"/>
                </a:cubicBezTo>
                <a:cubicBezTo>
                  <a:pt x="-25128" y="885190"/>
                  <a:pt x="212362" y="993140"/>
                  <a:pt x="267607" y="1039495"/>
                </a:cubicBezTo>
              </a:path>
            </a:pathLst>
          </a:custGeom>
          <a:ln w="47625">
            <a:solidFill>
              <a:srgbClr val="FF3300"/>
            </a:solidFill>
          </a:ln>
        </p:spPr>
        <p:style>
          <a:lnRef idx="1">
            <a:schemeClr val="dk1"/>
          </a:lnRef>
          <a:fillRef idx="0">
            <a:schemeClr val="dk1"/>
          </a:fillRef>
          <a:effectRef idx="0">
            <a:schemeClr val="dk1"/>
          </a:effectRef>
          <a:fontRef idx="minor">
            <a:schemeClr val="tx1"/>
          </a:fontRef>
        </p:style>
        <p:txBody>
          <a:bodyPr rtlCol="0" anchor="ctr"/>
          <a:p>
            <a:pPr algn="ctr"/>
            <a:endParaRPr 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44170" y="1468120"/>
            <a:ext cx="4534535" cy="2963545"/>
          </a:xfrm>
          <a:prstGeom prst="rect">
            <a:avLst/>
          </a:prstGeom>
        </p:spPr>
      </p:pic>
      <p:sp>
        <p:nvSpPr>
          <p:cNvPr id="2" name="Title 1"/>
          <p:cNvSpPr>
            <a:spLocks noGrp="1"/>
          </p:cNvSpPr>
          <p:nvPr>
            <p:ph type="title"/>
          </p:nvPr>
        </p:nvSpPr>
        <p:spPr>
          <a:xfrm>
            <a:off x="245110" y="4445"/>
            <a:ext cx="10515600" cy="1325563"/>
          </a:xfrm>
        </p:spPr>
        <p:txBody>
          <a:bodyPr/>
          <a:p>
            <a:r>
              <a:rPr lang="en-US" altLang="en-US">
                <a:sym typeface="+mn-ea"/>
              </a:rPr>
              <a:t>Example 1: GW amplitude from a handshake</a:t>
            </a:r>
            <a:endParaRPr lang="en-US" altLang="en-US">
              <a:sym typeface="+mn-ea"/>
            </a:endParaRPr>
          </a:p>
        </p:txBody>
      </p:sp>
      <mc:AlternateContent xmlns:mc="http://schemas.openxmlformats.org/markup-compatibility/2006">
        <mc:Choice xmlns:a14="http://schemas.microsoft.com/office/drawing/2010/main" Requires="a14">
          <p:sp>
            <p:nvSpPr>
              <p:cNvPr id="6" name="Text Box 5"/>
              <p:cNvSpPr txBox="1"/>
              <p:nvPr/>
            </p:nvSpPr>
            <p:spPr>
              <a:xfrm>
                <a:off x="1193102" y="1759521"/>
                <a:ext cx="2836545" cy="47815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a:latin typeface="DejaVu Math TeX Gyre" panose="02000503000000000000" charset="0"/>
                        </a:rPr>
                        <m:t>= </m:t>
                      </m:r>
                      <m:r>
                        <a:rPr lang="en-US" altLang="en-US">
                          <a:latin typeface="DejaVu Math TeX Gyre" panose="02000503000000000000" charset="0"/>
                        </a:rPr>
                        <m:t>83</m:t>
                      </m:r>
                      <m:r>
                        <a:rPr lang="en-US" altLang="en-US">
                          <a:latin typeface="DejaVu Math TeX Gyre" panose="02000503000000000000" charset="0"/>
                        </a:rPr>
                        <m:t>.</m:t>
                      </m:r>
                      <m:r>
                        <a:rPr lang="en-US" altLang="en-US">
                          <a:latin typeface="DejaVu Math TeX Gyre" panose="02000503000000000000" charset="0"/>
                        </a:rPr>
                        <m:t>3</m:t>
                      </m:r>
                      <m:r>
                        <a:rPr lang="en-US" altLang="en-US">
                          <a:latin typeface="DejaVu Math TeX Gyre" panose="02000503000000000000" charset="0"/>
                        </a:rPr>
                        <m:t> </m:t>
                      </m:r>
                      <m:sSubSup>
                        <m:sSubSupPr>
                          <m:ctrlPr>
                            <a:rPr lang="en-US" altLang="en-US" i="1">
                              <a:latin typeface="DejaVu Math TeX Gyre" panose="02000503000000000000" charset="0"/>
                              <a:cs typeface="DejaVu Math TeX Gyre" panose="02000503000000000000" charset="0"/>
                            </a:rPr>
                          </m:ctrlPr>
                        </m:sSubSupPr>
                        <m:e>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e>
                        <m:sub>
                          <m:r>
                            <a:rPr lang="en-US" altLang="en-US" i="1">
                              <a:latin typeface="DejaVu Math TeX Gyre" panose="02000503000000000000" charset="0"/>
                              <a:cs typeface="DejaVu Math TeX Gyre" panose="02000503000000000000" charset="0"/>
                            </a:rPr>
                            <m:t> </m:t>
                          </m:r>
                        </m:sub>
                        <m:sup>
                          <m:r>
                            <a:rPr lang="en-US" altLang="en-US" i="1">
                              <a:latin typeface="DejaVu Math TeX Gyre" panose="02000503000000000000" charset="0"/>
                              <a:cs typeface="DejaVu Math TeX Gyre" panose="02000503000000000000" charset="0"/>
                            </a:rPr>
                            <m:t>5</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m:t>
                          </m:r>
                        </m:sup>
                      </m:sSubSup>
                      <m:r>
                        <a:rPr lang="en-US" i="1">
                          <a:latin typeface="DejaVu Math TeX Gyre" panose="02000503000000000000" charset="0"/>
                          <a:ea typeface="MS Mincho" charset="0"/>
                          <a:cs typeface="DejaVu Math TeX Gyre" panose="02000503000000000000" charset="0"/>
                        </a:rPr>
                        <m:t> </m:t>
                      </m:r>
                    </m:oMath>
                  </m:oMathPara>
                </a14:m>
                <a:endParaRPr lang="en-US" i="1">
                  <a:latin typeface="DejaVu Math TeX Gyre" panose="02000503000000000000" charset="0"/>
                  <a:ea typeface="MS Mincho" charset="0"/>
                  <a:cs typeface="DejaVu Math TeX Gyre" panose="02000503000000000000" charset="0"/>
                </a:endParaRPr>
              </a:p>
            </p:txBody>
          </p:sp>
        </mc:Choice>
        <mc:Fallback>
          <p:sp>
            <p:nvSpPr>
              <p:cNvPr id="6" name="Text Box 5"/>
              <p:cNvSpPr txBox="1">
                <a:spLocks noRot="1" noChangeAspect="1" noMove="1" noResize="1" noEditPoints="1" noAdjustHandles="1" noChangeArrowheads="1" noChangeShapeType="1" noTextEdit="1"/>
              </p:cNvSpPr>
              <p:nvPr/>
            </p:nvSpPr>
            <p:spPr>
              <a:xfrm>
                <a:off x="1193102" y="1759521"/>
                <a:ext cx="2836545" cy="478155"/>
              </a:xfrm>
              <a:prstGeom prst="rect">
                <a:avLst/>
              </a:prstGeom>
              <a:blipFill rotWithShape="1">
                <a:blip r:embed="rId2"/>
                <a:stretch>
                  <a:fillRect l="-20" t="-119" r="20" b="1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1"/>
              <p:nvPr/>
            </p:nvSpPr>
            <p:spPr>
              <a:xfrm>
                <a:off x="152400" y="4639310"/>
                <a:ext cx="5203190" cy="1282700"/>
              </a:xfrm>
              <a:prstGeom prst="rect">
                <a:avLst/>
              </a:prstGeom>
              <a:noFill/>
            </p:spPr>
            <p:txBody>
              <a:bodyPr wrap="none" rtlCol="0" anchor="t">
                <a:spAutoFit/>
              </a:bodyPr>
              <a:p>
                <a:pPr algn="l"/>
                <a:r>
                  <a:rPr lang="en-US" altLang="en-US">
                    <a:latin typeface="DejaVu Math TeX Gyre" panose="02000503000000000000" charset="0"/>
                    <a:cs typeface="DejaVu Math TeX Gyre" panose="02000503000000000000" charset="0"/>
                  </a:rPr>
                  <a:t>In the handshake case, </a:t>
                </a:r>
                <a:endParaRPr lang="en-US" altLang="en-US">
                  <a:latin typeface="DejaVu Math TeX Gyre" panose="02000503000000000000" charset="0"/>
                  <a:cs typeface="DejaVu Math TeX Gyre" panose="02000503000000000000" charset="0"/>
                </a:endParaRPr>
              </a:p>
              <a:p>
                <a:pPr algn="l"/>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1</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2</m:t>
                                  </m:r>
                                </m:sub>
                              </m:sSub>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3</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m:t>
                              </m:r>
                            </m:sup>
                          </m:sSup>
                        </m:num>
                        <m:den>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1</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2</m:t>
                                  </m:r>
                                </m:sub>
                              </m:sSub>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m:t>
                              </m:r>
                            </m:sup>
                          </m:sSup>
                        </m:den>
                      </m:f>
                      <m:r>
                        <a:rPr lang="en-US" altLang="en-US" i="1">
                          <a:latin typeface="DejaVu Math TeX Gyre" panose="02000503000000000000" charset="0"/>
                          <a:cs typeface="DejaVu Math TeX Gyre" panose="02000503000000000000" charset="0"/>
                        </a:rPr>
                        <m:t> =</m:t>
                      </m:r>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01</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32</m:t>
                          </m:r>
                        </m:sup>
                      </m:sSup>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a:latin typeface="DejaVu Math TeX Gyre" panose="02000503000000000000" charset="0"/>
                              <a:sym typeface="+mn-ea"/>
                            </a:rPr>
                            <m:t>☉</m:t>
                          </m:r>
                        </m:sub>
                      </m:sSub>
                    </m:oMath>
                  </m:oMathPara>
                </a14:m>
                <a:endParaRPr lang="en-US" altLang="en-US" i="1">
                  <a:latin typeface="DejaVu Math TeX Gyre" panose="02000503000000000000" charset="0"/>
                  <a:cs typeface="DejaVu Math TeX Gyre" panose="02000503000000000000" charset="0"/>
                </a:endParaRPr>
              </a:p>
            </p:txBody>
          </p:sp>
        </mc:Choice>
        <mc:Fallback>
          <p:sp>
            <p:nvSpPr>
              <p:cNvPr id="7" name="Text Box 6"/>
              <p:cNvSpPr txBox="1">
                <a:spLocks noRot="1" noChangeAspect="1" noMove="1" noResize="1" noEditPoints="1" noAdjustHandles="1" noChangeArrowheads="1" noChangeShapeType="1" noTextEdit="1"/>
              </p:cNvSpPr>
              <p:nvPr/>
            </p:nvSpPr>
            <p:spPr>
              <a:xfrm>
                <a:off x="152400" y="4639310"/>
                <a:ext cx="5203190" cy="128270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Box 7"/>
              <p:cNvSpPr txBox="1"/>
              <p:nvPr/>
            </p:nvSpPr>
            <p:spPr>
              <a:xfrm>
                <a:off x="1193102" y="6127051"/>
                <a:ext cx="2106930" cy="37655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a:latin typeface="DejaVu Math TeX Gyre" panose="02000503000000000000" charset="0"/>
                        </a:rPr>
                        <m:t>= </m:t>
                      </m:r>
                      <m:r>
                        <a:rPr lang="en-US" altLang="en-US" i="1">
                          <a:latin typeface="DejaVu Math TeX Gyre" panose="02000503000000000000" charset="0"/>
                          <a:cs typeface="DejaVu Math TeX Gyre" panose="02000503000000000000" charset="0"/>
                        </a:rPr>
                        <m:t>3</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93</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52</m:t>
                          </m:r>
                        </m:sup>
                      </m:sSup>
                    </m:oMath>
                  </m:oMathPara>
                </a14:m>
                <a:endParaRPr lang="en-US" i="1">
                  <a:latin typeface="DejaVu Math TeX Gyre" panose="02000503000000000000" charset="0"/>
                  <a:ea typeface="MS Mincho" charset="0"/>
                  <a:cs typeface="DejaVu Math TeX Gyre" panose="02000503000000000000" charset="0"/>
                </a:endParaRPr>
              </a:p>
            </p:txBody>
          </p:sp>
        </mc:Choice>
        <mc:Fallback>
          <p:sp>
            <p:nvSpPr>
              <p:cNvPr id="8" name="Text Box 7"/>
              <p:cNvSpPr txBox="1">
                <a:spLocks noRot="1" noChangeAspect="1" noMove="1" noResize="1" noEditPoints="1" noAdjustHandles="1" noChangeArrowheads="1" noChangeShapeType="1" noTextEdit="1"/>
              </p:cNvSpPr>
              <p:nvPr/>
            </p:nvSpPr>
            <p:spPr>
              <a:xfrm>
                <a:off x="1193102" y="6127051"/>
                <a:ext cx="2106930" cy="376555"/>
              </a:xfrm>
              <a:prstGeom prst="rect">
                <a:avLst/>
              </a:prstGeom>
              <a:blipFill rotWithShape="1">
                <a:blip r:embed="rId4"/>
                <a:stretch>
                  <a:fillRect l="-27" t="-152" r="27" b="15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1"/>
              <p:nvPr/>
            </p:nvSpPr>
            <p:spPr>
              <a:xfrm>
                <a:off x="5565140" y="1759585"/>
                <a:ext cx="6562090" cy="4348480"/>
              </a:xfrm>
              <a:prstGeom prst="rect">
                <a:avLst/>
              </a:prstGeom>
              <a:noFill/>
            </p:spPr>
            <p:txBody>
              <a:bodyPr wrap="square" rtlCol="0" anchor="t">
                <a:spAutoFit/>
              </a:bodyPr>
              <a:p>
                <a:pPr algn="l"/>
                <a:r>
                  <a:rPr lang="en-US" altLang="en-US">
                    <a:latin typeface="DejaVu Math TeX Gyre" panose="02000503000000000000" charset="0"/>
                    <a:cs typeface="DejaVu Math TeX Gyre" panose="02000503000000000000" charset="0"/>
                  </a:rPr>
                  <a:t>In time domain, GW amplitude can be expressed like this equation</a:t>
                </a:r>
                <a:r>
                  <a:rPr lang="" altLang="en-US">
                    <a:latin typeface="DejaVu Math TeX Gyre" panose="02000503000000000000" charset="0"/>
                    <a:cs typeface="DejaVu Math TeX Gyre" panose="02000503000000000000" charset="0"/>
                  </a:rPr>
                  <a:t>[1]</a:t>
                </a:r>
                <a:r>
                  <a:rPr lang="en-US" altLang="en-US">
                    <a:latin typeface="DejaVu Math TeX Gyre" panose="02000503000000000000" charset="0"/>
                    <a:cs typeface="DejaVu Math TeX Gyre" panose="02000503000000000000" charset="0"/>
                  </a:rPr>
                  <a:t>: </a:t>
                </a:r>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𝑡</m:t>
                      </m:r>
                      <m:r>
                        <a:rPr lang="en-US" altLang="en-US" i="1">
                          <a:latin typeface="DejaVu Math TeX Gyre" panose="02000503000000000000" charset="0"/>
                          <a:cs typeface="DejaVu Math TeX Gyre" panose="02000503000000000000" charset="0"/>
                        </a:rPr>
                        <m:t>) ~</m:t>
                      </m:r>
                      <m:r>
                        <a:rPr lang="en-US" altLang="en-US">
                          <a:latin typeface="DejaVu Math TeX Gyre" panose="02000503000000000000" charset="0"/>
                        </a:rPr>
                        <m:t> </m:t>
                      </m:r>
                      <m:r>
                        <a:rPr lang="en-US" altLang="en-US">
                          <a:latin typeface="DejaVu Math TeX Gyre" panose="02000503000000000000" charset="0"/>
                        </a:rPr>
                        <m:t>2</m:t>
                      </m:r>
                      <m:r>
                        <a:rPr lang="en-US" altLang="en-US">
                          <a:latin typeface="DejaVu Math TeX Gyre" panose="02000503000000000000" charset="0"/>
                        </a:rPr>
                        <m:t>.</m:t>
                      </m:r>
                      <m:r>
                        <a:rPr lang="en-US" altLang="en-US">
                          <a:latin typeface="DejaVu Math TeX Gyre" panose="02000503000000000000" charset="0"/>
                        </a:rPr>
                        <m:t>1</m:t>
                      </m:r>
                      <m:r>
                        <a:rPr lang="en-US" altLang="en-US">
                          <a:latin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num>
                            <m:den>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r>
                                    <a:rPr lang="en-US" altLang="en-US" i="1">
                                      <a:latin typeface="DejaVu Math TeX Gyre" panose="02000503000000000000" charset="0"/>
                                      <a:cs typeface="DejaVu Math TeX Gyre" panose="02000503000000000000" charset="0"/>
                                    </a:rPr>
                                    <m:t>𝑀</m:t>
                                  </m:r>
                                </m:e>
                                <m:sub>
                                  <m:r>
                                    <a:rPr lang="en-US" altLang="en-US">
                                      <a:latin typeface="DejaVu Math TeX Gyre" panose="02000503000000000000" charset="0"/>
                                      <a:sym typeface="+mn-ea"/>
                                    </a:rPr>
                                    <m:t>☉</m:t>
                                  </m:r>
                                </m:sub>
                              </m:sSub>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5</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m:t>
                          </m:r>
                        </m:sup>
                      </m:sSup>
                      <m:r>
                        <a:rPr lang="en-US" altLang="en-US" i="1">
                          <a:latin typeface="DejaVu Math TeX Gyre" panose="02000503000000000000" charset="0"/>
                          <a:cs typeface="DejaVu Math TeX Gyre" panose="02000503000000000000" charset="0"/>
                        </a:rPr>
                        <m:t> </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𝑟</m:t>
                              </m:r>
                            </m:num>
                            <m:den>
                              <m:r>
                                <a:rPr lang="en-US" altLang="en-US" i="1">
                                  <a:latin typeface="DejaVu Math TeX Gyre" panose="02000503000000000000" charset="0"/>
                                  <a:cs typeface="DejaVu Math TeX Gyre" panose="02000503000000000000" charset="0"/>
                                </a:rPr>
                                <m:t>200</m:t>
                              </m:r>
                              <m:r>
                                <a:rPr lang="en-US" altLang="en-US" i="1">
                                  <a:latin typeface="DejaVu Math TeX Gyre" panose="02000503000000000000" charset="0"/>
                                  <a:cs typeface="DejaVu Math TeX Gyre" panose="02000503000000000000" charset="0"/>
                                </a:rPr>
                                <m:t>𝑀𝑝𝑐</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sup>
                      </m:sSup>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𝜏</m:t>
                              </m:r>
                            </m:num>
                            <m:den>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𝑠</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4</m:t>
                          </m:r>
                        </m:sup>
                      </m:sSup>
                    </m:oMath>
                  </m:oMathPara>
                </a14:m>
                <a:endParaRPr lang="en-US" altLang="en-US" i="1">
                  <a:latin typeface="DejaVu Math TeX Gyre" panose="02000503000000000000" charset="0"/>
                  <a:cs typeface="DejaVu Math TeX Gyre" panose="02000503000000000000" charset="0"/>
                </a:endParaRPr>
              </a:p>
              <a:p>
                <a:pPr algn="l"/>
                <a:endParaRPr lang="en-US" altLang="en-US" i="1">
                  <a:latin typeface="DejaVu Math TeX Gyre" panose="02000503000000000000" charset="0"/>
                  <a:cs typeface="DejaVu Math TeX Gyre" panose="02000503000000000000" charset="0"/>
                </a:endParaRPr>
              </a:p>
              <a:p>
                <a:pPr algn="l"/>
                <a:r>
                  <a:rPr lang="en-US" altLang="en-US">
                    <a:sym typeface="+mn-ea"/>
                  </a:rPr>
                  <a:t>Assume:</a:t>
                </a:r>
                <a:endParaRPr lang="en-US" altLang="en-US"/>
              </a:p>
              <a:p>
                <a:pPr algn="l"/>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𝑟</m:t>
                      </m:r>
                      <m:r>
                        <a:rPr lang="en-US" altLang="en-US">
                          <a:latin typeface="DejaVu Math TeX Gyre" panose="02000503000000000000" charset="0"/>
                          <a:sym typeface="+mn-ea"/>
                        </a:rPr>
                        <m:t> = </m:t>
                      </m:r>
                      <m:r>
                        <a:rPr lang="en-US" altLang="en-US">
                          <a:latin typeface="DejaVu Math TeX Gyre" panose="02000503000000000000" charset="0"/>
                          <a:sym typeface="+mn-ea"/>
                        </a:rPr>
                        <m:t>1</m:t>
                      </m:r>
                      <m:r>
                        <a:rPr lang="en-US" altLang="en-US">
                          <a:latin typeface="DejaVu Math TeX Gyre" panose="02000503000000000000" charset="0"/>
                          <a:sym typeface="+mn-ea"/>
                        </a:rPr>
                        <m:t> </m:t>
                      </m:r>
                      <m:r>
                        <a:rPr lang="en-US" altLang="en-US">
                          <a:latin typeface="DejaVu Math TeX Gyre" panose="02000503000000000000" charset="0"/>
                          <a:sym typeface="+mn-ea"/>
                        </a:rPr>
                        <m:t>𝑚𝑒𝑡𝑒𝑟</m:t>
                      </m:r>
                      <m:r>
                        <a:rPr lang="en-US" altLang="en-US">
                          <a:latin typeface="DejaVu Math TeX Gyre" panose="02000503000000000000" charset="0"/>
                          <a:sym typeface="+mn-ea"/>
                        </a:rPr>
                        <m:t> = </m:t>
                      </m:r>
                      <m:r>
                        <a:rPr lang="en-US" altLang="en-US">
                          <a:latin typeface="DejaVu Math TeX Gyre" panose="02000503000000000000" charset="0"/>
                          <a:sym typeface="+mn-ea"/>
                        </a:rPr>
                        <m:t>3</m:t>
                      </m:r>
                      <m:r>
                        <a:rPr lang="en-US" altLang="en-US">
                          <a:latin typeface="DejaVu Math TeX Gyre" panose="02000503000000000000" charset="0"/>
                          <a:sym typeface="+mn-ea"/>
                        </a:rPr>
                        <m:t>.</m:t>
                      </m:r>
                      <m:r>
                        <a:rPr lang="en-US" altLang="en-US">
                          <a:latin typeface="DejaVu Math TeX Gyre" panose="02000503000000000000" charset="0"/>
                          <a:sym typeface="+mn-ea"/>
                        </a:rPr>
                        <m:t>2408</m:t>
                      </m:r>
                      <m:r>
                        <a:rPr lang="en-US" altLang="en-US">
                          <a:latin typeface="DejaVu Math TeX Gyre" panose="02000503000000000000" charset="0"/>
                          <a:sym typeface="+mn-ea"/>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r>
                        <a:rPr lang="en-US" altLang="en-US" i="1">
                          <a:latin typeface="DejaVu Math TeX Gyre" panose="02000503000000000000" charset="0"/>
                          <a:cs typeface="DejaVu Math TeX Gyre" panose="02000503000000000000" charset="0"/>
                        </a:rPr>
                        <m:t>𝑀𝑝𝑐</m:t>
                      </m:r>
                    </m:oMath>
                  </m:oMathPara>
                </a14:m>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𝜏</m:t>
                      </m:r>
                      <m:r>
                        <a:rPr lang="en-US" altLang="en-US" i="1">
                          <a:latin typeface="DejaVu Math TeX Gyre" panose="02000503000000000000" charset="0"/>
                          <a:cs typeface="DejaVu Math TeX Gyre" panose="02000503000000000000" charset="0"/>
                          <a:sym typeface="+mn-ea"/>
                        </a:rPr>
                        <m:t>= </m:t>
                      </m:r>
                      <m:r>
                        <a:rPr lang="en-US" altLang="en-US" i="1">
                          <a:latin typeface="DejaVu Math TeX Gyre" panose="02000503000000000000" charset="0"/>
                          <a:cs typeface="DejaVu Math TeX Gyre" panose="02000503000000000000" charset="0"/>
                          <a:sym typeface="+mn-ea"/>
                        </a:rPr>
                        <m:t>1</m:t>
                      </m:r>
                      <m:r>
                        <a:rPr lang="en-US" altLang="en-US" i="1">
                          <a:latin typeface="DejaVu Math TeX Gyre" panose="02000503000000000000" charset="0"/>
                          <a:cs typeface="DejaVu Math TeX Gyre" panose="02000503000000000000" charset="0"/>
                          <a:sym typeface="+mn-ea"/>
                        </a:rPr>
                        <m:t>𝑠</m:t>
                      </m:r>
                    </m:oMath>
                  </m:oMathPara>
                </a14:m>
                <a:endParaRPr lang="en-US" altLang="en-US" i="1">
                  <a:latin typeface="DejaVu Math TeX Gyre" panose="02000503000000000000" charset="0"/>
                  <a:cs typeface="DejaVu Math TeX Gyre" panose="02000503000000000000" charset="0"/>
                  <a:sym typeface="+mn-ea"/>
                </a:endParaRPr>
              </a:p>
              <a:p>
                <a:pPr algn="l"/>
                <a14:m>
                  <m:oMathPara xmlns:m="http://schemas.openxmlformats.org/officeDocument/2006/math">
                    <m:oMathParaPr>
                      <m:jc m:val="left"/>
                    </m:oMathParaPr>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r>
                        <a:rPr lang="en-US" altLang="en-US" i="1">
                          <a:latin typeface="DejaVu Math TeX Gyre" panose="02000503000000000000" charset="0"/>
                          <a:cs typeface="DejaVu Math TeX Gyre" panose="02000503000000000000" charset="0"/>
                        </a:rPr>
                        <m:t>= </m:t>
                      </m:r>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01</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32</m:t>
                          </m:r>
                        </m:sup>
                      </m:sSup>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a:latin typeface="DejaVu Math TeX Gyre" panose="02000503000000000000" charset="0"/>
                              <a:sym typeface="+mn-ea"/>
                            </a:rPr>
                            <m:t>☉</m:t>
                          </m:r>
                        </m:sub>
                      </m:sSub>
                    </m:oMath>
                  </m:oMathPara>
                </a14:m>
                <a:endParaRPr lang="en-US" altLang="en-US"/>
              </a:p>
              <a:p>
                <a:pPr algn="l"/>
                <a:r>
                  <a:rPr lang="en-US" altLang="en-US">
                    <a:sym typeface="+mn-ea"/>
                  </a:rPr>
                  <a:t>We have:</a:t>
                </a:r>
                <a:endParaRPr lang="en-US" altLang="en-US">
                  <a:sym typeface="+mn-ea"/>
                </a:endParaRPr>
              </a:p>
              <a:p>
                <a:pPr algn="l"/>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a:latin typeface="DejaVu Math TeX Gyre" panose="02000503000000000000" charset="0"/>
                        </a:rPr>
                        <m:t>= </m:t>
                      </m:r>
                      <m:r>
                        <a:rPr lang="en-US" altLang="en-US">
                          <a:latin typeface="DejaVu Math TeX Gyre" panose="02000503000000000000" charset="0"/>
                        </a:rPr>
                        <m:t>2</m:t>
                      </m:r>
                      <m:r>
                        <a:rPr lang="en-US" altLang="en-US">
                          <a:latin typeface="DejaVu Math TeX Gyre" panose="02000503000000000000" charset="0"/>
                        </a:rPr>
                        <m:t>.</m:t>
                      </m:r>
                      <m:r>
                        <a:rPr lang="en-US" altLang="en-US">
                          <a:latin typeface="DejaVu Math TeX Gyre" panose="02000503000000000000" charset="0"/>
                        </a:rPr>
                        <m:t>1</m:t>
                      </m:r>
                      <m:r>
                        <a:rPr lang="en-US" altLang="en-US">
                          <a:latin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01</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32</m:t>
                                  </m:r>
                                </m:sup>
                              </m:sSup>
                            </m:num>
                            <m:den>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5</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m:t>
                          </m:r>
                        </m:sup>
                      </m:sSup>
                      <m:r>
                        <a:rPr lang="en-US" altLang="en-US" i="1">
                          <a:latin typeface="DejaVu Math TeX Gyre" panose="02000503000000000000" charset="0"/>
                          <a:cs typeface="DejaVu Math TeX Gyre" panose="02000503000000000000" charset="0"/>
                        </a:rPr>
                        <m:t> </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a:latin typeface="DejaVu Math TeX Gyre" panose="02000503000000000000" charset="0"/>
                                  <a:sym typeface="+mn-ea"/>
                                </a:rPr>
                                <m:t>3</m:t>
                              </m:r>
                              <m:r>
                                <a:rPr lang="en-US" altLang="en-US">
                                  <a:latin typeface="DejaVu Math TeX Gyre" panose="02000503000000000000" charset="0"/>
                                  <a:sym typeface="+mn-ea"/>
                                </a:rPr>
                                <m:t>.</m:t>
                              </m:r>
                              <m:r>
                                <a:rPr lang="en-US" altLang="en-US">
                                  <a:latin typeface="DejaVu Math TeX Gyre" panose="02000503000000000000" charset="0"/>
                                  <a:sym typeface="+mn-ea"/>
                                </a:rPr>
                                <m:t>2408</m:t>
                              </m:r>
                              <m:r>
                                <a:rPr lang="en-US" altLang="en-US">
                                  <a:latin typeface="DejaVu Math TeX Gyre" panose="02000503000000000000" charset="0"/>
                                  <a:sym typeface="+mn-ea"/>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num>
                            <m:den>
                              <m:r>
                                <a:rPr lang="en-US" altLang="en-US" i="1">
                                  <a:latin typeface="DejaVu Math TeX Gyre" panose="02000503000000000000" charset="0"/>
                                  <a:cs typeface="DejaVu Math TeX Gyre" panose="02000503000000000000" charset="0"/>
                                </a:rPr>
                                <m:t>200</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sup>
                      </m:sSup>
                      <m:r>
                        <a:rPr lang="en-US" altLang="en-US" i="1">
                          <a:latin typeface="DejaVu Math TeX Gyre" panose="02000503000000000000" charset="0"/>
                          <a:cs typeface="DejaVu Math TeX Gyre" panose="02000503000000000000" charset="0"/>
                        </a:rPr>
                        <m:t> </m:t>
                      </m:r>
                    </m:oMath>
                  </m:oMathPara>
                </a14:m>
                <a:br>
                  <a:rPr lang="en-US" altLang="en-US" i="1">
                    <a:latin typeface="DejaVu Math TeX Gyre" panose="02000503000000000000" charset="0"/>
                    <a:cs typeface="DejaVu Math TeX Gyre" panose="02000503000000000000" charset="0"/>
                    <a:sym typeface="+mn-ea"/>
                  </a:rPr>
                </a:br>
                <a:r>
                  <a:rPr lang="en-US" altLang="en-US" i="1">
                    <a:latin typeface="DejaVu Math TeX Gyre" panose="02000503000000000000" charset="0"/>
                    <a:cs typeface="DejaVu Math TeX Gyre" panose="02000503000000000000" charset="0"/>
                    <a:sym typeface="+mn-ea"/>
                  </a:rPr>
                  <a:t>   </a:t>
                </a:r>
                <a14:m>
                  <m:oMath xmlns:m="http://schemas.openxmlformats.org/officeDocument/2006/math">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4</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48</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52</m:t>
                        </m:r>
                      </m:sup>
                    </m:sSup>
                  </m:oMath>
                </a14:m>
                <a:endParaRPr lang="en-US" altLang="en-US"/>
              </a:p>
              <a:p>
                <a:pPr algn="l"/>
                <a:endParaRPr lang="en-US" i="1">
                  <a:latin typeface="DejaVu Math TeX Gyre" panose="02000503000000000000" charset="0"/>
                  <a:ea typeface="MS Mincho" charset="0"/>
                  <a:cs typeface="DejaVu Math TeX Gyre" panose="02000503000000000000" charset="0"/>
                </a:endParaRPr>
              </a:p>
            </p:txBody>
          </p:sp>
        </mc:Choice>
        <mc:Fallback>
          <p:sp>
            <p:nvSpPr>
              <p:cNvPr id="9" name="Text Box 8"/>
              <p:cNvSpPr txBox="1">
                <a:spLocks noRot="1" noChangeAspect="1" noMove="1" noResize="1" noEditPoints="1" noAdjustHandles="1" noChangeArrowheads="1" noChangeShapeType="1" noTextEdit="1"/>
              </p:cNvSpPr>
              <p:nvPr/>
            </p:nvSpPr>
            <p:spPr>
              <a:xfrm>
                <a:off x="5565140" y="1759585"/>
                <a:ext cx="6562090" cy="4348480"/>
              </a:xfrm>
              <a:prstGeom prst="rect">
                <a:avLst/>
              </a:prstGeom>
              <a:blipFill rotWithShape="1">
                <a:blip r:embed="rId5"/>
                <a:stretch>
                  <a:fillRect/>
                </a:stretch>
              </a:blipFill>
            </p:spPr>
            <p:txBody>
              <a:bodyPr/>
              <a:lstStyle/>
              <a:p>
                <a:r>
                  <a:rPr lang="en-US" altLang="en-US">
                    <a:noFill/>
                  </a:rPr>
                  <a:t> </a:t>
                </a:r>
              </a:p>
            </p:txBody>
          </p:sp>
        </mc:Fallback>
      </mc:AlternateContent>
      <p:sp>
        <p:nvSpPr>
          <p:cNvPr id="12" name="Text Box 11"/>
          <p:cNvSpPr txBox="1"/>
          <p:nvPr/>
        </p:nvSpPr>
        <p:spPr>
          <a:xfrm>
            <a:off x="1598930" y="1099820"/>
            <a:ext cx="4211955" cy="368300"/>
          </a:xfrm>
          <a:prstGeom prst="rect">
            <a:avLst/>
          </a:prstGeom>
          <a:noFill/>
        </p:spPr>
        <p:txBody>
          <a:bodyPr wrap="square" rtlCol="0">
            <a:spAutoFit/>
            <a:scene3d>
              <a:camera prst="orthographicFront"/>
              <a:lightRig rig="threePt" dir="t"/>
            </a:scene3d>
          </a:bodyPr>
          <a:p>
            <a:r>
              <a:rPr lang="" altLang="en-US">
                <a:solidFill>
                  <a:schemeClr val="tx1"/>
                </a:solidFill>
                <a:effectLst>
                  <a:outerShdw blurRad="38100" dist="19050" dir="2700000" algn="tl" rotWithShape="0">
                    <a:schemeClr val="dk1">
                      <a:alpha val="40000"/>
                    </a:schemeClr>
                  </a:outerShdw>
                </a:effectLst>
              </a:rPr>
              <a:t>Py</a:t>
            </a:r>
            <a:r>
              <a:rPr lang="en-US" altLang="en-US">
                <a:solidFill>
                  <a:schemeClr val="tx1"/>
                </a:solidFill>
                <a:effectLst>
                  <a:outerShdw blurRad="38100" dist="19050" dir="2700000" algn="tl" rotWithShape="0">
                    <a:schemeClr val="dk1">
                      <a:alpha val="40000"/>
                    </a:schemeClr>
                  </a:outerShdw>
                </a:effectLst>
              </a:rPr>
              <a:t>CBC algorithm</a:t>
            </a:r>
            <a:endParaRPr lang="en-US" altLang="en-US">
              <a:solidFill>
                <a:schemeClr val="tx1"/>
              </a:solidFill>
              <a:effectLst>
                <a:outerShdw blurRad="38100" dist="19050" dir="2700000" algn="tl" rotWithShape="0">
                  <a:schemeClr val="dk1">
                    <a:alpha val="40000"/>
                  </a:schemeClr>
                </a:outerShdw>
              </a:effectLst>
            </a:endParaRPr>
          </a:p>
        </p:txBody>
      </p:sp>
      <p:sp>
        <p:nvSpPr>
          <p:cNvPr id="13" name="Text Box 12"/>
          <p:cNvSpPr txBox="1"/>
          <p:nvPr/>
        </p:nvSpPr>
        <p:spPr>
          <a:xfrm>
            <a:off x="6132830" y="1099820"/>
            <a:ext cx="4211955" cy="368300"/>
          </a:xfrm>
          <a:prstGeom prst="rect">
            <a:avLst/>
          </a:prstGeom>
          <a:noFill/>
        </p:spPr>
        <p:txBody>
          <a:bodyPr wrap="square" rtlCol="0">
            <a:spAutoFit/>
            <a:scene3d>
              <a:camera prst="orthographicFront"/>
              <a:lightRig rig="threePt" dir="t"/>
            </a:scene3d>
          </a:bodyPr>
          <a:p>
            <a:r>
              <a:rPr lang="en-US" altLang="en-US">
                <a:solidFill>
                  <a:schemeClr val="tx1"/>
                </a:solidFill>
                <a:effectLst>
                  <a:outerShdw blurRad="38100" dist="19050" dir="2700000" algn="tl" rotWithShape="0">
                    <a:schemeClr val="dk1">
                      <a:alpha val="40000"/>
                    </a:schemeClr>
                  </a:outerShdw>
                </a:effectLst>
              </a:rPr>
              <a:t>Theoretical approximate equation</a:t>
            </a:r>
            <a:endParaRPr lang="en-US" altLang="en-US">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Text Box 4"/>
          <p:cNvSpPr txBox="1"/>
          <p:nvPr/>
        </p:nvSpPr>
        <p:spPr>
          <a:xfrm>
            <a:off x="5679440" y="6127115"/>
            <a:ext cx="5911215" cy="460375"/>
          </a:xfrm>
          <a:prstGeom prst="rect">
            <a:avLst/>
          </a:prstGeom>
          <a:noFill/>
        </p:spPr>
        <p:txBody>
          <a:bodyPr wrap="square" rtlCol="0" anchor="t">
            <a:spAutoFit/>
          </a:bodyPr>
          <a:p>
            <a:r>
              <a:rPr lang="" altLang="en-US" sz="1200"/>
              <a:t>[1] </a:t>
            </a:r>
            <a:r>
              <a:rPr lang="en-US" altLang="en-US" sz="1200">
                <a:sym typeface="+mn-ea"/>
              </a:rPr>
              <a:t>Yoshinori Fujii</a:t>
            </a:r>
            <a:r>
              <a:rPr lang="" altLang="en-US" sz="1200">
                <a:sym typeface="+mn-ea"/>
              </a:rPr>
              <a:t>, </a:t>
            </a:r>
            <a:r>
              <a:rPr lang="en-US" sz="1200" i="1"/>
              <a:t>Fast localization of coalescing binaries with gravitational wave detectors and low frequency vibration isolation for KAGRA</a:t>
            </a:r>
            <a:r>
              <a:rPr lang="" altLang="en-US" sz="1200" i="1"/>
              <a:t>, 2020</a:t>
            </a:r>
            <a:endParaRPr lang="" altLang="en-US" sz="1200"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Example 2: </a:t>
            </a:r>
            <a:r>
              <a:rPr lang="en-US">
                <a:sym typeface="+mn-ea"/>
              </a:rPr>
              <a:t>Measure the earth radius</a:t>
            </a:r>
            <a:r>
              <a:rPr lang="en-US" altLang="en-US">
                <a:sym typeface="+mn-ea"/>
              </a:rPr>
              <a:t>*</a:t>
            </a:r>
            <a:r>
              <a:rPr lang="en-US" altLang="en-US"/>
              <a:t> </a:t>
            </a:r>
            <a:endParaRPr lang="en-US"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1379855"/>
                <a:ext cx="10515600" cy="5550535"/>
              </a:xfrm>
            </p:spPr>
            <p:txBody>
              <a:bodyPr>
                <a:normAutofit lnSpcReduction="20000"/>
              </a:bodyPr>
              <a:p>
                <a:pPr marL="0" indent="0">
                  <a:buNone/>
                </a:pPr>
                <a:r>
                  <a:rPr lang="en-US" altLang="en-US"/>
                  <a:t>Use </a:t>
                </a:r>
                <a:r>
                  <a:rPr lang="" altLang="en-US"/>
                  <a:t>Py</a:t>
                </a:r>
                <a:r>
                  <a:rPr lang="en-US" altLang="en-US"/>
                  <a:t>CBC to </a:t>
                </a:r>
                <a:r>
                  <a:rPr lang="en-US" altLang="en-US">
                    <a:sym typeface="+mn-ea"/>
                  </a:rPr>
                  <a:t>m</a:t>
                </a:r>
                <a:r>
                  <a:rPr lang="en-US">
                    <a:sym typeface="+mn-ea"/>
                  </a:rPr>
                  <a:t>easure the earth radius</a:t>
                </a:r>
                <a:r>
                  <a:rPr lang="en-US" altLang="en-US">
                    <a:sym typeface="+mn-ea"/>
                  </a:rPr>
                  <a:t>.</a:t>
                </a:r>
                <a:endParaRPr lang="en-US" altLang="en-US">
                  <a:sym typeface="+mn-ea"/>
                </a:endParaRPr>
              </a:p>
              <a:p>
                <a:r>
                  <a:rPr lang="en-US" altLang="en-US"/>
                  <a:t>Read the position of the detectors (Latitudes and Longitudes)</a:t>
                </a:r>
                <a:endParaRPr lang="en-US" altLang="en-US"/>
              </a:p>
              <a:p>
                <a:r>
                  <a:rPr lang="en-US" altLang="en-US"/>
                  <a:t>Calculate the direct distance between the detectors </a:t>
                </a:r>
                <a14:m>
                  <m:oMath xmlns:m="http://schemas.openxmlformats.org/officeDocument/2006/math">
                    <m:r>
                      <a:rPr lang="en-US" altLang="en-US" i="1">
                        <a:latin typeface="DejaVu Math TeX Gyre" panose="02000503000000000000" charset="0"/>
                        <a:cs typeface="DejaVu Math TeX Gyre" panose="02000503000000000000" charset="0"/>
                      </a:rPr>
                      <m:t>𝐴𝐵</m:t>
                    </m:r>
                  </m:oMath>
                </a14:m>
                <a:endParaRPr lang="en-US" altLang="en-US"/>
              </a:p>
              <a:p>
                <a:r>
                  <a:rPr lang="en-US" altLang="en-US">
                    <a:sym typeface="+mn-ea"/>
                  </a:rPr>
                  <a:t>Read the direct GW traveling time between the detectors </a:t>
                </a:r>
                <a14:m>
                  <m:oMath xmlns:m="http://schemas.openxmlformats.org/officeDocument/2006/math">
                    <m:r>
                      <a:rPr lang="en-US" altLang="en-US" i="1">
                        <a:latin typeface="DejaVu Math TeX Gyre" panose="02000503000000000000" charset="0"/>
                        <a:cs typeface="DejaVu Math TeX Gyre" panose="02000503000000000000" charset="0"/>
                      </a:rPr>
                      <m:t>𝑡</m:t>
                    </m:r>
                  </m:oMath>
                </a14:m>
                <a:endParaRPr lang="en-US" altLang="en-US" i="1"/>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1379855"/>
                <a:ext cx="10515600" cy="5550535"/>
              </a:xfrm>
              <a:blipFill rotWithShape="1">
                <a:blip r:embed="rId1"/>
                <a:stretch>
                  <a:fillRect t="-458"/>
                </a:stretch>
              </a:blipFill>
            </p:spPr>
            <p:txBody>
              <a:bodyPr/>
              <a:lstStyle/>
              <a:p>
                <a:r>
                  <a:rPr lang="en-US" altLang="en-US">
                    <a:noFill/>
                  </a:rPr>
                  <a:t> </a:t>
                </a:r>
              </a:p>
            </p:txBody>
          </p:sp>
        </mc:Fallback>
      </mc:AlternateContent>
      <p:grpSp>
        <p:nvGrpSpPr>
          <p:cNvPr id="7" name="Group 6"/>
          <p:cNvGrpSpPr/>
          <p:nvPr/>
        </p:nvGrpSpPr>
        <p:grpSpPr>
          <a:xfrm>
            <a:off x="356870" y="3228975"/>
            <a:ext cx="5147310" cy="3147695"/>
            <a:chOff x="596" y="3866"/>
            <a:chExt cx="8106" cy="4957"/>
          </a:xfrm>
        </p:grpSpPr>
        <p:pic>
          <p:nvPicPr>
            <p:cNvPr id="4" name="Picture 3"/>
            <p:cNvPicPr>
              <a:picLocks noChangeAspect="1"/>
            </p:cNvPicPr>
            <p:nvPr/>
          </p:nvPicPr>
          <p:blipFill>
            <a:blip r:embed="rId2"/>
            <a:stretch>
              <a:fillRect/>
            </a:stretch>
          </p:blipFill>
          <p:spPr>
            <a:xfrm>
              <a:off x="596" y="4265"/>
              <a:ext cx="8106" cy="4559"/>
            </a:xfrm>
            <a:prstGeom prst="rect">
              <a:avLst/>
            </a:prstGeom>
          </p:spPr>
        </p:pic>
        <p:pic>
          <p:nvPicPr>
            <p:cNvPr id="6" name="Picture 5" descr="sendpix0"/>
            <p:cNvPicPr>
              <a:picLocks noChangeAspect="1"/>
            </p:cNvPicPr>
            <p:nvPr/>
          </p:nvPicPr>
          <p:blipFill>
            <a:blip r:embed="rId3"/>
            <a:stretch>
              <a:fillRect/>
            </a:stretch>
          </p:blipFill>
          <p:spPr>
            <a:xfrm>
              <a:off x="5934" y="3866"/>
              <a:ext cx="2518" cy="4705"/>
            </a:xfrm>
            <a:prstGeom prst="rect">
              <a:avLst/>
            </a:prstGeom>
          </p:spPr>
        </p:pic>
      </p:grpSp>
      <mc:AlternateContent xmlns:mc="http://schemas.openxmlformats.org/markup-compatibility/2006">
        <mc:Choice xmlns:a14="http://schemas.microsoft.com/office/drawing/2010/main" Requires="a14">
          <p:sp>
            <p:nvSpPr>
              <p:cNvPr id="5" name="Text Box 4"/>
              <p:cNvSpPr txBox="1"/>
              <p:nvPr/>
            </p:nvSpPr>
            <p:spPr>
              <a:xfrm>
                <a:off x="3557905" y="3344545"/>
                <a:ext cx="6854190" cy="275653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atin typeface="DejaVu Math TeX Gyre" panose="02000503000000000000" charset="0"/>
                          <a:sym typeface="+mn-ea"/>
                        </a:rPr>
                        <m:t>∠</m:t>
                      </m:r>
                      <m:r>
                        <a:rPr lang="en-US" altLang="en-US">
                          <a:latin typeface="DejaVu Math TeX Gyre" panose="02000503000000000000" charset="0"/>
                          <a:sym typeface="+mn-ea"/>
                        </a:rPr>
                        <m:t>𝐴𝑂</m:t>
                      </m:r>
                      <m:r>
                        <m:rPr>
                          <m:sty m:val="p"/>
                        </m:rPr>
                        <a:rPr lang="en-US" altLang="en-US">
                          <a:latin typeface="DejaVu Math TeX Gyre" panose="02000503000000000000" charset="0"/>
                          <a:sym typeface="+mn-ea"/>
                        </a:rPr>
                        <m:t>B</m:t>
                      </m:r>
                      <m:r>
                        <a:rPr lang="en-US" altLang="en-US">
                          <a:latin typeface="DejaVu Math TeX Gyre" panose="02000503000000000000" charset="0"/>
                          <a:sym typeface="+mn-ea"/>
                        </a:rPr>
                        <m:t>= </m:t>
                      </m:r>
                      <m:r>
                        <a:rPr lang="en-US" altLang="en-US">
                          <a:latin typeface="DejaVu Math TeX Gyre" panose="02000503000000000000" charset="0"/>
                          <a:sym typeface="+mn-ea"/>
                        </a:rPr>
                        <m:t>2</m:t>
                      </m:r>
                      <m:r>
                        <m:rPr>
                          <m:sty m:val="p"/>
                        </m:rPr>
                        <a:rPr lang="en-US" altLang="en-US">
                          <a:latin typeface="DejaVu Math TeX Gyre" panose="02000503000000000000" charset="0"/>
                          <a:sym typeface="+mn-ea"/>
                        </a:rPr>
                        <m:t>arcsin</m:t>
                      </m:r>
                      <m:rad>
                        <m:radPr>
                          <m:degHide m:val="on"/>
                          <m:ctrlPr>
                            <a:rPr lang="en-US" altLang="en-US" i="1">
                              <a:latin typeface="DejaVu Math TeX Gyre" panose="02000503000000000000" charset="0"/>
                              <a:cs typeface="DejaVu Math TeX Gyre" panose="02000503000000000000" charset="0"/>
                              <a:sym typeface="+mn-ea"/>
                            </a:rPr>
                          </m:ctrlPr>
                        </m:radPr>
                        <m:deg/>
                        <m:e>
                          <m:sSup>
                            <m:sSupPr>
                              <m:ctrlPr>
                                <a:rPr lang="en-US" altLang="en-US" i="1">
                                  <a:latin typeface="DejaVu Math TeX Gyre" panose="02000503000000000000" charset="0"/>
                                  <a:cs typeface="DejaVu Math TeX Gyre" panose="02000503000000000000" charset="0"/>
                                  <a:sym typeface="+mn-ea"/>
                                </a:rPr>
                              </m:ctrlPr>
                            </m:sSupPr>
                            <m:e>
                              <m:r>
                                <a:rPr lang="en-US" altLang="en-US" i="1">
                                  <a:latin typeface="DejaVu Math TeX Gyre" panose="02000503000000000000" charset="0"/>
                                  <a:cs typeface="DejaVu Math TeX Gyre" panose="02000503000000000000" charset="0"/>
                                  <a:sym typeface="+mn-ea"/>
                                </a:rPr>
                                <m:t>𝑠𝑖𝑛</m:t>
                              </m:r>
                            </m:e>
                            <m:sup>
                              <m:r>
                                <a:rPr lang="en-US" altLang="en-US" i="1">
                                  <a:latin typeface="DejaVu Math TeX Gyre" panose="02000503000000000000" charset="0"/>
                                  <a:cs typeface="DejaVu Math TeX Gyre" panose="02000503000000000000" charset="0"/>
                                  <a:sym typeface="+mn-ea"/>
                                </a:rPr>
                                <m:t>2</m:t>
                              </m:r>
                            </m:sup>
                          </m:sSup>
                          <m:f>
                            <m:fPr>
                              <m:ctrlPr>
                                <a:rPr lang="en-US" altLang="en-US" i="1">
                                  <a:latin typeface="DejaVu Math TeX Gyre" panose="02000503000000000000" charset="0"/>
                                  <a:cs typeface="DejaVu Math TeX Gyre" panose="02000503000000000000" charset="0"/>
                                  <a:sym typeface="+mn-ea"/>
                                </a:rPr>
                              </m:ctrlPr>
                            </m:fPr>
                            <m:num>
                              <m:r>
                                <a:rPr lang="en-US" altLang="en-US" i="1">
                                  <a:latin typeface="DejaVu Math TeX Gyre" panose="02000503000000000000" charset="0"/>
                                  <a:cs typeface="DejaVu Math TeX Gyre" panose="02000503000000000000" charset="0"/>
                                  <a:sym typeface="+mn-ea"/>
                                </a:rPr>
                                <m:t>𝐿𝑎𝑡</m:t>
                              </m:r>
                              <m:r>
                                <a:rPr lang="en-US" altLang="en-US" i="1">
                                  <a:latin typeface="DejaVu Math TeX Gyre" panose="02000503000000000000" charset="0"/>
                                  <a:cs typeface="DejaVu Math TeX Gyre" panose="02000503000000000000" charset="0"/>
                                  <a:sym typeface="+mn-ea"/>
                                </a:rPr>
                                <m:t>2</m:t>
                              </m:r>
                              <m:r>
                                <a:rPr lang="en-US" altLang="en-US" i="1">
                                  <a:latin typeface="DejaVu Math TeX Gyre" panose="02000503000000000000" charset="0"/>
                                  <a:cs typeface="DejaVu Math TeX Gyre" panose="02000503000000000000" charset="0"/>
                                  <a:sym typeface="+mn-ea"/>
                                </a:rPr>
                                <m:t>−</m:t>
                              </m:r>
                              <m:r>
                                <a:rPr lang="en-US" altLang="en-US" i="1">
                                  <a:latin typeface="DejaVu Math TeX Gyre" panose="02000503000000000000" charset="0"/>
                                  <a:cs typeface="DejaVu Math TeX Gyre" panose="02000503000000000000" charset="0"/>
                                  <a:sym typeface="+mn-ea"/>
                                </a:rPr>
                                <m:t>𝐿𝑎𝑡</m:t>
                              </m:r>
                              <m:r>
                                <a:rPr lang="en-US" altLang="en-US" i="1">
                                  <a:latin typeface="DejaVu Math TeX Gyre" panose="02000503000000000000" charset="0"/>
                                  <a:cs typeface="DejaVu Math TeX Gyre" panose="02000503000000000000" charset="0"/>
                                  <a:sym typeface="+mn-ea"/>
                                </a:rPr>
                                <m:t>1</m:t>
                              </m:r>
                            </m:num>
                            <m:den>
                              <m:r>
                                <a:rPr lang="en-US" altLang="en-US" i="1">
                                  <a:latin typeface="DejaVu Math TeX Gyre" panose="02000503000000000000" charset="0"/>
                                  <a:cs typeface="DejaVu Math TeX Gyre" panose="02000503000000000000" charset="0"/>
                                  <a:sym typeface="+mn-ea"/>
                                </a:rPr>
                                <m:t>2</m:t>
                              </m:r>
                            </m:den>
                          </m:f>
                          <m:r>
                            <a:rPr lang="en-US" altLang="en-US" i="1">
                              <a:latin typeface="DejaVu Math TeX Gyre" panose="02000503000000000000" charset="0"/>
                              <a:cs typeface="DejaVu Math TeX Gyre" panose="02000503000000000000" charset="0"/>
                              <a:sym typeface="+mn-ea"/>
                            </a:rPr>
                            <m:t>+ </m:t>
                          </m:r>
                          <m:r>
                            <a:rPr lang="en-US" altLang="en-US" i="1">
                              <a:latin typeface="DejaVu Math TeX Gyre" panose="02000503000000000000" charset="0"/>
                              <a:cs typeface="DejaVu Math TeX Gyre" panose="02000503000000000000" charset="0"/>
                              <a:sym typeface="+mn-ea"/>
                            </a:rPr>
                            <m:t>𝑐𝑜𝑠𝐿𝑎𝑡</m:t>
                          </m:r>
                          <m:r>
                            <a:rPr lang="en-US" altLang="en-US" i="1">
                              <a:latin typeface="DejaVu Math TeX Gyre" panose="02000503000000000000" charset="0"/>
                              <a:cs typeface="DejaVu Math TeX Gyre" panose="02000503000000000000" charset="0"/>
                              <a:sym typeface="+mn-ea"/>
                            </a:rPr>
                            <m:t>2</m:t>
                          </m:r>
                          <m:r>
                            <a:rPr lang="en-US" altLang="en-US" i="1">
                              <a:latin typeface="DejaVu Math TeX Gyre" panose="02000503000000000000" charset="0"/>
                              <a:cs typeface="DejaVu Math TeX Gyre" panose="02000503000000000000" charset="0"/>
                              <a:sym typeface="+mn-ea"/>
                            </a:rPr>
                            <m:t>*</m:t>
                          </m:r>
                          <m:r>
                            <a:rPr lang="en-US" altLang="en-US" i="1">
                              <a:latin typeface="DejaVu Math TeX Gyre" panose="02000503000000000000" charset="0"/>
                              <a:cs typeface="DejaVu Math TeX Gyre" panose="02000503000000000000" charset="0"/>
                              <a:sym typeface="+mn-ea"/>
                            </a:rPr>
                            <m:t>𝑐𝑜𝑠𝐿𝑎𝑡</m:t>
                          </m:r>
                          <m:r>
                            <a:rPr lang="en-US" altLang="en-US" i="1">
                              <a:latin typeface="DejaVu Math TeX Gyre" panose="02000503000000000000" charset="0"/>
                              <a:cs typeface="DejaVu Math TeX Gyre" panose="02000503000000000000" charset="0"/>
                              <a:sym typeface="+mn-ea"/>
                            </a:rPr>
                            <m:t>1</m:t>
                          </m:r>
                          <m:r>
                            <a:rPr lang="en-US" altLang="en-US" i="1">
                              <a:latin typeface="DejaVu Math TeX Gyre" panose="02000503000000000000" charset="0"/>
                              <a:cs typeface="DejaVu Math TeX Gyre" panose="02000503000000000000" charset="0"/>
                              <a:sym typeface="+mn-ea"/>
                            </a:rPr>
                            <m:t>*</m:t>
                          </m:r>
                          <m:sSup>
                            <m:sSupPr>
                              <m:ctrlPr>
                                <a:rPr lang="en-US" altLang="en-US" i="1">
                                  <a:latin typeface="DejaVu Math TeX Gyre" panose="02000503000000000000" charset="0"/>
                                  <a:cs typeface="DejaVu Math TeX Gyre" panose="02000503000000000000" charset="0"/>
                                  <a:sym typeface="+mn-ea"/>
                                </a:rPr>
                              </m:ctrlPr>
                            </m:sSupPr>
                            <m:e>
                              <m:r>
                                <a:rPr lang="en-US" altLang="en-US" i="1">
                                  <a:latin typeface="DejaVu Math TeX Gyre" panose="02000503000000000000" charset="0"/>
                                  <a:cs typeface="DejaVu Math TeX Gyre" panose="02000503000000000000" charset="0"/>
                                  <a:sym typeface="+mn-ea"/>
                                </a:rPr>
                                <m:t>𝑠𝑖𝑛</m:t>
                              </m:r>
                            </m:e>
                            <m:sup>
                              <m:r>
                                <a:rPr lang="en-US" altLang="en-US" i="1">
                                  <a:latin typeface="DejaVu Math TeX Gyre" panose="02000503000000000000" charset="0"/>
                                  <a:cs typeface="DejaVu Math TeX Gyre" panose="02000503000000000000" charset="0"/>
                                  <a:sym typeface="+mn-ea"/>
                                </a:rPr>
                                <m:t>2</m:t>
                              </m:r>
                            </m:sup>
                          </m:sSup>
                          <m:f>
                            <m:fPr>
                              <m:ctrlPr>
                                <a:rPr lang="en-US" altLang="en-US" i="1">
                                  <a:latin typeface="DejaVu Math TeX Gyre" panose="02000503000000000000" charset="0"/>
                                  <a:cs typeface="DejaVu Math TeX Gyre" panose="02000503000000000000" charset="0"/>
                                  <a:sym typeface="+mn-ea"/>
                                </a:rPr>
                              </m:ctrlPr>
                            </m:fPr>
                            <m:num>
                              <m:r>
                                <a:rPr lang="en-US" altLang="en-US" i="1">
                                  <a:latin typeface="DejaVu Math TeX Gyre" panose="02000503000000000000" charset="0"/>
                                  <a:cs typeface="DejaVu Math TeX Gyre" panose="02000503000000000000" charset="0"/>
                                  <a:sym typeface="+mn-ea"/>
                                </a:rPr>
                                <m:t>𝐿𝑜𝑛</m:t>
                              </m:r>
                              <m:r>
                                <a:rPr lang="en-US" altLang="en-US" i="1">
                                  <a:latin typeface="DejaVu Math TeX Gyre" panose="02000503000000000000" charset="0"/>
                                  <a:cs typeface="DejaVu Math TeX Gyre" panose="02000503000000000000" charset="0"/>
                                  <a:sym typeface="+mn-ea"/>
                                </a:rPr>
                                <m:t>2</m:t>
                              </m:r>
                              <m:r>
                                <a:rPr lang="en-US" altLang="en-US" i="1">
                                  <a:latin typeface="DejaVu Math TeX Gyre" panose="02000503000000000000" charset="0"/>
                                  <a:cs typeface="DejaVu Math TeX Gyre" panose="02000503000000000000" charset="0"/>
                                  <a:sym typeface="+mn-ea"/>
                                </a:rPr>
                                <m:t>−</m:t>
                              </m:r>
                              <m:r>
                                <a:rPr lang="en-US" altLang="en-US" i="1">
                                  <a:latin typeface="DejaVu Math TeX Gyre" panose="02000503000000000000" charset="0"/>
                                  <a:cs typeface="DejaVu Math TeX Gyre" panose="02000503000000000000" charset="0"/>
                                  <a:sym typeface="+mn-ea"/>
                                </a:rPr>
                                <m:t>𝐿𝑜𝑛</m:t>
                              </m:r>
                              <m:r>
                                <a:rPr lang="en-US" altLang="en-US" i="1">
                                  <a:latin typeface="DejaVu Math TeX Gyre" panose="02000503000000000000" charset="0"/>
                                  <a:cs typeface="DejaVu Math TeX Gyre" panose="02000503000000000000" charset="0"/>
                                  <a:sym typeface="+mn-ea"/>
                                </a:rPr>
                                <m:t>1</m:t>
                              </m:r>
                            </m:num>
                            <m:den>
                              <m:r>
                                <a:rPr lang="en-US" altLang="en-US" i="1">
                                  <a:latin typeface="DejaVu Math TeX Gyre" panose="02000503000000000000" charset="0"/>
                                  <a:cs typeface="DejaVu Math TeX Gyre" panose="02000503000000000000" charset="0"/>
                                  <a:sym typeface="+mn-ea"/>
                                </a:rPr>
                                <m:t>2</m:t>
                              </m:r>
                            </m:den>
                          </m:f>
                        </m:e>
                      </m:rad>
                      <m:r>
                        <a:rPr lang="en-US" altLang="en-US" i="1">
                          <a:latin typeface="DejaVu Math TeX Gyre" panose="02000503000000000000" charset="0"/>
                          <a:cs typeface="DejaVu Math TeX Gyre" panose="02000503000000000000" charset="0"/>
                          <a:sym typeface="+mn-ea"/>
                        </a:rPr>
                        <m:t> </m:t>
                      </m:r>
                    </m:oMath>
                  </m:oMathPara>
                </a14:m>
                <a:endParaRPr lang="en-US" altLang="en-US" sz="2000">
                  <a:latin typeface="DejaVu Math TeX Gyre" panose="02000503000000000000" charset="0"/>
                  <a:sym typeface="+mn-ea"/>
                </a:endParaRPr>
              </a:p>
              <a:p>
                <a:endParaRPr lang="en-US" altLang="en-US" i="1">
                  <a:latin typeface="DejaVu Math TeX Gyre" panose="02000503000000000000" charset="0"/>
                  <a:cs typeface="DejaVu Math TeX Gyre" panose="02000503000000000000" charset="0"/>
                </a:endParaRPr>
              </a:p>
              <a:p>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𝐴𝐵</m:t>
                      </m:r>
                      <m:r>
                        <a:rPr lang="en-US" altLang="en-US" i="1">
                          <a:latin typeface="DejaVu Math TeX Gyre" panose="02000503000000000000" charset="0"/>
                          <a:cs typeface="DejaVu Math TeX Gyre" panose="02000503000000000000" charset="0"/>
                        </a:rPr>
                        <m:t>= </m:t>
                      </m:r>
                      <m:rad>
                        <m:radPr>
                          <m:degHide m:val="on"/>
                          <m:ctrlPr>
                            <a:rPr lang="en-US" altLang="en-US" i="1">
                              <a:latin typeface="DejaVu Math TeX Gyre" panose="02000503000000000000" charset="0"/>
                              <a:cs typeface="DejaVu Math TeX Gyre" panose="02000503000000000000" charset="0"/>
                            </a:rPr>
                          </m:ctrlPr>
                        </m:radPr>
                        <m:deg/>
                        <m:e>
                          <m:r>
                            <a:rPr lang="en-US" altLang="en-US" i="1">
                              <a:latin typeface="DejaVu Math TeX Gyre" panose="02000503000000000000" charset="0"/>
                              <a:cs typeface="DejaVu Math TeX Gyre" panose="02000503000000000000" charset="0"/>
                            </a:rPr>
                            <m:t>2</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𝑅</m:t>
                              </m:r>
                            </m:e>
                            <m:sup>
                              <m:r>
                                <a:rPr lang="en-US" altLang="en-US" i="1">
                                  <a:latin typeface="DejaVu Math TeX Gyre" panose="02000503000000000000" charset="0"/>
                                  <a:cs typeface="DejaVu Math TeX Gyre" panose="02000503000000000000" charset="0"/>
                                </a:rPr>
                                <m:t>2</m:t>
                              </m:r>
                            </m:sup>
                          </m:s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𝑅</m:t>
                              </m:r>
                            </m:e>
                            <m:sup>
                              <m:r>
                                <a:rPr lang="en-US" altLang="en-US" i="1">
                                  <a:latin typeface="DejaVu Math TeX Gyre" panose="02000503000000000000" charset="0"/>
                                  <a:cs typeface="DejaVu Math TeX Gyre" panose="02000503000000000000" charset="0"/>
                                </a:rPr>
                                <m:t>2</m:t>
                              </m:r>
                            </m:sup>
                          </m:sSup>
                          <m:r>
                            <a:rPr lang="en-US" altLang="en-US" i="1">
                              <a:latin typeface="DejaVu Math TeX Gyre" panose="02000503000000000000" charset="0"/>
                              <a:cs typeface="DejaVu Math TeX Gyre" panose="02000503000000000000" charset="0"/>
                            </a:rPr>
                            <m:t>𝑐𝑜𝑠</m:t>
                          </m:r>
                          <m:r>
                            <a:rPr lang="en-US" altLang="en-US" i="1">
                              <a:latin typeface="DejaVu Math TeX Gyre" panose="02000503000000000000" charset="0"/>
                              <a:cs typeface="DejaVu Math TeX Gyre" panose="02000503000000000000" charset="0"/>
                            </a:rPr>
                            <m:t>(</m:t>
                          </m:r>
                          <m:r>
                            <a:rPr lang="en-US">
                              <a:latin typeface="DejaVu Math TeX Gyre" panose="02000503000000000000" charset="0"/>
                              <a:sym typeface="+mn-ea"/>
                            </a:rPr>
                            <m:t>∠</m:t>
                          </m:r>
                          <m:r>
                            <a:rPr lang="en-US" altLang="en-US">
                              <a:latin typeface="DejaVu Math TeX Gyre" panose="02000503000000000000" charset="0"/>
                              <a:sym typeface="+mn-ea"/>
                            </a:rPr>
                            <m:t>𝐴𝑂𝐵</m:t>
                          </m:r>
                          <m:r>
                            <a:rPr lang="en-US" altLang="en-US">
                              <a:latin typeface="DejaVu Math TeX Gyre" panose="02000503000000000000" charset="0"/>
                              <a:sym typeface="+mn-ea"/>
                            </a:rPr>
                            <m:t>)</m:t>
                          </m:r>
                        </m:e>
                      </m:rad>
                      <m:r>
                        <a:rPr lang="en-US" altLang="en-US">
                          <a:latin typeface="DejaVu Math TeX Gyre" panose="02000503000000000000" charset="0"/>
                          <a:sym typeface="+mn-ea"/>
                        </a:rPr>
                        <m:t>  = </m:t>
                      </m:r>
                      <m:r>
                        <a:rPr lang="en-US" altLang="en-US" i="1">
                          <a:latin typeface="DejaVu Math TeX Gyre" panose="02000503000000000000" charset="0"/>
                        </a:rPr>
                        <m:t> </m:t>
                      </m:r>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𝑡</m:t>
                      </m:r>
                    </m:oMath>
                  </m:oMathPara>
                </a14:m>
                <a:endParaRPr lang="en-US" altLang="en-US" i="1">
                  <a:latin typeface="DejaVu Math TeX Gyre" panose="02000503000000000000" charset="0"/>
                  <a:cs typeface="DejaVu Math TeX Gyre" panose="02000503000000000000" charset="0"/>
                </a:endParaRPr>
              </a:p>
              <a:p>
                <a:endParaRPr lang="en-US" altLang="en-US" i="1">
                  <a:latin typeface="DejaVu Math TeX Gyre" panose="02000503000000000000" charset="0"/>
                  <a:cs typeface="DejaVu Math TeX Gyre" panose="02000503000000000000" charset="0"/>
                </a:endParaRPr>
              </a:p>
              <a:p>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𝑅</m:t>
                      </m:r>
                      <m:r>
                        <a:rPr lang="en-US" altLang="en-US" i="1">
                          <a:latin typeface="DejaVu Math TeX Gyre" panose="02000503000000000000" charset="0"/>
                          <a:cs typeface="DejaVu Math TeX Gyre" panose="02000503000000000000" charset="0"/>
                        </a:rPr>
                        <m:t> =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𝑡</m:t>
                          </m:r>
                        </m:num>
                        <m:den>
                          <m:rad>
                            <m:radPr>
                              <m:degHide m:val="on"/>
                              <m:ctrlPr>
                                <a:rPr lang="en-US" altLang="en-US" i="1">
                                  <a:latin typeface="DejaVu Math TeX Gyre" panose="02000503000000000000" charset="0"/>
                                  <a:cs typeface="DejaVu Math TeX Gyre" panose="02000503000000000000" charset="0"/>
                                </a:rPr>
                              </m:ctrlPr>
                            </m:radPr>
                            <m:deg/>
                            <m:e>
                              <m:r>
                                <a:rPr lang="en-US" altLang="en-US" i="1">
                                  <a:latin typeface="DejaVu Math TeX Gyre" panose="02000503000000000000" charset="0"/>
                                  <a:cs typeface="DejaVu Math TeX Gyre" panose="02000503000000000000" charset="0"/>
                                </a:rPr>
                                <m:t>2</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r>
                                <a:rPr lang="en-US" altLang="en-US" i="1">
                                  <a:latin typeface="DejaVu Math TeX Gyre" panose="02000503000000000000" charset="0"/>
                                  <a:cs typeface="DejaVu Math TeX Gyre" panose="02000503000000000000" charset="0"/>
                                </a:rPr>
                                <m:t>𝑐𝑜𝑠</m:t>
                              </m:r>
                              <m:r>
                                <a:rPr lang="en-US">
                                  <a:latin typeface="DejaVu Math TeX Gyre" panose="02000503000000000000" charset="0"/>
                                  <a:sym typeface="+mn-ea"/>
                                </a:rPr>
                                <m:t>∠</m:t>
                              </m:r>
                              <m:r>
                                <a:rPr lang="en-US" altLang="en-US">
                                  <a:latin typeface="DejaVu Math TeX Gyre" panose="02000503000000000000" charset="0"/>
                                  <a:sym typeface="+mn-ea"/>
                                </a:rPr>
                                <m:t>𝐴𝑂𝐵</m:t>
                              </m:r>
                            </m:e>
                          </m:rad>
                        </m:den>
                      </m:f>
                    </m:oMath>
                  </m:oMathPara>
                </a14:m>
                <a:endParaRPr lang="en-US" altLang="en-US" sz="1400" i="1">
                  <a:latin typeface="DejaVu Math TeX Gyre" panose="02000503000000000000" charset="0"/>
                  <a:cs typeface="DejaVu Math TeX Gyre" panose="02000503000000000000" charset="0"/>
                </a:endParaRPr>
              </a:p>
              <a:p>
                <a:endParaRPr lang="en-US" altLang="en-US" sz="1400"/>
              </a:p>
            </p:txBody>
          </p:sp>
        </mc:Choice>
        <mc:Fallback>
          <p:sp>
            <p:nvSpPr>
              <p:cNvPr id="5" name="Text Box 4"/>
              <p:cNvSpPr txBox="1">
                <a:spLocks noRot="1" noChangeAspect="1" noMove="1" noResize="1" noEditPoints="1" noAdjustHandles="1" noChangeArrowheads="1" noChangeShapeType="1" noTextEdit="1"/>
              </p:cNvSpPr>
              <p:nvPr/>
            </p:nvSpPr>
            <p:spPr>
              <a:xfrm>
                <a:off x="3557905" y="3344545"/>
                <a:ext cx="6854190" cy="2756535"/>
              </a:xfrm>
              <a:prstGeom prst="rect">
                <a:avLst/>
              </a:prstGeom>
              <a:blipFill rotWithShape="1">
                <a:blip r:embed="rId4"/>
                <a:stretch>
                  <a:fillRect r="-23671"/>
                </a:stretch>
              </a:blipFill>
            </p:spPr>
            <p:txBody>
              <a:bodyPr/>
              <a:lstStyle/>
              <a:p>
                <a:r>
                  <a:rPr lang="en-US" altLang="en-US">
                    <a:noFill/>
                  </a:rPr>
                  <a:t> </a:t>
                </a:r>
              </a:p>
            </p:txBody>
          </p:sp>
        </mc:Fallback>
      </mc:AlternateContent>
      <p:sp>
        <p:nvSpPr>
          <p:cNvPr id="8" name="Slide Number Placeholder 7"/>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49555" y="2236470"/>
            <a:ext cx="11629390" cy="4083050"/>
          </a:xfrm>
          <a:prstGeom prst="rect">
            <a:avLst/>
          </a:prstGeom>
        </p:spPr>
      </p:pic>
      <p:sp>
        <p:nvSpPr>
          <p:cNvPr id="2" name="Title 1"/>
          <p:cNvSpPr>
            <a:spLocks noGrp="1"/>
          </p:cNvSpPr>
          <p:nvPr>
            <p:ph type="title"/>
          </p:nvPr>
        </p:nvSpPr>
        <p:spPr>
          <a:xfrm>
            <a:off x="85725" y="3810"/>
            <a:ext cx="10515600" cy="1325563"/>
          </a:xfrm>
        </p:spPr>
        <p:txBody>
          <a:bodyPr/>
          <a:p>
            <a:r>
              <a:rPr lang="en-US" altLang="en-US"/>
              <a:t>Example 3: Hubble constant measurement</a:t>
            </a:r>
            <a:endParaRPr lang="en-US"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892175"/>
                <a:ext cx="10515600" cy="4351338"/>
              </a:xfrm>
            </p:spPr>
            <p:txBody>
              <a:bodyPr/>
              <a:p>
                <a:r>
                  <a:rPr lang="en-US" altLang="en-US"/>
                  <a:t>Hubble's law: The galaxy is moving away from the earth, and the further they are the the faster they move. </a:t>
                </a:r>
                <a:endParaRPr lang="en-US" altLang="en-US"/>
              </a:p>
              <a:p>
                <a:r>
                  <a:rPr lang="en-US" altLang="en-US"/>
                  <a:t>Their velocity can be expressed by </a:t>
                </a:r>
                <a14:m>
                  <m:oMath xmlns:m="http://schemas.openxmlformats.org/officeDocument/2006/math">
                    <m:r>
                      <a:rPr lang="en-US" altLang="en-US" i="1">
                        <a:latin typeface="DejaVu Math TeX Gyre" panose="02000503000000000000" charset="0"/>
                        <a:cs typeface="DejaVu Math TeX Gyre" panose="02000503000000000000" charset="0"/>
                      </a:rPr>
                      <m:t>𝑣</m:t>
                    </m:r>
                    <m:r>
                      <a:rPr lang="en-US" altLang="en-US" i="1">
                        <a:latin typeface="DejaVu Math TeX Gyre" panose="02000503000000000000" charset="0"/>
                        <a:cs typeface="DejaVu Math TeX Gyre" panose="02000503000000000000" charset="0"/>
                      </a:rPr>
                      <m:t> = </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cs typeface="DejaVu Math TeX Gyre" panose="02000503000000000000" charset="0"/>
                          </a:rPr>
                          <m:t>0</m:t>
                        </m:r>
                      </m:sub>
                    </m:sSub>
                    <m:r>
                      <a:rPr lang="en-US" altLang="en-US" i="1">
                        <a:latin typeface="DejaVu Math TeX Gyre" panose="02000503000000000000" charset="0"/>
                        <a:cs typeface="DejaVu Math TeX Gyre" panose="02000503000000000000" charset="0"/>
                      </a:rPr>
                      <m:t>𝐷</m:t>
                    </m:r>
                  </m:oMath>
                </a14:m>
                <a:r>
                  <a:rPr lang="en-US" altLang="en-US">
                    <a:latin typeface="DejaVu Math TeX Gyre" panose="02000503000000000000" charset="0"/>
                    <a:cs typeface="DejaVu Math TeX Gyre" panose="02000503000000000000" charset="0"/>
                  </a:rPr>
                  <a:t>, where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cs typeface="DejaVu Math TeX Gyre" panose="02000503000000000000" charset="0"/>
                          </a:rPr>
                          <m:t>0</m:t>
                        </m:r>
                      </m:sub>
                    </m:sSub>
                  </m:oMath>
                </a14:m>
                <a:r>
                  <a:rPr lang="en-US" altLang="en-US"/>
                  <a:t> is the </a:t>
                </a:r>
                <a:r>
                  <a:rPr lang="en-US" altLang="en-US">
                    <a:sym typeface="+mn-ea"/>
                  </a:rPr>
                  <a:t>Hubble constant, and </a:t>
                </a:r>
                <a14:m>
                  <m:oMath xmlns:m="http://schemas.openxmlformats.org/officeDocument/2006/math">
                    <m:r>
                      <a:rPr lang="en-US" altLang="en-US" i="1">
                        <a:latin typeface="DejaVu Math TeX Gyre" panose="02000503000000000000" charset="0"/>
                        <a:cs typeface="DejaVu Math TeX Gyre" panose="02000503000000000000" charset="0"/>
                      </a:rPr>
                      <m:t>𝐷</m:t>
                    </m:r>
                  </m:oMath>
                </a14:m>
                <a:r>
                  <a:rPr lang="en-US" altLang="en-US">
                    <a:sym typeface="+mn-ea"/>
                  </a:rPr>
                  <a:t> is the distance.</a:t>
                </a:r>
                <a:endParaRPr lang="en-US" altLang="en-US">
                  <a:sym typeface="+mn-ea"/>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892175"/>
                <a:ext cx="10515600" cy="4351338"/>
              </a:xfrm>
              <a:blipFill rotWithShape="1">
                <a:blip r:embed="rId2"/>
                <a:stretch>
                  <a:fillRect b="7"/>
                </a:stretch>
              </a:blipFill>
            </p:spPr>
            <p:txBody>
              <a:bodyPr/>
              <a:lstStyle/>
              <a:p>
                <a:r>
                  <a:rPr lang="en-US" altLang="en-US">
                    <a:noFill/>
                  </a:rPr>
                  <a:t> </a:t>
                </a:r>
              </a:p>
            </p:txBody>
          </p:sp>
        </mc:Fallback>
      </mc:AlternateContent>
      <p:sp>
        <p:nvSpPr>
          <p:cNvPr id="5" name="Text Box 4"/>
          <p:cNvSpPr txBox="1"/>
          <p:nvPr/>
        </p:nvSpPr>
        <p:spPr>
          <a:xfrm>
            <a:off x="3401060" y="6319520"/>
            <a:ext cx="6997065" cy="368300"/>
          </a:xfrm>
          <a:prstGeom prst="rect">
            <a:avLst/>
          </a:prstGeom>
          <a:noFill/>
        </p:spPr>
        <p:txBody>
          <a:bodyPr wrap="square" rtlCol="0" anchor="t">
            <a:spAutoFit/>
          </a:bodyPr>
          <a:p>
            <a:r>
              <a:rPr lang="en-US"/>
              <a:t>Estimated values of the Hubble constant</a:t>
            </a:r>
            <a:endParaRPr 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Example 3: Hubble constant measurement*</a:t>
            </a:r>
            <a:endParaRPr lang="en-US" altLang="en-US">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1730375"/>
                <a:ext cx="11406505" cy="4351655"/>
              </a:xfrm>
            </p:spPr>
            <p:txBody>
              <a:bodyPr>
                <a:normAutofit lnSpcReduction="10000"/>
              </a:bodyPr>
              <a:p>
                <a:r>
                  <a:rPr lang="en-US" altLang="en-US">
                    <a:cs typeface="+mn-lt"/>
                    <a:sym typeface="+mn-ea"/>
                  </a:rPr>
                  <a:t>Here we try to calculate the Hubble constant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ea typeface="MS Mincho" charset="0"/>
                            <a:cs typeface="DejaVu Math TeX Gyre" panose="02000503000000000000" charset="0"/>
                          </a:rPr>
                          <m:t>0</m:t>
                        </m:r>
                      </m:sub>
                    </m:sSub>
                    <m:r>
                      <a:rPr lang="en-US" altLang="en-US" i="1">
                        <a:latin typeface="DejaVu Math TeX Gyre" panose="02000503000000000000" charset="0"/>
                        <a:ea typeface="MS Mincho"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𝐷</m:t>
                        </m:r>
                      </m:num>
                      <m:den>
                        <m:r>
                          <a:rPr lang="en-US" altLang="en-US" i="1">
                            <a:latin typeface="DejaVu Math TeX Gyre" panose="02000503000000000000" charset="0"/>
                            <a:cs typeface="DejaVu Math TeX Gyre" panose="02000503000000000000" charset="0"/>
                          </a:rPr>
                          <m:t>𝑣</m:t>
                        </m:r>
                      </m:den>
                    </m:f>
                  </m:oMath>
                </a14:m>
                <a:r>
                  <a:rPr lang="en-US" altLang="en-US">
                    <a:latin typeface="DejaVu Math TeX Gyre" panose="02000503000000000000" charset="0"/>
                    <a:cs typeface="DejaVu Math TeX Gyre" panose="02000503000000000000" charset="0"/>
                  </a:rPr>
                  <a:t> based on BNS merger event </a:t>
                </a:r>
                <a:r>
                  <a:rPr lang="en-US" altLang="en-US">
                    <a:cs typeface="+mn-lt"/>
                    <a:sym typeface="+mn-ea"/>
                  </a:rPr>
                  <a:t>GW170817 data</a:t>
                </a:r>
                <a:r>
                  <a:rPr lang="en-US" altLang="en-US">
                    <a:latin typeface="DejaVu Math TeX Gyre" panose="02000503000000000000" charset="0"/>
                    <a:cs typeface="DejaVu Math TeX Gyre" panose="02000503000000000000" charset="0"/>
                  </a:rPr>
                  <a:t>.</a:t>
                </a:r>
                <a:endParaRPr lang="en-US" altLang="en-US">
                  <a:latin typeface="DejaVu Math TeX Gyre" panose="02000503000000000000" charset="0"/>
                  <a:cs typeface="DejaVu Math TeX Gyre" panose="02000503000000000000" charset="0"/>
                </a:endParaRPr>
              </a:p>
              <a:p>
                <a14:m>
                  <m:oMath xmlns:m="http://schemas.openxmlformats.org/officeDocument/2006/math">
                    <m:r>
                      <a:rPr lang="en-US" altLang="en-US">
                        <a:latin typeface="DejaVu Math TeX Gyre" panose="02000503000000000000" charset="0"/>
                        <a:cs typeface="DejaVu Math TeX Gyre" panose="02000503000000000000" charset="0"/>
                      </a:rPr>
                      <m:t>𝐷</m:t>
                    </m:r>
                  </m:oMath>
                </a14:m>
                <a:r>
                  <a:rPr lang="en-US" altLang="en-US">
                    <a:cs typeface="+mn-lt"/>
                  </a:rPr>
                  <a:t> is the distance between the BNS and the detector.</a:t>
                </a:r>
                <a:endParaRPr lang="en-US" altLang="en-US">
                  <a:cs typeface="+mn-lt"/>
                </a:endParaRPr>
              </a:p>
              <a:p>
                <a14:m>
                  <m:oMath xmlns:m="http://schemas.openxmlformats.org/officeDocument/2006/math">
                    <m:r>
                      <a:rPr lang="en-US" altLang="en-US" i="1">
                        <a:latin typeface="DejaVu Math TeX Gyre" panose="02000503000000000000" charset="0"/>
                        <a:cs typeface="DejaVu Math TeX Gyre" panose="02000503000000000000" charset="0"/>
                      </a:rPr>
                      <m:t>𝑣</m:t>
                    </m:r>
                  </m:oMath>
                </a14:m>
                <a:r>
                  <a:rPr lang="en-US" altLang="en-US">
                    <a:cs typeface="+mn-lt"/>
                    <a:sym typeface="+mn-ea"/>
                  </a:rPr>
                  <a:t> is the velocity which can be calculated from red shift z:</a:t>
                </a:r>
                <a:endParaRPr lang="en-US" altLang="en-US">
                  <a:cs typeface="+mn-lt"/>
                  <a:sym typeface="+mn-ea"/>
                </a:endParaRPr>
              </a:p>
              <a:p>
                <a:endParaRPr lang="en-US" altLang="en-US">
                  <a:cs typeface="+mn-lt"/>
                </a:endParaRPr>
              </a:p>
              <a:p>
                <a:pPr marL="0" indent="0">
                  <a:buNone/>
                </a:pPr>
                <a14:m>
                  <m:oMathPara xmlns:m="http://schemas.openxmlformats.org/officeDocument/2006/math">
                    <m:oMathParaPr>
                      <m:jc m:val="center"/>
                    </m:oMathParaPr>
                    <m:oMath xmlns:m="http://schemas.openxmlformats.org/officeDocument/2006/math">
                      <m:r>
                        <a:rPr lang="en-US" altLang="en-US" i="1">
                          <a:latin typeface="DejaVu Math TeX Gyre" panose="02000503000000000000" charset="0"/>
                          <a:ea typeface="MS Mincho" charset="0"/>
                          <a:cs typeface="DejaVu Math TeX Gyre" panose="02000503000000000000" charset="0"/>
                        </a:rPr>
                        <m:t>  </m:t>
                      </m:r>
                      <m:r>
                        <a:rPr lang="en-US" altLang="en-US" i="1">
                          <a:latin typeface="DejaVu Math TeX Gyre" panose="02000503000000000000" charset="0"/>
                          <a:ea typeface="MS Mincho" charset="0"/>
                          <a:cs typeface="DejaVu Math TeX Gyre" panose="02000503000000000000" charset="0"/>
                        </a:rPr>
                        <m:t>1</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cs typeface="DejaVu Math TeX Gyre" panose="02000503000000000000" charset="0"/>
                        </a:rPr>
                        <m:t>𝑧</m:t>
                      </m:r>
                      <m:r>
                        <a:rPr lang="en-US" altLang="en-US" i="1">
                          <a:latin typeface="DejaVu Math TeX Gyre" panose="02000503000000000000" charset="0"/>
                          <a:ea typeface="MS Mincho" charset="0"/>
                          <a:cs typeface="DejaVu Math TeX Gyre" panose="02000503000000000000" charset="0"/>
                        </a:rPr>
                        <m:t>=</m:t>
                      </m:r>
                      <m:rad>
                        <m:radPr>
                          <m:degHide m:val="on"/>
                          <m:ctrlPr>
                            <a:rPr lang="en-US" altLang="en-US" i="1">
                              <a:latin typeface="DejaVu Math TeX Gyre" panose="02000503000000000000" charset="0"/>
                              <a:cs typeface="DejaVu Math TeX Gyre" panose="02000503000000000000" charset="0"/>
                            </a:rPr>
                          </m:ctrlPr>
                        </m:radPr>
                        <m:deg/>
                        <m:e>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cs typeface="DejaVu Math TeX Gyre" panose="02000503000000000000" charset="0"/>
                                </a:rPr>
                                <m:t>𝑣</m:t>
                              </m:r>
                            </m:num>
                            <m:den>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cs typeface="DejaVu Math TeX Gyre" panose="02000503000000000000" charset="0"/>
                                </a:rPr>
                                <m:t>𝑣</m:t>
                              </m:r>
                            </m:den>
                          </m:f>
                        </m:e>
                      </m:rad>
                    </m:oMath>
                  </m:oMathPara>
                </a14:m>
                <a:endParaRPr lang="en-US" altLang="en-US" i="1">
                  <a:cs typeface="+mn-lt"/>
                </a:endParaRPr>
              </a:p>
              <a:p>
                <a:r>
                  <a:rPr lang="en-US" altLang="en-US">
                    <a:cs typeface="+mn-lt"/>
                  </a:rPr>
                  <a:t>So the Hubble constant can be written as:</a:t>
                </a:r>
                <a:endParaRPr lang="en-US" altLang="en-US">
                  <a:cs typeface="+mn-lt"/>
                </a:endParaRPr>
              </a:p>
              <a:p>
                <a:endParaRPr lang="en-US" altLang="en-US" i="1">
                  <a:cs typeface="+mn-lt"/>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ea typeface="MS Mincho" charset="0"/>
                              <a:cs typeface="DejaVu Math TeX Gyre" panose="02000503000000000000" charset="0"/>
                            </a:rPr>
                            <m:t>0</m:t>
                          </m:r>
                        </m:sub>
                      </m:sSub>
                      <m:r>
                        <a:rPr lang="en-US" altLang="en-US" i="1">
                          <a:latin typeface="DejaVu Math TeX Gyre" panose="02000503000000000000" charset="0"/>
                          <a:ea typeface="MS Mincho" charset="0"/>
                          <a:cs typeface="DejaVu Math TeX Gyre" panose="02000503000000000000" charset="0"/>
                        </a:rPr>
                        <m:t> =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𝐷</m:t>
                          </m:r>
                        </m:num>
                        <m:den>
                          <m:r>
                            <a:rPr lang="en-US" altLang="en-US" i="1">
                              <a:latin typeface="DejaVu Math TeX Gyre" panose="02000503000000000000" charset="0"/>
                              <a:cs typeface="DejaVu Math TeX Gyre" panose="02000503000000000000" charset="0"/>
                            </a:rPr>
                            <m:t>𝑣</m:t>
                          </m:r>
                        </m:den>
                      </m:f>
                      <m:r>
                        <a:rPr lang="en-US" altLang="en-US" i="1">
                          <a:latin typeface="DejaVu Math TeX Gyre" panose="02000503000000000000" charset="0"/>
                          <a:ea typeface="MS Mincho"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𝐷</m:t>
                          </m:r>
                        </m:num>
                        <m:den>
                          <m:r>
                            <a:rPr lang="en-US" altLang="en-US" i="1">
                              <a:latin typeface="DejaVu Math TeX Gyre" panose="02000503000000000000" charset="0"/>
                              <a:cs typeface="DejaVu Math TeX Gyre" panose="02000503000000000000" charset="0"/>
                            </a:rPr>
                            <m:t>𝑐</m:t>
                          </m:r>
                        </m:den>
                      </m:f>
                      <m:r>
                        <a:rPr lang="en-US" altLang="en-US" i="1">
                          <a:latin typeface="DejaVu Math TeX Gyre" panose="02000503000000000000" charset="0"/>
                          <a:ea typeface="MS Mincho"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𝑧</m:t>
                              </m:r>
                            </m:e>
                            <m:sup>
                              <m:r>
                                <a:rPr lang="en-US" altLang="en-US" i="1">
                                  <a:latin typeface="DejaVu Math TeX Gyre" panose="02000503000000000000" charset="0"/>
                                  <a:ea typeface="MS Mincho" charset="0"/>
                                  <a:cs typeface="DejaVu Math TeX Gyre" panose="02000503000000000000" charset="0"/>
                                </a:rPr>
                                <m:t>2</m:t>
                              </m:r>
                            </m:sup>
                          </m:sSup>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ea typeface="MS Mincho" charset="0"/>
                              <a:cs typeface="DejaVu Math TeX Gyre" panose="02000503000000000000" charset="0"/>
                            </a:rPr>
                            <m:t>2</m:t>
                          </m:r>
                          <m:r>
                            <a:rPr lang="en-US" altLang="en-US" i="1">
                              <a:latin typeface="DejaVu Math TeX Gyre" panose="02000503000000000000" charset="0"/>
                              <a:cs typeface="DejaVu Math TeX Gyre" panose="02000503000000000000" charset="0"/>
                            </a:rPr>
                            <m:t>𝑧</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ea typeface="MS Mincho" charset="0"/>
                              <a:cs typeface="DejaVu Math TeX Gyre" panose="02000503000000000000" charset="0"/>
                            </a:rPr>
                            <m:t>2</m:t>
                          </m:r>
                        </m:num>
                        <m:den>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𝑧</m:t>
                              </m:r>
                            </m:e>
                            <m:sup>
                              <m:r>
                                <a:rPr lang="en-US" altLang="en-US" i="1">
                                  <a:latin typeface="DejaVu Math TeX Gyre" panose="02000503000000000000" charset="0"/>
                                  <a:ea typeface="MS Mincho" charset="0"/>
                                  <a:cs typeface="DejaVu Math TeX Gyre" panose="02000503000000000000" charset="0"/>
                                </a:rPr>
                                <m:t>2</m:t>
                              </m:r>
                            </m:sup>
                          </m:sSup>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ea typeface="MS Mincho" charset="0"/>
                              <a:cs typeface="DejaVu Math TeX Gyre" panose="02000503000000000000" charset="0"/>
                            </a:rPr>
                            <m:t>2</m:t>
                          </m:r>
                          <m:r>
                            <a:rPr lang="en-US" altLang="en-US" i="1">
                              <a:latin typeface="DejaVu Math TeX Gyre" panose="02000503000000000000" charset="0"/>
                              <a:cs typeface="DejaVu Math TeX Gyre" panose="02000503000000000000" charset="0"/>
                            </a:rPr>
                            <m:t>𝑧</m:t>
                          </m:r>
                        </m:den>
                      </m:f>
                    </m:oMath>
                  </m:oMathPara>
                </a14:m>
                <a:endParaRPr lang="en-US" altLang="en-US">
                  <a:cs typeface="+mn-lt"/>
                  <a:sym typeface="+mn-ea"/>
                </a:endParaRPr>
              </a:p>
              <a:p>
                <a:r>
                  <a:rPr lang="en-US" altLang="en-US">
                    <a:cs typeface="+mn-lt"/>
                  </a:rPr>
                  <a:t>Find the Distance and Red shift data of </a:t>
                </a:r>
                <a:r>
                  <a:rPr lang="en-US" altLang="en-US">
                    <a:cs typeface="+mn-lt"/>
                    <a:sym typeface="+mn-ea"/>
                  </a:rPr>
                  <a:t>GW170817 in PyCBC's catalog package and calculate the Hubble constant.</a:t>
                </a:r>
                <a:endParaRPr lang="en-US" altLang="en-US">
                  <a:cs typeface="+mn-lt"/>
                  <a:sym typeface="+mn-ea"/>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1730375"/>
                <a:ext cx="11406505" cy="4351655"/>
              </a:xfrm>
              <a:blipFill rotWithShape="1">
                <a:blip r:embed="rId1"/>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69240"/>
            <a:ext cx="10515600" cy="1325563"/>
          </a:xfrm>
        </p:spPr>
        <p:txBody>
          <a:bodyPr/>
          <a:p>
            <a:r>
              <a:rPr lang="en-US" altLang="en-US"/>
              <a:t>Example 4: Use matched filtering to estimate masses*</a:t>
            </a:r>
            <a:endParaRPr lang="en-US" altLang="en-US"/>
          </a:p>
        </p:txBody>
      </p:sp>
      <p:sp>
        <p:nvSpPr>
          <p:cNvPr id="3" name="Content Placeholder 2"/>
          <p:cNvSpPr>
            <a:spLocks noGrp="1"/>
          </p:cNvSpPr>
          <p:nvPr>
            <p:ph idx="1"/>
          </p:nvPr>
        </p:nvSpPr>
        <p:spPr>
          <a:xfrm>
            <a:off x="647700" y="1825625"/>
            <a:ext cx="10515600" cy="4351338"/>
          </a:xfrm>
        </p:spPr>
        <p:txBody>
          <a:bodyPr/>
          <a:p>
            <a:r>
              <a:rPr lang="en-US" altLang="en-US"/>
              <a:t>Generate template waveform using </a:t>
            </a:r>
            <a:r>
              <a:rPr lang="" altLang="en-US"/>
              <a:t>Py</a:t>
            </a:r>
            <a:r>
              <a:rPr lang="en-US" altLang="en-US"/>
              <a:t>CBC.</a:t>
            </a:r>
            <a:endParaRPr lang="en-US" altLang="en-US"/>
          </a:p>
          <a:p>
            <a:r>
              <a:rPr lang="en-US" altLang="en-US"/>
              <a:t>Matched filtering compares detected signal with template waveforms, and gives SNRs. The higher the SNR is, the more similar they are.</a:t>
            </a:r>
            <a:endParaRPr lang="en-US" altLang="en-US"/>
          </a:p>
          <a:p>
            <a:r>
              <a:rPr lang="en-US" altLang="en-US"/>
              <a:t>We believe a template having a maximum SNR is corresponding to the real GW wave. In this way, detected GW parameters can be estimated.</a:t>
            </a:r>
            <a:endParaRPr lang="en-US" altLang="en-US"/>
          </a:p>
          <a:p>
            <a:endParaRPr lang="en-US" altLang="en-US"/>
          </a:p>
          <a:p>
            <a:endParaRPr lang="en-US" altLang="en-US"/>
          </a:p>
          <a:p>
            <a:pPr marL="0" indent="0">
              <a:buNone/>
            </a:pPr>
            <a:r>
              <a:rPr lang="en-US" altLang="en-US"/>
              <a:t>(NO </a:t>
            </a:r>
            <a:r>
              <a:rPr lang="" altLang="en-US"/>
              <a:t>'</a:t>
            </a:r>
            <a:r>
              <a:rPr lang="en-US" altLang="en-US"/>
              <a:t>SPACE</a:t>
            </a:r>
            <a:r>
              <a:rPr lang="" altLang="en-US"/>
              <a:t>'</a:t>
            </a:r>
            <a:r>
              <a:rPr lang="en-US" altLang="en-US"/>
              <a:t> IN THE FOLDER NAME!)</a:t>
            </a: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Problems:</a:t>
            </a:r>
            <a:endParaRPr lang="en-US" altLang="en-US"/>
          </a:p>
        </p:txBody>
      </p:sp>
      <p:sp>
        <p:nvSpPr>
          <p:cNvPr id="3" name="Content Placeholder 2"/>
          <p:cNvSpPr>
            <a:spLocks noGrp="1"/>
          </p:cNvSpPr>
          <p:nvPr>
            <p:ph idx="1"/>
          </p:nvPr>
        </p:nvSpPr>
        <p:spPr>
          <a:xfrm>
            <a:off x="647700" y="1825625"/>
            <a:ext cx="10515600" cy="4351338"/>
          </a:xfrm>
        </p:spPr>
        <p:txBody>
          <a:bodyPr>
            <a:normAutofit lnSpcReduction="10000"/>
          </a:bodyPr>
          <a:p>
            <a:pPr marL="342900" indent="-342900">
              <a:buAutoNum type="arabicPeriod"/>
            </a:pPr>
            <a:r>
              <a:rPr lang="en-US" altLang="en-US" sz="1800"/>
              <a:t>Install </a:t>
            </a:r>
            <a:r>
              <a:rPr lang="" altLang="en-US" sz="1800"/>
              <a:t>Py</a:t>
            </a:r>
            <a:r>
              <a:rPr lang="en-US" altLang="en-US" sz="1800"/>
              <a:t>CBC and generate a waveform.</a:t>
            </a:r>
            <a:endParaRPr lang="en-US" altLang="en-US" sz="1800"/>
          </a:p>
          <a:p>
            <a:pPr marL="342900" indent="-342900">
              <a:buAutoNum type="arabicPeriod"/>
            </a:pPr>
            <a:r>
              <a:rPr lang="en-US" altLang="en-US" sz="1800">
                <a:sym typeface="+mn-ea"/>
              </a:rPr>
              <a:t>How does the waveform change with the distance of the binary?</a:t>
            </a:r>
            <a:endParaRPr lang="en-US" altLang="en-US" sz="1800"/>
          </a:p>
          <a:p>
            <a:pPr marL="342900" indent="-342900">
              <a:buAutoNum type="arabicPeriod"/>
            </a:pPr>
            <a:r>
              <a:rPr lang="en-US" altLang="en-US" sz="1800">
                <a:sym typeface="+mn-ea"/>
              </a:rPr>
              <a:t>How does the waveform change with the masses of the binary?</a:t>
            </a:r>
            <a:endParaRPr lang="en-US" altLang="en-US" sz="1800"/>
          </a:p>
          <a:p>
            <a:pPr marL="342900" indent="-342900">
              <a:buAutoNum type="arabicPeriod"/>
            </a:pPr>
            <a:r>
              <a:rPr lang="en-US" altLang="en-US" sz="1800">
                <a:sym typeface="+mn-ea"/>
              </a:rPr>
              <a:t>Use GW150914 data to estimate the Hubble constant.</a:t>
            </a:r>
            <a:endParaRPr lang="en-US" altLang="en-US" sz="1800">
              <a:sym typeface="+mn-ea"/>
            </a:endParaRPr>
          </a:p>
          <a:p>
            <a:pPr marL="342900" indent="-342900">
              <a:buAutoNum type="arabicPeriod"/>
            </a:pPr>
            <a:r>
              <a:rPr lang="en-US" altLang="en-US" sz="1800">
                <a:sym typeface="+mn-ea"/>
              </a:rPr>
              <a:t>Try to estimate the black hole masses of GW150914. Compare your result with LIGO's data.</a:t>
            </a:r>
            <a:endParaRPr lang="en-US" altLang="en-US" sz="1800">
              <a:sym typeface="+mn-ea"/>
            </a:endParaRPr>
          </a:p>
          <a:p>
            <a:pPr marL="342900" indent="-342900">
              <a:buAutoNum type="arabicPeriod"/>
            </a:pPr>
            <a:r>
              <a:rPr lang="en-US" altLang="en-US" sz="1800">
                <a:sym typeface="+mn-ea"/>
              </a:rPr>
              <a:t>Get the position and light raveling time of LIGO Handford and Virgo, estimate the earth radius. Compare your result with the LIGO Livingston -- LIGO Hanford result.</a:t>
            </a:r>
            <a:endParaRPr lang="en-US" altLang="en-US" sz="1800">
              <a:sym typeface="+mn-ea"/>
            </a:endParaRPr>
          </a:p>
          <a:p>
            <a:pPr marL="342900" indent="-342900">
              <a:buAutoNum type="arabicPeriod"/>
            </a:pPr>
            <a:r>
              <a:rPr altLang="en-US" sz="1800">
                <a:sym typeface="+mn-ea"/>
              </a:rPr>
              <a:t>NGC 6240 is an ultraluminous infrared galaxy </a:t>
            </a:r>
            <a:r>
              <a:rPr lang="en-US" sz="1800">
                <a:sym typeface="+mn-ea"/>
              </a:rPr>
              <a:t>where is</a:t>
            </a:r>
            <a:r>
              <a:rPr altLang="en-US" sz="1800">
                <a:sym typeface="+mn-ea"/>
              </a:rPr>
              <a:t> 1</a:t>
            </a:r>
            <a:r>
              <a:rPr lang="en-US" sz="1800">
                <a:sym typeface="+mn-ea"/>
              </a:rPr>
              <a:t>02</a:t>
            </a:r>
            <a:r>
              <a:rPr altLang="en-US" sz="1800">
                <a:sym typeface="+mn-ea"/>
              </a:rPr>
              <a:t> Mpc far from earth. Researchers believe that in the centre of NGC 6240, two supermassive black holes are merging. Each of the supermassive black holes has over 90 million times the mass of the Sun. If the two supermassive black holes merge, how strong GW </a:t>
            </a:r>
            <a:r>
              <a:rPr lang="en-US" sz="1800">
                <a:sym typeface="+mn-ea"/>
              </a:rPr>
              <a:t>can </a:t>
            </a:r>
            <a:r>
              <a:rPr altLang="en-US" sz="1800">
                <a:sym typeface="+mn-ea"/>
              </a:rPr>
              <a:t>we detect? </a:t>
            </a:r>
            <a:r>
              <a:rPr lang="en-US" sz="1800">
                <a:sym typeface="+mn-ea"/>
              </a:rPr>
              <a:t>(Use the function of handshake simulation, and consider the distance.)</a:t>
            </a:r>
            <a:endParaRPr lang="en-US" sz="1800">
              <a:sym typeface="+mn-ea"/>
            </a:endParaRPr>
          </a:p>
        </p:txBody>
      </p:sp>
      <p:sp>
        <p:nvSpPr>
          <p:cNvPr id="4" name="Text Box 3"/>
          <p:cNvSpPr txBox="1"/>
          <p:nvPr/>
        </p:nvSpPr>
        <p:spPr>
          <a:xfrm>
            <a:off x="763270" y="1280160"/>
            <a:ext cx="8477885" cy="368300"/>
          </a:xfrm>
          <a:prstGeom prst="rect">
            <a:avLst/>
          </a:prstGeom>
          <a:noFill/>
        </p:spPr>
        <p:txBody>
          <a:bodyPr wrap="square" rtlCol="0">
            <a:spAutoFit/>
          </a:bodyPr>
          <a:p>
            <a:r>
              <a:rPr lang="en-US"/>
              <a:t>Optional topics for freshmen, you can also consider trying</a:t>
            </a:r>
            <a:r>
              <a:rPr lang="en-US" altLang="en-US"/>
              <a:t>.</a:t>
            </a:r>
            <a:endParaRPr lang="en-US"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endpix0"/>
          <p:cNvPicPr>
            <a:picLocks noChangeAspect="1"/>
          </p:cNvPicPr>
          <p:nvPr/>
        </p:nvPicPr>
        <p:blipFill>
          <a:blip r:embed="rId1"/>
          <a:stretch>
            <a:fillRect/>
          </a:stretch>
        </p:blipFill>
        <p:spPr>
          <a:xfrm>
            <a:off x="2773680" y="759460"/>
            <a:ext cx="6158230" cy="3853180"/>
          </a:xfrm>
          <a:prstGeom prst="rect">
            <a:avLst/>
          </a:prstGeom>
        </p:spPr>
      </p:pic>
      <p:sp>
        <p:nvSpPr>
          <p:cNvPr id="2" name="Title 1"/>
          <p:cNvSpPr>
            <a:spLocks noGrp="1"/>
          </p:cNvSpPr>
          <p:nvPr>
            <p:ph type="title"/>
          </p:nvPr>
        </p:nvSpPr>
        <p:spPr>
          <a:xfrm>
            <a:off x="311150" y="194945"/>
            <a:ext cx="10515600" cy="1325563"/>
          </a:xfrm>
        </p:spPr>
        <p:txBody>
          <a:bodyPr/>
          <a:p>
            <a:r>
              <a:rPr lang="en-US" altLang="en-US"/>
              <a:t>What is </a:t>
            </a:r>
            <a:r>
              <a:rPr lang="" altLang="en-US"/>
              <a:t>Py</a:t>
            </a:r>
            <a:r>
              <a:rPr lang="en-US" altLang="en-US"/>
              <a:t>CBC?</a:t>
            </a:r>
            <a:endParaRPr lang="en-US" altLang="en-US"/>
          </a:p>
        </p:txBody>
      </p:sp>
      <p:sp>
        <p:nvSpPr>
          <p:cNvPr id="3" name="Content Placeholder 2"/>
          <p:cNvSpPr>
            <a:spLocks noGrp="1"/>
          </p:cNvSpPr>
          <p:nvPr>
            <p:ph idx="1"/>
          </p:nvPr>
        </p:nvSpPr>
        <p:spPr>
          <a:xfrm>
            <a:off x="374015" y="4865370"/>
            <a:ext cx="11283315" cy="1911350"/>
          </a:xfrm>
        </p:spPr>
        <p:txBody>
          <a:bodyPr/>
          <a:p>
            <a:r>
              <a:rPr lang="en-US" altLang="en-US"/>
              <a:t>A</a:t>
            </a:r>
            <a:r>
              <a:rPr lang="en-US"/>
              <a:t> software package used to explore astrophysical sources of gravitational waves.</a:t>
            </a:r>
            <a:endParaRPr lang="en-US"/>
          </a:p>
          <a:p>
            <a:r>
              <a:rPr lang="en-US" altLang="en-US"/>
              <a:t>C</a:t>
            </a:r>
            <a:r>
              <a:rPr lang="en-US"/>
              <a:t>ontains algorithms that can detect coalescing compact binaries </a:t>
            </a:r>
            <a:r>
              <a:rPr lang="en-US" altLang="en-US"/>
              <a:t>(CBC)</a:t>
            </a:r>
            <a:r>
              <a:rPr lang="en-US"/>
              <a:t> and measure the astrophysical parameters of detected sources. </a:t>
            </a:r>
            <a:endParaRPr lang="en-US"/>
          </a:p>
          <a:p>
            <a:r>
              <a:rPr lang="en-US"/>
              <a:t>Used in the first direct detection of gravitational waves (GW150914) by LIGO and is used in the ongoing analysis of LIGO and Virgo data.</a:t>
            </a:r>
            <a:endParaRPr 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Appendix</a:t>
            </a:r>
            <a:endParaRPr lang="en-US" altLang="en-US"/>
          </a:p>
        </p:txBody>
      </p:sp>
      <p:sp>
        <p:nvSpPr>
          <p:cNvPr id="3" name="Content Placeholder 2"/>
          <p:cNvSpPr>
            <a:spLocks noGrp="1"/>
          </p:cNvSpPr>
          <p:nvPr>
            <p:ph idx="1"/>
          </p:nvPr>
        </p:nvSpPr>
        <p:spPr>
          <a:xfrm>
            <a:off x="201930" y="1825625"/>
            <a:ext cx="11862435" cy="4351655"/>
          </a:xfrm>
        </p:spPr>
        <p:txBody>
          <a:bodyPr/>
          <a:p>
            <a:r>
              <a:rPr lang="" altLang="en-US"/>
              <a:t>Py</a:t>
            </a:r>
            <a:r>
              <a:rPr lang="en-US" altLang="en-US"/>
              <a:t>CBC document: http://pycbc.org/pycbc/latest/html/</a:t>
            </a:r>
            <a:endParaRPr lang="en-US" altLang="en-US"/>
          </a:p>
          <a:p>
            <a:r>
              <a:rPr lang="en-US" altLang="en-US"/>
              <a:t>LIGO-Virgo data center: https://www.gw-openscience.org/eventapi/html/allevents/</a:t>
            </a:r>
            <a:endParaRPr lang="en-US" altLang="en-US"/>
          </a:p>
          <a:p>
            <a:r>
              <a:rPr lang="en-US" altLang="en-US"/>
              <a:t>P</a:t>
            </a:r>
            <a:r>
              <a:rPr lang="" altLang="en-US"/>
              <a:t>y</a:t>
            </a:r>
            <a:r>
              <a:rPr lang="en-US" altLang="en-US"/>
              <a:t>thon tutorial: https://cs231n.github.io/python-numpy-tutorial/#lists</a:t>
            </a:r>
            <a:endParaRPr lang="en-US" altLang="en-US"/>
          </a:p>
          <a:p>
            <a:r>
              <a:rPr lang="en-US" altLang="en-US"/>
              <a:t>Source code: https://github.com/liuyutin/</a:t>
            </a:r>
            <a:r>
              <a:rPr lang="" altLang="en-US"/>
              <a:t>Py</a:t>
            </a:r>
            <a:r>
              <a:rPr lang="en-US" altLang="en-US"/>
              <a:t>CBC-basics.git</a:t>
            </a: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675" y="17145"/>
            <a:ext cx="10515600" cy="1325563"/>
          </a:xfrm>
        </p:spPr>
        <p:txBody>
          <a:bodyPr/>
          <a:p>
            <a:r>
              <a:rPr lang="en-US" altLang="en-US"/>
              <a:t>Who can use </a:t>
            </a:r>
            <a:r>
              <a:rPr lang="" altLang="en-US"/>
              <a:t>Py</a:t>
            </a:r>
            <a:r>
              <a:rPr lang="en-US" altLang="en-US"/>
              <a:t>CBC?</a:t>
            </a:r>
            <a:endParaRPr lang="en-US" altLang="en-US"/>
          </a:p>
        </p:txBody>
      </p:sp>
      <p:sp>
        <p:nvSpPr>
          <p:cNvPr id="5" name="Text Box 4"/>
          <p:cNvSpPr txBox="1"/>
          <p:nvPr/>
        </p:nvSpPr>
        <p:spPr>
          <a:xfrm>
            <a:off x="657225" y="1148080"/>
            <a:ext cx="11250930" cy="1476375"/>
          </a:xfrm>
          <a:prstGeom prst="rect">
            <a:avLst/>
          </a:prstGeom>
          <a:noFill/>
        </p:spPr>
        <p:txBody>
          <a:bodyPr wrap="square" rtlCol="0">
            <a:spAutoFit/>
          </a:bodyPr>
          <a:p>
            <a:pPr marL="285750" indent="-285750">
              <a:buFont typeface="Arial" panose="02080604020202020204" pitchFamily="34" charset="0"/>
              <a:buChar char="•"/>
            </a:pPr>
            <a:r>
              <a:rPr lang="" altLang="en-US"/>
              <a:t>Py</a:t>
            </a:r>
            <a:r>
              <a:rPr lang="en-US" altLang="en-US"/>
              <a:t>CBC is a open source and free software. Not only LIGO and Virgo, everyone can access </a:t>
            </a:r>
            <a:r>
              <a:rPr lang="" altLang="en-US"/>
              <a:t>Py</a:t>
            </a:r>
            <a:r>
              <a:rPr lang="en-US" altLang="en-US"/>
              <a:t>CBC document and install it on their own computer.</a:t>
            </a:r>
            <a:endParaRPr lang="en-US" altLang="en-US"/>
          </a:p>
          <a:p>
            <a:pPr marL="285750" indent="-285750">
              <a:buFont typeface="Arial" panose="02080604020202020204" pitchFamily="34" charset="0"/>
              <a:buChar char="•"/>
            </a:pPr>
            <a:r>
              <a:rPr lang="en-US" altLang="en-US"/>
              <a:t>If you use </a:t>
            </a:r>
            <a:r>
              <a:rPr lang="" altLang="en-US"/>
              <a:t>Py</a:t>
            </a:r>
            <a:r>
              <a:rPr lang="en-US" altLang="en-US"/>
              <a:t>CBC in your publications or projects, you must cite the publications that describe </a:t>
            </a:r>
            <a:r>
              <a:rPr lang="" altLang="en-US"/>
              <a:t>Py</a:t>
            </a:r>
            <a:r>
              <a:rPr lang="en-US" altLang="en-US"/>
              <a:t>CBC.</a:t>
            </a:r>
            <a:endParaRPr lang="en-US" altLang="en-US"/>
          </a:p>
          <a:p>
            <a:pPr marL="285750" indent="-285750">
              <a:buFont typeface="Arial" panose="02080604020202020204" pitchFamily="34" charset="0"/>
              <a:buChar char="•"/>
            </a:pPr>
            <a:r>
              <a:rPr lang="en-US" altLang="en-US"/>
              <a:t>Beginners need to handle only basic coding knowledge. No need to write every code yourself.</a:t>
            </a:r>
            <a:endParaRPr lang="en-US" altLang="en-US"/>
          </a:p>
        </p:txBody>
      </p:sp>
      <p:sp>
        <p:nvSpPr>
          <p:cNvPr id="6" name="Title 1"/>
          <p:cNvSpPr>
            <a:spLocks noGrp="1"/>
          </p:cNvSpPr>
          <p:nvPr/>
        </p:nvSpPr>
        <p:spPr>
          <a:xfrm>
            <a:off x="320675" y="2766060"/>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altLang="en-US"/>
              <a:t>How to install </a:t>
            </a:r>
            <a:r>
              <a:rPr lang="" altLang="en-US"/>
              <a:t>Py</a:t>
            </a:r>
            <a:r>
              <a:rPr lang="en-US" altLang="en-US"/>
              <a:t>CBC?</a:t>
            </a:r>
            <a:endParaRPr lang="en-US" altLang="en-US"/>
          </a:p>
        </p:txBody>
      </p:sp>
      <p:sp>
        <p:nvSpPr>
          <p:cNvPr id="7" name="Text Box 6"/>
          <p:cNvSpPr txBox="1"/>
          <p:nvPr/>
        </p:nvSpPr>
        <p:spPr>
          <a:xfrm>
            <a:off x="657225" y="3925570"/>
            <a:ext cx="10514965" cy="1476375"/>
          </a:xfrm>
          <a:prstGeom prst="rect">
            <a:avLst/>
          </a:prstGeom>
          <a:noFill/>
        </p:spPr>
        <p:txBody>
          <a:bodyPr wrap="square" rtlCol="0">
            <a:spAutoFit/>
          </a:bodyPr>
          <a:p>
            <a:pPr marL="285750" indent="-285750">
              <a:buFont typeface="Arial" panose="02080604020202020204" pitchFamily="34" charset="0"/>
              <a:buChar char="•"/>
            </a:pPr>
            <a:r>
              <a:rPr lang="en-US" altLang="en-US"/>
              <a:t>For Windows system, </a:t>
            </a:r>
            <a:r>
              <a:rPr lang="" altLang="en-US"/>
              <a:t>Py</a:t>
            </a:r>
            <a:r>
              <a:rPr lang="en-US" altLang="en-US"/>
              <a:t>CBC has to be installed under Docker.</a:t>
            </a:r>
            <a:endParaRPr lang="en-US" altLang="en-US"/>
          </a:p>
          <a:p>
            <a:pPr marL="285750" indent="-285750">
              <a:buFont typeface="Arial" panose="02080604020202020204" pitchFamily="34" charset="0"/>
              <a:buChar char="•"/>
            </a:pPr>
            <a:r>
              <a:rPr lang="en-US" altLang="en-US"/>
              <a:t>For Mac and Linux system, you can choose installing </a:t>
            </a:r>
            <a:r>
              <a:rPr lang="" altLang="en-US"/>
              <a:t>Py</a:t>
            </a:r>
            <a:r>
              <a:rPr lang="en-US" altLang="en-US"/>
              <a:t>CBC under Docker, or install it directly(recommend).</a:t>
            </a:r>
            <a:endParaRPr lang="en-US" altLang="en-US"/>
          </a:p>
          <a:p>
            <a:pPr marL="285750" indent="-285750">
              <a:buFont typeface="Arial" panose="02080604020202020204" pitchFamily="34" charset="0"/>
              <a:buChar char="•"/>
            </a:pPr>
            <a:r>
              <a:rPr lang="" altLang="en-US"/>
              <a:t>Py</a:t>
            </a:r>
            <a:r>
              <a:rPr lang="en-US" altLang="en-US"/>
              <a:t>CBC supports Python2 only. I recommend to install Anaconda to manage the package versions.</a:t>
            </a:r>
            <a:endParaRPr lang="en-US"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can </a:t>
            </a:r>
            <a:r>
              <a:rPr lang="" altLang="en-US"/>
              <a:t>Py</a:t>
            </a:r>
            <a:r>
              <a:rPr lang="en-US" altLang="en-US"/>
              <a:t>CBC do?</a:t>
            </a:r>
            <a:endParaRPr lang="en-US" altLang="en-US"/>
          </a:p>
        </p:txBody>
      </p:sp>
      <p:sp>
        <p:nvSpPr>
          <p:cNvPr id="3" name="Content Placeholder 2"/>
          <p:cNvSpPr>
            <a:spLocks noGrp="1"/>
          </p:cNvSpPr>
          <p:nvPr>
            <p:ph idx="1"/>
          </p:nvPr>
        </p:nvSpPr>
        <p:spPr>
          <a:xfrm>
            <a:off x="394970" y="1510030"/>
            <a:ext cx="10515600" cy="4351338"/>
          </a:xfrm>
        </p:spPr>
        <p:txBody>
          <a:bodyPr>
            <a:normAutofit lnSpcReduction="10000"/>
          </a:bodyPr>
          <a:p>
            <a:r>
              <a:rPr lang="en-US" altLang="en-US">
                <a:sym typeface="+mn-ea"/>
              </a:rPr>
              <a:t>Waveforms generation</a:t>
            </a:r>
            <a:endParaRPr lang="en-US" altLang="en-US">
              <a:sym typeface="+mn-ea"/>
            </a:endParaRPr>
          </a:p>
          <a:p>
            <a:pPr marL="457200" lvl="1" indent="0" algn="l">
              <a:buNone/>
            </a:pPr>
            <a:r>
              <a:rPr lang="" altLang="en-US">
                <a:sym typeface="+mn-ea"/>
              </a:rPr>
              <a:t>Py</a:t>
            </a:r>
            <a:r>
              <a:rPr lang="en-US" altLang="en-US">
                <a:sym typeface="+mn-ea"/>
              </a:rPr>
              <a:t>CBC can generate gravitational waves in Time domain or Frequency domain. </a:t>
            </a:r>
            <a:endParaRPr lang="en-US" altLang="en-US">
              <a:sym typeface="+mn-ea"/>
            </a:endParaRPr>
          </a:p>
          <a:p>
            <a:pPr lvl="0" algn="l"/>
            <a:r>
              <a:rPr lang="en-US" altLang="en-US">
                <a:sym typeface="+mn-ea"/>
              </a:rPr>
              <a:t>Noise generation</a:t>
            </a:r>
            <a:endParaRPr lang="en-US" altLang="en-US">
              <a:sym typeface="+mn-ea"/>
            </a:endParaRPr>
          </a:p>
          <a:p>
            <a:pPr marL="457200" lvl="1" indent="0" algn="l">
              <a:buNone/>
            </a:pPr>
            <a:r>
              <a:rPr lang="en-US" altLang="en-US">
                <a:sym typeface="+mn-ea"/>
              </a:rPr>
              <a:t>Simulate the noise in detectors based on sensitivity PSD.</a:t>
            </a:r>
            <a:endParaRPr lang="en-US" altLang="en-US">
              <a:sym typeface="+mn-ea"/>
            </a:endParaRPr>
          </a:p>
          <a:p>
            <a:r>
              <a:rPr lang="en-US">
                <a:sym typeface="+mn-ea"/>
              </a:rPr>
              <a:t>Matched filtering</a:t>
            </a:r>
            <a:endParaRPr lang="en-US" altLang="en-US"/>
          </a:p>
          <a:p>
            <a:pPr marL="457200" lvl="1" indent="0">
              <a:buNone/>
            </a:pPr>
            <a:r>
              <a:rPr lang="en-US" altLang="en-US"/>
              <a:t>Currently, LIGO and Virgo mainly use </a:t>
            </a:r>
            <a:r>
              <a:rPr lang="" altLang="en-US"/>
              <a:t>Py</a:t>
            </a:r>
            <a:r>
              <a:rPr lang="en-US" altLang="en-US"/>
              <a:t>CBC to detect CBC events having a signal-to-noise ratio (SNR) higher than the threshold.</a:t>
            </a:r>
            <a:endParaRPr lang="en-US" altLang="en-US"/>
          </a:p>
          <a:p>
            <a:pPr lvl="0"/>
            <a:r>
              <a:rPr lang="en-US" altLang="en-US"/>
              <a:t>Detector information</a:t>
            </a:r>
            <a:endParaRPr lang="en-US" altLang="en-US"/>
          </a:p>
          <a:p>
            <a:pPr marL="457200" lvl="1" indent="0">
              <a:buNone/>
            </a:pPr>
            <a:r>
              <a:rPr lang="en-US" altLang="en-US"/>
              <a:t>Including detector positions, antenna patterns, and the others.</a:t>
            </a:r>
            <a:endParaRPr lang="en-US" altLang="en-US"/>
          </a:p>
          <a:p>
            <a:pPr lvl="0"/>
            <a:r>
              <a:rPr lang="en-US" altLang="en-US"/>
              <a:t>Event catalog</a:t>
            </a:r>
            <a:endParaRPr lang="en-US" altLang="en-US"/>
          </a:p>
          <a:p>
            <a:pPr marL="457200" lvl="1" indent="0">
              <a:buNone/>
            </a:pPr>
            <a:r>
              <a:rPr lang="en-US" altLang="en-US"/>
              <a:t>Provides observed merger events information: time, amplitude, frequency......</a:t>
            </a:r>
            <a:endParaRPr lang="en-US" altLang="en-US"/>
          </a:p>
          <a:p>
            <a:pPr lvl="0"/>
            <a:r>
              <a:rPr lang="en-US" altLang="en-US"/>
              <a:t>......</a:t>
            </a:r>
            <a:endParaRPr lang="en-US" altLang="en-US"/>
          </a:p>
          <a:p>
            <a:pPr marL="0" lvl="0" indent="0">
              <a:buNone/>
            </a:pPr>
            <a:endParaRPr lang="en-US" altLang="en-US"/>
          </a:p>
          <a:p>
            <a:pPr marL="0" lvl="0" indent="0">
              <a:buNone/>
            </a:pPr>
            <a:endParaRPr lang="en-US" altLang="en-US"/>
          </a:p>
          <a:p>
            <a:pPr marL="0" lvl="0" indent="0">
              <a:buNone/>
            </a:pP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2925" y="185420"/>
            <a:ext cx="10515600" cy="1325563"/>
          </a:xfrm>
        </p:spPr>
        <p:txBody>
          <a:bodyPr/>
          <a:p>
            <a:r>
              <a:rPr lang="en-US" altLang="en-US">
                <a:sym typeface="+mn-ea"/>
              </a:rPr>
              <a:t>Waveforms generation*</a:t>
            </a:r>
            <a:endParaRPr lang="en-US" altLang="en-US">
              <a:sym typeface="+mn-ea"/>
            </a:endParaRPr>
          </a:p>
        </p:txBody>
      </p:sp>
      <p:pic>
        <p:nvPicPr>
          <p:cNvPr id="5" name="Picture 4"/>
          <p:cNvPicPr>
            <a:picLocks noChangeAspect="1"/>
          </p:cNvPicPr>
          <p:nvPr/>
        </p:nvPicPr>
        <p:blipFill>
          <a:blip r:embed="rId1"/>
          <a:stretch>
            <a:fillRect/>
          </a:stretch>
        </p:blipFill>
        <p:spPr>
          <a:xfrm>
            <a:off x="1270635" y="2795905"/>
            <a:ext cx="3695700" cy="2600325"/>
          </a:xfrm>
          <a:prstGeom prst="rect">
            <a:avLst/>
          </a:prstGeom>
        </p:spPr>
      </p:pic>
      <p:sp>
        <p:nvSpPr>
          <p:cNvPr id="6" name="Text Box 5"/>
          <p:cNvSpPr txBox="1"/>
          <p:nvPr/>
        </p:nvSpPr>
        <p:spPr>
          <a:xfrm>
            <a:off x="6588760" y="1248410"/>
            <a:ext cx="5368925" cy="396938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mass1, mass2</a:t>
            </a:r>
            <a:endParaRPr lang="en-US" altLang="en-US"/>
          </a:p>
          <a:p>
            <a:pPr marL="285750" indent="-285750">
              <a:buFont typeface="Arial" panose="02080604020202020204" pitchFamily="34" charset="0"/>
              <a:buChar char="•"/>
            </a:pPr>
            <a:r>
              <a:rPr lang="en-US" altLang="en-US"/>
              <a:t>spin1x, spin1y, spin1z</a:t>
            </a:r>
            <a:endParaRPr lang="en-US" altLang="en-US"/>
          </a:p>
          <a:p>
            <a:pPr marL="285750" indent="-285750">
              <a:buFont typeface="Arial" panose="02080604020202020204" pitchFamily="34" charset="0"/>
              <a:buChar char="•"/>
            </a:pPr>
            <a:r>
              <a:rPr lang="en-US" altLang="en-US"/>
              <a:t>spin2x, spin2y, spin2z</a:t>
            </a:r>
            <a:endParaRPr lang="en-US" altLang="en-US"/>
          </a:p>
          <a:p>
            <a:pPr marL="285750" indent="-285750">
              <a:buFont typeface="Arial" panose="02080604020202020204" pitchFamily="34" charset="0"/>
              <a:buChar char="•"/>
            </a:pPr>
            <a:r>
              <a:rPr lang="en-US" altLang="en-US"/>
              <a:t>eccentricity</a:t>
            </a:r>
            <a:endParaRPr lang="en-US" altLang="en-US"/>
          </a:p>
          <a:p>
            <a:pPr marL="285750" indent="-285750">
              <a:buFont typeface="Arial" panose="02080604020202020204" pitchFamily="34" charset="0"/>
              <a:buChar char="•"/>
            </a:pPr>
            <a:r>
              <a:rPr lang="en-US" altLang="en-US"/>
              <a:t>lambda1, lambda2 (tidal deformability)</a:t>
            </a:r>
            <a:endParaRPr lang="en-US" altLang="en-US"/>
          </a:p>
          <a:p>
            <a:pPr marL="285750" indent="-285750">
              <a:buFont typeface="Arial" panose="02080604020202020204" pitchFamily="34" charset="0"/>
              <a:buChar char="•"/>
            </a:pPr>
            <a:r>
              <a:rPr lang="en-US" altLang="en-US"/>
              <a:t>distance (default = 1Mpc)</a:t>
            </a:r>
            <a:endParaRPr lang="en-US" altLang="en-US"/>
          </a:p>
          <a:p>
            <a:pPr marL="285750" indent="-285750">
              <a:buFont typeface="Arial" panose="02080604020202020204" pitchFamily="34" charset="0"/>
              <a:buChar char="•"/>
            </a:pPr>
            <a:r>
              <a:rPr lang="en-US" altLang="en-US"/>
              <a:t>coa_phase (coalescence phase)</a:t>
            </a:r>
            <a:endParaRPr lang="en-US" altLang="en-US"/>
          </a:p>
          <a:p>
            <a:pPr marL="285750" indent="-285750">
              <a:buFont typeface="Arial" panose="02080604020202020204" pitchFamily="34" charset="0"/>
              <a:buChar char="•"/>
            </a:pPr>
            <a:r>
              <a:rPr lang="en-US" altLang="en-US"/>
              <a:t>inclination</a:t>
            </a:r>
            <a:endParaRPr lang="en-US" altLang="en-US"/>
          </a:p>
          <a:p>
            <a:pPr marL="285750" indent="-285750">
              <a:buFont typeface="Arial" panose="02080604020202020204" pitchFamily="34" charset="0"/>
              <a:buChar char="•"/>
            </a:pPr>
            <a:r>
              <a:rPr lang="en-US" altLang="en-US"/>
              <a:t>delta_t (sample time step)</a:t>
            </a:r>
            <a:endParaRPr lang="en-US" altLang="en-US"/>
          </a:p>
          <a:p>
            <a:pPr marL="285750" indent="-285750">
              <a:buFont typeface="Arial" panose="02080604020202020204" pitchFamily="34" charset="0"/>
              <a:buChar char="•"/>
            </a:pPr>
            <a:r>
              <a:rPr lang="en-US" altLang="en-US"/>
              <a:t>approximant</a:t>
            </a:r>
            <a:endParaRPr lang="en-US" altLang="en-US"/>
          </a:p>
          <a:p>
            <a:pPr marL="285750" indent="-285750">
              <a:buFont typeface="Arial" panose="02080604020202020204" pitchFamily="34" charset="0"/>
              <a:buChar char="•"/>
            </a:pPr>
            <a:r>
              <a:rPr lang="en-US" altLang="en-US"/>
              <a:t>f_lower (high pass filter)</a:t>
            </a:r>
            <a:endParaRPr lang="en-US" altLang="en-US"/>
          </a:p>
          <a:p>
            <a:pPr marL="285750" indent="-285750">
              <a:buFont typeface="Arial" panose="02080604020202020204" pitchFamily="34" charset="0"/>
              <a:buChar char="•"/>
            </a:pPr>
            <a:r>
              <a:rPr lang="en-US" altLang="en-US"/>
              <a:t>......</a:t>
            </a:r>
            <a:endParaRPr lang="en-US" altLang="en-US"/>
          </a:p>
        </p:txBody>
      </p:sp>
      <p:sp>
        <p:nvSpPr>
          <p:cNvPr id="10" name="Text Box 9"/>
          <p:cNvSpPr txBox="1"/>
          <p:nvPr/>
        </p:nvSpPr>
        <p:spPr>
          <a:xfrm>
            <a:off x="370840" y="1752600"/>
            <a:ext cx="5871210" cy="368300"/>
          </a:xfrm>
          <a:prstGeom prst="rect">
            <a:avLst/>
          </a:prstGeom>
          <a:noFill/>
        </p:spPr>
        <p:txBody>
          <a:bodyPr wrap="none" rtlCol="0" anchor="t">
            <a:spAutoFit/>
          </a:bodyPr>
          <a:p>
            <a:r>
              <a:rPr lang="en-US">
                <a:sym typeface="+mn-ea"/>
              </a:rPr>
              <a:t>pycbc.waveform</a:t>
            </a:r>
            <a:r>
              <a:rPr lang="en-US" altLang="en-US">
                <a:sym typeface="+mn-ea"/>
              </a:rPr>
              <a:t>.get_td_waveform( 'Parameters' )</a:t>
            </a:r>
            <a:endParaRPr lang="en-US" altLang="en-US">
              <a:sym typeface="+mn-ea"/>
            </a:endParaRPr>
          </a:p>
        </p:txBody>
      </p:sp>
      <p:sp>
        <p:nvSpPr>
          <p:cNvPr id="3" name="Text Box 2"/>
          <p:cNvSpPr txBox="1"/>
          <p:nvPr/>
        </p:nvSpPr>
        <p:spPr>
          <a:xfrm>
            <a:off x="450215" y="6163310"/>
            <a:ext cx="6769100" cy="368300"/>
          </a:xfrm>
          <a:prstGeom prst="rect">
            <a:avLst/>
          </a:prstGeom>
          <a:noFill/>
        </p:spPr>
        <p:txBody>
          <a:bodyPr wrap="square" rtlCol="0" anchor="t">
            <a:spAutoFit/>
          </a:bodyPr>
          <a:p>
            <a:r>
              <a:rPr lang="en-US" altLang="en-US">
                <a:sym typeface="+mn-ea"/>
              </a:rPr>
              <a:t>*: Detail explanation can be found in the ipynb file</a:t>
            </a:r>
            <a:endParaRPr lang="en-US" altLang="en-US">
              <a:sym typeface="+mn-ea"/>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6535" y="111125"/>
            <a:ext cx="10515600" cy="1325563"/>
          </a:xfrm>
        </p:spPr>
        <p:txBody>
          <a:bodyPr/>
          <a:p>
            <a:r>
              <a:rPr lang="en-US" altLang="en-US"/>
              <a:t>Response of Detectors*</a:t>
            </a:r>
            <a:endParaRPr lang="en-US" altLang="en-US"/>
          </a:p>
        </p:txBody>
      </p:sp>
      <p:sp>
        <p:nvSpPr>
          <p:cNvPr id="4" name="Text Box 3"/>
          <p:cNvSpPr txBox="1"/>
          <p:nvPr/>
        </p:nvSpPr>
        <p:spPr>
          <a:xfrm>
            <a:off x="216535" y="1035050"/>
            <a:ext cx="8846185" cy="645160"/>
          </a:xfrm>
          <a:prstGeom prst="rect">
            <a:avLst/>
          </a:prstGeom>
          <a:noFill/>
        </p:spPr>
        <p:txBody>
          <a:bodyPr wrap="square" rtlCol="0">
            <a:spAutoFit/>
          </a:bodyPr>
          <a:p>
            <a:r>
              <a:rPr lang="en-US" altLang="en-US"/>
              <a:t>Detected data of the detectors are depending on not only the waveforms, but also detectors characteristics. </a:t>
            </a:r>
            <a:endParaRPr lang="en-US" altLang="en-US"/>
          </a:p>
        </p:txBody>
      </p:sp>
      <p:sp>
        <p:nvSpPr>
          <p:cNvPr id="5" name="Text Box 4"/>
          <p:cNvSpPr txBox="1"/>
          <p:nvPr/>
        </p:nvSpPr>
        <p:spPr>
          <a:xfrm>
            <a:off x="111125" y="2143760"/>
            <a:ext cx="6160135" cy="368300"/>
          </a:xfrm>
          <a:prstGeom prst="rect">
            <a:avLst/>
          </a:prstGeom>
          <a:noFill/>
        </p:spPr>
        <p:txBody>
          <a:bodyPr wrap="square" rtlCol="0" anchor="t">
            <a:spAutoFit/>
          </a:bodyPr>
          <a:p>
            <a:r>
              <a:rPr lang="en-US"/>
              <a:t>pycbc.detector</a:t>
            </a:r>
            <a:r>
              <a:rPr lang="en-US" altLang="en-US"/>
              <a:t>.Detector.project_wave('Parameters')</a:t>
            </a:r>
            <a:endParaRPr lang="en-US" altLang="en-US"/>
          </a:p>
        </p:txBody>
      </p:sp>
      <p:sp>
        <p:nvSpPr>
          <p:cNvPr id="7" name="Text Box 6"/>
          <p:cNvSpPr txBox="1"/>
          <p:nvPr/>
        </p:nvSpPr>
        <p:spPr>
          <a:xfrm>
            <a:off x="5482590" y="3122930"/>
            <a:ext cx="6492875" cy="147637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hp, hc (two polarizations of GW)</a:t>
            </a:r>
            <a:endParaRPr lang="en-US" altLang="en-US"/>
          </a:p>
          <a:p>
            <a:pPr marL="285750" indent="-285750">
              <a:buFont typeface="Arial" panose="02080604020202020204" pitchFamily="34" charset="0"/>
              <a:buChar char="•"/>
            </a:pPr>
            <a:r>
              <a:rPr lang="en-US" altLang="en-US"/>
              <a:t>right_ascension, declination (GW source direction)</a:t>
            </a:r>
            <a:endParaRPr lang="en-US" altLang="en-US"/>
          </a:p>
          <a:p>
            <a:pPr marL="285750" indent="-285750">
              <a:buFont typeface="Arial" panose="02080604020202020204" pitchFamily="34" charset="0"/>
              <a:buChar char="•"/>
            </a:pPr>
            <a:r>
              <a:rPr lang="en-US" altLang="en-US"/>
              <a:t>polarization (polarization phase for the merger)</a:t>
            </a:r>
            <a:endParaRPr lang="en-US"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Picture 7"/>
          <p:cNvPicPr>
            <a:picLocks noChangeAspect="1"/>
          </p:cNvPicPr>
          <p:nvPr/>
        </p:nvPicPr>
        <p:blipFill>
          <a:blip r:embed="rId1"/>
          <a:stretch>
            <a:fillRect/>
          </a:stretch>
        </p:blipFill>
        <p:spPr>
          <a:xfrm>
            <a:off x="524510" y="2764790"/>
            <a:ext cx="4241165" cy="2937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Noise generation*</a:t>
            </a:r>
            <a:endParaRPr lang="en-US" altLang="en-US"/>
          </a:p>
        </p:txBody>
      </p:sp>
      <p:pic>
        <p:nvPicPr>
          <p:cNvPr id="4" name="Picture 3"/>
          <p:cNvPicPr>
            <a:picLocks noChangeAspect="1"/>
          </p:cNvPicPr>
          <p:nvPr/>
        </p:nvPicPr>
        <p:blipFill>
          <a:blip r:embed="rId1"/>
          <a:stretch>
            <a:fillRect/>
          </a:stretch>
        </p:blipFill>
        <p:spPr>
          <a:xfrm>
            <a:off x="422910" y="4155440"/>
            <a:ext cx="3781425" cy="2600325"/>
          </a:xfrm>
          <a:prstGeom prst="rect">
            <a:avLst/>
          </a:prstGeom>
        </p:spPr>
      </p:pic>
      <p:sp>
        <p:nvSpPr>
          <p:cNvPr id="5" name="Text Box 4"/>
          <p:cNvSpPr txBox="1"/>
          <p:nvPr/>
        </p:nvSpPr>
        <p:spPr>
          <a:xfrm>
            <a:off x="187960" y="1407160"/>
            <a:ext cx="8927465" cy="368300"/>
          </a:xfrm>
          <a:prstGeom prst="rect">
            <a:avLst/>
          </a:prstGeom>
          <a:noFill/>
        </p:spPr>
        <p:txBody>
          <a:bodyPr wrap="square" rtlCol="0" anchor="t">
            <a:spAutoFit/>
          </a:bodyPr>
          <a:p>
            <a:r>
              <a:rPr lang="en-US"/>
              <a:t>pycbc.noise.noise_from_psd(</a:t>
            </a:r>
            <a:r>
              <a:rPr lang="en-US" altLang="en-US"/>
              <a:t>'parameters'</a:t>
            </a:r>
            <a:r>
              <a:rPr lang="en-US"/>
              <a:t>)</a:t>
            </a:r>
            <a:endParaRPr lang="en-US"/>
          </a:p>
        </p:txBody>
      </p:sp>
      <p:sp>
        <p:nvSpPr>
          <p:cNvPr id="7" name="Text Box 6"/>
          <p:cNvSpPr txBox="1"/>
          <p:nvPr/>
        </p:nvSpPr>
        <p:spPr>
          <a:xfrm>
            <a:off x="314325" y="2040890"/>
            <a:ext cx="6492875" cy="175323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length(duration)</a:t>
            </a:r>
            <a:endParaRPr lang="en-US" altLang="en-US"/>
          </a:p>
          <a:p>
            <a:pPr marL="285750" indent="-285750">
              <a:buFont typeface="Arial" panose="02080604020202020204" pitchFamily="34" charset="0"/>
              <a:buChar char="•"/>
            </a:pPr>
            <a:r>
              <a:rPr lang="en-US" altLang="en-US"/>
              <a:t>delta_t (time step)</a:t>
            </a:r>
            <a:endParaRPr lang="en-US" altLang="en-US"/>
          </a:p>
          <a:p>
            <a:pPr marL="285750" indent="-285750">
              <a:buFont typeface="Arial" panose="02080604020202020204" pitchFamily="34" charset="0"/>
              <a:buChar char="•"/>
            </a:pPr>
            <a:r>
              <a:rPr lang="en-US" altLang="en-US"/>
              <a:t>psd (noise weighting to color the noise)</a:t>
            </a:r>
            <a:endParaRPr lang="en-US" altLang="en-US"/>
          </a:p>
          <a:p>
            <a:pPr marL="285750" indent="-285750">
              <a:buFont typeface="Arial" panose="02080604020202020204" pitchFamily="34" charset="0"/>
              <a:buChar char="•"/>
            </a:pPr>
            <a:r>
              <a:rPr lang="en-US" altLang="en-US"/>
              <a:t>seed (randomization)</a:t>
            </a:r>
            <a:endParaRPr lang="en-US" altLang="en-US"/>
          </a:p>
        </p:txBody>
      </p:sp>
      <p:pic>
        <p:nvPicPr>
          <p:cNvPr id="8" name="Picture 7"/>
          <p:cNvPicPr>
            <a:picLocks noChangeAspect="1"/>
          </p:cNvPicPr>
          <p:nvPr/>
        </p:nvPicPr>
        <p:blipFill>
          <a:blip r:embed="rId2"/>
          <a:stretch>
            <a:fillRect/>
          </a:stretch>
        </p:blipFill>
        <p:spPr>
          <a:xfrm>
            <a:off x="6807200" y="4070350"/>
            <a:ext cx="3695700" cy="2600325"/>
          </a:xfrm>
          <a:prstGeom prst="rect">
            <a:avLst/>
          </a:prstGeom>
        </p:spPr>
      </p:pic>
      <p:pic>
        <p:nvPicPr>
          <p:cNvPr id="9" name="Picture 8"/>
          <p:cNvPicPr>
            <a:picLocks noChangeAspect="1"/>
          </p:cNvPicPr>
          <p:nvPr/>
        </p:nvPicPr>
        <p:blipFill>
          <a:blip r:embed="rId3"/>
          <a:stretch>
            <a:fillRect/>
          </a:stretch>
        </p:blipFill>
        <p:spPr>
          <a:xfrm>
            <a:off x="8944610" y="1055370"/>
            <a:ext cx="3058795" cy="2152015"/>
          </a:xfrm>
          <a:prstGeom prst="rect">
            <a:avLst/>
          </a:prstGeom>
        </p:spPr>
      </p:pic>
      <p:pic>
        <p:nvPicPr>
          <p:cNvPr id="10" name="Picture 9"/>
          <p:cNvPicPr>
            <a:picLocks noChangeAspect="1"/>
          </p:cNvPicPr>
          <p:nvPr/>
        </p:nvPicPr>
        <p:blipFill>
          <a:blip r:embed="rId1"/>
          <a:stretch>
            <a:fillRect/>
          </a:stretch>
        </p:blipFill>
        <p:spPr>
          <a:xfrm>
            <a:off x="5384165" y="1065530"/>
            <a:ext cx="3114675" cy="2141855"/>
          </a:xfrm>
          <a:prstGeom prst="rect">
            <a:avLst/>
          </a:prstGeom>
        </p:spPr>
      </p:pic>
      <p:sp>
        <p:nvSpPr>
          <p:cNvPr id="11" name="Down Arrow 10"/>
          <p:cNvSpPr/>
          <p:nvPr/>
        </p:nvSpPr>
        <p:spPr>
          <a:xfrm>
            <a:off x="8498840" y="3433445"/>
            <a:ext cx="562610" cy="360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Plus 11"/>
          <p:cNvSpPr/>
          <p:nvPr/>
        </p:nvSpPr>
        <p:spPr>
          <a:xfrm>
            <a:off x="8498840" y="2096770"/>
            <a:ext cx="445770" cy="42481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Matched filtering</a:t>
            </a:r>
            <a:endParaRPr lang="en-US" altLang="en-US">
              <a:sym typeface="+mn-ea"/>
            </a:endParaRPr>
          </a:p>
        </p:txBody>
      </p:sp>
      <p:sp>
        <p:nvSpPr>
          <p:cNvPr id="4" name="Text Box 3"/>
          <p:cNvSpPr txBox="1"/>
          <p:nvPr/>
        </p:nvSpPr>
        <p:spPr>
          <a:xfrm>
            <a:off x="534670" y="1457325"/>
            <a:ext cx="10742295" cy="368300"/>
          </a:xfrm>
          <a:prstGeom prst="rect">
            <a:avLst/>
          </a:prstGeom>
          <a:noFill/>
        </p:spPr>
        <p:txBody>
          <a:bodyPr wrap="square" rtlCol="0" anchor="t">
            <a:spAutoFit/>
          </a:bodyPr>
          <a:p>
            <a:r>
              <a:rPr lang="en-US"/>
              <a:t>snr = pycbc.filter.matchedfilter.matched_filter(</a:t>
            </a:r>
            <a:r>
              <a:rPr lang="en-US" altLang="en-US"/>
              <a:t>'Parameters'</a:t>
            </a:r>
            <a:r>
              <a:rPr lang="en-US"/>
              <a:t>)</a:t>
            </a:r>
            <a:endParaRPr lang="en-US"/>
          </a:p>
        </p:txBody>
      </p:sp>
      <p:sp>
        <p:nvSpPr>
          <p:cNvPr id="7" name="Text Box 6"/>
          <p:cNvSpPr txBox="1"/>
          <p:nvPr/>
        </p:nvSpPr>
        <p:spPr>
          <a:xfrm>
            <a:off x="5277485" y="2592070"/>
            <a:ext cx="6492875" cy="230695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templates (template waveform)</a:t>
            </a:r>
            <a:endParaRPr lang="en-US" altLang="en-US"/>
          </a:p>
          <a:p>
            <a:pPr marL="285750" indent="-285750">
              <a:buFont typeface="Arial" panose="02080604020202020204" pitchFamily="34" charset="0"/>
              <a:buChar char="•"/>
            </a:pPr>
            <a:r>
              <a:rPr lang="en-US" altLang="en-US"/>
              <a:t>data (strain data to be filtered)</a:t>
            </a:r>
            <a:endParaRPr lang="en-US" altLang="en-US"/>
          </a:p>
          <a:p>
            <a:pPr marL="285750" indent="-285750">
              <a:buFont typeface="Arial" panose="02080604020202020204" pitchFamily="34" charset="0"/>
              <a:buChar char="•"/>
            </a:pPr>
            <a:r>
              <a:rPr lang="en-US" altLang="en-US"/>
              <a:t>psd (noise weighting of the filter)</a:t>
            </a:r>
            <a:endParaRPr lang="en-US" altLang="en-US"/>
          </a:p>
          <a:p>
            <a:pPr marL="285750" indent="-285750">
              <a:buFont typeface="Arial" panose="02080604020202020204" pitchFamily="34" charset="0"/>
              <a:buChar char="•"/>
            </a:pPr>
            <a:r>
              <a:rPr lang="en-US" altLang="en-US"/>
              <a:t>low_frequency_cutoff</a:t>
            </a:r>
            <a:endParaRPr lang="en-US" altLang="en-US"/>
          </a:p>
          <a:p>
            <a:pPr marL="285750" indent="-285750">
              <a:buFont typeface="Arial" panose="02080604020202020204" pitchFamily="34" charset="0"/>
              <a:buChar char="•"/>
            </a:pPr>
            <a:r>
              <a:rPr lang="en-US" altLang="en-US"/>
              <a:t>high_frequency_cutoff</a:t>
            </a:r>
            <a:endParaRPr lang="en-US" altLang="en-US"/>
          </a:p>
          <a:p>
            <a:pPr marL="285750" indent="-285750">
              <a:buFont typeface="Arial" panose="02080604020202020204" pitchFamily="34" charset="0"/>
              <a:buChar char="•"/>
            </a:pPr>
            <a:endParaRPr lang="en-US" altLang="en-US"/>
          </a:p>
        </p:txBody>
      </p:sp>
      <p:pic>
        <p:nvPicPr>
          <p:cNvPr id="6" name="Picture 5"/>
          <p:cNvPicPr>
            <a:picLocks noChangeAspect="1"/>
          </p:cNvPicPr>
          <p:nvPr/>
        </p:nvPicPr>
        <p:blipFill>
          <a:blip r:embed="rId1"/>
          <a:stretch>
            <a:fillRect/>
          </a:stretch>
        </p:blipFill>
        <p:spPr>
          <a:xfrm>
            <a:off x="384175" y="2193925"/>
            <a:ext cx="4503420" cy="3103245"/>
          </a:xfrm>
          <a:prstGeom prst="rect">
            <a:avLst/>
          </a:prstGeom>
        </p:spPr>
      </p:pic>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67945"/>
            <a:ext cx="10515600" cy="1325563"/>
          </a:xfrm>
        </p:spPr>
        <p:txBody>
          <a:bodyPr/>
          <a:p>
            <a:r>
              <a:rPr lang="en-US">
                <a:sym typeface="+mn-ea"/>
              </a:rPr>
              <a:t>Matched filtering </a:t>
            </a:r>
            <a:r>
              <a:rPr lang="en-US" altLang="en-US">
                <a:sym typeface="+mn-ea"/>
              </a:rPr>
              <a:t>-- Raw data obtain*</a:t>
            </a:r>
            <a:endParaRPr lang="en-US" altLang="en-US">
              <a:sym typeface="+mn-ea"/>
            </a:endParaRPr>
          </a:p>
        </p:txBody>
      </p:sp>
      <p:pic>
        <p:nvPicPr>
          <p:cNvPr id="5" name="Picture 4" descr="sendpix2"/>
          <p:cNvPicPr>
            <a:picLocks noChangeAspect="1"/>
          </p:cNvPicPr>
          <p:nvPr/>
        </p:nvPicPr>
        <p:blipFill>
          <a:blip r:embed="rId1"/>
          <a:stretch>
            <a:fillRect/>
          </a:stretch>
        </p:blipFill>
        <p:spPr>
          <a:xfrm>
            <a:off x="377825" y="1131570"/>
            <a:ext cx="7580630" cy="5472430"/>
          </a:xfrm>
          <a:prstGeom prst="rect">
            <a:avLst/>
          </a:prstGeom>
        </p:spPr>
      </p:pic>
      <p:pic>
        <p:nvPicPr>
          <p:cNvPr id="7" name="Picture 6" descr="sendpix3"/>
          <p:cNvPicPr>
            <a:picLocks noChangeAspect="1"/>
          </p:cNvPicPr>
          <p:nvPr/>
        </p:nvPicPr>
        <p:blipFill>
          <a:blip r:embed="rId2"/>
          <a:stretch>
            <a:fillRect/>
          </a:stretch>
        </p:blipFill>
        <p:spPr>
          <a:xfrm>
            <a:off x="8319770" y="930275"/>
            <a:ext cx="3369945" cy="3110230"/>
          </a:xfrm>
          <a:prstGeom prst="rect">
            <a:avLst/>
          </a:prstGeom>
        </p:spPr>
      </p:pic>
      <p:sp>
        <p:nvSpPr>
          <p:cNvPr id="8" name="Text Box 7"/>
          <p:cNvSpPr txBox="1"/>
          <p:nvPr/>
        </p:nvSpPr>
        <p:spPr>
          <a:xfrm>
            <a:off x="9044940" y="5012055"/>
            <a:ext cx="2402205" cy="306705"/>
          </a:xfrm>
          <a:prstGeom prst="rect">
            <a:avLst/>
          </a:prstGeom>
          <a:noFill/>
        </p:spPr>
        <p:txBody>
          <a:bodyPr wrap="square" rtlCol="0" anchor="t">
            <a:spAutoFit/>
          </a:bodyPr>
          <a:p>
            <a:r>
              <a:rPr lang="" altLang="en-US" sz="1400"/>
              <a:t>Data file</a:t>
            </a:r>
            <a:r>
              <a:rPr lang="en-US" altLang="en-US" sz="1400"/>
              <a:t> URL</a:t>
            </a:r>
            <a:endParaRPr lang="en-US" altLang="en-US" sz="1400"/>
          </a:p>
        </p:txBody>
      </p:sp>
      <p:sp>
        <p:nvSpPr>
          <p:cNvPr id="3" name="Oval 2"/>
          <p:cNvSpPr/>
          <p:nvPr/>
        </p:nvSpPr>
        <p:spPr>
          <a:xfrm>
            <a:off x="769620" y="3999230"/>
            <a:ext cx="604520" cy="275590"/>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Arrow Connector 3"/>
          <p:cNvCxnSpPr>
            <a:stCxn id="3" idx="6"/>
            <a:endCxn id="6" idx="2"/>
          </p:cNvCxnSpPr>
          <p:nvPr/>
        </p:nvCxnSpPr>
        <p:spPr>
          <a:xfrm flipV="1">
            <a:off x="1374140" y="3381375"/>
            <a:ext cx="8008620" cy="7556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9382760" y="3243580"/>
            <a:ext cx="604520" cy="275590"/>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9" name="Straight Arrow Connector 8"/>
          <p:cNvCxnSpPr>
            <a:stCxn id="6" idx="4"/>
          </p:cNvCxnSpPr>
          <p:nvPr/>
        </p:nvCxnSpPr>
        <p:spPr>
          <a:xfrm>
            <a:off x="9685020" y="3519170"/>
            <a:ext cx="2540" cy="14928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7104</Words>
  <Application>WPS Presentation</Application>
  <PresentationFormat>宽屏</PresentationFormat>
  <Paragraphs>265</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SimSun</vt:lpstr>
      <vt:lpstr>Wingdings</vt:lpstr>
      <vt:lpstr>DejaVu Sans</vt:lpstr>
      <vt:lpstr>DejaVu Math TeX Gyre</vt:lpstr>
      <vt:lpstr>MS Mincho</vt:lpstr>
      <vt:lpstr>Gubbi</vt:lpstr>
      <vt:lpstr>Arial Black</vt:lpstr>
      <vt:lpstr>微软雅黑</vt:lpstr>
      <vt:lpstr>Droid Sans Fallback</vt:lpstr>
      <vt:lpstr>Arial Unicode MS</vt:lpstr>
      <vt:lpstr>SimSun</vt:lpstr>
      <vt:lpstr>MT Extra</vt:lpstr>
      <vt:lpstr>SimSun</vt:lpstr>
      <vt:lpstr>Calibri</vt:lpstr>
      <vt:lpstr>Office 主题​​</vt:lpstr>
      <vt:lpstr>CBC basics</vt:lpstr>
      <vt:lpstr>What is CBC?</vt:lpstr>
      <vt:lpstr>Who can use CBC?</vt:lpstr>
      <vt:lpstr>What can CBC do?</vt:lpstr>
      <vt:lpstr>Wave forms generation*</vt:lpstr>
      <vt:lpstr>Respond of Detectors*</vt:lpstr>
      <vt:lpstr>Noise generation*</vt:lpstr>
      <vt:lpstr>Matched filtering</vt:lpstr>
      <vt:lpstr>Matched filtering -- Raw data obtain*</vt:lpstr>
      <vt:lpstr>Detectors</vt:lpstr>
      <vt:lpstr>GW events*</vt:lpstr>
      <vt:lpstr>Application examples</vt:lpstr>
      <vt:lpstr>Example 1: GW amplitude from a handshake</vt:lpstr>
      <vt:lpstr>Example 1: GW amplitude from a handshake*</vt:lpstr>
      <vt:lpstr>Example 2: Measure the earth radius* </vt:lpstr>
      <vt:lpstr>Example 3: Hubble constant measurement</vt:lpstr>
      <vt:lpstr>Example 3: Hubble constant measurement*</vt:lpstr>
      <vt:lpstr>Example 4: Use matched filtering to estimate masses*</vt:lpstr>
      <vt:lpstr>Problems: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dc:creator>
  <cp:lastModifiedBy>liu</cp:lastModifiedBy>
  <cp:revision>102</cp:revision>
  <dcterms:created xsi:type="dcterms:W3CDTF">2020-06-05T06:36:12Z</dcterms:created>
  <dcterms:modified xsi:type="dcterms:W3CDTF">2020-06-05T06:36:12Z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