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4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Go培训第14天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秒杀抢购2.0"/>
          <p:cNvSpPr txBox="1"/>
          <p:nvPr/>
        </p:nvSpPr>
        <p:spPr>
          <a:xfrm>
            <a:off x="5213095" y="785213"/>
            <a:ext cx="2578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秒杀抢购2.0</a:t>
            </a:r>
          </a:p>
        </p:txBody>
      </p:sp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550" y="1739900"/>
            <a:ext cx="5473700" cy="772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秒杀抢购2.0优势"/>
          <p:cNvSpPr txBox="1"/>
          <p:nvPr/>
        </p:nvSpPr>
        <p:spPr>
          <a:xfrm>
            <a:off x="4755895" y="785213"/>
            <a:ext cx="34930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秒杀抢购2.0优势</a:t>
            </a:r>
          </a:p>
        </p:txBody>
      </p:sp>
      <p:sp>
        <p:nvSpPr>
          <p:cNvPr id="160" name="代码和部署完全隔离，避免相互影响…"/>
          <p:cNvSpPr txBox="1"/>
          <p:nvPr/>
        </p:nvSpPr>
        <p:spPr>
          <a:xfrm>
            <a:off x="2117986" y="3314691"/>
            <a:ext cx="7632905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代码和部署完全隔离，避免相互影响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根据后端承载能力，进行限流，防止全网挂掉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平台化，所有操作在web平台实时生效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使用Redis承载海量QPS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整个系统采用Go重新开发，极大地提高了系统的性能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秒杀抢购2.0"/>
          <p:cNvSpPr txBox="1"/>
          <p:nvPr/>
        </p:nvSpPr>
        <p:spPr>
          <a:xfrm>
            <a:off x="5213095" y="785213"/>
            <a:ext cx="2578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秒杀抢购2.0</a:t>
            </a:r>
          </a:p>
        </p:txBody>
      </p:sp>
      <p:sp>
        <p:nvSpPr>
          <p:cNvPr id="163" name="秒杀系统崩溃了"/>
          <p:cNvSpPr txBox="1"/>
          <p:nvPr/>
        </p:nvSpPr>
        <p:spPr>
          <a:xfrm>
            <a:off x="4845050" y="4508500"/>
            <a:ext cx="3314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秒杀系统崩溃了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秒杀抢购2.0改进"/>
          <p:cNvSpPr txBox="1"/>
          <p:nvPr/>
        </p:nvSpPr>
        <p:spPr>
          <a:xfrm>
            <a:off x="4755895" y="785213"/>
            <a:ext cx="34930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秒杀抢购2.0改进</a:t>
            </a:r>
          </a:p>
        </p:txBody>
      </p:sp>
      <p:sp>
        <p:nvSpPr>
          <p:cNvPr id="166" name="对秒杀系统进行拆分"/>
          <p:cNvSpPr txBox="1"/>
          <p:nvPr/>
        </p:nvSpPr>
        <p:spPr>
          <a:xfrm>
            <a:off x="4387850" y="4044155"/>
            <a:ext cx="4229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对秒杀系统进行拆分</a:t>
            </a:r>
          </a:p>
        </p:txBody>
      </p:sp>
      <p:pic>
        <p:nvPicPr>
          <p:cNvPr id="167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926" y="5967570"/>
            <a:ext cx="1759918" cy="2004111"/>
          </a:xfrm>
          <a:prstGeom prst="rect">
            <a:avLst/>
          </a:prstGeom>
        </p:spPr>
      </p:pic>
      <p:sp>
        <p:nvSpPr>
          <p:cNvPr id="169" name="系统解耦"/>
          <p:cNvSpPr txBox="1"/>
          <p:nvPr/>
        </p:nvSpPr>
        <p:spPr>
          <a:xfrm>
            <a:off x="2939669" y="670927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系统解耦</a:t>
            </a:r>
          </a:p>
        </p:txBody>
      </p:sp>
      <p:pic>
        <p:nvPicPr>
          <p:cNvPr id="170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2441" y="5967570"/>
            <a:ext cx="1759918" cy="2004111"/>
          </a:xfrm>
          <a:prstGeom prst="rect">
            <a:avLst/>
          </a:prstGeom>
        </p:spPr>
      </p:pic>
      <p:sp>
        <p:nvSpPr>
          <p:cNvPr id="172" name="过载保护"/>
          <p:cNvSpPr txBox="1"/>
          <p:nvPr/>
        </p:nvSpPr>
        <p:spPr>
          <a:xfrm>
            <a:off x="5928766" y="670927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过载保护</a:t>
            </a:r>
          </a:p>
        </p:txBody>
      </p:sp>
      <p:pic>
        <p:nvPicPr>
          <p:cNvPr id="173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6956" y="5967570"/>
            <a:ext cx="1759918" cy="2004111"/>
          </a:xfrm>
          <a:prstGeom prst="rect">
            <a:avLst/>
          </a:prstGeom>
        </p:spPr>
      </p:pic>
      <p:sp>
        <p:nvSpPr>
          <p:cNvPr id="175" name="降级预案"/>
          <p:cNvSpPr txBox="1"/>
          <p:nvPr/>
        </p:nvSpPr>
        <p:spPr>
          <a:xfrm>
            <a:off x="8833280" y="670927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降级预案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秒杀抢购3.0"/>
          <p:cNvSpPr txBox="1"/>
          <p:nvPr/>
        </p:nvSpPr>
        <p:spPr>
          <a:xfrm>
            <a:off x="5213095" y="785213"/>
            <a:ext cx="2578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秒杀抢购3.0</a:t>
            </a:r>
          </a:p>
        </p:txBody>
      </p:sp>
      <p:pic>
        <p:nvPicPr>
          <p:cNvPr id="17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300" y="1739900"/>
            <a:ext cx="6934200" cy="772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秒杀抢购3.0架构设计"/>
          <p:cNvSpPr txBox="1"/>
          <p:nvPr/>
        </p:nvSpPr>
        <p:spPr>
          <a:xfrm>
            <a:off x="4298664" y="4508500"/>
            <a:ext cx="44074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秒杀抢购3.0架构设计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秒杀抢购 3.0"/>
          <p:cNvSpPr txBox="1"/>
          <p:nvPr/>
        </p:nvSpPr>
        <p:spPr>
          <a:xfrm>
            <a:off x="5085994" y="785213"/>
            <a:ext cx="28328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 3.0 </a:t>
            </a:r>
          </a:p>
        </p:txBody>
      </p:sp>
      <p:pic>
        <p:nvPicPr>
          <p:cNvPr id="18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2413000"/>
            <a:ext cx="8458200" cy="637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秒杀抢购 3.0模块划分"/>
          <p:cNvSpPr txBox="1"/>
          <p:nvPr/>
        </p:nvSpPr>
        <p:spPr>
          <a:xfrm>
            <a:off x="4171594" y="785213"/>
            <a:ext cx="46616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 3.0模块划分 </a:t>
            </a:r>
          </a:p>
        </p:txBody>
      </p:sp>
      <p:pic>
        <p:nvPicPr>
          <p:cNvPr id="186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926" y="4598644"/>
            <a:ext cx="1759918" cy="2004112"/>
          </a:xfrm>
          <a:prstGeom prst="rect">
            <a:avLst/>
          </a:prstGeom>
        </p:spPr>
      </p:pic>
      <p:sp>
        <p:nvSpPr>
          <p:cNvPr id="188" name="秒杀接入"/>
          <p:cNvSpPr txBox="1"/>
          <p:nvPr/>
        </p:nvSpPr>
        <p:spPr>
          <a:xfrm>
            <a:off x="2939669" y="53403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秒杀接入</a:t>
            </a:r>
          </a:p>
        </p:txBody>
      </p:sp>
      <p:pic>
        <p:nvPicPr>
          <p:cNvPr id="189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2441" y="4598644"/>
            <a:ext cx="1759918" cy="2004112"/>
          </a:xfrm>
          <a:prstGeom prst="rect">
            <a:avLst/>
          </a:prstGeom>
        </p:spPr>
      </p:pic>
      <p:sp>
        <p:nvSpPr>
          <p:cNvPr id="191" name="秒杀逻辑"/>
          <p:cNvSpPr txBox="1"/>
          <p:nvPr/>
        </p:nvSpPr>
        <p:spPr>
          <a:xfrm>
            <a:off x="5928766" y="53403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秒杀逻辑</a:t>
            </a:r>
          </a:p>
        </p:txBody>
      </p:sp>
      <p:pic>
        <p:nvPicPr>
          <p:cNvPr id="192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6956" y="4598644"/>
            <a:ext cx="1759918" cy="2004112"/>
          </a:xfrm>
          <a:prstGeom prst="rect">
            <a:avLst/>
          </a:prstGeom>
        </p:spPr>
      </p:pic>
      <p:sp>
        <p:nvSpPr>
          <p:cNvPr id="194" name="web平台"/>
          <p:cNvSpPr txBox="1"/>
          <p:nvPr/>
        </p:nvSpPr>
        <p:spPr>
          <a:xfrm>
            <a:off x="8833280" y="5340350"/>
            <a:ext cx="12996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秒杀接入层核心功能"/>
          <p:cNvSpPr txBox="1"/>
          <p:nvPr/>
        </p:nvSpPr>
        <p:spPr>
          <a:xfrm>
            <a:off x="4387850" y="785213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秒杀接入层核心功能</a:t>
            </a:r>
          </a:p>
        </p:txBody>
      </p:sp>
      <p:pic>
        <p:nvPicPr>
          <p:cNvPr id="19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5602" y="3905577"/>
            <a:ext cx="6057901" cy="198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课后作业</a:t>
            </a:r>
          </a:p>
        </p:txBody>
      </p:sp>
      <p:sp>
        <p:nvSpPr>
          <p:cNvPr id="200" name="1. 把今天的秒杀接入层，自己实现一遍"/>
          <p:cNvSpPr txBox="1"/>
          <p:nvPr/>
        </p:nvSpPr>
        <p:spPr>
          <a:xfrm>
            <a:off x="1390514" y="2584450"/>
            <a:ext cx="53967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1. 把今天的秒杀接入层，自己实现一遍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秒杀抢购背景"/>
          <p:cNvSpPr txBox="1"/>
          <p:nvPr/>
        </p:nvSpPr>
        <p:spPr>
          <a:xfrm>
            <a:off x="1726888" y="2779348"/>
            <a:ext cx="228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秒杀抢购背景</a:t>
            </a:r>
          </a:p>
        </p:txBody>
      </p:sp>
      <p:sp>
        <p:nvSpPr>
          <p:cNvPr id="123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  <p:sp>
        <p:nvSpPr>
          <p:cNvPr id="124" name="2. 秒杀抢购架构设计&amp;模块划分"/>
          <p:cNvSpPr txBox="1"/>
          <p:nvPr/>
        </p:nvSpPr>
        <p:spPr>
          <a:xfrm>
            <a:off x="1726888" y="3712142"/>
            <a:ext cx="43141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秒杀抢购架构设计&amp;模块划分</a:t>
            </a:r>
          </a:p>
        </p:txBody>
      </p:sp>
      <p:sp>
        <p:nvSpPr>
          <p:cNvPr id="125" name="3. 秒杀抢购接入层实现"/>
          <p:cNvSpPr txBox="1"/>
          <p:nvPr/>
        </p:nvSpPr>
        <p:spPr>
          <a:xfrm>
            <a:off x="1726888" y="4644936"/>
            <a:ext cx="3196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秒杀抢购接入层实现</a:t>
            </a:r>
          </a:p>
        </p:txBody>
      </p:sp>
      <p:sp>
        <p:nvSpPr>
          <p:cNvPr id="126" name="4. 课后作业"/>
          <p:cNvSpPr txBox="1"/>
          <p:nvPr/>
        </p:nvSpPr>
        <p:spPr>
          <a:xfrm>
            <a:off x="1726888" y="557773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课后作业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秒杀抢购背景"/>
          <p:cNvSpPr txBox="1"/>
          <p:nvPr/>
        </p:nvSpPr>
        <p:spPr>
          <a:xfrm>
            <a:off x="5073650" y="45085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秒杀抢购背景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电商网站架构"/>
          <p:cNvSpPr txBox="1"/>
          <p:nvPr/>
        </p:nvSpPr>
        <p:spPr>
          <a:xfrm>
            <a:off x="5073650" y="785213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电商网站架构</a:t>
            </a:r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3652" y="2654627"/>
            <a:ext cx="6781801" cy="448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秒杀抢购1.0"/>
          <p:cNvSpPr txBox="1"/>
          <p:nvPr/>
        </p:nvSpPr>
        <p:spPr>
          <a:xfrm>
            <a:off x="5213095" y="785213"/>
            <a:ext cx="2578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秒杀抢购1.0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3652" y="2654627"/>
            <a:ext cx="6781801" cy="448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秒杀抢购1.0"/>
          <p:cNvSpPr txBox="1"/>
          <p:nvPr/>
        </p:nvSpPr>
        <p:spPr>
          <a:xfrm>
            <a:off x="5213095" y="785213"/>
            <a:ext cx="2578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秒杀抢购1.0</a:t>
            </a:r>
          </a:p>
        </p:txBody>
      </p:sp>
      <p:pic>
        <p:nvPicPr>
          <p:cNvPr id="137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926" y="3874744"/>
            <a:ext cx="1759918" cy="2004112"/>
          </a:xfrm>
          <a:prstGeom prst="rect">
            <a:avLst/>
          </a:prstGeom>
        </p:spPr>
      </p:pic>
      <p:sp>
        <p:nvSpPr>
          <p:cNvPr id="139" name="PHP实现"/>
          <p:cNvSpPr txBox="1"/>
          <p:nvPr/>
        </p:nvSpPr>
        <p:spPr>
          <a:xfrm>
            <a:off x="2939669" y="4616450"/>
            <a:ext cx="13164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PHP实现</a:t>
            </a:r>
          </a:p>
        </p:txBody>
      </p:sp>
      <p:pic>
        <p:nvPicPr>
          <p:cNvPr id="140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2441" y="3874744"/>
            <a:ext cx="1759918" cy="2004112"/>
          </a:xfrm>
          <a:prstGeom prst="rect">
            <a:avLst/>
          </a:prstGeom>
        </p:spPr>
      </p:pic>
      <p:sp>
        <p:nvSpPr>
          <p:cNvPr id="142" name="MYSQL"/>
          <p:cNvSpPr txBox="1"/>
          <p:nvPr/>
        </p:nvSpPr>
        <p:spPr>
          <a:xfrm>
            <a:off x="5928766" y="4641849"/>
            <a:ext cx="11472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MYSQL</a:t>
            </a:r>
          </a:p>
        </p:txBody>
      </p:sp>
      <p:pic>
        <p:nvPicPr>
          <p:cNvPr id="143" name="椭圆形" descr="椭圆形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6956" y="3874744"/>
            <a:ext cx="1759918" cy="2004112"/>
          </a:xfrm>
          <a:prstGeom prst="rect">
            <a:avLst/>
          </a:prstGeom>
        </p:spPr>
      </p:pic>
      <p:sp>
        <p:nvSpPr>
          <p:cNvPr id="145" name="代码耦合"/>
          <p:cNvSpPr txBox="1"/>
          <p:nvPr/>
        </p:nvSpPr>
        <p:spPr>
          <a:xfrm>
            <a:off x="8833280" y="46164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代码耦合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秒杀抢购1.0"/>
          <p:cNvSpPr txBox="1"/>
          <p:nvPr/>
        </p:nvSpPr>
        <p:spPr>
          <a:xfrm>
            <a:off x="5213095" y="785213"/>
            <a:ext cx="2578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秒杀抢购1.0</a:t>
            </a:r>
          </a:p>
        </p:txBody>
      </p:sp>
      <p:sp>
        <p:nvSpPr>
          <p:cNvPr id="148" name="网站崩溃了"/>
          <p:cNvSpPr txBox="1"/>
          <p:nvPr/>
        </p:nvSpPr>
        <p:spPr>
          <a:xfrm>
            <a:off x="5302250" y="4508500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网站崩溃了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秒杀抢购1.0总结"/>
          <p:cNvSpPr txBox="1"/>
          <p:nvPr/>
        </p:nvSpPr>
        <p:spPr>
          <a:xfrm>
            <a:off x="4755895" y="785213"/>
            <a:ext cx="34930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秒杀抢购1.0总结</a:t>
            </a:r>
          </a:p>
        </p:txBody>
      </p:sp>
      <p:sp>
        <p:nvSpPr>
          <p:cNvPr id="151" name="和已有电商逻辑重度耦合…"/>
          <p:cNvSpPr txBox="1"/>
          <p:nvPr/>
        </p:nvSpPr>
        <p:spPr>
          <a:xfrm>
            <a:off x="2117986" y="2895591"/>
            <a:ext cx="5177436" cy="47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和已有电商逻辑重度耦合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资源共享，缺乏隔离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服务缺乏限流和过载保护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MYSQL存在性能瓶颈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系统缺乏降级措施，不能及时恢复</a:t>
            </a:r>
          </a:p>
          <a:p>
            <a:pPr marL="406400" indent="-355600">
              <a:lnSpc>
                <a:spcPct val="200000"/>
              </a:lnSpc>
              <a:buClr>
                <a:schemeClr val="accent5"/>
              </a:buClr>
              <a:buSzPct val="100000"/>
              <a:buChar char="✓"/>
            </a:pPr>
            <a:r>
              <a:t>对雪崩缺乏深刻的认识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秒杀抢购1.0改进"/>
          <p:cNvSpPr txBox="1"/>
          <p:nvPr/>
        </p:nvSpPr>
        <p:spPr>
          <a:xfrm>
            <a:off x="4755895" y="785213"/>
            <a:ext cx="34930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秒杀抢购1.0改进</a:t>
            </a:r>
          </a:p>
        </p:txBody>
      </p:sp>
      <p:sp>
        <p:nvSpPr>
          <p:cNvPr id="154" name="做一套独立的秒杀系统"/>
          <p:cNvSpPr txBox="1"/>
          <p:nvPr/>
        </p:nvSpPr>
        <p:spPr>
          <a:xfrm>
            <a:off x="4159250" y="4508500"/>
            <a:ext cx="4686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做一套独立的秒杀系统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