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7" r:id="rId18"/>
    <p:sldId id="279" r:id="rId19"/>
    <p:sldId id="278" r:id="rId20"/>
    <p:sldId id="282" r:id="rId22"/>
    <p:sldId id="280" r:id="rId23"/>
    <p:sldId id="281" r:id="rId24"/>
    <p:sldId id="283" r:id="rId25"/>
    <p:sldId id="284" r:id="rId26"/>
    <p:sldId id="285" r:id="rId27"/>
    <p:sldId id="287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8" r:id="rId39"/>
    <p:sldId id="296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94660"/>
  </p:normalViewPr>
  <p:slideViewPr>
    <p:cSldViewPr>
      <p:cViewPr varScale="1">
        <p:scale>
          <a:sx n="96" d="100"/>
          <a:sy n="96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D393C-8801-40A8-978F-D46B6051BD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s://code.google.com/p/go/downloads/list" TargetMode="External"/><Relationship Id="rId1" Type="http://schemas.openxmlformats.org/officeDocument/2006/relationships/hyperlink" Target="https://github.com/astaxie/build-web-application-with-golang/blob/master/ebook/01.1.m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astaxie/godoc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ituring.com.cn/article/37642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vimeo.com/49718712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lucifr.com/2011/08/31/sublime-text-2-tricks-and-tips/" TargetMode="External"/><Relationship Id="rId3" Type="http://schemas.openxmlformats.org/officeDocument/2006/relationships/hyperlink" Target="http://my.oschina.net/Obahua/blog/110767" TargetMode="External"/><Relationship Id="rId2" Type="http://schemas.openxmlformats.org/officeDocument/2006/relationships/hyperlink" Target="http://www.sublimetext.com/" TargetMode="External"/><Relationship Id="rId1" Type="http://schemas.openxmlformats.org/officeDocument/2006/relationships/hyperlink" Target="https://github.com/astaxie/build-web-application-with-golang/blob/master/ebook/01.4.md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916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并发支持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编译型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系统编程语言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，旨在创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造一门具有在静态编译语言的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和动态语言的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高效开发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之间拥有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良好平衡点的一门编程语言。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的主要特点有哪些？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类型安全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内存安全</a:t>
            </a:r>
            <a:endParaRPr lang="en-US" altLang="zh-CN" sz="2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以非常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极低代价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的方案实现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垃圾回收机制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快速编译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（同时解决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语言中头文件太多的问题）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为多核计算机提供性能提升的方案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编码支持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2991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392681"/>
            <a:ext cx="1512167" cy="96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燕尾形箭头 4"/>
          <p:cNvSpPr/>
          <p:nvPr/>
        </p:nvSpPr>
        <p:spPr>
          <a:xfrm>
            <a:off x="3818557" y="2708920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08" y="2264451"/>
            <a:ext cx="1356596" cy="122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576380"/>
            <a:ext cx="2875037" cy="30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0319" y="4149080"/>
            <a:ext cx="7132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入包之后，就可以使用格式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&gt;.&lt;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来对包中的函数进行调用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如果导入包之后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未调用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其中的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将会报出编译错误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当使用第三方包时，包名可能会非常接近或者相同，此时就可以使用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别名来进行区别和调用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省略调用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不建议使用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，易混淆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和别名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同时使用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1249175" cy="69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燕尾形箭头 9"/>
          <p:cNvSpPr/>
          <p:nvPr/>
        </p:nvSpPr>
        <p:spPr>
          <a:xfrm>
            <a:off x="3491880" y="327193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13728"/>
            <a:ext cx="2675383" cy="49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37" y="4499996"/>
            <a:ext cx="2897898" cy="166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7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可见性规则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语言中，使用 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大小写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来决定该 常量、变量、类型、接口、结构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是否可以被外部包所调用：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根据约定，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首字母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14" y="5085184"/>
            <a:ext cx="4176464" cy="62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26" y="3356993"/>
            <a:ext cx="3672407" cy="80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5390" y="446169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首字母 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大写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44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既然导入多个包时可以进行简写，那么声明多个 常量、全局变量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或一般类型（非接口、非结构）是否也可以用同样的方法呢？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请动手验证。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16793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3137"/>
            <a:ext cx="205791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170256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9458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基本类型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布尔型：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取值范围：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true, false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注意事项：不可以用数字代表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整型：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uint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根据运行平台可能为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位整型：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int8/uint8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取值范围：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-128~127/0~255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字节型：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uint8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2985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基本类型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位整型：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int16/uint16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取值范围：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-32768~32767/0~65535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位整型：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uint32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取值范围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2^32/2~2^32/2-1/0~2^32-1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int64/uint64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取值范围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2^64/2~2^64/2-1/0~2^64-1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float32/float64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4/8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小数位：精确到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7/15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小数位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8657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基本类型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复数：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complex64/complex128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8/16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足够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保存指针的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位或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整数型：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uintptr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其它值类型：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array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引用类型：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接口类型：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inteface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函数类型：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60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类型零值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零值并不等于空值，而是当变量被声明为某种类型后的默认值，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通常情况下值类型的默认值为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空字符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类型别名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40070"/>
            <a:ext cx="1800200" cy="10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燕尾形箭头 6"/>
          <p:cNvSpPr/>
          <p:nvPr/>
        </p:nvSpPr>
        <p:spPr>
          <a:xfrm>
            <a:off x="3851920" y="458566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04" y="4638225"/>
            <a:ext cx="1592916" cy="47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76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单个变量的声明与赋值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变量的声明格式：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变量的赋值格式：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&lt;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声明的同时赋值：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变量类型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4801"/>
            <a:ext cx="3972319" cy="18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19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多个变量的声明与赋值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全局变量的声明可使用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的方式进行简写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全局变量的声明不可以省略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，但可使用并行方式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所有变量都可以使用类型推断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局部变量不可以使用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的方式简写，只能使用并行方式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38" y="3861048"/>
            <a:ext cx="2592289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36392"/>
            <a:ext cx="3063357" cy="13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9683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源码安装：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参考链接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标准包安装：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第三方工具安装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环境变量与工作目录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根据约定，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GOPATH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下需要建立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个目录：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（存放编译后生成的可执行文件）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（存放编译后生成的包文件）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（存放项目源码）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81826"/>
            <a:ext cx="4391496" cy="271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96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变量的类型转换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中不存在隐式转换，所有类型转换必须显式声明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转换只能发生在两种相互兼容的类型之间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类型转换的格式：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alueA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[:]=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TypeOfValueA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&gt;(&lt;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11555"/>
            <a:ext cx="329759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请尝试运行以下代码，看会发生什么，并思考为什么。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52936"/>
            <a:ext cx="1656183" cy="96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501569"/>
            <a:ext cx="7923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tring()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表示将数据转换成文本格式，因为计算机中存储的任何东西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本质上都是数字，因此此函数自然地认为我们需要的是用数字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634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常量的定义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常量的值在编译时就已经确定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常量的定义格式与变量基本相同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等号右侧必须是常量或者常量表达式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常量表达式中的函数必须是内置函数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30124"/>
            <a:ext cx="3672408" cy="221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常量的初始化规则与枚举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在定义常量组时，如果不提供初始值，则表示将使用上行的表达式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使用相同的表达式不代表具有相同的值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是常量的计数器，从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开始，组中每定义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个常量自动递增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通过初始化规则与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可以达到枚举的效果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每遇到一个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就会重置为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49080"/>
            <a:ext cx="164589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9080"/>
            <a:ext cx="25922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970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中的运算符均是从左至右结合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优先级（从高到低）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^      !                     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（一元运算符）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      /    %    &lt;&lt;    &gt;&gt;    &amp;      &amp;^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     -     |      ^      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（二元运算符）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   !=   &lt;    &lt;=    &gt;=    &gt;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&lt;-                    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（专门用于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37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请尝试结合常量的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运算符实现计算机储存单位的枚举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54916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3016"/>
            <a:ext cx="206983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4627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虽然保留了指针，但与其它编程语言不同的是，在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当中不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支持指针运算以及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”-&gt;”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运算符，而直接采用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”.”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选择符来操作指针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目标对象的成员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”&amp;”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取变量地址，使用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通过指针间接访问目标对象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而非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递增递减语句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当中，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是作为语句而并不是作为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936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判断语句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条件表达式没有括号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支持一个初始化表达式（可以是并行方式）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左大括号必须和条件语句或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支持单行模式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初始化语句中的变量为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级别，同时隐藏外部同名变量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1.0.3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版本中的编译器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76" y="4468713"/>
            <a:ext cx="2695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一个循环语句关键字，但支持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种形式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初始化和步进表达式可以是多个值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条件语句每次循环都会被重新检查，因此不建议在条件语句中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使用函数，尽量提前计算好条件并以变量或常量代替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大括号必须和条件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语句在同一行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154795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79132"/>
            <a:ext cx="1472615" cy="126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4" y="4434215"/>
            <a:ext cx="2242148" cy="115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选择语句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可以使用任何类型或表达式作为条件语句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，一旦条件符合自动终止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希望继续执行下一个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fallthrough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支持一个初始化表达式（可以是并行方式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），右侧需跟分号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左大括号必须和条件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语句在同一行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5884"/>
            <a:ext cx="2280964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75884"/>
            <a:ext cx="2074775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12" y="4183389"/>
            <a:ext cx="2410089" cy="169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866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在命令行或终端输入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即可查看所有支持的命令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常用命令简介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：获取远程包（需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提前安装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run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：直接运行程序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build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：测试编译，检查是否有编译错误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：格式化源码（部分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在保存时自动调用）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install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：编译包文件并编译整个程序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test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：运行测试文件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doc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：查看文档（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CHM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手册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05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break, continue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三个语法都可以配合标签使用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标签名区分大小写，若不使用会造成编译错误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配合标签可用于多层循环的跳出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是调整执行位置，与其它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个语句配合标签的结果并不相同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83181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8579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804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将下图中的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，程序运行的结果还一样吗？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请尝试并思考为什么。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28" y="328498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177628" y="5301208"/>
            <a:ext cx="235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是调整执行位置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定义数组的格式：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[n]&lt;type&gt;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n&gt;=0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数组长度也是类型的一部分，因此具有不同长度的数组为不同类型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注意区分指向数组的指针和指针数组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中为值类型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数组之间可以使用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进行比较，但不可以使用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来创建数组，此方法返回一个指向数组的指针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支持多维数组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语言版冒泡排序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其本身并不是数组，它指向底层的数组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作为变长数组的替代方案，可以关联底层数组的局部或全部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为引用类型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可以直接创建或从底层数组获取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获取元素个数，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获取容量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如果多个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指向相同底层数组，其中一个的值改变会影响全部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ake([]T,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cap)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可以省略，则和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的值相同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表示存数的元素个数，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表示容量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08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与底层数组的对应关系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github.com/astaxie/build-web-application-with-golang/raw/master/ebook/images/2.2.slice.png?raw=tru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8196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5816" y="5661248"/>
            <a:ext cx="28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本图来源</a:t>
            </a:r>
            <a:r>
              <a:rPr lang="en-US" altLang="zh-CN" dirty="0" smtClean="0"/>
              <a:t>《Go Web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Reslice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时索引以被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的切片为准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索引不可以超过被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的切片的容量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索引越界不会导致底层数组的重新分配而是引发错误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尾部追加元素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追加在另一个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如果最终长度未超过追加到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的容量则返回原始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如果超过追加到的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的容量则将重新分配数组并拷贝原始数据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Copy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34350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类似其它语言中的哈希表或者字典，以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形式存储数据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必须是支持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比较运算的类型，不可以是函数、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查找比线性搜索快很多，但比使用索引访问数据的类型慢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创建，支持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:=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这种简写方式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ake([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keyType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valueType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cap)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表示容量，可省略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超出容量时会自动扩容，但尽量提供一个合理的初始值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获取元素个数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对不存在时自动添加，使用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删除某键值对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range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进行迭代操作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159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range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部分讲解的知识，尝试将类型为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map[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]string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的键和值进行交换，变成类型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map[string]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程序正确运行后应输出如下结果：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999"/>
            <a:ext cx="3744416" cy="56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默认参数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但支持以下特性：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无需声明原型、不定长度变参、多返回值、命名返回值参数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匿名函数、闭包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定义函数使用关键字 </a:t>
            </a:r>
            <a:r>
              <a:rPr lang="en-US" altLang="zh-CN" sz="20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，且左大括号不能另起一行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函数也可以作为一种类型使用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4359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efer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的执行方式类似其它语言中的析构函数，在函数体执行结束后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按照调用顺序的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相反顺序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逐个执行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即使函数发生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严重错误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也会执行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支持匿名函数的调用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常用于资源清理、文件关闭、解锁以及记录时间等操作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通过与匿名函数配合可在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函数计算结果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如果函数体内某个变量作为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时匿名函数的参数，则在定义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时即已经获得了拷贝，否则则是引用某个变量的地址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没有异常机制，但有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panic/recover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模式来处理错误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Panic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可以在任何地方引发，但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recover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调用的函数中有效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程序的整体结构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90688"/>
            <a:ext cx="3473839" cy="440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121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运行以下程序并分析输出结果。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910792"/>
            <a:ext cx="4752529" cy="212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606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非常相似，并且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&lt;Name&gt;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{}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定义结构，名称遵循可见性规则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支持指向自身的指针类型成员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支持匿名结构，可用作成员或定义成员变量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匿名结构也可以用于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可以使用字面值对结构进行初始化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允许直接通过指针来读写结构成员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相同类型的成员可进行直接拷贝赋值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比较运算符，但不支持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支持匿名字段，本质上是定义了以某个类型名为名称的字段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嵌入结构作为匿名字段看起来像继承，但不是继承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可以使用匿名字段指针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如果匿名字段和外层结构有同名字段，应该如何进行操作？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请思考并尝试。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中虽没有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，但依旧有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通过显示说明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来实现与某个类型的组合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包中的类型定义方法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类型的值或者指针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不存在方法重载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可以使用值或指针来调用方法，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会自动完成转换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从某种意义上来说，方法是函数的语法糖，因为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其实就是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方法所接收的第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 Value vs. Method Expression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如果外部结构和嵌入结构存在同名方法，则优先调用外部结构的方法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类型别名不会拥有底层类型所附带的方法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方法可以调用结构中的非公开字段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6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根据为结构增加方法的知识，尝试声明一个底层类型为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并实现调用某个方法就递增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a:=0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a.Increase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8180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接口是一个或多个方法签名的集合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只要某个类型拥有该接口的所有方法签名，即算实现该接口，无需显示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声明实现了哪个接口，这称为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Structural Typing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接口只有方法声明，没有实现，没有数据字段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接口可以匿名嵌入其它接口，或嵌入到结构中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将对象赋值给接口时，会发生拷贝，而接口内部存储的是指向这个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复制品的指针，既无法修改复制品的状态，也无法获取指针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只有当接口存储的类型和对象都为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时，接口才等于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接口调用不会做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的自动转换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接口同样支持匿名字段方法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接口也可实现类似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中的多态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空接口可以作为任何类型数据的容器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46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类型断言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通过类型断言的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 pattern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可以判断接口中的数据类型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switch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则可针对空接口进行比较全面的类型判断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接口转换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可以将拥有超集的接口转换为子集的接口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延伸阅读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hlinkClick r:id="rId1" action="ppaction://hlinkfile"/>
              </a:rPr>
              <a:t>评</a:t>
            </a:r>
            <a:r>
              <a:rPr lang="en-US" altLang="zh-CN" sz="2000" b="1" dirty="0">
                <a:hlinkClick r:id="rId1" action="ppaction://hlinkfile"/>
              </a:rPr>
              <a:t>: </a:t>
            </a:r>
            <a:r>
              <a:rPr lang="zh-CN" altLang="en-US" sz="2000" b="1" dirty="0">
                <a:hlinkClick r:id="rId1" action="ppaction://hlinkfile"/>
              </a:rPr>
              <a:t>为什么我不喜欢</a:t>
            </a:r>
            <a:r>
              <a:rPr lang="en-US" altLang="zh-CN" sz="2000" b="1" dirty="0">
                <a:hlinkClick r:id="rId1" action="ppaction://hlinkfile"/>
              </a:rPr>
              <a:t>Go</a:t>
            </a:r>
            <a:r>
              <a:rPr lang="zh-CN" altLang="en-US" sz="2000" b="1" dirty="0">
                <a:hlinkClick r:id="rId1" action="ppaction://hlinkfile"/>
              </a:rPr>
              <a:t>语言式的接口</a:t>
            </a:r>
            <a:r>
              <a:rPr lang="zh-CN" altLang="en-US" sz="2000" b="1" dirty="0"/>
              <a:t> 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809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reflection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反射可大大提高程序的灵活性，使得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interface{}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有更大的发挥余地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反射使用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ValueOf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函数从接口中获取目标对象信息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反射会将匿名字段作为独立字段（匿名字段本质）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要利用反射修改对象状态，前提是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interface.data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settable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pointer-interface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通过反射可以“动态”调用方法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定义一个结构，通过反射来打印其信息，并调用方法。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173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concurrency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很多人都是冲着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大肆宣扬的高并发而忍不住跃跃欲试，但其实从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源码的解析来看，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goroutine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只是由官方实现的超级“线程池”而已。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不过话说回来，每个实例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4-5KB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的栈内存占用和由于实现机制而大幅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减少的创建和销毁开销，是制造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号称的高并发的根本原因。另外，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goroutine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的简单易用，也在语言层面上给予了开发者巨大的便利。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并发不是并行：</a:t>
            </a:r>
            <a:r>
              <a:rPr lang="en-US" altLang="zh-CN" sz="2000" dirty="0">
                <a:hlinkClick r:id="rId1"/>
              </a:rPr>
              <a:t>Concurrency Is Not </a:t>
            </a:r>
            <a:r>
              <a:rPr lang="en-US" altLang="zh-CN" sz="2000" dirty="0" smtClean="0">
                <a:hlinkClick r:id="rId1"/>
              </a:rPr>
              <a:t>Parallelism</a:t>
            </a:r>
            <a:endParaRPr lang="en-US" altLang="zh-CN" sz="2000" dirty="0" smtClean="0"/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并发主要由切换时间片来实现“同时”运行，在并行则是直接利用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多核实现多线程的运行，但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可以设置使用核数，以发挥多核计算机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的能力。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Goroutine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奉行通过通信来共享内存，而不是共享内存来通信。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4395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开发工具安装及配置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本套教程主要使用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Sublime Text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安装方案：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参考链接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Sublime Text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Sublime Text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官方网站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gosublime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（破解版可能无法安装）：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安装指令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Sublime Text 2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入门及技巧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278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goroutine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沟通的桥梁，大都是阻塞同步的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是引用类型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range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来迭代不断操作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可以设置单向或双向通道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可以设置缓存大小，在未被填满前不会发生阻塞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可处理一个或多个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的发送与接收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同时有多个可用的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时按随机顺序处理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可用空的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来阻塞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可设置超时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1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”Hello world!”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392488" cy="193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354151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hello.go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5001298"/>
            <a:ext cx="4536504" cy="4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笔记的使用方法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课程大纲给出了知识点讲解的时间点，方便快速定位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补充说明在教程录制完成后根据反馈进行修正或补充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相关链接给出了课件中所有用到的链接，方便在看视频的同时打开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43200"/>
            <a:ext cx="3024336" cy="170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1228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内置关键字（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个均为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default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interface        select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          defer              go           map    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else     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package        switch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fallthrough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if             range             type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  for                  import    return  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：单行注释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/* */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：多行注释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讲师：无闻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498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程序的一般结构：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basic_structure.go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程序是通过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来组织的（与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名称为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的包可以包含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个可执行程序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有且仅有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关键字来导入其它非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关键字来进行常量的定义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通过在函数体外部使用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关键字来进行全局变量的声明与赋值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关键字来进行结构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或接口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的声明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关键字来进行函数的声明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7555</Words>
  <Application>WPS 演示</Application>
  <PresentationFormat>全屏显示(4:3)</PresentationFormat>
  <Paragraphs>710</Paragraphs>
  <Slides>50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</vt:lpstr>
      <vt:lpstr>宋体</vt:lpstr>
      <vt:lpstr>Wingdings</vt:lpstr>
      <vt:lpstr>Century Gothic</vt:lpstr>
      <vt:lpstr>Courier New</vt:lpstr>
      <vt:lpstr>微软雅黑</vt:lpstr>
      <vt:lpstr>Palatino Linotype</vt:lpstr>
      <vt:lpstr>幼圆</vt:lpstr>
      <vt:lpstr>Arial Unicode MS</vt:lpstr>
      <vt:lpstr>Segoe Print</vt:lpstr>
      <vt:lpstr>Calibri</vt:lpstr>
      <vt:lpstr>主管人员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Go编程基础</dc:title>
  <dc:creator>Unknown</dc:creator>
  <cp:lastModifiedBy>qinfengcangcang@163.com</cp:lastModifiedBy>
  <cp:revision>325</cp:revision>
  <dcterms:created xsi:type="dcterms:W3CDTF">2013-03-20T22:44:00Z</dcterms:created>
  <dcterms:modified xsi:type="dcterms:W3CDTF">2018-02-10T07:23:00Z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