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17天"/>
          <p:cNvSpPr txBox="1"/>
          <p:nvPr/>
        </p:nvSpPr>
        <p:spPr>
          <a:xfrm>
            <a:off x="5297982" y="3892550"/>
            <a:ext cx="4043783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Go培训第17天</a:t>
            </a:r>
          </a:p>
        </p:txBody>
      </p:sp>
      <p:sp>
        <p:nvSpPr>
          <p:cNvPr id="120" name="tony"/>
          <p:cNvSpPr txBox="1"/>
          <p:nvPr/>
        </p:nvSpPr>
        <p:spPr>
          <a:xfrm>
            <a:off x="6940550" y="5073649"/>
            <a:ext cx="6903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12. 模板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12. 模板</a:t>
            </a:r>
          </a:p>
        </p:txBody>
      </p:sp>
      <p:sp>
        <p:nvSpPr>
          <p:cNvPr id="161" name="1）循环"/>
          <p:cNvSpPr txBox="1"/>
          <p:nvPr/>
        </p:nvSpPr>
        <p:spPr>
          <a:xfrm>
            <a:off x="2164359" y="3420446"/>
            <a:ext cx="22852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1）循环</a:t>
            </a:r>
          </a:p>
        </p:txBody>
      </p:sp>
      <p:sp>
        <p:nvSpPr>
          <p:cNvPr id="162" name="&lt;html&gt;…"/>
          <p:cNvSpPr txBox="1"/>
          <p:nvPr/>
        </p:nvSpPr>
        <p:spPr>
          <a:xfrm>
            <a:off x="4858692" y="2625128"/>
            <a:ext cx="4140049" cy="4503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&lt;html&gt;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&lt;head&gt;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&lt;/head&gt;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&lt;body&gt;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{{range .}}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    {{if gt .Age 18}}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    &lt;p&gt;hello, old man, {{.Name}}&lt;/p&gt;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    {{else}}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    &lt;p&gt;hello,young man, {{.Name}}&lt;/p&gt;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    {{end}}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{{end}}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&lt;/body&gt;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&lt;/html&gt;</a:t>
            </a:r>
          </a:p>
        </p:txBody>
      </p:sp>
      <p:sp>
        <p:nvSpPr>
          <p:cNvPr id="163" name="{{range.}}…"/>
          <p:cNvSpPr txBox="1"/>
          <p:nvPr/>
        </p:nvSpPr>
        <p:spPr>
          <a:xfrm>
            <a:off x="2138521" y="4089399"/>
            <a:ext cx="278861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</a:p>
          <a:p>
            <a:pPr/>
            <a:r>
              <a:t>{{range.}} </a:t>
            </a:r>
          </a:p>
          <a:p>
            <a:pPr/>
          </a:p>
          <a:p>
            <a:pPr/>
            <a:r>
              <a:t>{{end 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秒杀平台核心功能"/>
          <p:cNvSpPr txBox="1"/>
          <p:nvPr/>
        </p:nvSpPr>
        <p:spPr>
          <a:xfrm>
            <a:off x="4616449" y="785213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秒杀平台核心功能</a:t>
            </a:r>
          </a:p>
        </p:txBody>
      </p:sp>
      <p:pic>
        <p:nvPicPr>
          <p:cNvPr id="166" name="商品添加" descr="商品添加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1215" y="3926385"/>
            <a:ext cx="1767959" cy="1900830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67" name="商品浏览" descr="商品浏览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7357" y="3926385"/>
            <a:ext cx="1767958" cy="1900830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68" name="强制售罄" descr="强制售罄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73929" y="3926385"/>
            <a:ext cx="1767959" cy="1900830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69" name="商品修改" descr="商品修改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67713" y="3926385"/>
            <a:ext cx="1767958" cy="1900830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秒杀平台核心功能"/>
          <p:cNvSpPr txBox="1"/>
          <p:nvPr/>
        </p:nvSpPr>
        <p:spPr>
          <a:xfrm>
            <a:off x="4616449" y="785213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秒杀平台核心功能</a:t>
            </a:r>
          </a:p>
        </p:txBody>
      </p:sp>
      <p:sp>
        <p:nvSpPr>
          <p:cNvPr id="172" name="13. 表设计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13. 表设计</a:t>
            </a:r>
          </a:p>
        </p:txBody>
      </p:sp>
      <p:sp>
        <p:nvSpPr>
          <p:cNvPr id="173" name="CREATE TABLE `product` (…"/>
          <p:cNvSpPr txBox="1"/>
          <p:nvPr/>
        </p:nvSpPr>
        <p:spPr>
          <a:xfrm>
            <a:off x="3138764" y="4014564"/>
            <a:ext cx="6727272" cy="488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200000"/>
              </a:lnSpc>
            </a:pPr>
            <a:r>
              <a:t>CREATE TABLE `product` (</a:t>
            </a:r>
          </a:p>
          <a:p>
            <a:pPr>
              <a:lnSpc>
                <a:spcPct val="200000"/>
              </a:lnSpc>
            </a:pPr>
            <a:r>
              <a:t>  `id` int(11)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NOT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NULL</a:t>
            </a:r>
            <a:r>
              <a:t>,</a:t>
            </a:r>
          </a:p>
          <a:p>
            <a:pPr>
              <a:lnSpc>
                <a:spcPct val="200000"/>
              </a:lnSpc>
            </a:pPr>
            <a:r>
              <a:t>  `name` varchar(1024)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NOT NULL</a:t>
            </a:r>
            <a:r>
              <a:t>,</a:t>
            </a:r>
          </a:p>
          <a:p>
            <a:pPr>
              <a:lnSpc>
                <a:spcPct val="200000"/>
              </a:lnSpc>
            </a:pPr>
            <a:r>
              <a:t>  `total` int(11)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DEFAULT 0</a:t>
            </a:r>
            <a:r>
              <a:t>,</a:t>
            </a:r>
          </a:p>
          <a:p>
            <a:pPr>
              <a:lnSpc>
                <a:spcPct val="200000"/>
              </a:lnSpc>
            </a:pPr>
            <a:r>
              <a:t>  `status` int(11)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DEFAULT 0</a:t>
            </a:r>
            <a:r>
              <a:t>,</a:t>
            </a:r>
          </a:p>
          <a:p>
            <a:pPr>
              <a:lnSpc>
                <a:spcPct val="200000"/>
              </a:lnSpc>
            </a:pPr>
            <a:r>
              <a:t>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PRIMARY KEY (`id`)</a:t>
            </a:r>
          </a:p>
          <a:p>
            <a:pPr>
              <a:lnSpc>
                <a:spcPct val="200000"/>
              </a:lnSpc>
            </a:pPr>
            <a:r>
              <a:t>) ENGINE=InnoDB DEFAULT CHARSET=utf8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课后作业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课后作业</a:t>
            </a:r>
          </a:p>
        </p:txBody>
      </p:sp>
      <p:sp>
        <p:nvSpPr>
          <p:cNvPr id="176" name="1. 把今天的秒杀管理后台，自己实现一遍"/>
          <p:cNvSpPr txBox="1"/>
          <p:nvPr/>
        </p:nvSpPr>
        <p:spPr>
          <a:xfrm>
            <a:off x="1390514" y="2584450"/>
            <a:ext cx="570159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5000"/>
              </a:lnSpc>
              <a:defRPr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1. 把今天的秒杀管理后台，自己实现一遍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秒杀管理平台实现"/>
          <p:cNvSpPr txBox="1"/>
          <p:nvPr/>
        </p:nvSpPr>
        <p:spPr>
          <a:xfrm>
            <a:off x="1726888" y="2779348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秒杀管理平台实现</a:t>
            </a:r>
          </a:p>
        </p:txBody>
      </p:sp>
      <p:sp>
        <p:nvSpPr>
          <p:cNvPr id="123" name="Outline"/>
          <p:cNvSpPr txBox="1"/>
          <p:nvPr/>
        </p:nvSpPr>
        <p:spPr>
          <a:xfrm>
            <a:off x="6502400" y="1047749"/>
            <a:ext cx="10799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Outline</a:t>
            </a:r>
          </a:p>
        </p:txBody>
      </p:sp>
      <p:sp>
        <p:nvSpPr>
          <p:cNvPr id="124" name="3. 课后作业"/>
          <p:cNvSpPr txBox="1"/>
          <p:nvPr/>
        </p:nvSpPr>
        <p:spPr>
          <a:xfrm>
            <a:off x="1713969" y="479996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课后作业</a:t>
            </a:r>
          </a:p>
        </p:txBody>
      </p:sp>
      <p:sp>
        <p:nvSpPr>
          <p:cNvPr id="125" name="2. 平台测试和调试"/>
          <p:cNvSpPr txBox="1"/>
          <p:nvPr/>
        </p:nvSpPr>
        <p:spPr>
          <a:xfrm>
            <a:off x="1726888" y="3694388"/>
            <a:ext cx="2586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平台测试和调试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eego web开发"/>
          <p:cNvSpPr txBox="1"/>
          <p:nvPr/>
        </p:nvSpPr>
        <p:spPr>
          <a:xfrm>
            <a:off x="5056276" y="789813"/>
            <a:ext cx="22652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beego web开发</a:t>
            </a:r>
          </a:p>
        </p:txBody>
      </p:sp>
      <p:sp>
        <p:nvSpPr>
          <p:cNvPr id="128" name="6. Beego web开发"/>
          <p:cNvSpPr txBox="1"/>
          <p:nvPr/>
        </p:nvSpPr>
        <p:spPr>
          <a:xfrm>
            <a:off x="1525541" y="1898229"/>
            <a:ext cx="26212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6. Beego web开发</a:t>
            </a:r>
          </a:p>
        </p:txBody>
      </p:sp>
      <p:sp>
        <p:nvSpPr>
          <p:cNvPr id="129" name="规划好url"/>
          <p:cNvSpPr txBox="1"/>
          <p:nvPr/>
        </p:nvSpPr>
        <p:spPr>
          <a:xfrm>
            <a:off x="1950408" y="2751535"/>
            <a:ext cx="179066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arenR" startAt="1"/>
            </a:lvl1pPr>
          </a:lstStyle>
          <a:p>
            <a:pPr/>
            <a:r>
              <a:t>规划好url</a:t>
            </a:r>
          </a:p>
        </p:txBody>
      </p:sp>
      <p:sp>
        <p:nvSpPr>
          <p:cNvPr id="130" name="2) 添加路由"/>
          <p:cNvSpPr txBox="1"/>
          <p:nvPr/>
        </p:nvSpPr>
        <p:spPr>
          <a:xfrm>
            <a:off x="1756628" y="3699678"/>
            <a:ext cx="19178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2) 添加路由</a:t>
            </a:r>
          </a:p>
        </p:txBody>
      </p:sp>
      <p:sp>
        <p:nvSpPr>
          <p:cNvPr id="131" name="3)  开发controller，继承beego.Controller"/>
          <p:cNvSpPr txBox="1"/>
          <p:nvPr/>
        </p:nvSpPr>
        <p:spPr>
          <a:xfrm>
            <a:off x="1756628" y="4616450"/>
            <a:ext cx="58533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3)  开发controller，继承beego.Controller</a:t>
            </a:r>
          </a:p>
        </p:txBody>
      </p:sp>
      <p:sp>
        <p:nvSpPr>
          <p:cNvPr id="132" name="4) 测试"/>
          <p:cNvSpPr txBox="1"/>
          <p:nvPr/>
        </p:nvSpPr>
        <p:spPr>
          <a:xfrm>
            <a:off x="1756628" y="5533221"/>
            <a:ext cx="13082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4) 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ego web开发"/>
          <p:cNvSpPr txBox="1"/>
          <p:nvPr/>
        </p:nvSpPr>
        <p:spPr>
          <a:xfrm>
            <a:off x="5056276" y="789813"/>
            <a:ext cx="22652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beego web开发</a:t>
            </a:r>
          </a:p>
        </p:txBody>
      </p:sp>
      <p:sp>
        <p:nvSpPr>
          <p:cNvPr id="135" name="6. Beego 模板渲染"/>
          <p:cNvSpPr txBox="1"/>
          <p:nvPr/>
        </p:nvSpPr>
        <p:spPr>
          <a:xfrm>
            <a:off x="1525541" y="1898229"/>
            <a:ext cx="265511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6. Beego 模板渲染</a:t>
            </a:r>
          </a:p>
        </p:txBody>
      </p:sp>
      <p:sp>
        <p:nvSpPr>
          <p:cNvPr id="136" name="把需要传给模板的变量赋值给beego.controller里面的Data字段"/>
          <p:cNvSpPr txBox="1"/>
          <p:nvPr/>
        </p:nvSpPr>
        <p:spPr>
          <a:xfrm>
            <a:off x="1950408" y="2751535"/>
            <a:ext cx="889829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arenR" startAt="1"/>
            </a:lvl1pPr>
          </a:lstStyle>
          <a:p>
            <a:pPr/>
            <a:r>
              <a:t>把需要传给模板的变量赋值给beego.controller里面的Data字段</a:t>
            </a:r>
          </a:p>
        </p:txBody>
      </p:sp>
      <p:sp>
        <p:nvSpPr>
          <p:cNvPr id="137" name="2) 实现模板逻辑"/>
          <p:cNvSpPr txBox="1"/>
          <p:nvPr/>
        </p:nvSpPr>
        <p:spPr>
          <a:xfrm>
            <a:off x="1905277" y="3757357"/>
            <a:ext cx="22988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2) 实现模板逻辑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7. 模板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7. 模板</a:t>
            </a:r>
          </a:p>
        </p:txBody>
      </p:sp>
      <p:sp>
        <p:nvSpPr>
          <p:cNvPr id="140" name="1）替换 {{.字段名}}"/>
          <p:cNvSpPr txBox="1"/>
          <p:nvPr/>
        </p:nvSpPr>
        <p:spPr>
          <a:xfrm>
            <a:off x="2164359" y="3420446"/>
            <a:ext cx="27886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1）替换 {{.字段名}}</a:t>
            </a:r>
          </a:p>
        </p:txBody>
      </p:sp>
      <p:sp>
        <p:nvSpPr>
          <p:cNvPr id="141" name="package main…"/>
          <p:cNvSpPr txBox="1"/>
          <p:nvPr/>
        </p:nvSpPr>
        <p:spPr>
          <a:xfrm>
            <a:off x="5574443" y="1473199"/>
            <a:ext cx="6174161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package main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import (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"fmt"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"os"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"text/template"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type Person struct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Name string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age  string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 main()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t, err := template.ParseFiles("./index.html")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if err != nil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fmt.Println("parse file err:", err)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return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p := Person{Name: "Mary", age: "31"}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if err := t.Execute(os.Stdout, p); err != nil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fmt.Println("There was an error:", err.Error())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8. 模板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8. 模板</a:t>
            </a:r>
          </a:p>
        </p:txBody>
      </p:sp>
      <p:sp>
        <p:nvSpPr>
          <p:cNvPr id="144" name="1）if判断"/>
          <p:cNvSpPr txBox="1"/>
          <p:nvPr/>
        </p:nvSpPr>
        <p:spPr>
          <a:xfrm>
            <a:off x="2164359" y="3420446"/>
            <a:ext cx="27886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1）if判断</a:t>
            </a:r>
          </a:p>
        </p:txBody>
      </p:sp>
      <p:sp>
        <p:nvSpPr>
          <p:cNvPr id="145" name="&lt;html&gt;…"/>
          <p:cNvSpPr txBox="1"/>
          <p:nvPr/>
        </p:nvSpPr>
        <p:spPr>
          <a:xfrm>
            <a:off x="3974405" y="4013200"/>
            <a:ext cx="5055990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&lt;html&gt;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&lt;head&gt;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&lt;/head&gt;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&lt;body&gt;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{{if gt .Age 18}}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&lt;p&gt;hello, old man, {{.Name}}&lt;/p&gt;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{{else}}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&lt;p&gt;hello,young man, {{.Name}}&lt;/p&gt;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{{end}}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&lt;/body&gt;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9. 模板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9. 模板</a:t>
            </a:r>
          </a:p>
        </p:txBody>
      </p:sp>
      <p:sp>
        <p:nvSpPr>
          <p:cNvPr id="148" name="2）if常见操作符"/>
          <p:cNvSpPr txBox="1"/>
          <p:nvPr/>
        </p:nvSpPr>
        <p:spPr>
          <a:xfrm>
            <a:off x="2164359" y="3420446"/>
            <a:ext cx="22852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2）if常见操作符</a:t>
            </a:r>
          </a:p>
        </p:txBody>
      </p:sp>
      <p:sp>
        <p:nvSpPr>
          <p:cNvPr id="149" name="• not 非 {{if not .condition}}  {{end}}…"/>
          <p:cNvSpPr txBox="1"/>
          <p:nvPr/>
        </p:nvSpPr>
        <p:spPr>
          <a:xfrm>
            <a:off x="4847323" y="322270"/>
            <a:ext cx="3310154" cy="910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not 非</a:t>
            </a:r>
            <a:br/>
            <a:r>
              <a:t>{{if not .condition}}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and 与</a:t>
            </a:r>
            <a:br/>
            <a:r>
              <a:t>{{if and .condition1 .condition2}}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or 或</a:t>
            </a:r>
            <a:br/>
            <a:r>
              <a:t>{{if or .condition1 .condition2}}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eq 等于</a:t>
            </a:r>
            <a:br/>
            <a:r>
              <a:t>{{if eq .var1 .var2}}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ne 不等于</a:t>
            </a:r>
            <a:br/>
            <a:r>
              <a:t>{{if ne .var1 .var2}}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lt 小于 (less than)</a:t>
            </a:r>
            <a:br/>
            <a:r>
              <a:t>{{if lt .var1 .var2}}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le 小于等于</a:t>
            </a:r>
            <a:br/>
            <a:r>
              <a:t>{{if le .var1 .var2}}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gt 大于</a:t>
            </a:r>
            <a:br/>
            <a:r>
              <a:t>{{if gt .var1 .var2}}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ge 大于等于</a:t>
            </a:r>
            <a:br/>
            <a:r>
              <a:t>{{if ge .var1 .var2}} </a:t>
            </a:r>
            <a:br/>
            <a:r>
              <a:t>{{end}}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10. 模板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10. 模板</a:t>
            </a:r>
          </a:p>
        </p:txBody>
      </p:sp>
      <p:sp>
        <p:nvSpPr>
          <p:cNvPr id="152" name="3）{{.}}"/>
          <p:cNvSpPr txBox="1"/>
          <p:nvPr/>
        </p:nvSpPr>
        <p:spPr>
          <a:xfrm>
            <a:off x="2164359" y="3420446"/>
            <a:ext cx="22852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3）{{.}}</a:t>
            </a:r>
          </a:p>
        </p:txBody>
      </p:sp>
      <p:sp>
        <p:nvSpPr>
          <p:cNvPr id="153" name="&lt;html&gt;…"/>
          <p:cNvSpPr txBox="1"/>
          <p:nvPr/>
        </p:nvSpPr>
        <p:spPr>
          <a:xfrm>
            <a:off x="4883632" y="3498253"/>
            <a:ext cx="3237536" cy="2757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&lt;html&gt;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&lt;head&gt;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&lt;/head&gt;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&lt;body&gt;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&lt;p&gt;hello, old man, {{.}}&lt;/p&gt;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&lt;/body&gt;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1. 模板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11. 模板</a:t>
            </a:r>
          </a:p>
        </p:txBody>
      </p:sp>
      <p:sp>
        <p:nvSpPr>
          <p:cNvPr id="156" name="4）{{with .Var}}"/>
          <p:cNvSpPr txBox="1"/>
          <p:nvPr/>
        </p:nvSpPr>
        <p:spPr>
          <a:xfrm>
            <a:off x="2164359" y="3420446"/>
            <a:ext cx="22852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4）{{with .Var}}</a:t>
            </a:r>
          </a:p>
        </p:txBody>
      </p:sp>
      <p:sp>
        <p:nvSpPr>
          <p:cNvPr id="157" name="&lt;html&gt;…"/>
          <p:cNvSpPr txBox="1"/>
          <p:nvPr/>
        </p:nvSpPr>
        <p:spPr>
          <a:xfrm>
            <a:off x="5762102" y="3323628"/>
            <a:ext cx="3237536" cy="31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&lt;html&gt;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&lt;head&gt;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&lt;/head&gt;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&lt;body&gt;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{{with .Name}}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&lt;p&gt;hello, old man, {{.}}&lt;/p&gt;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{{end}}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&lt;/body&gt;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&lt;/html&gt;</a:t>
            </a:r>
          </a:p>
        </p:txBody>
      </p:sp>
      <p:sp>
        <p:nvSpPr>
          <p:cNvPr id="158" name="5）{{end}}"/>
          <p:cNvSpPr txBox="1"/>
          <p:nvPr/>
        </p:nvSpPr>
        <p:spPr>
          <a:xfrm>
            <a:off x="2164359" y="4167542"/>
            <a:ext cx="22852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5）{{end}}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