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p:nvPr>
            <p:ph type="title" hasCustomPrompt="1"/>
          </p:nvPr>
        </p:nvSpPr>
        <p:spPr>
          <a:xfrm>
            <a:off x="1270000" y="1638300"/>
            <a:ext cx="10464800" cy="3302000"/>
          </a:xfrm>
          <a:prstGeom prst="rect">
            <a:avLst/>
          </a:prstGeom>
        </p:spPr>
        <p:txBody>
          <a:bodyPr anchor="b"/>
          <a:lstStyle/>
          <a:p>
            <a:r>
              <a:t>标题文本</a:t>
            </a:r>
          </a:p>
        </p:txBody>
      </p:sp>
      <p:sp>
        <p:nvSpPr>
          <p:cNvPr id="12" name="正文级别 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p:nvPr>
            <p:ph type="body" sz="quarter" idx="13" hasCustomPrompt="1"/>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在此键入引文。”"/>
          <p:cNvSpPr/>
          <p:nvPr>
            <p:ph type="body" sz="quarter" idx="14" hasCustomPrompt="1"/>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r>
              <a:t>“在此键入引文。”</a:t>
            </a:r>
          </a:p>
        </p:txBody>
      </p:sp>
      <p:sp>
        <p:nvSpPr>
          <p:cNvPr id="95"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p:txBody>
      </p:sp>
      <p:sp>
        <p:nvSpPr>
          <p:cNvPr id="103"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p:nvPr>
            <p:ph type="pic" idx="13"/>
          </p:nvPr>
        </p:nvSpPr>
        <p:spPr>
          <a:xfrm>
            <a:off x="1606550" y="635000"/>
            <a:ext cx="9779000" cy="5918200"/>
          </a:xfrm>
          <a:prstGeom prst="rect">
            <a:avLst/>
          </a:prstGeom>
        </p:spPr>
        <p:txBody>
          <a:bodyPr lIns="91439" tIns="45719" rIns="91439" bIns="45719" anchor="t">
            <a:noAutofit/>
          </a:bodyPr>
          <a:lstStyle/>
          <a:p/>
        </p:txBody>
      </p:sp>
      <p:sp>
        <p:nvSpPr>
          <p:cNvPr id="21" name="标题文本"/>
          <p:cNvSpPr/>
          <p:nvPr>
            <p:ph type="title" hasCustomPrompt="1"/>
          </p:nvPr>
        </p:nvSpPr>
        <p:spPr>
          <a:xfrm>
            <a:off x="1270000" y="6718300"/>
            <a:ext cx="10464800" cy="1422400"/>
          </a:xfrm>
          <a:prstGeom prst="rect">
            <a:avLst/>
          </a:prstGeom>
        </p:spPr>
        <p:txBody>
          <a:bodyPr anchor="b"/>
          <a:lstStyle/>
          <a:p>
            <a:r>
              <a:t>标题文本</a:t>
            </a:r>
          </a:p>
        </p:txBody>
      </p:sp>
      <p:sp>
        <p:nvSpPr>
          <p:cNvPr id="22" name="正文级别 1…"/>
          <p:cNvSpPr/>
          <p:nvPr>
            <p:ph type="body" sz="quarter" idx="1" hasCustomPrompt="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p:nvPr>
            <p:ph type="sldNum" sz="quarter" idx="2"/>
          </p:nvPr>
        </p:nvSpPr>
        <p:spPr>
          <a:xfrm>
            <a:off x="6311798" y="924560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p:nvPr>
            <p:ph type="title" hasCustomPrompt="1"/>
          </p:nvPr>
        </p:nvSpPr>
        <p:spPr>
          <a:xfrm>
            <a:off x="1270000" y="3225800"/>
            <a:ext cx="10464800" cy="3302000"/>
          </a:xfrm>
          <a:prstGeom prst="rect">
            <a:avLst/>
          </a:prstGeom>
        </p:spPr>
        <p:txBody>
          <a:bodyPr/>
          <a:lstStyle/>
          <a:p>
            <a:r>
              <a:t>标题文本</a:t>
            </a:r>
          </a:p>
        </p:txBody>
      </p:sp>
      <p:sp>
        <p:nvSpPr>
          <p:cNvPr id="31"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29600"/>
          </a:xfrm>
          <a:prstGeom prst="rect">
            <a:avLst/>
          </a:prstGeom>
        </p:spPr>
        <p:txBody>
          <a:bodyPr lIns="91439" tIns="45719" rIns="91439" bIns="45719" anchor="t">
            <a:noAutofit/>
          </a:bodyPr>
          <a:lstStyle/>
          <a:p/>
        </p:txBody>
      </p:sp>
      <p:sp>
        <p:nvSpPr>
          <p:cNvPr id="39" name="标题文本"/>
          <p:cNvSpPr/>
          <p:nvPr>
            <p:ph type="title" hasCustomPrompt="1"/>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p:nvPr>
            <p:ph type="body" sz="quarter" idx="1" hasCustomPrompt="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p:nvPr>
            <p:ph type="title" hasCustomPrompt="1"/>
          </p:nvPr>
        </p:nvSpPr>
        <p:spPr>
          <a:prstGeom prst="rect">
            <a:avLst/>
          </a:prstGeom>
        </p:spPr>
        <p:txBody>
          <a:bodyPr/>
          <a:lstStyle/>
          <a:p>
            <a:r>
              <a:t>标题文本</a:t>
            </a:r>
          </a:p>
        </p:txBody>
      </p:sp>
      <p:sp>
        <p:nvSpPr>
          <p:cNvPr id="49"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p:nvPr>
            <p:ph type="title" hasCustomPrompt="1"/>
          </p:nvPr>
        </p:nvSpPr>
        <p:spPr>
          <a:prstGeom prst="rect">
            <a:avLst/>
          </a:prstGeom>
        </p:spPr>
        <p:txBody>
          <a:bodyPr/>
          <a:lstStyle/>
          <a:p>
            <a:r>
              <a:t>标题文本</a:t>
            </a:r>
          </a:p>
        </p:txBody>
      </p:sp>
      <p:sp>
        <p:nvSpPr>
          <p:cNvPr id="57" name="正文级别 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603500"/>
            <a:ext cx="5334000" cy="6286500"/>
          </a:xfrm>
          <a:prstGeom prst="rect">
            <a:avLst/>
          </a:prstGeom>
        </p:spPr>
        <p:txBody>
          <a:bodyPr lIns="91439" tIns="45719" rIns="91439" bIns="45719" anchor="t">
            <a:noAutofit/>
          </a:bodyPr>
          <a:lstStyle/>
          <a:p/>
        </p:txBody>
      </p:sp>
      <p:sp>
        <p:nvSpPr>
          <p:cNvPr id="66" name="标题文本"/>
          <p:cNvSpPr/>
          <p:nvPr>
            <p:ph type="title" hasCustomPrompt="1"/>
          </p:nvPr>
        </p:nvSpPr>
        <p:spPr>
          <a:prstGeom prst="rect">
            <a:avLst/>
          </a:prstGeom>
        </p:spPr>
        <p:txBody>
          <a:bodyPr/>
          <a:lstStyle/>
          <a:p>
            <a:r>
              <a:t>标题文本</a:t>
            </a:r>
          </a:p>
        </p:txBody>
      </p:sp>
      <p:sp>
        <p:nvSpPr>
          <p:cNvPr id="67" name="正文级别 1…"/>
          <p:cNvSpPr/>
          <p:nvPr>
            <p:ph type="body" sz="half" idx="1" hasCustomPrompt="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p:nvPr>
            <p:ph type="body" idx="1" hasCustomPrompt="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p:txBody>
      </p:sp>
      <p:sp>
        <p:nvSpPr>
          <p:cNvPr id="84" name="图像"/>
          <p:cNvSpPr/>
          <p:nvPr>
            <p:ph type="pic" sz="quarter" idx="14"/>
          </p:nvPr>
        </p:nvSpPr>
        <p:spPr>
          <a:xfrm>
            <a:off x="6724518" y="889000"/>
            <a:ext cx="5334001" cy="3771900"/>
          </a:xfrm>
          <a:prstGeom prst="rect">
            <a:avLst/>
          </a:prstGeom>
        </p:spPr>
        <p:txBody>
          <a:bodyPr lIns="91439" tIns="45719" rIns="91439" bIns="45719" anchor="t">
            <a:noAutofit/>
          </a:bodyPr>
          <a:lstStyle/>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p:txBody>
      </p:sp>
      <p:sp>
        <p:nvSpPr>
          <p:cNvPr id="86"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p:nvPr>
            <p:ph type="title"/>
          </p:nvPr>
        </p:nvSpPr>
        <p:spPr>
          <a:xfrm>
            <a:off x="952500" y="444500"/>
            <a:ext cx="11099800" cy="2159000"/>
          </a:xfrm>
          <a:prstGeom prst="rect">
            <a:avLst/>
          </a:prstGeom>
          <a:ln w="12700">
            <a:miter lim="400000"/>
          </a:ln>
        </p:spPr>
        <p:txBody>
          <a:bodyPr lIns="50800" tIns="50800" rIns="50800" bIns="50800" anchor="ctr">
            <a:normAutofit/>
          </a:bodyPr>
          <a:lstStyle/>
          <a:p>
            <a:r>
              <a:t>标题文本</a:t>
            </a:r>
          </a:p>
        </p:txBody>
      </p:sp>
      <p:sp>
        <p:nvSpPr>
          <p:cNvPr id="3" name="正文级别 1…"/>
          <p:cNvSpPr/>
          <p:nvPr>
            <p:ph type="body" idx="1"/>
          </p:nvPr>
        </p:nvSpPr>
        <p:spPr>
          <a:xfrm>
            <a:off x="952500" y="26035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1. strings和strconv使用"/>
          <p:cNvSpPr/>
          <p:nvPr/>
        </p:nvSpPr>
        <p:spPr>
          <a:xfrm>
            <a:off x="1786229" y="2673350"/>
            <a:ext cx="3275992" cy="520701"/>
          </a:xfrm>
          <a:prstGeom prst="rect">
            <a:avLst/>
          </a:prstGeom>
          <a:ln w="12700">
            <a:miter lim="400000"/>
          </a:ln>
        </p:spPr>
        <p:txBody>
          <a:bodyPr wrap="none" lIns="50800" tIns="50800" rIns="50800" bIns="50800" anchor="ctr">
            <a:spAutoFit/>
          </a:bodyPr>
          <a:lstStyle>
            <a:lvl1pPr algn="l">
              <a:defRPr sz="2400"/>
            </a:lvl1pPr>
          </a:lstStyle>
          <a:p>
            <a:r>
              <a:t>1. strings和strconv使用</a:t>
            </a:r>
          </a:p>
        </p:txBody>
      </p:sp>
      <p:sp>
        <p:nvSpPr>
          <p:cNvPr id="123" name="2. Go中的时间和日期类型"/>
          <p:cNvSpPr/>
          <p:nvPr/>
        </p:nvSpPr>
        <p:spPr>
          <a:xfrm>
            <a:off x="1786229" y="3644900"/>
            <a:ext cx="3603042" cy="520701"/>
          </a:xfrm>
          <a:prstGeom prst="rect">
            <a:avLst/>
          </a:prstGeom>
          <a:ln w="12700">
            <a:miter lim="400000"/>
          </a:ln>
        </p:spPr>
        <p:txBody>
          <a:bodyPr wrap="none" lIns="50800" tIns="50800" rIns="50800" bIns="50800" anchor="ctr">
            <a:spAutoFit/>
          </a:bodyPr>
          <a:lstStyle>
            <a:lvl1pPr algn="l">
              <a:defRPr sz="2400"/>
            </a:lvl1pPr>
          </a:lstStyle>
          <a:p>
            <a:r>
              <a:t>2. Go中的时间和日期类型</a:t>
            </a:r>
          </a:p>
        </p:txBody>
      </p:sp>
      <p:sp>
        <p:nvSpPr>
          <p:cNvPr id="124" name="3. 流程控制"/>
          <p:cNvSpPr/>
          <p:nvPr/>
        </p:nvSpPr>
        <p:spPr>
          <a:xfrm>
            <a:off x="1786229" y="4616450"/>
            <a:ext cx="1672439" cy="520701"/>
          </a:xfrm>
          <a:prstGeom prst="rect">
            <a:avLst/>
          </a:prstGeom>
          <a:ln w="12700">
            <a:miter lim="400000"/>
          </a:ln>
        </p:spPr>
        <p:txBody>
          <a:bodyPr wrap="none" lIns="50800" tIns="50800" rIns="50800" bIns="50800" anchor="ctr">
            <a:spAutoFit/>
          </a:bodyPr>
          <a:lstStyle>
            <a:lvl1pPr algn="l">
              <a:defRPr sz="2400"/>
            </a:lvl1pPr>
          </a:lstStyle>
          <a:p>
            <a:r>
              <a:t>3. 流程控制</a:t>
            </a:r>
          </a:p>
        </p:txBody>
      </p:sp>
      <p:sp>
        <p:nvSpPr>
          <p:cNvPr id="125" name="4. 函数详解"/>
          <p:cNvSpPr/>
          <p:nvPr/>
        </p:nvSpPr>
        <p:spPr>
          <a:xfrm>
            <a:off x="1786229" y="5588000"/>
            <a:ext cx="1672439" cy="520701"/>
          </a:xfrm>
          <a:prstGeom prst="rect">
            <a:avLst/>
          </a:prstGeom>
          <a:ln w="12700">
            <a:miter lim="400000"/>
          </a:ln>
        </p:spPr>
        <p:txBody>
          <a:bodyPr wrap="none" lIns="50800" tIns="50800" rIns="50800" bIns="50800" anchor="ctr">
            <a:spAutoFit/>
          </a:bodyPr>
          <a:lstStyle>
            <a:lvl1pPr algn="l">
              <a:defRPr sz="2400"/>
            </a:lvl1pPr>
          </a:lstStyle>
          <a:p>
            <a:r>
              <a:t>4. 函数详解</a:t>
            </a:r>
          </a:p>
        </p:txBody>
      </p:sp>
      <p:sp>
        <p:nvSpPr>
          <p:cNvPr id="126" name="5. 课后作业"/>
          <p:cNvSpPr/>
          <p:nvPr/>
        </p:nvSpPr>
        <p:spPr>
          <a:xfrm>
            <a:off x="1786229" y="6559550"/>
            <a:ext cx="1672439" cy="520701"/>
          </a:xfrm>
          <a:prstGeom prst="rect">
            <a:avLst/>
          </a:prstGeom>
          <a:ln w="12700">
            <a:miter lim="400000"/>
          </a:ln>
        </p:spPr>
        <p:txBody>
          <a:bodyPr wrap="none" lIns="50800" tIns="50800" rIns="50800" bIns="50800" anchor="ctr">
            <a:spAutoFit/>
          </a:bodyPr>
          <a:lstStyle>
            <a:lvl1pPr algn="l">
              <a:defRPr sz="2400"/>
            </a:lvl1pPr>
          </a:lstStyle>
          <a:p>
            <a:r>
              <a:t>5. 课后作业</a:t>
            </a:r>
          </a:p>
        </p:txBody>
      </p:sp>
      <p:sp>
        <p:nvSpPr>
          <p:cNvPr id="127" name="Outline"/>
          <p:cNvSpPr/>
          <p:nvPr/>
        </p:nvSpPr>
        <p:spPr>
          <a:xfrm>
            <a:off x="5721045" y="958850"/>
            <a:ext cx="1562710" cy="647701"/>
          </a:xfrm>
          <a:prstGeom prst="rect">
            <a:avLst/>
          </a:prstGeom>
          <a:ln w="12700">
            <a:miter lim="400000"/>
          </a:ln>
        </p:spPr>
        <p:txBody>
          <a:bodyPr wrap="none" lIns="50800" tIns="50800" rIns="50800" bIns="50800" anchor="ctr">
            <a:spAutoFit/>
          </a:bodyPr>
          <a:lstStyle/>
          <a:p>
            <a:r>
              <a:t>Outline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指针类型"/>
          <p:cNvSpPr/>
          <p:nvPr/>
        </p:nvSpPr>
        <p:spPr>
          <a:xfrm>
            <a:off x="5530850" y="914400"/>
            <a:ext cx="1943101" cy="736601"/>
          </a:xfrm>
          <a:prstGeom prst="rect">
            <a:avLst/>
          </a:prstGeom>
          <a:ln w="12700">
            <a:miter lim="400000"/>
          </a:ln>
        </p:spPr>
        <p:txBody>
          <a:bodyPr wrap="none" lIns="50800" tIns="50800" rIns="50800" bIns="50800" anchor="ctr">
            <a:spAutoFit/>
          </a:bodyPr>
          <a:lstStyle/>
          <a:p>
            <a:r>
              <a:t>指针类型</a:t>
            </a:r>
          </a:p>
        </p:txBody>
      </p:sp>
      <p:sp>
        <p:nvSpPr>
          <p:cNvPr id="203" name="练习8：写一个程序，获取一个变量的地址，并打印到终端。"/>
          <p:cNvSpPr/>
          <p:nvPr/>
        </p:nvSpPr>
        <p:spPr>
          <a:xfrm>
            <a:off x="1940915" y="3028950"/>
            <a:ext cx="8208570"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练习8：写一个程序，获取一个变量的地址，并打印到终端。</a:t>
            </a:r>
          </a:p>
        </p:txBody>
      </p:sp>
      <p:sp>
        <p:nvSpPr>
          <p:cNvPr id="204" name="练习9：写一个函数，传入一个int类型的指针，并在函数中修改所指向的值。"/>
          <p:cNvSpPr/>
          <p:nvPr/>
        </p:nvSpPr>
        <p:spPr>
          <a:xfrm>
            <a:off x="1940915" y="4616450"/>
            <a:ext cx="10359239"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练习9：写一个函数，传入一个int类型的指针，并在函数中修改所指向的值。</a:t>
            </a:r>
          </a:p>
        </p:txBody>
      </p:sp>
      <p:sp>
        <p:nvSpPr>
          <p:cNvPr id="205" name="在main函数中调用这个函数，并把修改前后的值打印到终端，观察结果"/>
          <p:cNvSpPr/>
          <p:nvPr/>
        </p:nvSpPr>
        <p:spPr>
          <a:xfrm>
            <a:off x="2584450" y="5340350"/>
            <a:ext cx="9614002"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在main函数中调用这个函数，并把修改前后的值打印到终端，观察结果</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08" name="1. If / else分支判断"/>
          <p:cNvSpPr/>
          <p:nvPr/>
        </p:nvSpPr>
        <p:spPr>
          <a:xfrm>
            <a:off x="1551076" y="2813050"/>
            <a:ext cx="2655114"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1. If / else分支判断</a:t>
            </a:r>
          </a:p>
        </p:txBody>
      </p:sp>
      <p:sp>
        <p:nvSpPr>
          <p:cNvPr id="209" name="if condition1 {…"/>
          <p:cNvSpPr/>
          <p:nvPr/>
        </p:nvSpPr>
        <p:spPr>
          <a:xfrm>
            <a:off x="2044293" y="4292599"/>
            <a:ext cx="2045514" cy="838201"/>
          </a:xfrm>
          <a:prstGeom prst="rect">
            <a:avLst/>
          </a:prstGeom>
          <a:ln w="12700">
            <a:miter lim="400000"/>
          </a:ln>
        </p:spPr>
        <p:txBody>
          <a:bodyPr wrap="none" lIns="50800" tIns="50800" rIns="50800" bIns="50800" anchor="ctr">
            <a:spAutoFit/>
          </a:bodyPr>
          <a:lstStyle/>
          <a:p>
            <a:pPr algn="l">
              <a:defRPr sz="2400"/>
            </a:pPr>
            <a:r>
              <a:t>if condition1 {</a:t>
            </a:r>
          </a:p>
          <a:p>
            <a:pPr algn="l">
              <a:defRPr sz="2400"/>
            </a:pPr>
            <a:r>
              <a:t>}</a:t>
            </a:r>
          </a:p>
        </p:txBody>
      </p:sp>
      <p:sp>
        <p:nvSpPr>
          <p:cNvPr id="210" name="if condition1 {…"/>
          <p:cNvSpPr/>
          <p:nvPr/>
        </p:nvSpPr>
        <p:spPr>
          <a:xfrm>
            <a:off x="5009743" y="4292600"/>
            <a:ext cx="2045514" cy="1943101"/>
          </a:xfrm>
          <a:prstGeom prst="rect">
            <a:avLst/>
          </a:prstGeom>
          <a:ln w="12700">
            <a:miter lim="400000"/>
          </a:ln>
        </p:spPr>
        <p:txBody>
          <a:bodyPr wrap="none" lIns="50800" tIns="50800" rIns="50800" bIns="50800" anchor="ctr">
            <a:spAutoFit/>
          </a:bodyPr>
          <a:lstStyle/>
          <a:p>
            <a:pPr algn="l">
              <a:defRPr sz="2400"/>
            </a:pPr>
            <a:r>
              <a:t>if condition1 {</a:t>
            </a:r>
          </a:p>
          <a:p>
            <a:pPr algn="l">
              <a:defRPr sz="2400"/>
            </a:pPr>
            <a:r>
              <a:t>    </a:t>
            </a:r>
          </a:p>
          <a:p>
            <a:pPr algn="l">
              <a:defRPr sz="2400"/>
            </a:pPr>
            <a:r>
              <a:t>} else {</a:t>
            </a:r>
          </a:p>
          <a:p>
            <a:pPr algn="l">
              <a:defRPr sz="2400"/>
            </a:pPr>
          </a:p>
          <a:p>
            <a:pPr algn="l">
              <a:defRPr sz="2400"/>
            </a:pPr>
            <a:r>
              <a:t>}</a:t>
            </a:r>
          </a:p>
        </p:txBody>
      </p:sp>
      <p:sp>
        <p:nvSpPr>
          <p:cNvPr id="211" name="if condition1 {…"/>
          <p:cNvSpPr/>
          <p:nvPr/>
        </p:nvSpPr>
        <p:spPr>
          <a:xfrm>
            <a:off x="9048343" y="4292599"/>
            <a:ext cx="2875485" cy="3048001"/>
          </a:xfrm>
          <a:prstGeom prst="rect">
            <a:avLst/>
          </a:prstGeom>
          <a:ln w="12700">
            <a:miter lim="400000"/>
          </a:ln>
        </p:spPr>
        <p:txBody>
          <a:bodyPr wrap="none" lIns="50800" tIns="50800" rIns="50800" bIns="50800" anchor="ctr">
            <a:spAutoFit/>
          </a:bodyPr>
          <a:lstStyle/>
          <a:p>
            <a:pPr algn="l">
              <a:defRPr sz="2400"/>
            </a:pPr>
            <a:r>
              <a:t>if condition1 {</a:t>
            </a:r>
          </a:p>
          <a:p>
            <a:pPr algn="l">
              <a:defRPr sz="2400"/>
            </a:pPr>
            <a:r>
              <a:t>    </a:t>
            </a:r>
          </a:p>
          <a:p>
            <a:pPr algn="l">
              <a:defRPr sz="2400"/>
            </a:pPr>
            <a:r>
              <a:t>} else if condition2 {</a:t>
            </a:r>
          </a:p>
          <a:p>
            <a:pPr algn="l">
              <a:defRPr sz="2400"/>
            </a:pPr>
          </a:p>
          <a:p>
            <a:pPr algn="l">
              <a:defRPr sz="2400"/>
            </a:pPr>
            <a:r>
              <a:t>} else if condition3 {</a:t>
            </a:r>
            <a:br/>
          </a:p>
          <a:p>
            <a:pPr algn="l">
              <a:defRPr sz="2400"/>
            </a:pPr>
            <a:r>
              <a:t>} else {</a:t>
            </a:r>
          </a:p>
          <a:p>
            <a:pPr algn="l">
              <a:defRPr sz="2400"/>
            </a:pPr>
            <a:r>
              <a:t>}</a:t>
            </a:r>
          </a:p>
        </p:txBody>
      </p:sp>
      <p:sp>
        <p:nvSpPr>
          <p:cNvPr id="212" name="if condition1 {…"/>
          <p:cNvSpPr/>
          <p:nvPr/>
        </p:nvSpPr>
        <p:spPr>
          <a:xfrm>
            <a:off x="2139543" y="6991349"/>
            <a:ext cx="2045514" cy="2311401"/>
          </a:xfrm>
          <a:prstGeom prst="rect">
            <a:avLst/>
          </a:prstGeom>
          <a:ln w="12700">
            <a:miter lim="400000"/>
          </a:ln>
        </p:spPr>
        <p:txBody>
          <a:bodyPr wrap="none" lIns="50800" tIns="50800" rIns="50800" bIns="50800" anchor="ctr">
            <a:spAutoFit/>
          </a:bodyPr>
          <a:lstStyle/>
          <a:p>
            <a:pPr algn="l">
              <a:defRPr sz="2400">
                <a:solidFill>
                  <a:schemeClr val="accent5"/>
                </a:solidFill>
              </a:defRPr>
            </a:pPr>
            <a:r>
              <a:t>if condition1 {</a:t>
            </a:r>
          </a:p>
          <a:p>
            <a:pPr algn="l">
              <a:defRPr sz="2400">
                <a:solidFill>
                  <a:schemeClr val="accent5"/>
                </a:solidFill>
              </a:defRPr>
            </a:pPr>
            <a:r>
              <a:t>    </a:t>
            </a:r>
          </a:p>
          <a:p>
            <a:pPr algn="l">
              <a:defRPr sz="2400">
                <a:solidFill>
                  <a:schemeClr val="accent5"/>
                </a:solidFill>
              </a:defRPr>
            </a:pPr>
            <a:r>
              <a:t>}</a:t>
            </a:r>
          </a:p>
          <a:p>
            <a:pPr algn="l">
              <a:defRPr sz="2400">
                <a:solidFill>
                  <a:schemeClr val="accent5"/>
                </a:solidFill>
              </a:defRPr>
            </a:pPr>
            <a:r>
              <a:t>else {</a:t>
            </a:r>
          </a:p>
          <a:p>
            <a:pPr algn="l">
              <a:defRPr sz="2400">
                <a:solidFill>
                  <a:schemeClr val="accent5"/>
                </a:solidFill>
              </a:defRPr>
            </a:pPr>
          </a:p>
          <a:p>
            <a:pPr algn="l">
              <a:defRPr sz="2400">
                <a:solidFill>
                  <a:schemeClr val="accent5"/>
                </a:solidFill>
              </a:defRPr>
            </a:pPr>
            <a: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15" name="1. If / else分支判断"/>
          <p:cNvSpPr/>
          <p:nvPr/>
        </p:nvSpPr>
        <p:spPr>
          <a:xfrm>
            <a:off x="1551076" y="2813050"/>
            <a:ext cx="2655114"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1. If / else分支判断</a:t>
            </a:r>
          </a:p>
        </p:txBody>
      </p:sp>
      <p:sp>
        <p:nvSpPr>
          <p:cNvPr id="216" name="package main…"/>
          <p:cNvSpPr/>
          <p:nvPr/>
        </p:nvSpPr>
        <p:spPr>
          <a:xfrm>
            <a:off x="5332251" y="3549650"/>
            <a:ext cx="5128566" cy="5676901"/>
          </a:xfrm>
          <a:prstGeom prst="rect">
            <a:avLst/>
          </a:prstGeom>
          <a:ln w="12700">
            <a:miter lim="400000"/>
          </a:ln>
        </p:spPr>
        <p:txBody>
          <a:bodyPr wrap="none" lIns="50800" tIns="50800" rIns="50800" bIns="50800" anchor="ctr">
            <a:spAutoFit/>
          </a:bodyPr>
          <a:lstStyle/>
          <a:p>
            <a:pPr algn="l">
              <a:spcBef>
                <a:spcPts val="1200"/>
              </a:spcBef>
              <a:defRPr sz="2400"/>
            </a:pPr>
            <a:r>
              <a:t>package main</a:t>
            </a:r>
          </a:p>
          <a:p>
            <a:pPr algn="l">
              <a:spcBef>
                <a:spcPts val="1200"/>
              </a:spcBef>
              <a:defRPr sz="2400"/>
            </a:pPr>
            <a:r>
              <a:t>import “fmt”</a:t>
            </a:r>
          </a:p>
          <a:p>
            <a:pPr algn="l">
              <a:spcBef>
                <a:spcPts val="1200"/>
              </a:spcBef>
              <a:defRPr sz="2400"/>
            </a:pPr>
            <a:r>
              <a:t>func main() {</a:t>
            </a:r>
          </a:p>
          <a:p>
            <a:pPr algn="l">
              <a:spcBef>
                <a:spcPts val="1200"/>
              </a:spcBef>
              <a:defRPr sz="2400"/>
            </a:pPr>
            <a:r>
              <a:t>    bool1 := true</a:t>
            </a:r>
          </a:p>
          <a:p>
            <a:pPr algn="l">
              <a:spcBef>
                <a:spcPts val="1200"/>
              </a:spcBef>
              <a:defRPr sz="2400"/>
            </a:pPr>
            <a:r>
              <a:t>    if bool1 {</a:t>
            </a:r>
          </a:p>
          <a:p>
            <a:pPr algn="l">
              <a:spcBef>
                <a:spcPts val="1200"/>
              </a:spcBef>
              <a:defRPr sz="2400"/>
            </a:pPr>
            <a:r>
              <a:t>        fmt.Printf(“The value is true\n”)</a:t>
            </a:r>
          </a:p>
          <a:p>
            <a:pPr algn="l">
              <a:spcBef>
                <a:spcPts val="1200"/>
              </a:spcBef>
              <a:defRPr sz="2400"/>
            </a:pPr>
            <a:r>
              <a:t>    } else {</a:t>
            </a:r>
          </a:p>
          <a:p>
            <a:pPr algn="l">
              <a:spcBef>
                <a:spcPts val="1200"/>
              </a:spcBef>
              <a:defRPr sz="2400"/>
            </a:pPr>
            <a:r>
              <a:t>        fmt.Printf(“The value is false\n”)</a:t>
            </a:r>
          </a:p>
          <a:p>
            <a:pPr algn="l">
              <a:spcBef>
                <a:spcPts val="1200"/>
              </a:spcBef>
              <a:defRPr sz="2400"/>
            </a:pPr>
            <a:r>
              <a:t>    }</a:t>
            </a:r>
          </a:p>
          <a:p>
            <a:pPr algn="l">
              <a:spcBef>
                <a:spcPts val="1200"/>
              </a:spcBef>
              <a:defRPr sz="2400"/>
            </a:pPr>
            <a: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19" name="练习10：写一个程序，从终端读取输入，并转成整数，如果转成整数出错，"/>
          <p:cNvSpPr/>
          <p:nvPr/>
        </p:nvSpPr>
        <p:spPr>
          <a:xfrm>
            <a:off x="1940915" y="3028950"/>
            <a:ext cx="10206839"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练习10：写一个程序，从终端读取输入，并转成整数，如果转成整数出错，</a:t>
            </a:r>
          </a:p>
        </p:txBody>
      </p:sp>
      <p:sp>
        <p:nvSpPr>
          <p:cNvPr id="220" name="则输出 “can not convert to int”，并返回。否则输出该整数。"/>
          <p:cNvSpPr/>
          <p:nvPr/>
        </p:nvSpPr>
        <p:spPr>
          <a:xfrm>
            <a:off x="3261715" y="3752850"/>
            <a:ext cx="8182052"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则输出 “can not convert to int”，并返回。否则输出该整数。</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23" name="2. switch case语句"/>
          <p:cNvSpPr/>
          <p:nvPr/>
        </p:nvSpPr>
        <p:spPr>
          <a:xfrm>
            <a:off x="1551076" y="2813050"/>
            <a:ext cx="2672183"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switch case语句</a:t>
            </a:r>
          </a:p>
        </p:txBody>
      </p:sp>
      <p:sp>
        <p:nvSpPr>
          <p:cNvPr id="224" name="switch var {…"/>
          <p:cNvSpPr/>
          <p:nvPr/>
        </p:nvSpPr>
        <p:spPr>
          <a:xfrm>
            <a:off x="4793601" y="3968750"/>
            <a:ext cx="3417598" cy="3594101"/>
          </a:xfrm>
          <a:prstGeom prst="rect">
            <a:avLst/>
          </a:prstGeom>
          <a:ln w="12700">
            <a:miter lim="400000"/>
          </a:ln>
        </p:spPr>
        <p:txBody>
          <a:bodyPr lIns="50800" tIns="50800" rIns="50800" bIns="50800" anchor="ctr">
            <a:spAutoFit/>
          </a:bodyPr>
          <a:lstStyle/>
          <a:p>
            <a:pPr algn="l">
              <a:spcBef>
                <a:spcPts val="1200"/>
              </a:spcBef>
              <a:defRPr sz="2400"/>
            </a:pPr>
            <a:r>
              <a:t>switch var {</a:t>
            </a:r>
          </a:p>
          <a:p>
            <a:pPr lvl="2" algn="l">
              <a:spcBef>
                <a:spcPts val="1200"/>
              </a:spcBef>
              <a:defRPr sz="2400"/>
            </a:pPr>
            <a:r>
              <a:t>case var1:</a:t>
            </a:r>
          </a:p>
          <a:p>
            <a:pPr lvl="2" algn="l">
              <a:spcBef>
                <a:spcPts val="1200"/>
              </a:spcBef>
              <a:defRPr sz="2400"/>
            </a:pPr>
            <a:r>
              <a:t>case var2:</a:t>
            </a:r>
          </a:p>
          <a:p>
            <a:pPr lvl="2" algn="l">
              <a:spcBef>
                <a:spcPts val="1200"/>
              </a:spcBef>
              <a:defRPr sz="2400"/>
            </a:pPr>
            <a:r>
              <a:t>case var3:</a:t>
            </a:r>
          </a:p>
          <a:p>
            <a:pPr lvl="2" algn="l">
              <a:spcBef>
                <a:spcPts val="1200"/>
              </a:spcBef>
              <a:defRPr sz="2400"/>
            </a:pPr>
            <a:r>
              <a:t>default:</a:t>
            </a:r>
          </a:p>
          <a:p>
            <a:pPr algn="l">
              <a:spcBef>
                <a:spcPts val="1200"/>
              </a:spcBef>
              <a:defRPr sz="2400"/>
            </a:pPr>
            <a:r>
              <a:t>}</a:t>
            </a:r>
          </a:p>
        </p:txBody>
      </p:sp>
      <p:sp>
        <p:nvSpPr>
          <p:cNvPr id="225" name="语法"/>
          <p:cNvSpPr/>
          <p:nvPr/>
        </p:nvSpPr>
        <p:spPr>
          <a:xfrm>
            <a:off x="3689350" y="3524250"/>
            <a:ext cx="723901"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语法</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28" name="2. switch case语句"/>
          <p:cNvSpPr/>
          <p:nvPr/>
        </p:nvSpPr>
        <p:spPr>
          <a:xfrm>
            <a:off x="1551076" y="2813050"/>
            <a:ext cx="2672183"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switch case语句</a:t>
            </a:r>
          </a:p>
        </p:txBody>
      </p:sp>
      <p:sp>
        <p:nvSpPr>
          <p:cNvPr id="229" name="var i = 0…"/>
          <p:cNvSpPr/>
          <p:nvPr/>
        </p:nvSpPr>
        <p:spPr>
          <a:xfrm>
            <a:off x="5288901" y="3562350"/>
            <a:ext cx="3417598" cy="5676901"/>
          </a:xfrm>
          <a:prstGeom prst="rect">
            <a:avLst/>
          </a:prstGeom>
          <a:ln w="12700">
            <a:miter lim="400000"/>
          </a:ln>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a:t>
            </a:r>
          </a:p>
          <a:p>
            <a:pPr lvl="2" algn="l">
              <a:spcBef>
                <a:spcPts val="1200"/>
              </a:spcBef>
              <a:defRPr sz="2400"/>
            </a:pPr>
            <a:r>
              <a:t>case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30" name="写法1"/>
          <p:cNvSpPr/>
          <p:nvPr/>
        </p:nvSpPr>
        <p:spPr>
          <a:xfrm>
            <a:off x="3604592" y="35242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写法1</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33" name="2. switch case语句"/>
          <p:cNvSpPr/>
          <p:nvPr/>
        </p:nvSpPr>
        <p:spPr>
          <a:xfrm>
            <a:off x="1551076" y="2813050"/>
            <a:ext cx="2672183"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switch case语句</a:t>
            </a:r>
          </a:p>
        </p:txBody>
      </p:sp>
      <p:sp>
        <p:nvSpPr>
          <p:cNvPr id="234" name="var i = 0…"/>
          <p:cNvSpPr/>
          <p:nvPr/>
        </p:nvSpPr>
        <p:spPr>
          <a:xfrm>
            <a:off x="5288901" y="3301999"/>
            <a:ext cx="3417598" cy="6197601"/>
          </a:xfrm>
          <a:prstGeom prst="rect">
            <a:avLst/>
          </a:prstGeom>
          <a:ln w="12700">
            <a:miter lim="400000"/>
          </a:ln>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a:t>
            </a:r>
          </a:p>
          <a:p>
            <a:pPr lvl="2" algn="l">
              <a:spcBef>
                <a:spcPts val="1200"/>
              </a:spcBef>
              <a:defRPr sz="2400"/>
            </a:pPr>
            <a:r>
              <a:t>        fallthrough</a:t>
            </a:r>
          </a:p>
          <a:p>
            <a:pPr lvl="2" algn="l">
              <a:spcBef>
                <a:spcPts val="1200"/>
              </a:spcBef>
              <a:defRPr sz="2400"/>
            </a:pPr>
            <a:r>
              <a:t>case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35" name="写法2"/>
          <p:cNvSpPr/>
          <p:nvPr/>
        </p:nvSpPr>
        <p:spPr>
          <a:xfrm>
            <a:off x="3604592" y="35242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写法2</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38" name="2. switch case语句"/>
          <p:cNvSpPr/>
          <p:nvPr/>
        </p:nvSpPr>
        <p:spPr>
          <a:xfrm>
            <a:off x="1551076" y="2813050"/>
            <a:ext cx="2672183"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switch case语句</a:t>
            </a:r>
          </a:p>
        </p:txBody>
      </p:sp>
      <p:sp>
        <p:nvSpPr>
          <p:cNvPr id="239" name="var i = 0…"/>
          <p:cNvSpPr/>
          <p:nvPr/>
        </p:nvSpPr>
        <p:spPr>
          <a:xfrm>
            <a:off x="5288901" y="3822700"/>
            <a:ext cx="3417598" cy="5156201"/>
          </a:xfrm>
          <a:prstGeom prst="rect">
            <a:avLst/>
          </a:prstGeom>
          <a:ln w="12700">
            <a:miter lim="400000"/>
          </a:ln>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40" name="写法3"/>
          <p:cNvSpPr/>
          <p:nvPr/>
        </p:nvSpPr>
        <p:spPr>
          <a:xfrm>
            <a:off x="3604592" y="35242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写法3</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43" name="2. switch case语句"/>
          <p:cNvSpPr/>
          <p:nvPr/>
        </p:nvSpPr>
        <p:spPr>
          <a:xfrm>
            <a:off x="1551076" y="2813050"/>
            <a:ext cx="2672183"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switch case语句</a:t>
            </a:r>
          </a:p>
        </p:txBody>
      </p:sp>
      <p:sp>
        <p:nvSpPr>
          <p:cNvPr id="244" name="var i = 0…"/>
          <p:cNvSpPr/>
          <p:nvPr/>
        </p:nvSpPr>
        <p:spPr>
          <a:xfrm>
            <a:off x="7155801" y="3695700"/>
            <a:ext cx="5468053" cy="5156201"/>
          </a:xfrm>
          <a:prstGeom prst="rect">
            <a:avLst/>
          </a:prstGeom>
          <a:ln w="12700">
            <a:miter lim="400000"/>
          </a:ln>
        </p:spPr>
        <p:txBody>
          <a:bodyPr lIns="50800" tIns="50800" rIns="50800" bIns="50800" anchor="ctr">
            <a:spAutoFit/>
          </a:bodyPr>
          <a:lstStyle/>
          <a:p>
            <a:pPr algn="l">
              <a:spcBef>
                <a:spcPts val="1200"/>
              </a:spcBef>
              <a:defRPr sz="2400"/>
            </a:pPr>
            <a:r>
              <a:t>var i = 0</a:t>
            </a:r>
          </a:p>
          <a:p>
            <a:pPr algn="l">
              <a:spcBef>
                <a:spcPts val="1200"/>
              </a:spcBef>
              <a:defRPr sz="2400"/>
            </a:pPr>
            <a:r>
              <a:t>switch {</a:t>
            </a:r>
          </a:p>
          <a:p>
            <a:pPr lvl="2" algn="l">
              <a:spcBef>
                <a:spcPts val="1200"/>
              </a:spcBef>
              <a:defRPr sz="2400"/>
            </a:pPr>
            <a:r>
              <a:t>case i &gt; 0 &amp;&amp; i &lt; 10:</a:t>
            </a:r>
          </a:p>
          <a:p>
            <a:pPr lvl="2" algn="l">
              <a:spcBef>
                <a:spcPts val="1200"/>
              </a:spcBef>
              <a:defRPr sz="2400"/>
            </a:pPr>
            <a:r>
              <a:t>      fmt.Println(“i &gt; 0 and i &lt; 10”)</a:t>
            </a:r>
          </a:p>
          <a:p>
            <a:pPr lvl="2" algn="l">
              <a:spcBef>
                <a:spcPts val="1200"/>
              </a:spcBef>
              <a:defRPr sz="2400"/>
            </a:pPr>
            <a:r>
              <a:t>case i &gt; 10 &amp;&amp; i &lt; 20:</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45" name="写法4"/>
          <p:cNvSpPr/>
          <p:nvPr/>
        </p:nvSpPr>
        <p:spPr>
          <a:xfrm>
            <a:off x="5103192" y="36131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写法4</a:t>
            </a:r>
          </a:p>
        </p:txBody>
      </p:sp>
      <p:sp>
        <p:nvSpPr>
          <p:cNvPr id="246" name="var i = 0…"/>
          <p:cNvSpPr/>
          <p:nvPr/>
        </p:nvSpPr>
        <p:spPr>
          <a:xfrm>
            <a:off x="1644001" y="3695700"/>
            <a:ext cx="5468053" cy="5156201"/>
          </a:xfrm>
          <a:prstGeom prst="rect">
            <a:avLst/>
          </a:prstGeom>
          <a:ln w="12700">
            <a:miter lim="400000"/>
          </a:ln>
        </p:spPr>
        <p:txBody>
          <a:bodyPr lIns="50800" tIns="50800" rIns="50800" bIns="50800" anchor="ctr">
            <a:spAutoFit/>
          </a:bodyPr>
          <a:lstStyle/>
          <a:p>
            <a:pPr algn="l">
              <a:spcBef>
                <a:spcPts val="1200"/>
              </a:spcBef>
              <a:defRPr sz="2400"/>
            </a:pPr>
            <a:r>
              <a:t>var i = 0</a:t>
            </a:r>
          </a:p>
          <a:p>
            <a:pPr algn="l">
              <a:spcBef>
                <a:spcPts val="1200"/>
              </a:spcBef>
              <a:defRPr sz="2400"/>
            </a:pPr>
            <a:r>
              <a:t>switch {</a:t>
            </a:r>
          </a:p>
          <a:p>
            <a:pPr lvl="2" algn="l">
              <a:spcBef>
                <a:spcPts val="1200"/>
              </a:spcBef>
              <a:defRPr sz="2400"/>
            </a:pPr>
            <a:r>
              <a:t>condition1:</a:t>
            </a:r>
          </a:p>
          <a:p>
            <a:pPr lvl="2" algn="l">
              <a:spcBef>
                <a:spcPts val="1200"/>
              </a:spcBef>
              <a:defRPr sz="2400"/>
            </a:pPr>
            <a:r>
              <a:t>      fmt.Println(“i &gt; 0 and i &lt; 10”)</a:t>
            </a:r>
          </a:p>
          <a:p>
            <a:pPr lvl="2" algn="l">
              <a:spcBef>
                <a:spcPts val="1200"/>
              </a:spcBef>
              <a:defRPr sz="2400"/>
            </a:pPr>
            <a:r>
              <a:t>condition2:</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49" name="2. switch case语句"/>
          <p:cNvSpPr/>
          <p:nvPr/>
        </p:nvSpPr>
        <p:spPr>
          <a:xfrm>
            <a:off x="1551076" y="2813050"/>
            <a:ext cx="2672183"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switch case语句</a:t>
            </a:r>
          </a:p>
        </p:txBody>
      </p:sp>
      <p:sp>
        <p:nvSpPr>
          <p:cNvPr id="250" name="switch i := 0 {…"/>
          <p:cNvSpPr/>
          <p:nvPr/>
        </p:nvSpPr>
        <p:spPr>
          <a:xfrm>
            <a:off x="5288901" y="4083049"/>
            <a:ext cx="5468053" cy="4635501"/>
          </a:xfrm>
          <a:prstGeom prst="rect">
            <a:avLst/>
          </a:prstGeom>
          <a:ln w="12700">
            <a:miter lim="400000"/>
          </a:ln>
        </p:spPr>
        <p:txBody>
          <a:bodyPr lIns="50800" tIns="50800" rIns="50800" bIns="50800" anchor="ctr">
            <a:spAutoFit/>
          </a:bodyPr>
          <a:lstStyle/>
          <a:p>
            <a:pPr algn="l">
              <a:spcBef>
                <a:spcPts val="1200"/>
              </a:spcBef>
              <a:defRPr sz="2400"/>
            </a:pPr>
            <a:r>
              <a:t>switch i := 0 {</a:t>
            </a:r>
          </a:p>
          <a:p>
            <a:pPr lvl="2" algn="l">
              <a:spcBef>
                <a:spcPts val="1200"/>
              </a:spcBef>
              <a:defRPr sz="2400"/>
            </a:pPr>
            <a:r>
              <a:t>case i &gt; 0 &amp;&amp; i &lt; 10:</a:t>
            </a:r>
          </a:p>
          <a:p>
            <a:pPr lvl="2" algn="l">
              <a:spcBef>
                <a:spcPts val="1200"/>
              </a:spcBef>
              <a:defRPr sz="2400"/>
            </a:pPr>
            <a:r>
              <a:t>      fmt.Println(“i &gt; 0 and i &lt; 10”)</a:t>
            </a:r>
          </a:p>
          <a:p>
            <a:pPr lvl="2" algn="l">
              <a:spcBef>
                <a:spcPts val="1200"/>
              </a:spcBef>
              <a:defRPr sz="2400"/>
            </a:pPr>
            <a:r>
              <a:t>case i &gt; 10 &amp;&amp; i &lt; 20:</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51" name="写法5"/>
          <p:cNvSpPr/>
          <p:nvPr/>
        </p:nvSpPr>
        <p:spPr>
          <a:xfrm>
            <a:off x="3604592" y="35242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trings和strconv使用"/>
          <p:cNvSpPr/>
          <p:nvPr/>
        </p:nvSpPr>
        <p:spPr>
          <a:xfrm>
            <a:off x="4328185" y="914400"/>
            <a:ext cx="4348430" cy="736601"/>
          </a:xfrm>
          <a:prstGeom prst="rect">
            <a:avLst/>
          </a:prstGeom>
          <a:ln w="12700">
            <a:miter lim="400000"/>
          </a:ln>
        </p:spPr>
        <p:txBody>
          <a:bodyPr wrap="none" lIns="50800" tIns="50800" rIns="50800" bIns="50800" anchor="ctr">
            <a:spAutoFit/>
          </a:bodyPr>
          <a:lstStyle/>
          <a:p>
            <a:r>
              <a:t>strings和strconv使用</a:t>
            </a:r>
          </a:p>
        </p:txBody>
      </p:sp>
      <p:sp>
        <p:nvSpPr>
          <p:cNvPr id="136" name="strings.HasPrefix(s string, prefix string) bool：判断字符串s是否以prefix开头 。"/>
          <p:cNvSpPr/>
          <p:nvPr/>
        </p:nvSpPr>
        <p:spPr>
          <a:xfrm>
            <a:off x="1377814" y="2584450"/>
            <a:ext cx="11138883" cy="520701"/>
          </a:xfrm>
          <a:prstGeom prst="rect">
            <a:avLst/>
          </a:prstGeom>
          <a:ln w="12700">
            <a:miter lim="400000"/>
          </a:ln>
        </p:spPr>
        <p:txBody>
          <a:bodyPr wrap="none" lIns="50800" tIns="50800" rIns="50800" bIns="50800" anchor="ctr">
            <a:spAutoFit/>
          </a:bodyPr>
          <a:lstStyle>
            <a:lvl1pPr marL="423545" indent="-423545" algn="l">
              <a:spcBef>
                <a:spcPts val="4200"/>
              </a:spcBef>
              <a:buSzPct val="100000"/>
              <a:buAutoNum type="arabicPeriod"/>
              <a:defRPr sz="2400"/>
            </a:lvl1pPr>
          </a:lstStyle>
          <a:p>
            <a:r>
              <a:t>strings.HasPrefix(s string, prefix string) bool：判断字符串s是否以prefix开头 。</a:t>
            </a:r>
          </a:p>
        </p:txBody>
      </p:sp>
      <p:sp>
        <p:nvSpPr>
          <p:cNvPr id="137" name="2. strings.HasSuffix(s string, suffix string) bool：判断字符串s是否以suffix结尾。"/>
          <p:cNvSpPr/>
          <p:nvPr/>
        </p:nvSpPr>
        <p:spPr>
          <a:xfrm>
            <a:off x="1377814" y="4667250"/>
            <a:ext cx="10851795"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strings.HasSuffix(s string, suffix string) bool：判断字符串s是否以suffix结尾。</a:t>
            </a:r>
          </a:p>
        </p:txBody>
      </p:sp>
      <p:sp>
        <p:nvSpPr>
          <p:cNvPr id="138" name="练习1：判断一个url是否以http://开头，如果不是，则加上http://。"/>
          <p:cNvSpPr/>
          <p:nvPr/>
        </p:nvSpPr>
        <p:spPr>
          <a:xfrm>
            <a:off x="2059025" y="3533775"/>
            <a:ext cx="8886750"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练习1：判断一个url是否以http://开头，如果不是，则加上http://。</a:t>
            </a:r>
          </a:p>
        </p:txBody>
      </p:sp>
      <p:sp>
        <p:nvSpPr>
          <p:cNvPr id="139" name="练习2：判断一个路径是否以“/”结尾，如果不是，则加上/。"/>
          <p:cNvSpPr/>
          <p:nvPr/>
        </p:nvSpPr>
        <p:spPr>
          <a:xfrm>
            <a:off x="2059025" y="5635625"/>
            <a:ext cx="8005573"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练习2：判断一个路径是否以“/”结尾，如果不是，则加上/。</a:t>
            </a:r>
          </a:p>
        </p:txBody>
      </p:sp>
      <p:sp>
        <p:nvSpPr>
          <p:cNvPr id="140" name="3. strings.Index(s string, str string) int：判断str在s中首次出现的位置，如果没有"/>
          <p:cNvSpPr/>
          <p:nvPr/>
        </p:nvSpPr>
        <p:spPr>
          <a:xfrm>
            <a:off x="1377814" y="6584950"/>
            <a:ext cx="10850881"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strings.Index(s string, str string) int：判断str在s中首次出现的位置，如果没有</a:t>
            </a:r>
          </a:p>
        </p:txBody>
      </p:sp>
      <p:sp>
        <p:nvSpPr>
          <p:cNvPr id="141" name="出现，则返回-1"/>
          <p:cNvSpPr/>
          <p:nvPr/>
        </p:nvSpPr>
        <p:spPr>
          <a:xfrm>
            <a:off x="1746114" y="7219950"/>
            <a:ext cx="2214068"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出现，则返回-1</a:t>
            </a:r>
          </a:p>
        </p:txBody>
      </p:sp>
      <p:sp>
        <p:nvSpPr>
          <p:cNvPr id="142" name="4. strings.LastIndex(s string, str string) int：判断str在s中最后出现的位置，如果没有"/>
          <p:cNvSpPr/>
          <p:nvPr/>
        </p:nvSpPr>
        <p:spPr>
          <a:xfrm>
            <a:off x="1377814" y="8388350"/>
            <a:ext cx="11426953"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4. strings.LastIndex(s string, str string) int：判断str在s中最后出现的位置，如果没有</a:t>
            </a:r>
          </a:p>
        </p:txBody>
      </p:sp>
      <p:sp>
        <p:nvSpPr>
          <p:cNvPr id="143" name="出现，则返回-1"/>
          <p:cNvSpPr/>
          <p:nvPr/>
        </p:nvSpPr>
        <p:spPr>
          <a:xfrm>
            <a:off x="1746571" y="9023350"/>
            <a:ext cx="2214068"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出现，则返回-1</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54" name="2. switch case语句"/>
          <p:cNvSpPr/>
          <p:nvPr/>
        </p:nvSpPr>
        <p:spPr>
          <a:xfrm>
            <a:off x="1551076" y="2813050"/>
            <a:ext cx="2672183"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switch case语句</a:t>
            </a:r>
          </a:p>
        </p:txBody>
      </p:sp>
      <p:sp>
        <p:nvSpPr>
          <p:cNvPr id="255" name="练习11：猜数字，写一个程序，随机生成一个0到100的整数n，然后用户在终端，"/>
          <p:cNvSpPr/>
          <p:nvPr/>
        </p:nvSpPr>
        <p:spPr>
          <a:xfrm>
            <a:off x="1940915" y="3625850"/>
            <a:ext cx="11054183"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练习11：猜数字，写一个程序，随机生成一个0到100的整数n，然后用户在终端，</a:t>
            </a:r>
          </a:p>
        </p:txBody>
      </p:sp>
      <p:sp>
        <p:nvSpPr>
          <p:cNvPr id="256" name="输入数字，如果和n相等，则提示用户猜对了。如果不相等，则提示用户，大于"/>
          <p:cNvSpPr/>
          <p:nvPr/>
        </p:nvSpPr>
        <p:spPr>
          <a:xfrm>
            <a:off x="2169515" y="4311650"/>
            <a:ext cx="10646970"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输入数字，如果和n相等，则提示用户猜对了。如果不相等，则提示用户，大于</a:t>
            </a:r>
          </a:p>
        </p:txBody>
      </p:sp>
      <p:sp>
        <p:nvSpPr>
          <p:cNvPr id="257" name="或小于n。"/>
          <p:cNvSpPr/>
          <p:nvPr/>
        </p:nvSpPr>
        <p:spPr>
          <a:xfrm>
            <a:off x="2144521" y="4997450"/>
            <a:ext cx="1502970"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或小于n。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60" name="3. for 语句"/>
          <p:cNvSpPr/>
          <p:nvPr/>
        </p:nvSpPr>
        <p:spPr>
          <a:xfrm>
            <a:off x="1551076" y="2813050"/>
            <a:ext cx="1503275"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for 语句</a:t>
            </a:r>
          </a:p>
        </p:txBody>
      </p:sp>
      <p:sp>
        <p:nvSpPr>
          <p:cNvPr id="261" name="写法1"/>
          <p:cNvSpPr/>
          <p:nvPr/>
        </p:nvSpPr>
        <p:spPr>
          <a:xfrm>
            <a:off x="2486992" y="37020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写法1</a:t>
            </a:r>
          </a:p>
        </p:txBody>
      </p:sp>
      <p:sp>
        <p:nvSpPr>
          <p:cNvPr id="262" name="for 初始化语句; 条件判断; 变量修改 {…"/>
          <p:cNvSpPr/>
          <p:nvPr/>
        </p:nvSpPr>
        <p:spPr>
          <a:xfrm>
            <a:off x="4107801" y="3568700"/>
            <a:ext cx="5468053" cy="1041401"/>
          </a:xfrm>
          <a:prstGeom prst="rect">
            <a:avLst/>
          </a:prstGeom>
          <a:ln w="12700">
            <a:miter lim="400000"/>
          </a:ln>
        </p:spPr>
        <p:txBody>
          <a:bodyPr lIns="50800" tIns="50800" rIns="50800" bIns="50800" anchor="ctr">
            <a:spAutoFit/>
          </a:bodyPr>
          <a:lstStyle/>
          <a:p>
            <a:pPr algn="l">
              <a:spcBef>
                <a:spcPts val="1200"/>
              </a:spcBef>
              <a:defRPr sz="2400"/>
            </a:pPr>
            <a:r>
              <a:t>for 初始化语句; 条件判断; 变量修改 {</a:t>
            </a:r>
          </a:p>
          <a:p>
            <a:pPr algn="l">
              <a:spcBef>
                <a:spcPts val="1200"/>
              </a:spcBef>
              <a:defRPr sz="2400"/>
            </a:pPr>
            <a:r>
              <a:t>}</a:t>
            </a:r>
          </a:p>
        </p:txBody>
      </p:sp>
      <p:sp>
        <p:nvSpPr>
          <p:cNvPr id="263" name="for i := 0 ; i &lt; 100; i++ {…"/>
          <p:cNvSpPr/>
          <p:nvPr/>
        </p:nvSpPr>
        <p:spPr>
          <a:xfrm>
            <a:off x="4006201" y="4845049"/>
            <a:ext cx="5468053" cy="1511301"/>
          </a:xfrm>
          <a:prstGeom prst="rect">
            <a:avLst/>
          </a:prstGeom>
          <a:ln w="12700">
            <a:miter lim="400000"/>
          </a:ln>
        </p:spPr>
        <p:txBody>
          <a:bodyPr lIns="50800" tIns="50800" rIns="50800" bIns="50800" anchor="ctr">
            <a:spAutoFit/>
          </a:bodyPr>
          <a:lstStyle/>
          <a:p>
            <a:pPr algn="l">
              <a:spcBef>
                <a:spcPts val="1200"/>
              </a:spcBef>
              <a:defRPr sz="2400"/>
            </a:pPr>
            <a:r>
              <a:t>for i := 0 ; i &lt; 100; i++ {</a:t>
            </a:r>
          </a:p>
          <a:p>
            <a:pPr lvl="2" algn="l">
              <a:spcBef>
                <a:spcPts val="1200"/>
              </a:spcBef>
              <a:defRPr sz="2400"/>
            </a:pPr>
            <a:r>
              <a:t>fmt.Printf(“i=%d\n”, i)</a:t>
            </a:r>
          </a:p>
          <a:p>
            <a:pPr algn="l">
              <a:spcBef>
                <a:spcPts val="1200"/>
              </a:spcBef>
              <a:defRPr sz="2400"/>
            </a:pPr>
            <a:r>
              <a:t>}</a:t>
            </a:r>
          </a:p>
        </p:txBody>
      </p:sp>
      <p:sp>
        <p:nvSpPr>
          <p:cNvPr id="264" name="注意：for (i := 0; i &lt; 100; i++) {…"/>
          <p:cNvSpPr/>
          <p:nvPr/>
        </p:nvSpPr>
        <p:spPr>
          <a:xfrm>
            <a:off x="8313623" y="4914900"/>
            <a:ext cx="4467375" cy="889001"/>
          </a:xfrm>
          <a:prstGeom prst="rect">
            <a:avLst/>
          </a:prstGeom>
          <a:ln w="12700">
            <a:miter lim="400000"/>
          </a:ln>
        </p:spPr>
        <p:txBody>
          <a:bodyPr wrap="none" lIns="50800" tIns="50800" rIns="50800" bIns="50800" anchor="ctr">
            <a:spAutoFit/>
          </a:bodyPr>
          <a:lstStyle/>
          <a:p>
            <a:pPr algn="l">
              <a:defRPr sz="2400" b="1">
                <a:solidFill>
                  <a:schemeClr val="accent5"/>
                </a:solidFill>
                <a:latin typeface="Helvetica"/>
                <a:ea typeface="Helvetica"/>
                <a:cs typeface="Helvetica"/>
                <a:sym typeface="Helvetica"/>
              </a:defRPr>
            </a:pPr>
            <a:r>
              <a:t>注意：for (i := 0; i &lt; 100; i++) {</a:t>
            </a:r>
          </a:p>
          <a:p>
            <a:pPr algn="l">
              <a:defRPr sz="2400" b="1">
                <a:solidFill>
                  <a:schemeClr val="accent5"/>
                </a:solidFill>
                <a:latin typeface="Helvetica"/>
                <a:ea typeface="Helvetica"/>
                <a:cs typeface="Helvetica"/>
                <a:sym typeface="Helvetica"/>
              </a:defRPr>
            </a:pPr>
            <a:r>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67" name="3. for 语句"/>
          <p:cNvSpPr/>
          <p:nvPr/>
        </p:nvSpPr>
        <p:spPr>
          <a:xfrm>
            <a:off x="1551076" y="2813050"/>
            <a:ext cx="1503275"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for 语句</a:t>
            </a:r>
          </a:p>
        </p:txBody>
      </p:sp>
      <p:sp>
        <p:nvSpPr>
          <p:cNvPr id="268" name="练习12：写一个程序，在终端打印如下图形"/>
          <p:cNvSpPr/>
          <p:nvPr/>
        </p:nvSpPr>
        <p:spPr>
          <a:xfrm>
            <a:off x="1940915" y="3625850"/>
            <a:ext cx="5939639"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练习12：写一个程序，在终端打印如下图形</a:t>
            </a:r>
          </a:p>
        </p:txBody>
      </p:sp>
      <p:sp>
        <p:nvSpPr>
          <p:cNvPr id="269" name="A…"/>
          <p:cNvSpPr/>
          <p:nvPr/>
        </p:nvSpPr>
        <p:spPr>
          <a:xfrm>
            <a:off x="3768373" y="4908550"/>
            <a:ext cx="5468054" cy="2552701"/>
          </a:xfrm>
          <a:prstGeom prst="rect">
            <a:avLst/>
          </a:prstGeom>
          <a:ln w="12700">
            <a:miter lim="400000"/>
          </a:ln>
        </p:spPr>
        <p:txBody>
          <a:bodyPr lIns="50800" tIns="50800" rIns="50800" bIns="50800" anchor="ctr">
            <a:spAutoFit/>
          </a:bodyPr>
          <a:lstStyle/>
          <a:p>
            <a:pPr algn="l">
              <a:spcBef>
                <a:spcPts val="1200"/>
              </a:spcBef>
              <a:defRPr sz="2400"/>
            </a:pPr>
            <a:r>
              <a:t>A</a:t>
            </a:r>
          </a:p>
          <a:p>
            <a:pPr algn="l">
              <a:spcBef>
                <a:spcPts val="1200"/>
              </a:spcBef>
              <a:defRPr sz="2400"/>
            </a:pPr>
            <a:r>
              <a:t>AA</a:t>
            </a:r>
          </a:p>
          <a:p>
            <a:pPr algn="l">
              <a:spcBef>
                <a:spcPts val="1200"/>
              </a:spcBef>
              <a:defRPr sz="2400"/>
            </a:pPr>
            <a:r>
              <a:t>AAA</a:t>
            </a:r>
          </a:p>
          <a:p>
            <a:pPr algn="l">
              <a:spcBef>
                <a:spcPts val="1200"/>
              </a:spcBef>
              <a:defRPr sz="2400"/>
            </a:pPr>
            <a:r>
              <a:t>AAAA</a:t>
            </a:r>
          </a:p>
          <a:p>
            <a:pPr algn="l">
              <a:spcBef>
                <a:spcPts val="1200"/>
              </a:spcBef>
              <a:defRPr sz="2400"/>
            </a:pPr>
            <a:r>
              <a:t>AAAAA</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72" name="3. for 语句"/>
          <p:cNvSpPr/>
          <p:nvPr/>
        </p:nvSpPr>
        <p:spPr>
          <a:xfrm>
            <a:off x="1551076" y="2813050"/>
            <a:ext cx="1503275"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for 语句</a:t>
            </a:r>
          </a:p>
        </p:txBody>
      </p:sp>
      <p:sp>
        <p:nvSpPr>
          <p:cNvPr id="273" name="写法2"/>
          <p:cNvSpPr/>
          <p:nvPr/>
        </p:nvSpPr>
        <p:spPr>
          <a:xfrm>
            <a:off x="2486992" y="37020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写法2</a:t>
            </a:r>
          </a:p>
        </p:txBody>
      </p:sp>
      <p:sp>
        <p:nvSpPr>
          <p:cNvPr id="274" name="for  条件 {…"/>
          <p:cNvSpPr/>
          <p:nvPr/>
        </p:nvSpPr>
        <p:spPr>
          <a:xfrm>
            <a:off x="4107801" y="3429000"/>
            <a:ext cx="5468053" cy="1041401"/>
          </a:xfrm>
          <a:prstGeom prst="rect">
            <a:avLst/>
          </a:prstGeom>
          <a:ln w="12700">
            <a:miter lim="400000"/>
          </a:ln>
        </p:spPr>
        <p:txBody>
          <a:bodyPr lIns="50800" tIns="50800" rIns="50800" bIns="50800" anchor="ctr">
            <a:spAutoFit/>
          </a:bodyPr>
          <a:lstStyle/>
          <a:p>
            <a:pPr algn="l">
              <a:spcBef>
                <a:spcPts val="1200"/>
              </a:spcBef>
              <a:defRPr sz="2400"/>
            </a:pPr>
            <a:r>
              <a:t>for  条件 {</a:t>
            </a:r>
          </a:p>
          <a:p>
            <a:pPr algn="l">
              <a:spcBef>
                <a:spcPts val="1200"/>
              </a:spcBef>
              <a:defRPr sz="2400"/>
            </a:pPr>
            <a:r>
              <a:t>}</a:t>
            </a:r>
          </a:p>
        </p:txBody>
      </p:sp>
      <p:sp>
        <p:nvSpPr>
          <p:cNvPr id="275" name="for i &gt; 0 {…"/>
          <p:cNvSpPr/>
          <p:nvPr/>
        </p:nvSpPr>
        <p:spPr>
          <a:xfrm>
            <a:off x="4095101" y="4591049"/>
            <a:ext cx="5468053" cy="1511301"/>
          </a:xfrm>
          <a:prstGeom prst="rect">
            <a:avLst/>
          </a:prstGeom>
          <a:ln w="12700">
            <a:miter lim="400000"/>
          </a:ln>
        </p:spPr>
        <p:txBody>
          <a:bodyPr lIns="50800" tIns="50800" rIns="50800" bIns="50800" anchor="ctr">
            <a:spAutoFit/>
          </a:bodyPr>
          <a:lstStyle/>
          <a:p>
            <a:pPr algn="l">
              <a:spcBef>
                <a:spcPts val="1200"/>
              </a:spcBef>
              <a:defRPr sz="2400"/>
            </a:pPr>
            <a:r>
              <a:t>for i &gt; 0 {</a:t>
            </a:r>
          </a:p>
          <a:p>
            <a:pPr algn="l">
              <a:spcBef>
                <a:spcPts val="1200"/>
              </a:spcBef>
              <a:defRPr sz="2400"/>
            </a:pPr>
            <a:r>
              <a:t>      fmt.Println(“i &gt; 0”)</a:t>
            </a:r>
          </a:p>
          <a:p>
            <a:pPr algn="l">
              <a:spcBef>
                <a:spcPts val="1200"/>
              </a:spcBef>
              <a:defRPr sz="2400"/>
            </a:pPr>
            <a:r>
              <a:t>}</a:t>
            </a:r>
          </a:p>
        </p:txBody>
      </p:sp>
      <p:sp>
        <p:nvSpPr>
          <p:cNvPr id="276" name="for true {…"/>
          <p:cNvSpPr/>
          <p:nvPr/>
        </p:nvSpPr>
        <p:spPr>
          <a:xfrm>
            <a:off x="4107801" y="6273799"/>
            <a:ext cx="5468053" cy="1511301"/>
          </a:xfrm>
          <a:prstGeom prst="rect">
            <a:avLst/>
          </a:prstGeom>
          <a:ln w="12700">
            <a:miter lim="400000"/>
          </a:ln>
        </p:spPr>
        <p:txBody>
          <a:bodyPr lIns="50800" tIns="50800" rIns="50800" bIns="50800" anchor="ctr">
            <a:spAutoFit/>
          </a:bodyPr>
          <a:lstStyle/>
          <a:p>
            <a:pPr algn="l">
              <a:spcBef>
                <a:spcPts val="1200"/>
              </a:spcBef>
              <a:defRPr sz="2400"/>
            </a:pPr>
            <a:r>
              <a:t>for true {</a:t>
            </a:r>
          </a:p>
          <a:p>
            <a:pPr algn="l">
              <a:spcBef>
                <a:spcPts val="1200"/>
              </a:spcBef>
              <a:defRPr sz="2400"/>
            </a:pPr>
            <a:r>
              <a:t>      fmt.Println(“i &gt; 0”)</a:t>
            </a:r>
          </a:p>
          <a:p>
            <a:pPr algn="l">
              <a:spcBef>
                <a:spcPts val="1200"/>
              </a:spcBef>
              <a:defRPr sz="2400"/>
            </a:pPr>
            <a:r>
              <a:t>}</a:t>
            </a:r>
          </a:p>
        </p:txBody>
      </p:sp>
      <p:sp>
        <p:nvSpPr>
          <p:cNvPr id="277" name="for {…"/>
          <p:cNvSpPr/>
          <p:nvPr/>
        </p:nvSpPr>
        <p:spPr>
          <a:xfrm>
            <a:off x="4120501" y="8013699"/>
            <a:ext cx="5468053" cy="1511301"/>
          </a:xfrm>
          <a:prstGeom prst="rect">
            <a:avLst/>
          </a:prstGeom>
          <a:ln w="12700">
            <a:miter lim="400000"/>
          </a:ln>
        </p:spPr>
        <p:txBody>
          <a:bodyPr lIns="50800" tIns="50800" rIns="50800" bIns="50800" anchor="ctr">
            <a:spAutoFit/>
          </a:bodyPr>
          <a:lstStyle/>
          <a:p>
            <a:pPr algn="l">
              <a:spcBef>
                <a:spcPts val="1200"/>
              </a:spcBef>
              <a:defRPr sz="2400"/>
            </a:pPr>
            <a:r>
              <a:t>for {</a:t>
            </a:r>
          </a:p>
          <a:p>
            <a:pPr algn="l">
              <a:spcBef>
                <a:spcPts val="1200"/>
              </a:spcBef>
              <a:defRPr sz="2400"/>
            </a:pPr>
            <a:r>
              <a:t>      fmt.Println(“i &gt; 0”)</a:t>
            </a:r>
          </a:p>
          <a:p>
            <a:pPr algn="l">
              <a:spcBef>
                <a:spcPts val="1200"/>
              </a:spcBef>
              <a:defRPr sz="2400"/>
            </a:pPr>
            <a: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80" name="3. for range 语句"/>
          <p:cNvSpPr/>
          <p:nvPr/>
        </p:nvSpPr>
        <p:spPr>
          <a:xfrm>
            <a:off x="1551076" y="2813050"/>
            <a:ext cx="2384147"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for range 语句</a:t>
            </a:r>
          </a:p>
        </p:txBody>
      </p:sp>
      <p:sp>
        <p:nvSpPr>
          <p:cNvPr id="281" name="写法3"/>
          <p:cNvSpPr/>
          <p:nvPr/>
        </p:nvSpPr>
        <p:spPr>
          <a:xfrm>
            <a:off x="2486992" y="37020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写法3</a:t>
            </a:r>
          </a:p>
        </p:txBody>
      </p:sp>
      <p:sp>
        <p:nvSpPr>
          <p:cNvPr id="282" name="str := “hello world,中国”…"/>
          <p:cNvSpPr/>
          <p:nvPr/>
        </p:nvSpPr>
        <p:spPr>
          <a:xfrm>
            <a:off x="3471809" y="4559300"/>
            <a:ext cx="8876167" cy="2082801"/>
          </a:xfrm>
          <a:prstGeom prst="rect">
            <a:avLst/>
          </a:prstGeom>
          <a:ln w="12700">
            <a:miter lim="400000"/>
          </a:ln>
        </p:spPr>
        <p:txBody>
          <a:bodyPr lIns="50800" tIns="50800" rIns="50800" bIns="50800" anchor="ctr">
            <a:spAutoFit/>
          </a:bodyPr>
          <a:lstStyle/>
          <a:p>
            <a:pPr algn="l">
              <a:spcBef>
                <a:spcPts val="1200"/>
              </a:spcBef>
              <a:defRPr sz="2400"/>
            </a:pPr>
            <a:r>
              <a:t>str := “hello world,中国”</a:t>
            </a:r>
          </a:p>
          <a:p>
            <a:pPr algn="l">
              <a:spcBef>
                <a:spcPts val="1200"/>
              </a:spcBef>
              <a:defRPr sz="2400"/>
            </a:pPr>
            <a:r>
              <a:t>for i, v := range str {</a:t>
            </a:r>
          </a:p>
          <a:p>
            <a:pPr lvl="1" algn="l">
              <a:spcBef>
                <a:spcPts val="1200"/>
              </a:spcBef>
              <a:defRPr sz="2400"/>
            </a:pPr>
            <a:r>
              <a:t>     fmt.Printf(“index[%d] val[%c] len[%d]\n”, i, v, len([]byte(v)))</a:t>
            </a:r>
          </a:p>
          <a:p>
            <a:pPr algn="l">
              <a:spcBef>
                <a:spcPts val="1200"/>
              </a:spcBef>
              <a:defRPr sz="2400"/>
            </a:pPr>
            <a:r>
              <a:t>}</a:t>
            </a:r>
          </a:p>
        </p:txBody>
      </p:sp>
      <p:sp>
        <p:nvSpPr>
          <p:cNvPr id="283" name="用来遍历数组、slice、map、chan"/>
          <p:cNvSpPr/>
          <p:nvPr/>
        </p:nvSpPr>
        <p:spPr>
          <a:xfrm>
            <a:off x="3557637" y="7143750"/>
            <a:ext cx="4873526" cy="520701"/>
          </a:xfrm>
          <a:prstGeom prst="rect">
            <a:avLst/>
          </a:prstGeom>
          <a:ln w="12700">
            <a:miter lim="400000"/>
          </a:ln>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用来遍历数组、slice、map、chan</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86" name="3. break continue语句"/>
          <p:cNvSpPr/>
          <p:nvPr/>
        </p:nvSpPr>
        <p:spPr>
          <a:xfrm>
            <a:off x="1551076" y="2813050"/>
            <a:ext cx="3090368"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break continue语句</a:t>
            </a:r>
          </a:p>
        </p:txBody>
      </p:sp>
      <p:sp>
        <p:nvSpPr>
          <p:cNvPr id="287" name="写法4"/>
          <p:cNvSpPr/>
          <p:nvPr/>
        </p:nvSpPr>
        <p:spPr>
          <a:xfrm>
            <a:off x="2486992" y="37020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写法4</a:t>
            </a:r>
          </a:p>
        </p:txBody>
      </p:sp>
      <p:sp>
        <p:nvSpPr>
          <p:cNvPr id="288" name="str := “hello world,中国”…"/>
          <p:cNvSpPr/>
          <p:nvPr/>
        </p:nvSpPr>
        <p:spPr>
          <a:xfrm>
            <a:off x="2976509" y="4305299"/>
            <a:ext cx="8876167" cy="5054601"/>
          </a:xfrm>
          <a:prstGeom prst="rect">
            <a:avLst/>
          </a:prstGeom>
          <a:ln w="12700">
            <a:miter lim="400000"/>
          </a:ln>
        </p:spPr>
        <p:txBody>
          <a:bodyPr lIns="50800" tIns="50800" rIns="50800" bIns="50800" anchor="ctr">
            <a:spAutoFit/>
          </a:bodyPr>
          <a:lstStyle/>
          <a:p>
            <a:pPr algn="l">
              <a:spcBef>
                <a:spcPts val="1200"/>
              </a:spcBef>
              <a:defRPr sz="2400"/>
            </a:pPr>
            <a:r>
              <a:t>str := “hello world,中国”</a:t>
            </a:r>
          </a:p>
          <a:p>
            <a:pPr algn="l">
              <a:spcBef>
                <a:spcPts val="1200"/>
              </a:spcBef>
              <a:defRPr sz="2400"/>
            </a:pPr>
            <a:r>
              <a:t>for i, v := range str {</a:t>
            </a:r>
          </a:p>
          <a:p>
            <a:pPr algn="l">
              <a:spcBef>
                <a:spcPts val="1200"/>
              </a:spcBef>
              <a:defRPr sz="2400"/>
            </a:pPr>
            <a:r>
              <a:t>       if i &gt; 2 {</a:t>
            </a:r>
          </a:p>
          <a:p>
            <a:pPr algn="l">
              <a:spcBef>
                <a:spcPts val="1200"/>
              </a:spcBef>
              <a:defRPr sz="2400"/>
            </a:pPr>
            <a:r>
              <a:t>             continue</a:t>
            </a:r>
          </a:p>
          <a:p>
            <a:pPr algn="l">
              <a:spcBef>
                <a:spcPts val="1200"/>
              </a:spcBef>
              <a:defRPr sz="2400"/>
            </a:pPr>
            <a:r>
              <a:t>       }</a:t>
            </a:r>
          </a:p>
          <a:p>
            <a:pPr lvl="2" algn="l">
              <a:spcBef>
                <a:spcPts val="1200"/>
              </a:spcBef>
              <a:defRPr sz="2400"/>
            </a:pPr>
            <a:r>
              <a:t>  if (i &gt; 3) {</a:t>
            </a:r>
          </a:p>
          <a:p>
            <a:pPr lvl="2" algn="l">
              <a:spcBef>
                <a:spcPts val="1200"/>
              </a:spcBef>
              <a:defRPr sz="2400"/>
            </a:pPr>
            <a:r>
              <a:t>         break</a:t>
            </a:r>
            <a:br/>
            <a:r>
              <a:t>  }</a:t>
            </a:r>
          </a:p>
          <a:p>
            <a:pPr lvl="1" algn="l">
              <a:spcBef>
                <a:spcPts val="1200"/>
              </a:spcBef>
              <a:defRPr sz="2400"/>
            </a:pPr>
            <a:r>
              <a:t>     fmt.Printf(“index[%d] val[%c] len[%d]\n”, i, v, len([]byte(v)))</a:t>
            </a:r>
          </a:p>
          <a:p>
            <a:pPr algn="l">
              <a:spcBef>
                <a:spcPts val="1200"/>
              </a:spcBef>
              <a:defRPr sz="2400"/>
            </a:pPr>
            <a:r>
              <a: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91" name="4. goto 和 label 语句"/>
          <p:cNvSpPr/>
          <p:nvPr/>
        </p:nvSpPr>
        <p:spPr>
          <a:xfrm>
            <a:off x="1551076" y="2813050"/>
            <a:ext cx="2892248"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4. goto 和 label 语句</a:t>
            </a:r>
          </a:p>
        </p:txBody>
      </p:sp>
      <p:sp>
        <p:nvSpPr>
          <p:cNvPr id="292" name="写法5"/>
          <p:cNvSpPr/>
          <p:nvPr/>
        </p:nvSpPr>
        <p:spPr>
          <a:xfrm>
            <a:off x="2486992" y="37020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
        <p:nvSpPr>
          <p:cNvPr id="293" name="package main…"/>
          <p:cNvSpPr/>
          <p:nvPr/>
        </p:nvSpPr>
        <p:spPr>
          <a:xfrm>
            <a:off x="3560709" y="3860799"/>
            <a:ext cx="8876167" cy="5562601"/>
          </a:xfrm>
          <a:prstGeom prst="rect">
            <a:avLst/>
          </a:prstGeom>
          <a:ln w="12700">
            <a:miter lim="400000"/>
          </a:ln>
        </p:spPr>
        <p:txBody>
          <a:bodyPr lIns="50800" tIns="50800" rIns="50800" bIns="50800" anchor="ctr">
            <a:spAutoFit/>
          </a:bodyPr>
          <a:lstStyle/>
          <a:p>
            <a:pPr algn="l">
              <a:spcBef>
                <a:spcPts val="1200"/>
              </a:spcBef>
              <a:defRPr sz="1800"/>
            </a:pPr>
            <a:r>
              <a:t>package main</a:t>
            </a:r>
          </a:p>
          <a:p>
            <a:pPr algn="l">
              <a:spcBef>
                <a:spcPts val="1200"/>
              </a:spcBef>
              <a:defRPr sz="1800"/>
            </a:pPr>
            <a:r>
              <a:t>import "fmt"</a:t>
            </a:r>
          </a:p>
          <a:p>
            <a:pPr algn="l">
              <a:spcBef>
                <a:spcPts val="1200"/>
              </a:spcBef>
              <a:defRPr sz="1800"/>
            </a:pPr>
            <a:r>
              <a:t>func main() {</a:t>
            </a:r>
          </a:p>
          <a:p>
            <a:pPr algn="l">
              <a:spcBef>
                <a:spcPts val="1200"/>
              </a:spcBef>
              <a:defRPr sz="1800"/>
            </a:pPr>
            <a:r>
              <a:t>LABEL1:</a:t>
            </a:r>
          </a:p>
          <a:p>
            <a:pPr algn="l">
              <a:spcBef>
                <a:spcPts val="1200"/>
              </a:spcBef>
              <a:defRPr sz="1800"/>
            </a:pPr>
            <a:r>
              <a:t>	for i := 0; i &lt;= 5; i++ {</a:t>
            </a:r>
          </a:p>
          <a:p>
            <a:pPr algn="l">
              <a:spcBef>
                <a:spcPts val="1200"/>
              </a:spcBef>
              <a:defRPr sz="1800"/>
            </a:pPr>
            <a:r>
              <a:t>		for j := 0; j &lt;= 5; j++ {</a:t>
            </a:r>
          </a:p>
          <a:p>
            <a:pPr algn="l">
              <a:spcBef>
                <a:spcPts val="1200"/>
              </a:spcBef>
              <a:defRPr sz="1800"/>
            </a:pPr>
            <a:r>
              <a:t>			if j == 4 {</a:t>
            </a:r>
          </a:p>
          <a:p>
            <a:pPr algn="l">
              <a:spcBef>
                <a:spcPts val="1200"/>
              </a:spcBef>
              <a:defRPr sz="1800"/>
            </a:pPr>
            <a:r>
              <a:t>				continue LABEL1</a:t>
            </a:r>
          </a:p>
          <a:p>
            <a:pPr algn="l">
              <a:spcBef>
                <a:spcPts val="1200"/>
              </a:spcBef>
              <a:defRPr sz="1800"/>
            </a:pPr>
            <a:r>
              <a:t>			}</a:t>
            </a:r>
          </a:p>
          <a:p>
            <a:pPr algn="l">
              <a:spcBef>
                <a:spcPts val="1200"/>
              </a:spcBef>
              <a:defRPr sz="1800"/>
            </a:pPr>
            <a:r>
              <a:t>			fmt.Printf("i is: %d, and j is: %d\n", i, j)</a:t>
            </a:r>
          </a:p>
          <a:p>
            <a:pPr algn="l">
              <a:spcBef>
                <a:spcPts val="1200"/>
              </a:spcBef>
              <a:defRPr sz="1800"/>
            </a:pPr>
            <a:r>
              <a:t>		}</a:t>
            </a:r>
          </a:p>
          <a:p>
            <a:pPr algn="l">
              <a:spcBef>
                <a:spcPts val="1200"/>
              </a:spcBef>
              <a:defRPr sz="1800"/>
            </a:pPr>
            <a:r>
              <a:t>	}</a:t>
            </a:r>
          </a:p>
          <a:p>
            <a:pPr algn="l">
              <a:spcBef>
                <a:spcPts val="1200"/>
              </a:spcBef>
              <a:defRPr sz="1800"/>
            </a:pPr>
            <a:r>
              <a: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296" name="5. goto 和 label 语句"/>
          <p:cNvSpPr/>
          <p:nvPr/>
        </p:nvSpPr>
        <p:spPr>
          <a:xfrm>
            <a:off x="1551076" y="2813050"/>
            <a:ext cx="2892248"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5. goto 和 label 语句</a:t>
            </a:r>
          </a:p>
        </p:txBody>
      </p:sp>
      <p:sp>
        <p:nvSpPr>
          <p:cNvPr id="297" name="写法5"/>
          <p:cNvSpPr/>
          <p:nvPr/>
        </p:nvSpPr>
        <p:spPr>
          <a:xfrm>
            <a:off x="2486992" y="3702050"/>
            <a:ext cx="893416" cy="520701"/>
          </a:xfrm>
          <a:prstGeom prst="rect">
            <a:avLst/>
          </a:prstGeom>
          <a:ln w="12700">
            <a:miter lim="400000"/>
          </a:ln>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
        <p:nvSpPr>
          <p:cNvPr id="298" name="package main…"/>
          <p:cNvSpPr/>
          <p:nvPr/>
        </p:nvSpPr>
        <p:spPr>
          <a:xfrm>
            <a:off x="3637256" y="3949700"/>
            <a:ext cx="5730288" cy="5130801"/>
          </a:xfrm>
          <a:prstGeom prst="rect">
            <a:avLst/>
          </a:prstGeom>
          <a:ln w="12700">
            <a:miter lim="400000"/>
          </a:ln>
        </p:spPr>
        <p:txBody>
          <a:bodyPr lIns="50800" tIns="50800" rIns="50800" bIns="50800" anchor="ctr">
            <a:spAutoFit/>
          </a:bodyPr>
          <a:lstStyle/>
          <a:p>
            <a:pPr algn="l">
              <a:spcBef>
                <a:spcPts val="1200"/>
              </a:spcBef>
              <a:defRPr sz="1800"/>
            </a:pPr>
            <a:r>
              <a:t>package main</a:t>
            </a:r>
          </a:p>
          <a:p>
            <a:pPr algn="l">
              <a:spcBef>
                <a:spcPts val="1200"/>
              </a:spcBef>
              <a:defRPr sz="1800"/>
            </a:pPr>
          </a:p>
          <a:p>
            <a:pPr algn="l">
              <a:spcBef>
                <a:spcPts val="1200"/>
              </a:spcBef>
              <a:defRPr sz="1800"/>
            </a:pPr>
            <a:r>
              <a:t>func main() {</a:t>
            </a:r>
          </a:p>
          <a:p>
            <a:pPr algn="l">
              <a:spcBef>
                <a:spcPts val="1200"/>
              </a:spcBef>
              <a:defRPr sz="1800"/>
            </a:pPr>
            <a:r>
              <a:t>	i := 0</a:t>
            </a:r>
          </a:p>
          <a:p>
            <a:pPr algn="l">
              <a:spcBef>
                <a:spcPts val="1200"/>
              </a:spcBef>
              <a:defRPr sz="1800"/>
            </a:pPr>
            <a:r>
              <a:t>HERE:</a:t>
            </a:r>
          </a:p>
          <a:p>
            <a:pPr algn="l">
              <a:spcBef>
                <a:spcPts val="1200"/>
              </a:spcBef>
              <a:defRPr sz="1800"/>
            </a:pPr>
            <a:r>
              <a:t>	print(i)</a:t>
            </a:r>
          </a:p>
          <a:p>
            <a:pPr algn="l">
              <a:spcBef>
                <a:spcPts val="1200"/>
              </a:spcBef>
              <a:defRPr sz="1800"/>
            </a:pPr>
            <a:r>
              <a:t>	i++</a:t>
            </a:r>
          </a:p>
          <a:p>
            <a:pPr algn="l">
              <a:spcBef>
                <a:spcPts val="1200"/>
              </a:spcBef>
              <a:defRPr sz="1800"/>
            </a:pPr>
            <a:r>
              <a:t>	if i == 5 {</a:t>
            </a:r>
          </a:p>
          <a:p>
            <a:pPr algn="l">
              <a:spcBef>
                <a:spcPts val="1200"/>
              </a:spcBef>
              <a:defRPr sz="1800"/>
            </a:pPr>
            <a:r>
              <a:t>		return</a:t>
            </a:r>
          </a:p>
          <a:p>
            <a:pPr algn="l">
              <a:spcBef>
                <a:spcPts val="1200"/>
              </a:spcBef>
              <a:defRPr sz="1800"/>
            </a:pPr>
            <a:r>
              <a:t>	}</a:t>
            </a:r>
          </a:p>
          <a:p>
            <a:pPr algn="l">
              <a:spcBef>
                <a:spcPts val="1200"/>
              </a:spcBef>
              <a:defRPr sz="1800"/>
            </a:pPr>
            <a:r>
              <a:t>	goto HERE</a:t>
            </a:r>
          </a:p>
          <a:p>
            <a:pPr algn="l">
              <a:spcBef>
                <a:spcPts val="1200"/>
              </a:spcBef>
              <a:defRPr sz="1800"/>
            </a:pPr>
            <a: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301" name="5. 一些练习"/>
          <p:cNvSpPr/>
          <p:nvPr/>
        </p:nvSpPr>
        <p:spPr>
          <a:xfrm>
            <a:off x="1551076" y="2813050"/>
            <a:ext cx="16724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5. 一些练习</a:t>
            </a:r>
          </a:p>
        </p:txBody>
      </p:sp>
      <p:sp>
        <p:nvSpPr>
          <p:cNvPr id="302" name="i := 0 for {…"/>
          <p:cNvSpPr/>
          <p:nvPr/>
        </p:nvSpPr>
        <p:spPr>
          <a:xfrm>
            <a:off x="3815056" y="4013200"/>
            <a:ext cx="5730288" cy="4978400"/>
          </a:xfrm>
          <a:prstGeom prst="rect">
            <a:avLst/>
          </a:prstGeom>
          <a:ln w="12700">
            <a:miter lim="400000"/>
          </a:ln>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t>i := 0</a:t>
            </a:r>
            <a:br/>
            <a:r>
              <a:t>for {</a:t>
            </a:r>
          </a:p>
          <a:p>
            <a:pPr algn="l" defTabSz="457200">
              <a:lnSpc>
                <a:spcPts val="4200"/>
              </a:lnSpc>
              <a:defRPr sz="2400">
                <a:latin typeface="Times"/>
                <a:ea typeface="Times"/>
                <a:cs typeface="Times"/>
                <a:sym typeface="Times"/>
              </a:defRPr>
            </a:pPr>
            <a:r>
              <a:t>      if i &gt;= 3 { </a:t>
            </a:r>
          </a:p>
          <a:p>
            <a:pPr lvl="3" algn="l" defTabSz="457200">
              <a:lnSpc>
                <a:spcPts val="4200"/>
              </a:lnSpc>
              <a:defRPr sz="2400">
                <a:latin typeface="Times"/>
                <a:ea typeface="Times"/>
                <a:cs typeface="Times"/>
                <a:sym typeface="Times"/>
              </a:defRPr>
            </a:pPr>
            <a:r>
              <a:t>   break </a:t>
            </a:r>
          </a:p>
          <a:p>
            <a:pPr lvl="1" algn="l" defTabSz="457200">
              <a:lnSpc>
                <a:spcPts val="4200"/>
              </a:lnSpc>
              <a:defRPr sz="2400">
                <a:latin typeface="Times"/>
                <a:ea typeface="Times"/>
                <a:cs typeface="Times"/>
                <a:sym typeface="Times"/>
              </a:defRPr>
            </a:pPr>
            <a:r>
              <a:t>   }</a:t>
            </a:r>
          </a:p>
          <a:p>
            <a:pPr lvl="2" algn="l" defTabSz="457200">
              <a:lnSpc>
                <a:spcPts val="2900"/>
              </a:lnSpc>
              <a:defRPr sz="2400">
                <a:latin typeface="Times"/>
                <a:ea typeface="Times"/>
                <a:cs typeface="Times"/>
                <a:sym typeface="Times"/>
              </a:defRPr>
            </a:pPr>
          </a:p>
          <a:p>
            <a:pPr algn="l" defTabSz="457200">
              <a:lnSpc>
                <a:spcPts val="4200"/>
              </a:lnSpc>
              <a:defRPr sz="2400">
                <a:latin typeface="Times"/>
                <a:ea typeface="Times"/>
                <a:cs typeface="Times"/>
                <a:sym typeface="Times"/>
              </a:defRPr>
            </a:pPr>
            <a:r>
              <a:t>      fmt.Println(“”, i)</a:t>
            </a:r>
          </a:p>
          <a:p>
            <a:pPr algn="l" defTabSz="457200">
              <a:lnSpc>
                <a:spcPts val="4200"/>
              </a:lnSpc>
              <a:defRPr sz="2400">
                <a:latin typeface="Times"/>
                <a:ea typeface="Times"/>
                <a:cs typeface="Times"/>
                <a:sym typeface="Times"/>
              </a:defRPr>
            </a:pPr>
            <a:r>
              <a:t>      i++;</a:t>
            </a:r>
          </a:p>
          <a:p>
            <a:pPr algn="l" defTabSz="457200">
              <a:lnSpc>
                <a:spcPts val="4200"/>
              </a:lnSpc>
              <a:spcBef>
                <a:spcPts val="1200"/>
              </a:spcBef>
              <a:defRPr sz="2400">
                <a:latin typeface="Times"/>
                <a:ea typeface="Times"/>
                <a:cs typeface="Times"/>
                <a:sym typeface="Times"/>
              </a:defRPr>
            </a:pPr>
            <a:r>
              <a:t>}</a:t>
            </a:r>
          </a:p>
          <a:p>
            <a:pPr algn="l" defTabSz="457200">
              <a:lnSpc>
                <a:spcPts val="4200"/>
              </a:lnSpc>
              <a:spcBef>
                <a:spcPts val="1200"/>
              </a:spcBef>
              <a:defRPr sz="2400">
                <a:latin typeface="Times"/>
                <a:ea typeface="Times"/>
                <a:cs typeface="Times"/>
                <a:sym typeface="Times"/>
              </a:defRPr>
            </a:pPr>
            <a:br/>
            <a:r>
              <a:t>fmt.Println(“A statement just after for loop.”)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流程控制"/>
          <p:cNvSpPr/>
          <p:nvPr/>
        </p:nvSpPr>
        <p:spPr>
          <a:xfrm>
            <a:off x="5530850" y="914400"/>
            <a:ext cx="1943101" cy="736601"/>
          </a:xfrm>
          <a:prstGeom prst="rect">
            <a:avLst/>
          </a:prstGeom>
          <a:ln w="12700">
            <a:miter lim="400000"/>
          </a:ln>
        </p:spPr>
        <p:txBody>
          <a:bodyPr wrap="none" lIns="50800" tIns="50800" rIns="50800" bIns="50800" anchor="ctr">
            <a:spAutoFit/>
          </a:bodyPr>
          <a:lstStyle/>
          <a:p>
            <a:r>
              <a:t>流程控制</a:t>
            </a:r>
          </a:p>
        </p:txBody>
      </p:sp>
      <p:sp>
        <p:nvSpPr>
          <p:cNvPr id="305" name="5. 一些练习"/>
          <p:cNvSpPr/>
          <p:nvPr/>
        </p:nvSpPr>
        <p:spPr>
          <a:xfrm>
            <a:off x="1551076" y="2813050"/>
            <a:ext cx="16724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5. 一些练习</a:t>
            </a:r>
          </a:p>
        </p:txBody>
      </p:sp>
      <p:sp>
        <p:nvSpPr>
          <p:cNvPr id="306" name="for i := 0; i&lt;7 ; i++ {        if i%2 == 0 {…"/>
          <p:cNvSpPr/>
          <p:nvPr/>
        </p:nvSpPr>
        <p:spPr>
          <a:xfrm>
            <a:off x="3815056" y="4013200"/>
            <a:ext cx="5730288" cy="3136900"/>
          </a:xfrm>
          <a:prstGeom prst="rect">
            <a:avLst/>
          </a:prstGeom>
          <a:ln w="12700">
            <a:miter lim="400000"/>
          </a:ln>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t>for i := 0; i&lt;7 ; i++ {</a:t>
            </a:r>
            <a:br/>
            <a:r>
              <a:t>       if i%2 == 0 { </a:t>
            </a:r>
          </a:p>
          <a:p>
            <a:pPr algn="l" defTabSz="457200">
              <a:lnSpc>
                <a:spcPts val="4600"/>
              </a:lnSpc>
              <a:spcBef>
                <a:spcPts val="1200"/>
              </a:spcBef>
              <a:defRPr sz="2400">
                <a:latin typeface="Times"/>
                <a:ea typeface="Times"/>
                <a:cs typeface="Times"/>
                <a:sym typeface="Times"/>
              </a:defRPr>
            </a:pPr>
            <a:r>
              <a:t>             continue </a:t>
            </a:r>
          </a:p>
          <a:p>
            <a:pPr algn="l" defTabSz="457200">
              <a:lnSpc>
                <a:spcPts val="2900"/>
              </a:lnSpc>
              <a:defRPr sz="2400">
                <a:latin typeface="Times"/>
                <a:ea typeface="Times"/>
                <a:cs typeface="Times"/>
                <a:sym typeface="Times"/>
              </a:defRPr>
            </a:pPr>
            <a:r>
              <a:t>        } </a:t>
            </a:r>
          </a:p>
          <a:p>
            <a:pPr algn="l" defTabSz="457200">
              <a:lnSpc>
                <a:spcPts val="2900"/>
              </a:lnSpc>
              <a:defRPr sz="2400">
                <a:latin typeface="Times"/>
                <a:ea typeface="Times"/>
                <a:cs typeface="Times"/>
                <a:sym typeface="Times"/>
              </a:defRPr>
            </a:pPr>
            <a:r>
              <a:t>         fmt.Println(i)</a:t>
            </a:r>
          </a:p>
          <a:p>
            <a:pPr algn="l" defTabSz="457200">
              <a:lnSpc>
                <a:spcPts val="4600"/>
              </a:lnSpc>
              <a:spcBef>
                <a:spcPts val="1200"/>
              </a:spcBef>
              <a:defRPr sz="2400">
                <a:latin typeface="Times"/>
                <a:ea typeface="Times"/>
                <a:cs typeface="Times"/>
                <a:sym typeface="Times"/>
              </a:defRPr>
            </a:pPr>
            <a: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trings和strconv使用"/>
          <p:cNvSpPr/>
          <p:nvPr/>
        </p:nvSpPr>
        <p:spPr>
          <a:xfrm>
            <a:off x="4328185" y="914400"/>
            <a:ext cx="4348430" cy="736601"/>
          </a:xfrm>
          <a:prstGeom prst="rect">
            <a:avLst/>
          </a:prstGeom>
          <a:ln w="12700">
            <a:miter lim="400000"/>
          </a:ln>
        </p:spPr>
        <p:txBody>
          <a:bodyPr wrap="none" lIns="50800" tIns="50800" rIns="50800" bIns="50800" anchor="ctr">
            <a:spAutoFit/>
          </a:bodyPr>
          <a:lstStyle/>
          <a:p>
            <a:r>
              <a:t>strings和strconv使用</a:t>
            </a:r>
          </a:p>
        </p:txBody>
      </p:sp>
      <p:sp>
        <p:nvSpPr>
          <p:cNvPr id="146" name="练习3：写一个函数返回一个字符串在另一个字符串的首次出现和最后出现位置"/>
          <p:cNvSpPr/>
          <p:nvPr/>
        </p:nvSpPr>
        <p:spPr>
          <a:xfrm>
            <a:off x="2059025" y="2505075"/>
            <a:ext cx="10646970"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练习3：写一个函数返回一个字符串在另一个字符串的首次出现和最后出现位置</a:t>
            </a:r>
          </a:p>
        </p:txBody>
      </p:sp>
      <p:sp>
        <p:nvSpPr>
          <p:cNvPr id="147" name="func StrIndex(str string, substr string)(int, int){}"/>
          <p:cNvSpPr/>
          <p:nvPr/>
        </p:nvSpPr>
        <p:spPr>
          <a:xfrm>
            <a:off x="3138525" y="3298824"/>
            <a:ext cx="6397448" cy="4699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func StrIndex(str string, substr string)(int, int){}</a:t>
            </a:r>
          </a:p>
        </p:txBody>
      </p:sp>
      <p:sp>
        <p:nvSpPr>
          <p:cNvPr id="148" name="5. strings.Replace(str string, old string, new string, n int)：字符串替换"/>
          <p:cNvSpPr/>
          <p:nvPr/>
        </p:nvSpPr>
        <p:spPr>
          <a:xfrm>
            <a:off x="1669034" y="4159250"/>
            <a:ext cx="9564930"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5. strings.Replace(str string, old string, new string, n int)：字符串替换</a:t>
            </a:r>
          </a:p>
        </p:txBody>
      </p:sp>
      <p:sp>
        <p:nvSpPr>
          <p:cNvPr id="149" name="6. strings.Count(str string, substr string)int：字符串计数"/>
          <p:cNvSpPr/>
          <p:nvPr/>
        </p:nvSpPr>
        <p:spPr>
          <a:xfrm>
            <a:off x="1669034" y="5340350"/>
            <a:ext cx="7667550"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6. strings.Count(str string, substr string)int：字符串计数</a:t>
            </a:r>
          </a:p>
        </p:txBody>
      </p:sp>
      <p:sp>
        <p:nvSpPr>
          <p:cNvPr id="150" name="7. strings.Repeat(str string, count int)string：重复count次str"/>
          <p:cNvSpPr/>
          <p:nvPr/>
        </p:nvSpPr>
        <p:spPr>
          <a:xfrm>
            <a:off x="1669034" y="6521450"/>
            <a:ext cx="8244536"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7. strings.Repeat(str string, count int)string：重复count次str</a:t>
            </a:r>
          </a:p>
        </p:txBody>
      </p:sp>
      <p:sp>
        <p:nvSpPr>
          <p:cNvPr id="151" name="8. strings.ToLower(str string)string：转为小写"/>
          <p:cNvSpPr/>
          <p:nvPr/>
        </p:nvSpPr>
        <p:spPr>
          <a:xfrm>
            <a:off x="1669034" y="7702550"/>
            <a:ext cx="6261812"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8. strings.ToLower(str string)string：转为小写</a:t>
            </a:r>
          </a:p>
        </p:txBody>
      </p:sp>
      <p:sp>
        <p:nvSpPr>
          <p:cNvPr id="152" name="9. strings.ToUpper(str string)string：转为大写"/>
          <p:cNvSpPr/>
          <p:nvPr/>
        </p:nvSpPr>
        <p:spPr>
          <a:xfrm>
            <a:off x="1669034" y="8743950"/>
            <a:ext cx="6295340"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9. strings.ToUpper(str string)string：转为大写</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09" name="1. 声明语法：func 函数名 (参数列表) [(返回值列表)] {}"/>
          <p:cNvSpPr/>
          <p:nvPr/>
        </p:nvSpPr>
        <p:spPr>
          <a:xfrm>
            <a:off x="1551076" y="2813050"/>
            <a:ext cx="7378904"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1. 声明语法：func 函数名 (参数列表) [(返回值列表)] {}</a:t>
            </a:r>
          </a:p>
        </p:txBody>
      </p:sp>
      <p:sp>
        <p:nvSpPr>
          <p:cNvPr id="310" name="func add() {…"/>
          <p:cNvSpPr/>
          <p:nvPr/>
        </p:nvSpPr>
        <p:spPr>
          <a:xfrm>
            <a:off x="1859256" y="4076700"/>
            <a:ext cx="1774982" cy="990601"/>
          </a:xfrm>
          <a:prstGeom prst="rect">
            <a:avLst/>
          </a:prstGeom>
          <a:ln w="12700">
            <a:miter lim="400000"/>
          </a:ln>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 {</a:t>
            </a:r>
          </a:p>
          <a:p>
            <a:pPr algn="l" defTabSz="457200">
              <a:lnSpc>
                <a:spcPts val="4200"/>
              </a:lnSpc>
              <a:spcBef>
                <a:spcPts val="1200"/>
              </a:spcBef>
              <a:defRPr sz="2400">
                <a:latin typeface="Times"/>
                <a:ea typeface="Times"/>
                <a:cs typeface="Times"/>
                <a:sym typeface="Times"/>
              </a:defRPr>
            </a:pPr>
            <a:r>
              <a:t>}</a:t>
            </a:r>
          </a:p>
        </p:txBody>
      </p:sp>
      <p:sp>
        <p:nvSpPr>
          <p:cNvPr id="311" name="func add(a int, b int) {…"/>
          <p:cNvSpPr/>
          <p:nvPr/>
        </p:nvSpPr>
        <p:spPr>
          <a:xfrm>
            <a:off x="4365737" y="4076699"/>
            <a:ext cx="2868274" cy="990601"/>
          </a:xfrm>
          <a:prstGeom prst="rect">
            <a:avLst/>
          </a:prstGeom>
          <a:ln w="12700">
            <a:miter lim="400000"/>
          </a:ln>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a:t>
            </a:r>
          </a:p>
          <a:p>
            <a:pPr algn="l" defTabSz="457200">
              <a:lnSpc>
                <a:spcPts val="4200"/>
              </a:lnSpc>
              <a:spcBef>
                <a:spcPts val="1200"/>
              </a:spcBef>
              <a:defRPr sz="2400">
                <a:latin typeface="Times"/>
                <a:ea typeface="Times"/>
                <a:cs typeface="Times"/>
                <a:sym typeface="Times"/>
              </a:defRPr>
            </a:pPr>
            <a:r>
              <a:t>}</a:t>
            </a:r>
          </a:p>
        </p:txBody>
      </p:sp>
      <p:sp>
        <p:nvSpPr>
          <p:cNvPr id="312" name="func add(a int, b int) int {…"/>
          <p:cNvSpPr/>
          <p:nvPr/>
        </p:nvSpPr>
        <p:spPr>
          <a:xfrm>
            <a:off x="8620237" y="4076699"/>
            <a:ext cx="3579127" cy="990601"/>
          </a:xfrm>
          <a:prstGeom prst="rect">
            <a:avLst/>
          </a:prstGeom>
          <a:ln w="12700">
            <a:miter lim="400000"/>
          </a:ln>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int {</a:t>
            </a:r>
          </a:p>
          <a:p>
            <a:pPr algn="l" defTabSz="457200">
              <a:lnSpc>
                <a:spcPts val="4200"/>
              </a:lnSpc>
              <a:spcBef>
                <a:spcPts val="1200"/>
              </a:spcBef>
              <a:defRPr sz="2400">
                <a:latin typeface="Times"/>
                <a:ea typeface="Times"/>
                <a:cs typeface="Times"/>
                <a:sym typeface="Times"/>
              </a:defRPr>
            </a:pPr>
            <a:r>
              <a:t>}</a:t>
            </a:r>
          </a:p>
        </p:txBody>
      </p:sp>
      <p:sp>
        <p:nvSpPr>
          <p:cNvPr id="313" name="func add(a int, b int) (int, int)  {…"/>
          <p:cNvSpPr/>
          <p:nvPr/>
        </p:nvSpPr>
        <p:spPr>
          <a:xfrm>
            <a:off x="1622537" y="6515100"/>
            <a:ext cx="4472790" cy="990600"/>
          </a:xfrm>
          <a:prstGeom prst="rect">
            <a:avLst/>
          </a:prstGeom>
          <a:ln w="12700">
            <a:miter lim="400000"/>
          </a:ln>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(int, int)  {</a:t>
            </a:r>
          </a:p>
          <a:p>
            <a:pPr algn="l" defTabSz="457200">
              <a:lnSpc>
                <a:spcPts val="4200"/>
              </a:lnSpc>
              <a:spcBef>
                <a:spcPts val="1200"/>
              </a:spcBef>
              <a:defRPr sz="2400">
                <a:latin typeface="Times"/>
                <a:ea typeface="Times"/>
                <a:cs typeface="Times"/>
                <a:sym typeface="Times"/>
              </a:defRPr>
            </a:pPr>
            <a:r>
              <a:t>}</a:t>
            </a:r>
          </a:p>
        </p:txBody>
      </p:sp>
      <p:sp>
        <p:nvSpPr>
          <p:cNvPr id="314" name="func add(a, b int) (int, int)  {…"/>
          <p:cNvSpPr/>
          <p:nvPr/>
        </p:nvSpPr>
        <p:spPr>
          <a:xfrm>
            <a:off x="7299437" y="6515100"/>
            <a:ext cx="4472790" cy="990600"/>
          </a:xfrm>
          <a:prstGeom prst="rect">
            <a:avLst/>
          </a:prstGeom>
          <a:ln w="12700">
            <a:miter lim="400000"/>
          </a:ln>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b int) (int, int)  {</a:t>
            </a:r>
          </a:p>
          <a:p>
            <a:pPr algn="l" defTabSz="457200">
              <a:lnSpc>
                <a:spcPts val="4200"/>
              </a:lnSpc>
              <a:spcBef>
                <a:spcPts val="1200"/>
              </a:spcBef>
              <a:defRPr sz="2400">
                <a:latin typeface="Times"/>
                <a:ea typeface="Times"/>
                <a:cs typeface="Times"/>
                <a:sym typeface="Times"/>
              </a:defRPr>
            </a:pPr>
            <a: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17" name="1. 声明语法：func 函数名 (参数列表) [(返回值列表)] {}"/>
          <p:cNvSpPr/>
          <p:nvPr/>
        </p:nvSpPr>
        <p:spPr>
          <a:xfrm>
            <a:off x="1551076" y="2813050"/>
            <a:ext cx="7378904"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1. 声明语法：func 函数名 (参数列表) [(返回值列表)] {}</a:t>
            </a:r>
          </a:p>
        </p:txBody>
      </p:sp>
      <p:sp>
        <p:nvSpPr>
          <p:cNvPr id="318" name="func add()…"/>
          <p:cNvSpPr/>
          <p:nvPr/>
        </p:nvSpPr>
        <p:spPr>
          <a:xfrm>
            <a:off x="4903833" y="4356100"/>
            <a:ext cx="3197134" cy="1511301"/>
          </a:xfrm>
          <a:prstGeom prst="rect">
            <a:avLst/>
          </a:prstGeom>
          <a:ln w="12700">
            <a:miter lim="400000"/>
          </a:ln>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t>
            </a:r>
          </a:p>
          <a:p>
            <a:pPr algn="l" defTabSz="457200">
              <a:lnSpc>
                <a:spcPts val="4200"/>
              </a:lnSpc>
              <a:spcBef>
                <a:spcPts val="1200"/>
              </a:spcBef>
              <a:defRPr sz="2400">
                <a:latin typeface="Times"/>
                <a:ea typeface="Times"/>
                <a:cs typeface="Times"/>
                <a:sym typeface="Times"/>
              </a:defRPr>
            </a:pPr>
            <a:r>
              <a:t>{</a:t>
            </a:r>
          </a:p>
          <a:p>
            <a:pPr algn="l" defTabSz="457200">
              <a:lnSpc>
                <a:spcPts val="4200"/>
              </a:lnSpc>
              <a:spcBef>
                <a:spcPts val="1200"/>
              </a:spcBef>
              <a:defRPr sz="2400">
                <a:latin typeface="Times"/>
                <a:ea typeface="Times"/>
                <a:cs typeface="Times"/>
                <a:sym typeface="Times"/>
              </a:defRPr>
            </a:pPr>
            <a:r>
              <a: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21" name="2. golang函数特点："/>
          <p:cNvSpPr/>
          <p:nvPr/>
        </p:nvSpPr>
        <p:spPr>
          <a:xfrm>
            <a:off x="1551076" y="2813050"/>
            <a:ext cx="2925776"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golang函数特点：</a:t>
            </a:r>
          </a:p>
        </p:txBody>
      </p:sp>
      <p:sp>
        <p:nvSpPr>
          <p:cNvPr id="322" name="a. 不支持重载，一个包不能有两个名字一样的函数"/>
          <p:cNvSpPr/>
          <p:nvPr/>
        </p:nvSpPr>
        <p:spPr>
          <a:xfrm>
            <a:off x="1885746" y="3511549"/>
            <a:ext cx="6854039" cy="520701"/>
          </a:xfrm>
          <a:prstGeom prst="rect">
            <a:avLst/>
          </a:prstGeom>
          <a:ln w="12700">
            <a:miter lim="400000"/>
          </a:ln>
        </p:spPr>
        <p:txBody>
          <a:bodyPr wrap="none" lIns="50800" tIns="50800" rIns="50800" bIns="50800" anchor="ctr">
            <a:spAutoFit/>
          </a:bodyPr>
          <a:lstStyle>
            <a:lvl1pPr algn="l">
              <a:defRPr sz="2400"/>
            </a:lvl1pPr>
          </a:lstStyle>
          <a:p>
            <a:r>
              <a:t>a. 不支持重载，一个包不能有两个名字一样的函数</a:t>
            </a:r>
          </a:p>
        </p:txBody>
      </p:sp>
      <p:sp>
        <p:nvSpPr>
          <p:cNvPr id="323" name="b. 函数是一等公民，函数也是一种类型，一个函数可以赋值给变量"/>
          <p:cNvSpPr/>
          <p:nvPr/>
        </p:nvSpPr>
        <p:spPr>
          <a:xfrm>
            <a:off x="1885746" y="4400550"/>
            <a:ext cx="9004403" cy="520701"/>
          </a:xfrm>
          <a:prstGeom prst="rect">
            <a:avLst/>
          </a:prstGeom>
          <a:ln w="12700">
            <a:miter lim="400000"/>
          </a:ln>
        </p:spPr>
        <p:txBody>
          <a:bodyPr wrap="none" lIns="50800" tIns="50800" rIns="50800" bIns="50800" anchor="ctr">
            <a:spAutoFit/>
          </a:bodyPr>
          <a:lstStyle>
            <a:lvl1pPr algn="l">
              <a:defRPr sz="2400"/>
            </a:lvl1pPr>
          </a:lstStyle>
          <a:p>
            <a:r>
              <a:t>b. 函数是一等公民，函数也是一种类型，一个函数可以赋值给变量</a:t>
            </a:r>
          </a:p>
        </p:txBody>
      </p:sp>
      <p:sp>
        <p:nvSpPr>
          <p:cNvPr id="324" name="c. 匿名函数"/>
          <p:cNvSpPr/>
          <p:nvPr/>
        </p:nvSpPr>
        <p:spPr>
          <a:xfrm>
            <a:off x="1885746" y="5289550"/>
            <a:ext cx="1672439" cy="520701"/>
          </a:xfrm>
          <a:prstGeom prst="rect">
            <a:avLst/>
          </a:prstGeom>
          <a:ln w="12700">
            <a:miter lim="400000"/>
          </a:ln>
        </p:spPr>
        <p:txBody>
          <a:bodyPr wrap="none" lIns="50800" tIns="50800" rIns="50800" bIns="50800" anchor="ctr">
            <a:spAutoFit/>
          </a:bodyPr>
          <a:lstStyle>
            <a:lvl1pPr algn="l">
              <a:defRPr sz="2400"/>
            </a:lvl1pPr>
          </a:lstStyle>
          <a:p>
            <a:r>
              <a:t>c. 匿名函数</a:t>
            </a:r>
          </a:p>
        </p:txBody>
      </p:sp>
      <p:sp>
        <p:nvSpPr>
          <p:cNvPr id="325" name="d. 多返回值"/>
          <p:cNvSpPr/>
          <p:nvPr/>
        </p:nvSpPr>
        <p:spPr>
          <a:xfrm>
            <a:off x="1885746" y="6178550"/>
            <a:ext cx="1689203" cy="520701"/>
          </a:xfrm>
          <a:prstGeom prst="rect">
            <a:avLst/>
          </a:prstGeom>
          <a:ln w="12700">
            <a:miter lim="400000"/>
          </a:ln>
        </p:spPr>
        <p:txBody>
          <a:bodyPr wrap="none" lIns="50800" tIns="50800" rIns="50800" bIns="50800" anchor="ctr">
            <a:spAutoFit/>
          </a:bodyPr>
          <a:lstStyle>
            <a:lvl1pPr algn="l">
              <a:defRPr sz="2400"/>
            </a:lvl1pPr>
          </a:lstStyle>
          <a:p>
            <a:r>
              <a:t>d. 多返回值</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28" name="2. golang函数特点："/>
          <p:cNvSpPr/>
          <p:nvPr/>
        </p:nvSpPr>
        <p:spPr>
          <a:xfrm>
            <a:off x="1551076" y="2813050"/>
            <a:ext cx="2925776"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golang函数特点：</a:t>
            </a:r>
          </a:p>
        </p:txBody>
      </p:sp>
      <p:sp>
        <p:nvSpPr>
          <p:cNvPr id="329" name="package main…"/>
          <p:cNvSpPr/>
          <p:nvPr/>
        </p:nvSpPr>
        <p:spPr>
          <a:xfrm>
            <a:off x="5208574" y="2368549"/>
            <a:ext cx="5300491" cy="7099301"/>
          </a:xfrm>
          <a:prstGeom prst="rect">
            <a:avLst/>
          </a:prstGeom>
          <a:ln w="12700">
            <a:miter lim="400000"/>
          </a:ln>
        </p:spPr>
        <p:txBody>
          <a:bodyPr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func add(a, b int) int {</a:t>
            </a:r>
          </a:p>
          <a:p>
            <a:pPr algn="l">
              <a:defRPr sz="2400"/>
            </a:pPr>
            <a:r>
              <a:t>	return a + b</a:t>
            </a:r>
          </a:p>
          <a:p>
            <a:pPr algn="l">
              <a:defRPr sz="2400"/>
            </a:pPr>
            <a:r>
              <a:t>}</a:t>
            </a:r>
          </a:p>
          <a:p>
            <a:pPr algn="l">
              <a:defRPr sz="2400"/>
            </a:pPr>
          </a:p>
          <a:p>
            <a:pPr algn="l">
              <a:defRPr sz="2400"/>
            </a:pPr>
            <a:r>
              <a:t>func main() {</a:t>
            </a:r>
          </a:p>
          <a:p>
            <a:pPr algn="l">
              <a:defRPr sz="2400"/>
            </a:pPr>
          </a:p>
          <a:p>
            <a:pPr algn="l">
              <a:defRPr sz="2400"/>
            </a:pPr>
            <a:r>
              <a:t>	c := add</a:t>
            </a:r>
          </a:p>
          <a:p>
            <a:pPr algn="l">
              <a:defRPr sz="2400"/>
            </a:pPr>
            <a:r>
              <a:t>	fmt.Println(c)</a:t>
            </a:r>
          </a:p>
          <a:p>
            <a:pPr algn="l">
              <a:defRPr sz="2400"/>
            </a:pPr>
          </a:p>
          <a:p>
            <a:pPr algn="l">
              <a:defRPr sz="2400"/>
            </a:pPr>
            <a:r>
              <a:t>	sum := c(10, 20)</a:t>
            </a:r>
          </a:p>
          <a:p>
            <a:pPr algn="l">
              <a:defRPr sz="2400"/>
            </a:pPr>
            <a:r>
              <a:t>	fmt.Println(sum)</a:t>
            </a:r>
          </a:p>
          <a:p>
            <a:pPr algn="l">
              <a:defRPr sz="2400"/>
            </a:pPr>
            <a:r>
              <a:t>       if ( c == add ) {</a:t>
            </a:r>
          </a:p>
          <a:p>
            <a:pPr algn="l">
              <a:defRPr sz="2400"/>
            </a:pPr>
            <a:r>
              <a:t>               fmt.Println(“c equal add”)</a:t>
            </a:r>
          </a:p>
          <a:p>
            <a:pPr algn="l">
              <a:defRPr sz="2400"/>
            </a:pPr>
            <a:r>
              <a:t>       }</a:t>
            </a:r>
          </a:p>
          <a:p>
            <a:pPr algn="l">
              <a:defRPr sz="2400"/>
            </a:pPr>
            <a: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32" name="2. golang函数特点："/>
          <p:cNvSpPr/>
          <p:nvPr/>
        </p:nvSpPr>
        <p:spPr>
          <a:xfrm>
            <a:off x="1551076" y="2813050"/>
            <a:ext cx="2925776"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golang函数特点：</a:t>
            </a:r>
          </a:p>
        </p:txBody>
      </p:sp>
      <p:sp>
        <p:nvSpPr>
          <p:cNvPr id="333" name="package main…"/>
          <p:cNvSpPr/>
          <p:nvPr/>
        </p:nvSpPr>
        <p:spPr>
          <a:xfrm>
            <a:off x="4827574" y="2324099"/>
            <a:ext cx="7164117" cy="7467601"/>
          </a:xfrm>
          <a:prstGeom prst="rect">
            <a:avLst/>
          </a:prstGeom>
          <a:ln w="12700">
            <a:miter lim="400000"/>
          </a:ln>
        </p:spPr>
        <p:txBody>
          <a:bodyPr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type add_func func(int, int) int</a:t>
            </a:r>
          </a:p>
          <a:p>
            <a:pPr algn="l">
              <a:defRPr sz="2400"/>
            </a:pPr>
          </a:p>
          <a:p>
            <a:pPr algn="l">
              <a:defRPr sz="2400"/>
            </a:pPr>
            <a:r>
              <a:t>func add(a, b int) int {</a:t>
            </a:r>
          </a:p>
          <a:p>
            <a:pPr algn="l">
              <a:defRPr sz="2400"/>
            </a:pPr>
            <a:r>
              <a:t>	return a + b</a:t>
            </a:r>
          </a:p>
          <a:p>
            <a:pPr algn="l">
              <a:defRPr sz="2400"/>
            </a:pPr>
            <a:r>
              <a:t>}</a:t>
            </a:r>
          </a:p>
          <a:p>
            <a:pPr algn="l">
              <a:defRPr sz="2400"/>
            </a:pPr>
          </a:p>
          <a:p>
            <a:pPr algn="l">
              <a:defRPr sz="2400"/>
            </a:pPr>
            <a:r>
              <a:t>func operator(op add_func, a int, b int) int {</a:t>
            </a:r>
          </a:p>
          <a:p>
            <a:pPr algn="l">
              <a:defRPr sz="2400"/>
            </a:pPr>
            <a:r>
              <a:t>	return op(a, b)</a:t>
            </a:r>
          </a:p>
          <a:p>
            <a:pPr algn="l">
              <a:defRPr sz="2400"/>
            </a:pPr>
            <a:r>
              <a:t>}</a:t>
            </a:r>
          </a:p>
          <a:p>
            <a:pPr algn="l">
              <a:defRPr sz="2400"/>
            </a:pPr>
          </a:p>
          <a:p>
            <a:pPr algn="l">
              <a:defRPr sz="2400"/>
            </a:pPr>
            <a:r>
              <a:t>func main() {</a:t>
            </a:r>
          </a:p>
          <a:p>
            <a:pPr algn="l">
              <a:defRPr sz="2400"/>
            </a:pPr>
            <a:r>
              <a:t>	c := add</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36" name="2. golang函数特点："/>
          <p:cNvSpPr/>
          <p:nvPr/>
        </p:nvSpPr>
        <p:spPr>
          <a:xfrm>
            <a:off x="1551076" y="2813050"/>
            <a:ext cx="2925776"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golang函数特点：</a:t>
            </a:r>
          </a:p>
        </p:txBody>
      </p:sp>
      <p:sp>
        <p:nvSpPr>
          <p:cNvPr id="337" name="package main…"/>
          <p:cNvSpPr/>
          <p:nvPr/>
        </p:nvSpPr>
        <p:spPr>
          <a:xfrm>
            <a:off x="4827574" y="2324099"/>
            <a:ext cx="7164117" cy="7467601"/>
          </a:xfrm>
          <a:prstGeom prst="rect">
            <a:avLst/>
          </a:prstGeom>
          <a:ln w="12700">
            <a:miter lim="400000"/>
          </a:ln>
        </p:spPr>
        <p:txBody>
          <a:bodyPr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type add_func func(int, int) int</a:t>
            </a:r>
          </a:p>
          <a:p>
            <a:pPr algn="l">
              <a:defRPr sz="2400"/>
            </a:pPr>
          </a:p>
          <a:p>
            <a:pPr algn="l">
              <a:defRPr sz="2400">
                <a:solidFill>
                  <a:schemeClr val="accent5"/>
                </a:solidFill>
              </a:defRPr>
            </a:pPr>
            <a:r>
              <a:t>func add(a, b, c int) int {</a:t>
            </a:r>
          </a:p>
          <a:p>
            <a:pPr algn="l">
              <a:defRPr sz="2400">
                <a:solidFill>
                  <a:schemeClr val="accent5"/>
                </a:solidFill>
              </a:defRPr>
            </a:pPr>
            <a:r>
              <a:t>	return a + b</a:t>
            </a:r>
          </a:p>
          <a:p>
            <a:pPr algn="l">
              <a:defRPr sz="2400">
                <a:solidFill>
                  <a:schemeClr val="accent5"/>
                </a:solidFill>
              </a:defRPr>
            </a:pPr>
            <a:r>
              <a:t>}</a:t>
            </a:r>
          </a:p>
          <a:p>
            <a:pPr algn="l">
              <a:defRPr sz="2400"/>
            </a:pPr>
          </a:p>
          <a:p>
            <a:pPr algn="l">
              <a:defRPr sz="2400"/>
            </a:pPr>
            <a:r>
              <a:t>func operator(op add_func, a int, b int) int {</a:t>
            </a:r>
          </a:p>
          <a:p>
            <a:pPr algn="l">
              <a:defRPr sz="2400"/>
            </a:pPr>
            <a:r>
              <a:t>	return op(a, b)</a:t>
            </a:r>
          </a:p>
          <a:p>
            <a:pPr algn="l">
              <a:defRPr sz="2400"/>
            </a:pPr>
            <a:r>
              <a:t>}</a:t>
            </a:r>
          </a:p>
          <a:p>
            <a:pPr algn="l">
              <a:defRPr sz="2400"/>
            </a:pPr>
          </a:p>
          <a:p>
            <a:pPr algn="l">
              <a:defRPr sz="2400"/>
            </a:pPr>
            <a:r>
              <a:t>func main() {</a:t>
            </a:r>
          </a:p>
          <a:p>
            <a:pPr algn="l">
              <a:defRPr sz="2400"/>
            </a:pPr>
            <a:r>
              <a:t>	c := add</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40" name="2. golang函数特点："/>
          <p:cNvSpPr/>
          <p:nvPr/>
        </p:nvSpPr>
        <p:spPr>
          <a:xfrm>
            <a:off x="1551076" y="2813050"/>
            <a:ext cx="2925776"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golang函数特点：</a:t>
            </a:r>
          </a:p>
        </p:txBody>
      </p:sp>
      <p:sp>
        <p:nvSpPr>
          <p:cNvPr id="341" name="package main…"/>
          <p:cNvSpPr/>
          <p:nvPr/>
        </p:nvSpPr>
        <p:spPr>
          <a:xfrm>
            <a:off x="4827574" y="2324099"/>
            <a:ext cx="7164117" cy="7467601"/>
          </a:xfrm>
          <a:prstGeom prst="rect">
            <a:avLst/>
          </a:prstGeom>
          <a:ln w="12700">
            <a:miter lim="400000"/>
          </a:ln>
        </p:spPr>
        <p:txBody>
          <a:bodyPr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type add_func func(int, int) int</a:t>
            </a:r>
          </a:p>
          <a:p>
            <a:pPr algn="l">
              <a:defRPr sz="2400"/>
            </a:pPr>
          </a:p>
          <a:p>
            <a:pPr algn="l">
              <a:defRPr sz="2400">
                <a:solidFill>
                  <a:schemeClr val="accent5"/>
                </a:solidFill>
              </a:defRPr>
            </a:pPr>
            <a:r>
              <a:t>func sub(a, b int) int {</a:t>
            </a:r>
          </a:p>
          <a:p>
            <a:pPr algn="l">
              <a:defRPr sz="2400">
                <a:solidFill>
                  <a:schemeClr val="accent5"/>
                </a:solidFill>
              </a:defRPr>
            </a:pPr>
            <a:r>
              <a:t>	return a - b</a:t>
            </a:r>
          </a:p>
          <a:p>
            <a:pPr algn="l">
              <a:defRPr sz="2400">
                <a:solidFill>
                  <a:schemeClr val="accent5"/>
                </a:solidFill>
              </a:defRPr>
            </a:pPr>
            <a:r>
              <a:t>}</a:t>
            </a:r>
          </a:p>
          <a:p>
            <a:pPr algn="l">
              <a:defRPr sz="2400"/>
            </a:pPr>
          </a:p>
          <a:p>
            <a:pPr algn="l">
              <a:defRPr sz="2400"/>
            </a:pPr>
            <a:r>
              <a:t>func operator(op add_func, a int, b int) int {</a:t>
            </a:r>
          </a:p>
          <a:p>
            <a:pPr algn="l">
              <a:defRPr sz="2400"/>
            </a:pPr>
            <a:r>
              <a:t>	return op(a, b)</a:t>
            </a:r>
          </a:p>
          <a:p>
            <a:pPr algn="l">
              <a:defRPr sz="2400"/>
            </a:pPr>
            <a:r>
              <a:t>}</a:t>
            </a:r>
          </a:p>
          <a:p>
            <a:pPr algn="l">
              <a:defRPr sz="2400"/>
            </a:pPr>
          </a:p>
          <a:p>
            <a:pPr algn="l">
              <a:defRPr sz="2400"/>
            </a:pPr>
            <a:r>
              <a:t>func main() {</a:t>
            </a:r>
          </a:p>
          <a:p>
            <a:pPr algn="l">
              <a:defRPr sz="2400"/>
            </a:pPr>
            <a:r>
              <a:t>	c := sub</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44" name="3. 函数参数传递方式："/>
          <p:cNvSpPr/>
          <p:nvPr/>
        </p:nvSpPr>
        <p:spPr>
          <a:xfrm>
            <a:off x="1551076" y="2813050"/>
            <a:ext cx="31964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函数参数传递方式：</a:t>
            </a:r>
          </a:p>
        </p:txBody>
      </p:sp>
      <p:sp>
        <p:nvSpPr>
          <p:cNvPr id="345" name="1). 值传递"/>
          <p:cNvSpPr/>
          <p:nvPr/>
        </p:nvSpPr>
        <p:spPr>
          <a:xfrm>
            <a:off x="1970176" y="3638550"/>
            <a:ext cx="1469137"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1). 值传递</a:t>
            </a:r>
          </a:p>
        </p:txBody>
      </p:sp>
      <p:sp>
        <p:nvSpPr>
          <p:cNvPr id="346" name="2). 引用传递"/>
          <p:cNvSpPr/>
          <p:nvPr/>
        </p:nvSpPr>
        <p:spPr>
          <a:xfrm>
            <a:off x="1970176" y="4616450"/>
            <a:ext cx="1773937"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引用传递</a:t>
            </a:r>
          </a:p>
        </p:txBody>
      </p:sp>
      <p:sp>
        <p:nvSpPr>
          <p:cNvPr id="347" name="注意1：无论是值传递，还是引用传递，传递给函数的都是变量的副本，"/>
          <p:cNvSpPr/>
          <p:nvPr/>
        </p:nvSpPr>
        <p:spPr>
          <a:xfrm>
            <a:off x="1970176" y="5911850"/>
            <a:ext cx="9732570"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注意1：无论是值传递，还是引用传递，传递给函数的都是变量的副本，</a:t>
            </a:r>
          </a:p>
        </p:txBody>
      </p:sp>
      <p:sp>
        <p:nvSpPr>
          <p:cNvPr id="348" name="不过，值传递是值的拷贝。引用传递是地址的拷贝，一般来说，地址"/>
          <p:cNvSpPr/>
          <p:nvPr/>
        </p:nvSpPr>
        <p:spPr>
          <a:xfrm>
            <a:off x="1970176" y="6673850"/>
            <a:ext cx="9258301"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不过，值传递是值的拷贝。引用传递是地址的拷贝，一般来说，地址</a:t>
            </a:r>
          </a:p>
        </p:txBody>
      </p:sp>
      <p:sp>
        <p:nvSpPr>
          <p:cNvPr id="349" name="拷贝更为高效。而值拷贝取决于拷贝的对象大小，对象越大，则性能"/>
          <p:cNvSpPr/>
          <p:nvPr/>
        </p:nvSpPr>
        <p:spPr>
          <a:xfrm>
            <a:off x="1970176" y="7435850"/>
            <a:ext cx="9258301"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拷贝更为高效。而值拷贝取决于拷贝的对象大小，对象越大，则性能</a:t>
            </a:r>
          </a:p>
        </p:txBody>
      </p:sp>
      <p:sp>
        <p:nvSpPr>
          <p:cNvPr id="350" name="越低。"/>
          <p:cNvSpPr/>
          <p:nvPr/>
        </p:nvSpPr>
        <p:spPr>
          <a:xfrm>
            <a:off x="1970176" y="8337550"/>
            <a:ext cx="1028701"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越低。</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53" name="3. 函数参数传递方式："/>
          <p:cNvSpPr/>
          <p:nvPr/>
        </p:nvSpPr>
        <p:spPr>
          <a:xfrm>
            <a:off x="1551076" y="2813050"/>
            <a:ext cx="31964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函数参数传递方式：</a:t>
            </a:r>
          </a:p>
        </p:txBody>
      </p:sp>
      <p:sp>
        <p:nvSpPr>
          <p:cNvPr id="354" name="注意2：map、slice、chan、指针、interface默认以引用的方式传递"/>
          <p:cNvSpPr/>
          <p:nvPr/>
        </p:nvSpPr>
        <p:spPr>
          <a:xfrm>
            <a:off x="1912112" y="3676650"/>
            <a:ext cx="9180577"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注意2：map、slice、chan、指针、interface默认以引用的方式传递</a:t>
            </a:r>
          </a:p>
        </p:txBody>
      </p:sp>
      <p:sp>
        <p:nvSpPr>
          <p:cNvPr id="355" name="package main…"/>
          <p:cNvSpPr/>
          <p:nvPr/>
        </p:nvSpPr>
        <p:spPr>
          <a:xfrm>
            <a:off x="4901844" y="4330700"/>
            <a:ext cx="2756612" cy="5257801"/>
          </a:xfrm>
          <a:prstGeom prst="rect">
            <a:avLst/>
          </a:prstGeom>
          <a:ln w="12700">
            <a:miter lim="400000"/>
          </a:ln>
        </p:spPr>
        <p:txBody>
          <a:bodyPr wrap="none" lIns="50800" tIns="50800" rIns="50800" bIns="50800" anchor="ctr">
            <a:spAutoFit/>
          </a:bodyPr>
          <a:lstStyle/>
          <a:p>
            <a:pPr algn="l">
              <a:defRPr sz="2400"/>
            </a:pPr>
            <a:r>
              <a:t>package main</a:t>
            </a:r>
          </a:p>
          <a:p>
            <a:pPr algn="l">
              <a:defRPr sz="2400"/>
            </a:pPr>
          </a:p>
          <a:p>
            <a:pPr algn="l">
              <a:defRPr sz="2400"/>
            </a:pPr>
            <a:r>
              <a:t>import "fmt"</a:t>
            </a:r>
          </a:p>
          <a:p>
            <a:pPr algn="l">
              <a:defRPr sz="2400"/>
            </a:pPr>
          </a:p>
          <a:p>
            <a:pPr algn="l">
              <a:defRPr sz="2400"/>
            </a:pPr>
            <a:r>
              <a:t>func modify(a int) {</a:t>
            </a:r>
          </a:p>
          <a:p>
            <a:pPr algn="l">
              <a:defRPr sz="2400"/>
            </a:pPr>
            <a:r>
              <a:t>	a = 100</a:t>
            </a:r>
          </a:p>
          <a:p>
            <a:pPr algn="l">
              <a:defRPr sz="2400"/>
            </a:pPr>
            <a:r>
              <a:t>}</a:t>
            </a:r>
          </a:p>
          <a:p>
            <a:pPr algn="l">
              <a:defRPr sz="2400"/>
            </a:pPr>
          </a:p>
          <a:p>
            <a:pPr algn="l">
              <a:defRPr sz="2400"/>
            </a:pPr>
            <a:r>
              <a:t>func main() {</a:t>
            </a:r>
          </a:p>
          <a:p>
            <a:pPr algn="l">
              <a:defRPr sz="2400"/>
            </a:pPr>
            <a:r>
              <a:t>	a := 8</a:t>
            </a:r>
          </a:p>
          <a:p>
            <a:pPr algn="l">
              <a:defRPr sz="2400"/>
            </a:pPr>
            <a:r>
              <a:t>	fmt.Println(a)</a:t>
            </a:r>
          </a:p>
          <a:p>
            <a:pPr algn="l">
              <a:defRPr sz="2400"/>
            </a:pPr>
            <a:r>
              <a:t>	modify(a)</a:t>
            </a:r>
          </a:p>
          <a:p>
            <a:pPr algn="l">
              <a:defRPr sz="2400"/>
            </a:pPr>
            <a:r>
              <a:t>	fmt.Println(a)</a:t>
            </a:r>
          </a:p>
          <a:p>
            <a:pPr algn="l">
              <a:defRPr sz="2400"/>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58" name="3. 函数参数传递方式："/>
          <p:cNvSpPr/>
          <p:nvPr/>
        </p:nvSpPr>
        <p:spPr>
          <a:xfrm>
            <a:off x="1551076" y="2813050"/>
            <a:ext cx="31964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函数参数传递方式：</a:t>
            </a:r>
          </a:p>
        </p:txBody>
      </p:sp>
      <p:sp>
        <p:nvSpPr>
          <p:cNvPr id="359" name="练习13：修改上一页的程序，使其功能正确。"/>
          <p:cNvSpPr/>
          <p:nvPr/>
        </p:nvSpPr>
        <p:spPr>
          <a:xfrm>
            <a:off x="1940915" y="3625850"/>
            <a:ext cx="6244439"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练习13：修改上一页的程序，使其功能正确。</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trings和strconv使用"/>
          <p:cNvSpPr/>
          <p:nvPr/>
        </p:nvSpPr>
        <p:spPr>
          <a:xfrm>
            <a:off x="4328185" y="914400"/>
            <a:ext cx="4348430" cy="736601"/>
          </a:xfrm>
          <a:prstGeom prst="rect">
            <a:avLst/>
          </a:prstGeom>
          <a:ln w="12700">
            <a:miter lim="400000"/>
          </a:ln>
        </p:spPr>
        <p:txBody>
          <a:bodyPr wrap="none" lIns="50800" tIns="50800" rIns="50800" bIns="50800" anchor="ctr">
            <a:spAutoFit/>
          </a:bodyPr>
          <a:lstStyle/>
          <a:p>
            <a:r>
              <a:t>strings和strconv使用</a:t>
            </a:r>
          </a:p>
        </p:txBody>
      </p:sp>
      <p:sp>
        <p:nvSpPr>
          <p:cNvPr id="155" name="练习4：写一个函数分别演示Replace、Count、Repeat、ToLower、ToUpper"/>
          <p:cNvSpPr/>
          <p:nvPr/>
        </p:nvSpPr>
        <p:spPr>
          <a:xfrm>
            <a:off x="2059025" y="2505075"/>
            <a:ext cx="10395205"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练习4：写一个函数分别演示Replace、Count、Repeat、ToLower、ToUpper</a:t>
            </a:r>
          </a:p>
        </p:txBody>
      </p:sp>
      <p:sp>
        <p:nvSpPr>
          <p:cNvPr id="156" name="的用法"/>
          <p:cNvSpPr/>
          <p:nvPr/>
        </p:nvSpPr>
        <p:spPr>
          <a:xfrm>
            <a:off x="3138525" y="3273425"/>
            <a:ext cx="1028701"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的用法</a:t>
            </a:r>
          </a:p>
        </p:txBody>
      </p:sp>
      <p:sp>
        <p:nvSpPr>
          <p:cNvPr id="157" name="5. strings.TrimSpace(str string)：去掉字符串首尾空白字符"/>
          <p:cNvSpPr/>
          <p:nvPr/>
        </p:nvSpPr>
        <p:spPr>
          <a:xfrm>
            <a:off x="1669034" y="4159250"/>
            <a:ext cx="7943698"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5. strings.TrimSpace(str string)：去掉字符串首尾空白字符</a:t>
            </a:r>
          </a:p>
        </p:txBody>
      </p:sp>
      <p:sp>
        <p:nvSpPr>
          <p:cNvPr id="158" name="strings.Trim(str string, cut string)：去掉字符串首尾cut字符"/>
          <p:cNvSpPr/>
          <p:nvPr/>
        </p:nvSpPr>
        <p:spPr>
          <a:xfrm>
            <a:off x="1669034" y="4895850"/>
            <a:ext cx="8316774"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    strings.Trim(str string, cut string)：去掉字符串首尾cut字符</a:t>
            </a:r>
          </a:p>
        </p:txBody>
      </p:sp>
      <p:sp>
        <p:nvSpPr>
          <p:cNvPr id="159" name="strings.TrimLeft(str string, cut string)：去掉字符串首cut字符"/>
          <p:cNvSpPr/>
          <p:nvPr/>
        </p:nvSpPr>
        <p:spPr>
          <a:xfrm>
            <a:off x="1669034" y="5813425"/>
            <a:ext cx="8520380"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    strings.TrimLeft(str string, cut string)：去掉字符串首cut字符</a:t>
            </a:r>
          </a:p>
        </p:txBody>
      </p:sp>
      <p:sp>
        <p:nvSpPr>
          <p:cNvPr id="160" name="strings.TrimRight(str string, cut string)：去掉字符串首cut字符"/>
          <p:cNvSpPr/>
          <p:nvPr/>
        </p:nvSpPr>
        <p:spPr>
          <a:xfrm>
            <a:off x="1669034" y="6613525"/>
            <a:ext cx="8723377"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    strings.TrimRight(str string, cut string)：去掉字符串首cut字符</a:t>
            </a:r>
          </a:p>
        </p:txBody>
      </p:sp>
      <p:sp>
        <p:nvSpPr>
          <p:cNvPr id="161" name="6. strings.Field(str string)：返回str空格分隔的所有子串的slice"/>
          <p:cNvSpPr/>
          <p:nvPr/>
        </p:nvSpPr>
        <p:spPr>
          <a:xfrm>
            <a:off x="1554734" y="7467600"/>
            <a:ext cx="8428940"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6. strings.Field(str string)：返回str空格分隔的所有子串的slice</a:t>
            </a:r>
          </a:p>
        </p:txBody>
      </p:sp>
      <p:sp>
        <p:nvSpPr>
          <p:cNvPr id="162" name="strings.Split(str string, split string)：返回str split分隔的所有子串的slice"/>
          <p:cNvSpPr/>
          <p:nvPr/>
        </p:nvSpPr>
        <p:spPr>
          <a:xfrm>
            <a:off x="1567535" y="8188325"/>
            <a:ext cx="9969705"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    strings.Split(str string, split string)：返回str split分隔的所有子串的slice</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62" name="4. 命名返回值的名字："/>
          <p:cNvSpPr/>
          <p:nvPr/>
        </p:nvSpPr>
        <p:spPr>
          <a:xfrm>
            <a:off x="1551076" y="2813050"/>
            <a:ext cx="31964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4. 命名返回值的名字：</a:t>
            </a:r>
          </a:p>
        </p:txBody>
      </p:sp>
      <p:sp>
        <p:nvSpPr>
          <p:cNvPr id="363" name="func add(a, b int) (c int) {…"/>
          <p:cNvSpPr/>
          <p:nvPr/>
        </p:nvSpPr>
        <p:spPr>
          <a:xfrm>
            <a:off x="4700574" y="3632200"/>
            <a:ext cx="3603652" cy="1930401"/>
          </a:xfrm>
          <a:prstGeom prst="rect">
            <a:avLst/>
          </a:prstGeom>
          <a:ln w="12700">
            <a:miter lim="400000"/>
          </a:ln>
        </p:spPr>
        <p:txBody>
          <a:bodyPr wrap="none" lIns="50800" tIns="50800" rIns="50800" bIns="50800" anchor="ctr">
            <a:spAutoFit/>
          </a:bodyPr>
          <a:lstStyle/>
          <a:p>
            <a:pPr algn="l">
              <a:spcBef>
                <a:spcPts val="1400"/>
              </a:spcBef>
              <a:defRPr sz="2400">
                <a:solidFill>
                  <a:schemeClr val="accent5"/>
                </a:solidFill>
              </a:defRPr>
            </a:pPr>
            <a:r>
              <a:t>func add(a, b int) (c int) {</a:t>
            </a:r>
          </a:p>
          <a:p>
            <a:pPr algn="l">
              <a:spcBef>
                <a:spcPts val="1400"/>
              </a:spcBef>
              <a:defRPr sz="2400">
                <a:solidFill>
                  <a:schemeClr val="accent5"/>
                </a:solidFill>
              </a:defRPr>
            </a:pPr>
            <a:r>
              <a:t>        c = a + b</a:t>
            </a:r>
          </a:p>
          <a:p>
            <a:pPr algn="l">
              <a:spcBef>
                <a:spcPts val="1400"/>
              </a:spcBef>
              <a:defRPr sz="2400">
                <a:solidFill>
                  <a:schemeClr val="accent5"/>
                </a:solidFill>
              </a:defRPr>
            </a:pPr>
            <a:r>
              <a:t>        return</a:t>
            </a:r>
            <a:br/>
            <a:r>
              <a:t>}</a:t>
            </a:r>
          </a:p>
        </p:txBody>
      </p:sp>
      <p:sp>
        <p:nvSpPr>
          <p:cNvPr id="364" name="func calc(a, b int) (sum int, avg int) {…"/>
          <p:cNvSpPr/>
          <p:nvPr/>
        </p:nvSpPr>
        <p:spPr>
          <a:xfrm>
            <a:off x="4700574" y="5937249"/>
            <a:ext cx="5128261" cy="2476501"/>
          </a:xfrm>
          <a:prstGeom prst="rect">
            <a:avLst/>
          </a:prstGeom>
          <a:ln w="12700">
            <a:miter lim="400000"/>
          </a:ln>
        </p:spPr>
        <p:txBody>
          <a:bodyPr wrap="none" lIns="50800" tIns="50800" rIns="50800" bIns="50800" anchor="ctr">
            <a:spAutoFit/>
          </a:bodyPr>
          <a:lstStyle/>
          <a:p>
            <a:pPr algn="l">
              <a:spcBef>
                <a:spcPts val="1400"/>
              </a:spcBef>
              <a:defRPr sz="2400">
                <a:solidFill>
                  <a:schemeClr val="accent5"/>
                </a:solidFill>
              </a:defRPr>
            </a:pPr>
            <a:r>
              <a:t>func calc(a, b int) (sum int, avg int) {</a:t>
            </a:r>
          </a:p>
          <a:p>
            <a:pPr algn="l">
              <a:spcBef>
                <a:spcPts val="1400"/>
              </a:spcBef>
              <a:defRPr sz="2400">
                <a:solidFill>
                  <a:schemeClr val="accent5"/>
                </a:solidFill>
              </a:defRPr>
            </a:pPr>
            <a:r>
              <a:t>        sum = a + b</a:t>
            </a:r>
          </a:p>
          <a:p>
            <a:pPr algn="l">
              <a:spcBef>
                <a:spcPts val="1400"/>
              </a:spcBef>
              <a:defRPr sz="2400">
                <a:solidFill>
                  <a:schemeClr val="accent5"/>
                </a:solidFill>
              </a:defRPr>
            </a:pPr>
            <a:r>
              <a:t>        avg = (a +b)/2</a:t>
            </a:r>
          </a:p>
          <a:p>
            <a:pPr algn="l">
              <a:spcBef>
                <a:spcPts val="1400"/>
              </a:spcBef>
              <a:defRPr sz="2400">
                <a:solidFill>
                  <a:schemeClr val="accent5"/>
                </a:solidFill>
              </a:defRPr>
            </a:pPr>
            <a:r>
              <a:t>        return</a:t>
            </a:r>
            <a:br/>
            <a:r>
              <a: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67" name="4. _标识符，用来忽略返回值："/>
          <p:cNvSpPr/>
          <p:nvPr/>
        </p:nvSpPr>
        <p:spPr>
          <a:xfrm>
            <a:off x="1551076" y="2813050"/>
            <a:ext cx="42632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4. _标识符，用来忽略返回值：</a:t>
            </a:r>
          </a:p>
        </p:txBody>
      </p:sp>
      <p:sp>
        <p:nvSpPr>
          <p:cNvPr id="368" name="func calc(a, b int) (sum int, avg int) {…"/>
          <p:cNvSpPr/>
          <p:nvPr/>
        </p:nvSpPr>
        <p:spPr>
          <a:xfrm>
            <a:off x="3938269" y="4254499"/>
            <a:ext cx="5128261" cy="4114801"/>
          </a:xfrm>
          <a:prstGeom prst="rect">
            <a:avLst/>
          </a:prstGeom>
          <a:ln w="12700">
            <a:miter lim="400000"/>
          </a:ln>
        </p:spPr>
        <p:txBody>
          <a:bodyPr wrap="none" lIns="50800" tIns="50800" rIns="50800" bIns="50800" anchor="ctr">
            <a:spAutoFit/>
          </a:bodyPr>
          <a:lstStyle/>
          <a:p>
            <a:pPr algn="l">
              <a:spcBef>
                <a:spcPts val="1400"/>
              </a:spcBef>
              <a:defRPr sz="2400">
                <a:solidFill>
                  <a:schemeClr val="accent5"/>
                </a:solidFill>
              </a:defRPr>
            </a:pPr>
            <a:r>
              <a:t>func calc(a, b int) (sum int, avg int) {</a:t>
            </a:r>
          </a:p>
          <a:p>
            <a:pPr algn="l">
              <a:spcBef>
                <a:spcPts val="1400"/>
              </a:spcBef>
              <a:defRPr sz="2400">
                <a:solidFill>
                  <a:schemeClr val="accent5"/>
                </a:solidFill>
              </a:defRPr>
            </a:pPr>
            <a:r>
              <a:t>        sum = a + b</a:t>
            </a:r>
          </a:p>
          <a:p>
            <a:pPr algn="l">
              <a:spcBef>
                <a:spcPts val="1400"/>
              </a:spcBef>
              <a:defRPr sz="2400">
                <a:solidFill>
                  <a:schemeClr val="accent5"/>
                </a:solidFill>
              </a:defRPr>
            </a:pPr>
            <a:r>
              <a:t>        avg = (a +b)/2</a:t>
            </a:r>
          </a:p>
          <a:p>
            <a:pPr algn="l">
              <a:spcBef>
                <a:spcPts val="1400"/>
              </a:spcBef>
              <a:defRPr sz="2400">
                <a:solidFill>
                  <a:schemeClr val="accent5"/>
                </a:solidFill>
              </a:defRPr>
            </a:pPr>
            <a:r>
              <a:t>        return</a:t>
            </a:r>
            <a:br/>
            <a:r>
              <a:t>}</a:t>
            </a:r>
          </a:p>
          <a:p>
            <a:pPr algn="l">
              <a:spcBef>
                <a:spcPts val="1400"/>
              </a:spcBef>
              <a:defRPr sz="2400">
                <a:solidFill>
                  <a:schemeClr val="accent5"/>
                </a:solidFill>
              </a:defRPr>
            </a:pPr>
            <a:r>
              <a:t>func main() {</a:t>
            </a:r>
          </a:p>
          <a:p>
            <a:pPr algn="l">
              <a:spcBef>
                <a:spcPts val="1400"/>
              </a:spcBef>
              <a:defRPr sz="2400">
                <a:solidFill>
                  <a:schemeClr val="accent5"/>
                </a:solidFill>
              </a:defRPr>
            </a:pPr>
            <a:r>
              <a:t>      sum, _ := calc(100, 200)</a:t>
            </a:r>
          </a:p>
          <a:p>
            <a:pPr algn="l">
              <a:spcBef>
                <a:spcPts val="1400"/>
              </a:spcBef>
              <a:defRPr sz="2400">
                <a:solidFill>
                  <a:schemeClr val="accent5"/>
                </a:solidFill>
              </a:defRPr>
            </a:pPr>
            <a:r>
              <a: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71" name="5. 可变参数："/>
          <p:cNvSpPr/>
          <p:nvPr/>
        </p:nvSpPr>
        <p:spPr>
          <a:xfrm>
            <a:off x="1551076" y="2813050"/>
            <a:ext cx="19772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5. 可变参数：</a:t>
            </a:r>
          </a:p>
        </p:txBody>
      </p:sp>
      <p:sp>
        <p:nvSpPr>
          <p:cNvPr id="372" name="func add(arg…int) int {…"/>
          <p:cNvSpPr/>
          <p:nvPr/>
        </p:nvSpPr>
        <p:spPr>
          <a:xfrm>
            <a:off x="3837127" y="3733799"/>
            <a:ext cx="3298546" cy="838201"/>
          </a:xfrm>
          <a:prstGeom prst="rect">
            <a:avLst/>
          </a:prstGeom>
          <a:ln w="12700">
            <a:miter lim="400000"/>
          </a:ln>
        </p:spPr>
        <p:txBody>
          <a:bodyPr wrap="none" lIns="50800" tIns="50800" rIns="50800" bIns="50800" anchor="ctr">
            <a:spAutoFit/>
          </a:bodyPr>
          <a:lstStyle/>
          <a:p>
            <a:pPr algn="l">
              <a:defRPr sz="2400"/>
            </a:pPr>
            <a:r>
              <a:t>func add(arg…int) int {</a:t>
            </a:r>
          </a:p>
          <a:p>
            <a:pPr algn="l">
              <a:defRPr sz="2400"/>
            </a:pPr>
            <a:r>
              <a:t>}</a:t>
            </a:r>
          </a:p>
        </p:txBody>
      </p:sp>
      <p:sp>
        <p:nvSpPr>
          <p:cNvPr id="373" name="0个或多个参数"/>
          <p:cNvSpPr/>
          <p:nvPr/>
        </p:nvSpPr>
        <p:spPr>
          <a:xfrm>
            <a:off x="9052892" y="3676649"/>
            <a:ext cx="2112616" cy="520701"/>
          </a:xfrm>
          <a:prstGeom prst="rect">
            <a:avLst/>
          </a:prstGeom>
          <a:ln w="12700">
            <a:miter lim="400000"/>
          </a:ln>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0个或多个参数</a:t>
            </a:r>
          </a:p>
        </p:txBody>
      </p:sp>
      <p:sp>
        <p:nvSpPr>
          <p:cNvPr id="374" name="func add(a int, arg…int) int {…"/>
          <p:cNvSpPr/>
          <p:nvPr/>
        </p:nvSpPr>
        <p:spPr>
          <a:xfrm>
            <a:off x="3748227" y="5181599"/>
            <a:ext cx="4044087" cy="838201"/>
          </a:xfrm>
          <a:prstGeom prst="rect">
            <a:avLst/>
          </a:prstGeom>
          <a:ln w="12700">
            <a:miter lim="400000"/>
          </a:ln>
        </p:spPr>
        <p:txBody>
          <a:bodyPr wrap="none" lIns="50800" tIns="50800" rIns="50800" bIns="50800" anchor="ctr">
            <a:spAutoFit/>
          </a:bodyPr>
          <a:lstStyle/>
          <a:p>
            <a:pPr algn="l">
              <a:defRPr sz="2400"/>
            </a:pPr>
            <a:r>
              <a:t>func add(a int, arg…int) int {</a:t>
            </a:r>
          </a:p>
          <a:p>
            <a:pPr algn="l">
              <a:defRPr sz="2400"/>
            </a:pPr>
            <a:r>
              <a:t>}</a:t>
            </a:r>
          </a:p>
        </p:txBody>
      </p:sp>
      <p:sp>
        <p:nvSpPr>
          <p:cNvPr id="375" name="1个或多个参数"/>
          <p:cNvSpPr/>
          <p:nvPr/>
        </p:nvSpPr>
        <p:spPr>
          <a:xfrm>
            <a:off x="9052892" y="5111750"/>
            <a:ext cx="2112616" cy="520701"/>
          </a:xfrm>
          <a:prstGeom prst="rect">
            <a:avLst/>
          </a:prstGeom>
          <a:ln w="12700">
            <a:miter lim="400000"/>
          </a:ln>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1个或多个参数</a:t>
            </a:r>
          </a:p>
        </p:txBody>
      </p:sp>
      <p:sp>
        <p:nvSpPr>
          <p:cNvPr id="376" name="func add(a int, b int, arg…int) int {…"/>
          <p:cNvSpPr/>
          <p:nvPr/>
        </p:nvSpPr>
        <p:spPr>
          <a:xfrm>
            <a:off x="3748227" y="6629399"/>
            <a:ext cx="4806392" cy="838201"/>
          </a:xfrm>
          <a:prstGeom prst="rect">
            <a:avLst/>
          </a:prstGeom>
          <a:ln w="12700">
            <a:miter lim="400000"/>
          </a:ln>
        </p:spPr>
        <p:txBody>
          <a:bodyPr wrap="none" lIns="50800" tIns="50800" rIns="50800" bIns="50800" anchor="ctr">
            <a:spAutoFit/>
          </a:bodyPr>
          <a:lstStyle/>
          <a:p>
            <a:pPr algn="l">
              <a:defRPr sz="2400"/>
            </a:pPr>
            <a:r>
              <a:t>func add(a int, b int, arg…int) int {</a:t>
            </a:r>
          </a:p>
          <a:p>
            <a:pPr algn="l">
              <a:defRPr sz="2400"/>
            </a:pPr>
            <a:r>
              <a:t>}</a:t>
            </a:r>
          </a:p>
        </p:txBody>
      </p:sp>
      <p:sp>
        <p:nvSpPr>
          <p:cNvPr id="377" name="2个或多个参数"/>
          <p:cNvSpPr/>
          <p:nvPr/>
        </p:nvSpPr>
        <p:spPr>
          <a:xfrm>
            <a:off x="9167192" y="6546850"/>
            <a:ext cx="2112616" cy="520701"/>
          </a:xfrm>
          <a:prstGeom prst="rect">
            <a:avLst/>
          </a:prstGeom>
          <a:ln w="12700">
            <a:miter lim="400000"/>
          </a:ln>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2个或多个参数</a:t>
            </a:r>
          </a:p>
        </p:txBody>
      </p:sp>
      <p:sp>
        <p:nvSpPr>
          <p:cNvPr id="378" name="注意：其中arg是一个slice，我们可以通过arg[index]依次访问所有参数"/>
          <p:cNvSpPr/>
          <p:nvPr/>
        </p:nvSpPr>
        <p:spPr>
          <a:xfrm>
            <a:off x="2097137" y="8077200"/>
            <a:ext cx="9750326" cy="520701"/>
          </a:xfrm>
          <a:prstGeom prst="rect">
            <a:avLst/>
          </a:prstGeom>
          <a:ln w="12700">
            <a:miter lim="400000"/>
          </a:ln>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注意：其中arg是一个slice，我们可以通过arg[index]依次访问所有参数</a:t>
            </a:r>
          </a:p>
        </p:txBody>
      </p:sp>
      <p:sp>
        <p:nvSpPr>
          <p:cNvPr id="379" name="通过len(arg)来判断传递参数的个数"/>
          <p:cNvSpPr/>
          <p:nvPr/>
        </p:nvSpPr>
        <p:spPr>
          <a:xfrm>
            <a:off x="2133600" y="8864600"/>
            <a:ext cx="4889600" cy="520701"/>
          </a:xfrm>
          <a:prstGeom prst="rect">
            <a:avLst/>
          </a:prstGeom>
          <a:ln w="12700">
            <a:miter lim="400000"/>
          </a:ln>
        </p:spPr>
        <p:txBody>
          <a:bodyPr wrap="none" lIns="50800" tIns="50800" rIns="50800" bIns="50800" anchor="ctr">
            <a:spAutoFit/>
          </a:bodyPr>
          <a:lstStyle>
            <a:lvl1pPr algn="l">
              <a:defRPr sz="2400" b="1">
                <a:solidFill>
                  <a:schemeClr val="accent5"/>
                </a:solidFill>
                <a:latin typeface="Helvetica"/>
                <a:ea typeface="Helvetica"/>
                <a:cs typeface="Helvetica"/>
                <a:sym typeface="Helvetica"/>
              </a:defRPr>
            </a:lvl1pPr>
          </a:lstStyle>
          <a:p>
            <a:r>
              <a:t>通过len(arg)来判断传递参数的个数</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82" name="5. 可变参数："/>
          <p:cNvSpPr/>
          <p:nvPr/>
        </p:nvSpPr>
        <p:spPr>
          <a:xfrm>
            <a:off x="1551076" y="2813050"/>
            <a:ext cx="19772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5. 可变参数：</a:t>
            </a:r>
          </a:p>
        </p:txBody>
      </p:sp>
      <p:sp>
        <p:nvSpPr>
          <p:cNvPr id="383" name="练习14：写一个函数add，支持1个或多个int相加，并返回相加结果"/>
          <p:cNvSpPr/>
          <p:nvPr/>
        </p:nvSpPr>
        <p:spPr>
          <a:xfrm>
            <a:off x="2829915" y="3702050"/>
            <a:ext cx="9106511"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练习14：写一个函数add，支持1个或多个int相加，并返回相加结果</a:t>
            </a:r>
          </a:p>
        </p:txBody>
      </p:sp>
      <p:sp>
        <p:nvSpPr>
          <p:cNvPr id="384" name="练习15：写一个函数concat，支持1个或多个string相拼接，并返回结果"/>
          <p:cNvSpPr/>
          <p:nvPr/>
        </p:nvSpPr>
        <p:spPr>
          <a:xfrm>
            <a:off x="2829915" y="4616450"/>
            <a:ext cx="9631986"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练习15：写一个函数concat，支持1个或多个string相拼接，并返回结果</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87" name="6. defer用途："/>
          <p:cNvSpPr/>
          <p:nvPr/>
        </p:nvSpPr>
        <p:spPr>
          <a:xfrm>
            <a:off x="1551076" y="2813050"/>
            <a:ext cx="2079042"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6. defer用途：</a:t>
            </a:r>
          </a:p>
        </p:txBody>
      </p:sp>
      <p:sp>
        <p:nvSpPr>
          <p:cNvPr id="388" name="1. 当函数返回时，执行defer语句。因此，可以用来做资源清理"/>
          <p:cNvSpPr/>
          <p:nvPr/>
        </p:nvSpPr>
        <p:spPr>
          <a:xfrm>
            <a:off x="2004415" y="3676650"/>
            <a:ext cx="8479842"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1. 当函数返回时，执行defer语句。因此，可以用来做资源清理</a:t>
            </a:r>
          </a:p>
        </p:txBody>
      </p:sp>
      <p:sp>
        <p:nvSpPr>
          <p:cNvPr id="389" name="2. 多个defer语句，按先进后出的方式执行"/>
          <p:cNvSpPr/>
          <p:nvPr/>
        </p:nvSpPr>
        <p:spPr>
          <a:xfrm>
            <a:off x="2004415" y="4311650"/>
            <a:ext cx="5736642"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2. 多个defer语句，按先进后出的方式执行</a:t>
            </a:r>
          </a:p>
        </p:txBody>
      </p:sp>
      <p:sp>
        <p:nvSpPr>
          <p:cNvPr id="390" name="3. defer语句中的变量，在defer声明时就决定了。"/>
          <p:cNvSpPr/>
          <p:nvPr/>
        </p:nvSpPr>
        <p:spPr>
          <a:xfrm>
            <a:off x="2004415" y="5213350"/>
            <a:ext cx="6752845"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3. defer语句中的变量，在defer声明时就决定了。</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93" name="6. defer用途："/>
          <p:cNvSpPr/>
          <p:nvPr/>
        </p:nvSpPr>
        <p:spPr>
          <a:xfrm>
            <a:off x="1551076" y="2813050"/>
            <a:ext cx="2079042"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6. defer用途：</a:t>
            </a:r>
          </a:p>
        </p:txBody>
      </p:sp>
      <p:sp>
        <p:nvSpPr>
          <p:cNvPr id="394" name="func a() {…"/>
          <p:cNvSpPr/>
          <p:nvPr/>
        </p:nvSpPr>
        <p:spPr>
          <a:xfrm>
            <a:off x="1794416" y="4260850"/>
            <a:ext cx="3468016" cy="2679701"/>
          </a:xfrm>
          <a:prstGeom prst="rect">
            <a:avLst/>
          </a:prstGeom>
          <a:ln w="12700">
            <a:miter lim="400000"/>
          </a:ln>
        </p:spPr>
        <p:txBody>
          <a:bodyPr wrap="none" lIns="50800" tIns="50800" rIns="50800" bIns="50800" anchor="ctr">
            <a:spAutoFit/>
          </a:bodyPr>
          <a:lstStyle/>
          <a:p>
            <a:pPr algn="l">
              <a:defRPr sz="2400"/>
            </a:pPr>
            <a:r>
              <a:t> func a() {</a:t>
            </a:r>
          </a:p>
          <a:p>
            <a:pPr algn="l">
              <a:defRPr sz="2400"/>
            </a:pPr>
            <a:r>
              <a:t>          i := 0</a:t>
            </a:r>
          </a:p>
          <a:p>
            <a:pPr algn="l">
              <a:defRPr sz="2400"/>
            </a:pPr>
            <a:r>
              <a:t>          defer fmt.Println(i)</a:t>
            </a:r>
          </a:p>
          <a:p>
            <a:pPr algn="l">
              <a:defRPr sz="2400"/>
            </a:pPr>
            <a:r>
              <a:t>          i++</a:t>
            </a:r>
          </a:p>
          <a:p>
            <a:pPr algn="l">
              <a:defRPr sz="2400"/>
            </a:pPr>
            <a:r>
              <a:t>          return</a:t>
            </a:r>
          </a:p>
          <a:p>
            <a:pPr algn="l">
              <a:defRPr sz="2400"/>
            </a:pPr>
            <a:r>
              <a:t>} </a:t>
            </a:r>
          </a:p>
        </p:txBody>
      </p:sp>
      <p:sp>
        <p:nvSpPr>
          <p:cNvPr id="395" name="func f() {…"/>
          <p:cNvSpPr/>
          <p:nvPr/>
        </p:nvSpPr>
        <p:spPr>
          <a:xfrm>
            <a:off x="6546232" y="4444999"/>
            <a:ext cx="5642417" cy="2311401"/>
          </a:xfrm>
          <a:prstGeom prst="rect">
            <a:avLst/>
          </a:prstGeom>
          <a:ln w="12700">
            <a:miter lim="400000"/>
          </a:ln>
        </p:spPr>
        <p:txBody>
          <a:bodyPr lIns="50800" tIns="50800" rIns="50800" bIns="50800" anchor="ctr">
            <a:spAutoFit/>
          </a:bodyPr>
          <a:lstStyle/>
          <a:p>
            <a:pPr algn="l">
              <a:defRPr sz="2400"/>
            </a:pPr>
            <a:r>
              <a:t> func f() {</a:t>
            </a:r>
          </a:p>
          <a:p>
            <a:pPr algn="l">
              <a:defRPr sz="2400"/>
            </a:pPr>
            <a:r>
              <a:t>            for i := 0; i &lt; 5; i++ {</a:t>
            </a:r>
          </a:p>
          <a:p>
            <a:pPr algn="l">
              <a:defRPr sz="2400"/>
            </a:pPr>
            <a:r>
              <a:t>                    defer fmt.Printf(“%d “, i)</a:t>
            </a:r>
          </a:p>
          <a:p>
            <a:pPr algn="l">
              <a:defRPr sz="2400"/>
            </a:pPr>
            <a:r>
              <a:t>            } </a:t>
            </a:r>
          </a:p>
          <a:p>
            <a:pPr algn="l">
              <a:defRPr sz="2400"/>
            </a:pPr>
            <a:r>
              <a:t>}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398" name="6. defer用途："/>
          <p:cNvSpPr/>
          <p:nvPr/>
        </p:nvSpPr>
        <p:spPr>
          <a:xfrm>
            <a:off x="1551076" y="2813050"/>
            <a:ext cx="2079042"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6. defer用途：</a:t>
            </a:r>
          </a:p>
        </p:txBody>
      </p:sp>
      <p:sp>
        <p:nvSpPr>
          <p:cNvPr id="399" name="1. 关闭文件句柄"/>
          <p:cNvSpPr/>
          <p:nvPr/>
        </p:nvSpPr>
        <p:spPr>
          <a:xfrm>
            <a:off x="2535631" y="3702049"/>
            <a:ext cx="2282038" cy="520701"/>
          </a:xfrm>
          <a:prstGeom prst="rect">
            <a:avLst/>
          </a:prstGeom>
          <a:ln w="12700">
            <a:miter lim="400000"/>
          </a:ln>
        </p:spPr>
        <p:txBody>
          <a:bodyPr wrap="none" lIns="50800" tIns="50800" rIns="50800" bIns="50800" anchor="ctr">
            <a:spAutoFit/>
          </a:bodyPr>
          <a:lstStyle>
            <a:lvl1pPr>
              <a:defRPr sz="2400"/>
            </a:lvl1pPr>
          </a:lstStyle>
          <a:p>
            <a:r>
              <a:t>1. 关闭文件句柄</a:t>
            </a:r>
          </a:p>
        </p:txBody>
      </p:sp>
      <p:sp>
        <p:nvSpPr>
          <p:cNvPr id="400" name="func read() {…"/>
          <p:cNvSpPr/>
          <p:nvPr/>
        </p:nvSpPr>
        <p:spPr>
          <a:xfrm>
            <a:off x="5611465" y="4419599"/>
            <a:ext cx="4778425" cy="2362201"/>
          </a:xfrm>
          <a:prstGeom prst="rect">
            <a:avLst/>
          </a:prstGeom>
          <a:ln w="12700">
            <a:miter lim="400000"/>
          </a:ln>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marL="457200" lvl="2" indent="0" algn="l" defTabSz="457200">
              <a:lnSpc>
                <a:spcPts val="4200"/>
              </a:lnSpc>
              <a:tabLst>
                <a:tab pos="139700" algn="l"/>
                <a:tab pos="457200" algn="l"/>
              </a:tabLst>
              <a:defRPr sz="2400">
                <a:latin typeface="Courier"/>
                <a:ea typeface="Courier"/>
                <a:cs typeface="Courier"/>
                <a:sym typeface="Courier"/>
              </a:defRPr>
            </a:pPr>
            <a:r>
              <a:t>file := open(filename)</a:t>
            </a:r>
          </a:p>
          <a:p>
            <a:pPr marL="457200" lvl="2" indent="0" algn="l" defTabSz="457200">
              <a:lnSpc>
                <a:spcPts val="4200"/>
              </a:lnSpc>
              <a:tabLst>
                <a:tab pos="139700" algn="l"/>
                <a:tab pos="457200" algn="l"/>
              </a:tabLst>
              <a:defRPr sz="2400">
                <a:latin typeface="Courier"/>
                <a:ea typeface="Courier"/>
                <a:cs typeface="Courier"/>
                <a:sym typeface="Courier"/>
              </a:defRPr>
            </a:pPr>
            <a:r>
              <a:t>defer file.Close()</a:t>
            </a:r>
          </a:p>
          <a:p>
            <a:pPr marL="457200" lvl="2" indent="0" algn="l" defTabSz="457200">
              <a:lnSpc>
                <a:spcPts val="4200"/>
              </a:lnSpc>
              <a:tabLst>
                <a:tab pos="139700" algn="l"/>
                <a:tab pos="457200" algn="l"/>
              </a:tabLst>
              <a:defRPr sz="2400">
                <a:latin typeface="Courier"/>
                <a:ea typeface="Courier"/>
                <a:cs typeface="Courier"/>
                <a:sym typeface="Courier"/>
              </a:defRPr>
            </a:pPr>
          </a:p>
          <a:p>
            <a:pPr marL="457200" lvl="2" indent="0" algn="l" defTabSz="457200">
              <a:lnSpc>
                <a:spcPts val="4200"/>
              </a:lnSpc>
              <a:tabLst>
                <a:tab pos="139700" algn="l"/>
                <a:tab pos="457200" algn="l"/>
              </a:tabLst>
              <a:defRPr sz="2400">
                <a:latin typeface="Courier"/>
                <a:ea typeface="Courier"/>
                <a:cs typeface="Courier"/>
                <a:sym typeface="Courier"/>
              </a:defRPr>
            </a:pPr>
            <a:r>
              <a:t>//文件操作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403" name="6. defer用途："/>
          <p:cNvSpPr/>
          <p:nvPr/>
        </p:nvSpPr>
        <p:spPr>
          <a:xfrm>
            <a:off x="1551076" y="2813050"/>
            <a:ext cx="2079042"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6. defer用途：</a:t>
            </a:r>
          </a:p>
        </p:txBody>
      </p:sp>
      <p:sp>
        <p:nvSpPr>
          <p:cNvPr id="404" name="2. 锁资源释放"/>
          <p:cNvSpPr/>
          <p:nvPr/>
        </p:nvSpPr>
        <p:spPr>
          <a:xfrm>
            <a:off x="2535631" y="3702050"/>
            <a:ext cx="1977238" cy="520701"/>
          </a:xfrm>
          <a:prstGeom prst="rect">
            <a:avLst/>
          </a:prstGeom>
          <a:ln w="12700">
            <a:miter lim="400000"/>
          </a:ln>
        </p:spPr>
        <p:txBody>
          <a:bodyPr wrap="none" lIns="50800" tIns="50800" rIns="50800" bIns="50800" anchor="ctr">
            <a:spAutoFit/>
          </a:bodyPr>
          <a:lstStyle>
            <a:lvl1pPr algn="l">
              <a:defRPr sz="2400"/>
            </a:lvl1pPr>
          </a:lstStyle>
          <a:p>
            <a:r>
              <a:t>2. 锁资源释放</a:t>
            </a:r>
          </a:p>
        </p:txBody>
      </p:sp>
      <p:sp>
        <p:nvSpPr>
          <p:cNvPr id="405" name="func read() {…"/>
          <p:cNvSpPr/>
          <p:nvPr/>
        </p:nvSpPr>
        <p:spPr>
          <a:xfrm>
            <a:off x="4011265" y="4603749"/>
            <a:ext cx="3863877" cy="1993901"/>
          </a:xfrm>
          <a:prstGeom prst="rect">
            <a:avLst/>
          </a:prstGeom>
          <a:ln w="12700">
            <a:miter lim="400000"/>
          </a:ln>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marL="457200" lvl="2" indent="0" algn="l" defTabSz="457200">
              <a:lnSpc>
                <a:spcPts val="4200"/>
              </a:lnSpc>
              <a:tabLst>
                <a:tab pos="139700" algn="l"/>
                <a:tab pos="457200" algn="l"/>
              </a:tabLst>
              <a:defRPr sz="2400">
                <a:latin typeface="Courier"/>
                <a:ea typeface="Courier"/>
                <a:cs typeface="Courier"/>
                <a:sym typeface="Courier"/>
              </a:defRPr>
            </a:pPr>
            <a:r>
              <a:t>mc.Lock()</a:t>
            </a:r>
          </a:p>
          <a:p>
            <a:pPr marL="457200" lvl="2" indent="0" algn="l" defTabSz="457200">
              <a:lnSpc>
                <a:spcPts val="4200"/>
              </a:lnSpc>
              <a:tabLst>
                <a:tab pos="139700" algn="l"/>
                <a:tab pos="457200" algn="l"/>
              </a:tabLst>
              <a:defRPr sz="2400">
                <a:latin typeface="Courier"/>
                <a:ea typeface="Courier"/>
                <a:cs typeface="Courier"/>
                <a:sym typeface="Courier"/>
              </a:defRPr>
            </a:pPr>
            <a:r>
              <a:t>defer mc.Unlock()</a:t>
            </a:r>
          </a:p>
          <a:p>
            <a:pPr marL="457200" lvl="2" indent="0" algn="l" defTabSz="457200">
              <a:lnSpc>
                <a:spcPts val="4200"/>
              </a:lnSpc>
              <a:tabLst>
                <a:tab pos="139700" algn="l"/>
                <a:tab pos="457200" algn="l"/>
              </a:tabLst>
              <a:defRPr sz="2400">
                <a:latin typeface="Courier"/>
                <a:ea typeface="Courier"/>
                <a:cs typeface="Courier"/>
                <a:sym typeface="Courier"/>
              </a:defRPr>
            </a:pPr>
            <a:r>
              <a:t>//其他操作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函数"/>
          <p:cNvSpPr/>
          <p:nvPr/>
        </p:nvSpPr>
        <p:spPr>
          <a:xfrm>
            <a:off x="5988049" y="914400"/>
            <a:ext cx="1028701" cy="736601"/>
          </a:xfrm>
          <a:prstGeom prst="rect">
            <a:avLst/>
          </a:prstGeom>
          <a:ln w="12700">
            <a:miter lim="400000"/>
          </a:ln>
        </p:spPr>
        <p:txBody>
          <a:bodyPr wrap="none" lIns="50800" tIns="50800" rIns="50800" bIns="50800" anchor="ctr">
            <a:spAutoFit/>
          </a:bodyPr>
          <a:lstStyle/>
          <a:p>
            <a:r>
              <a:t>函数</a:t>
            </a:r>
          </a:p>
        </p:txBody>
      </p:sp>
      <p:sp>
        <p:nvSpPr>
          <p:cNvPr id="408" name="6. defer用途："/>
          <p:cNvSpPr/>
          <p:nvPr/>
        </p:nvSpPr>
        <p:spPr>
          <a:xfrm>
            <a:off x="1551076" y="2813050"/>
            <a:ext cx="2079042"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6. defer用途：</a:t>
            </a:r>
          </a:p>
        </p:txBody>
      </p:sp>
      <p:sp>
        <p:nvSpPr>
          <p:cNvPr id="409" name="3. 数据库连接释放"/>
          <p:cNvSpPr/>
          <p:nvPr/>
        </p:nvSpPr>
        <p:spPr>
          <a:xfrm>
            <a:off x="2535631" y="3702050"/>
            <a:ext cx="2586838" cy="520701"/>
          </a:xfrm>
          <a:prstGeom prst="rect">
            <a:avLst/>
          </a:prstGeom>
          <a:ln w="12700">
            <a:miter lim="400000"/>
          </a:ln>
        </p:spPr>
        <p:txBody>
          <a:bodyPr wrap="none" lIns="50800" tIns="50800" rIns="50800" bIns="50800" anchor="ctr">
            <a:spAutoFit/>
          </a:bodyPr>
          <a:lstStyle>
            <a:lvl1pPr algn="l">
              <a:defRPr sz="2400"/>
            </a:lvl1pPr>
          </a:lstStyle>
          <a:p>
            <a:r>
              <a:t>3. 数据库连接释放</a:t>
            </a:r>
          </a:p>
        </p:txBody>
      </p:sp>
      <p:sp>
        <p:nvSpPr>
          <p:cNvPr id="410" name="func read() {…"/>
          <p:cNvSpPr/>
          <p:nvPr/>
        </p:nvSpPr>
        <p:spPr>
          <a:xfrm>
            <a:off x="4011265" y="4603749"/>
            <a:ext cx="4778425" cy="1993901"/>
          </a:xfrm>
          <a:prstGeom prst="rect">
            <a:avLst/>
          </a:prstGeom>
          <a:ln w="12700">
            <a:miter lim="400000"/>
          </a:ln>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marL="457200" lvl="2" indent="0" algn="l" defTabSz="457200">
              <a:lnSpc>
                <a:spcPts val="4200"/>
              </a:lnSpc>
              <a:tabLst>
                <a:tab pos="139700" algn="l"/>
                <a:tab pos="457200" algn="l"/>
              </a:tabLst>
              <a:defRPr sz="2400">
                <a:latin typeface="Courier"/>
                <a:ea typeface="Courier"/>
                <a:cs typeface="Courier"/>
                <a:sym typeface="Courier"/>
              </a:defRPr>
            </a:pPr>
            <a:r>
              <a:t>conn := openDatabase()</a:t>
            </a:r>
          </a:p>
          <a:p>
            <a:pPr marL="457200" lvl="2" indent="0" algn="l" defTabSz="457200">
              <a:lnSpc>
                <a:spcPts val="4200"/>
              </a:lnSpc>
              <a:tabLst>
                <a:tab pos="139700" algn="l"/>
                <a:tab pos="457200" algn="l"/>
              </a:tabLst>
              <a:defRPr sz="2400">
                <a:latin typeface="Courier"/>
                <a:ea typeface="Courier"/>
                <a:cs typeface="Courier"/>
                <a:sym typeface="Courier"/>
              </a:defRPr>
            </a:pPr>
            <a:r>
              <a:t>defer conn.Close()</a:t>
            </a:r>
          </a:p>
          <a:p>
            <a:pPr marL="457200" lvl="2" indent="0" algn="l" defTabSz="457200">
              <a:lnSpc>
                <a:spcPts val="4200"/>
              </a:lnSpc>
              <a:tabLst>
                <a:tab pos="139700" algn="l"/>
                <a:tab pos="457200" algn="l"/>
              </a:tabLst>
              <a:defRPr sz="2400">
                <a:latin typeface="Courier"/>
                <a:ea typeface="Courier"/>
                <a:cs typeface="Courier"/>
                <a:sym typeface="Courier"/>
              </a:defRPr>
            </a:pPr>
            <a:r>
              <a:t>//其他操作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课后作业"/>
          <p:cNvSpPr/>
          <p:nvPr/>
        </p:nvSpPr>
        <p:spPr>
          <a:xfrm>
            <a:off x="5530850" y="914400"/>
            <a:ext cx="1943101" cy="736601"/>
          </a:xfrm>
          <a:prstGeom prst="rect">
            <a:avLst/>
          </a:prstGeom>
          <a:ln w="12700">
            <a:miter lim="400000"/>
          </a:ln>
        </p:spPr>
        <p:txBody>
          <a:bodyPr wrap="none" lIns="50800" tIns="50800" rIns="50800" bIns="50800" anchor="ctr">
            <a:spAutoFit/>
          </a:bodyPr>
          <a:lstStyle/>
          <a:p>
            <a:r>
              <a:t>课后作业</a:t>
            </a:r>
          </a:p>
        </p:txBody>
      </p:sp>
      <p:sp>
        <p:nvSpPr>
          <p:cNvPr id="413" name="编写程序，在终端输出九九乘法表。"/>
          <p:cNvSpPr/>
          <p:nvPr/>
        </p:nvSpPr>
        <p:spPr>
          <a:xfrm>
            <a:off x="1549196" y="2813050"/>
            <a:ext cx="5414435" cy="520701"/>
          </a:xfrm>
          <a:prstGeom prst="rect">
            <a:avLst/>
          </a:prstGeom>
          <a:ln w="12700">
            <a:miter lim="400000"/>
          </a:ln>
        </p:spPr>
        <p:txBody>
          <a:bodyPr wrap="none" lIns="50800" tIns="50800" rIns="50800" bIns="50800" anchor="ctr">
            <a:spAutoFit/>
          </a:bodyPr>
          <a:lstStyle>
            <a:lvl1pPr marL="423545" indent="-423545" algn="l">
              <a:spcBef>
                <a:spcPts val="4200"/>
              </a:spcBef>
              <a:buSzPct val="100000"/>
              <a:buAutoNum type="arabicPeriod"/>
              <a:defRPr sz="2400"/>
            </a:lvl1pPr>
          </a:lstStyle>
          <a:p>
            <a:r>
              <a:t>编写程序，在终端输出九九乘法表。</a:t>
            </a:r>
          </a:p>
        </p:txBody>
      </p:sp>
      <p:sp>
        <p:nvSpPr>
          <p:cNvPr id="414" name="2.  一个数如果恰好等于它的因子之和，这个数就称为“完数”。例如6=1＋2＋3.…"/>
          <p:cNvSpPr/>
          <p:nvPr/>
        </p:nvSpPr>
        <p:spPr>
          <a:xfrm>
            <a:off x="1549196" y="3575050"/>
            <a:ext cx="10662820" cy="1308101"/>
          </a:xfrm>
          <a:prstGeom prst="rect">
            <a:avLst/>
          </a:prstGeom>
          <a:ln w="12700">
            <a:miter lim="400000"/>
          </a:ln>
        </p:spPr>
        <p:txBody>
          <a:bodyPr wrap="none" lIns="50800" tIns="50800" rIns="50800" bIns="50800" anchor="ctr">
            <a:spAutoFit/>
          </a:bodyPr>
          <a:lstStyle/>
          <a:p>
            <a:pPr algn="l">
              <a:defRPr sz="2400"/>
            </a:pPr>
            <a:r>
              <a:t>2.  一个数如果恰好等于它的因子之和，这个数就称为“完数”。例如6=1＋2＋3.</a:t>
            </a:r>
          </a:p>
          <a:p>
            <a:pPr algn="l">
              <a:defRPr sz="2400"/>
            </a:pPr>
            <a:r>
              <a:t>编程找出1000以内的所有完数。</a:t>
            </a:r>
          </a:p>
          <a:p>
            <a:pPr algn="l">
              <a:defRPr sz="2400"/>
            </a:pPr>
            <a:r>
              <a:t>  </a:t>
            </a:r>
          </a:p>
        </p:txBody>
      </p:sp>
      <p:sp>
        <p:nvSpPr>
          <p:cNvPr id="415" name="3.  输入一个字符串，判断其是否为回文。回文字符串是指从左到右读和从右到…"/>
          <p:cNvSpPr/>
          <p:nvPr/>
        </p:nvSpPr>
        <p:spPr>
          <a:xfrm>
            <a:off x="1549196" y="4978399"/>
            <a:ext cx="10681108" cy="1676401"/>
          </a:xfrm>
          <a:prstGeom prst="rect">
            <a:avLst/>
          </a:prstGeom>
          <a:ln w="12700">
            <a:miter lim="400000"/>
          </a:ln>
        </p:spPr>
        <p:txBody>
          <a:bodyPr wrap="none" lIns="50800" tIns="50800" rIns="50800" bIns="50800" anchor="ctr">
            <a:spAutoFit/>
          </a:bodyPr>
          <a:lstStyle/>
          <a:p>
            <a:pPr algn="l">
              <a:defRPr sz="2400"/>
            </a:pPr>
            <a:r>
              <a:t>3.  输入一个字符串，判断其是否为回文。回文字符串是指从左到右读和从右到</a:t>
            </a:r>
          </a:p>
          <a:p>
            <a:pPr algn="l">
              <a:defRPr sz="2400"/>
            </a:pPr>
            <a:r>
              <a:t>左读完全相同的字符串。</a:t>
            </a:r>
          </a:p>
          <a:p>
            <a:pPr algn="l">
              <a:defRPr sz="2400"/>
            </a:pPr>
          </a:p>
          <a:p>
            <a:pPr algn="l">
              <a:defRPr sz="2400"/>
            </a:pPr>
            <a:r>
              <a:t>  </a:t>
            </a:r>
          </a:p>
        </p:txBody>
      </p:sp>
      <p:sp>
        <p:nvSpPr>
          <p:cNvPr id="416" name="4.输入一行字符，分别统计出其中英文字母、空格、数字和其它字符的个数。"/>
          <p:cNvSpPr/>
          <p:nvPr/>
        </p:nvSpPr>
        <p:spPr>
          <a:xfrm>
            <a:off x="1549196" y="6451600"/>
            <a:ext cx="10511639" cy="889001"/>
          </a:xfrm>
          <a:prstGeom prst="rect">
            <a:avLst/>
          </a:prstGeom>
          <a:ln w="12700">
            <a:miter lim="400000"/>
          </a:ln>
        </p:spPr>
        <p:txBody>
          <a:bodyPr wrap="none" lIns="50800" tIns="50800" rIns="50800" bIns="50800" anchor="ctr">
            <a:spAutoFit/>
          </a:bodyPr>
          <a:lstStyle/>
          <a:p>
            <a:pPr algn="l">
              <a:defRPr sz="2400"/>
            </a:pPr>
            <a:r>
              <a:t>4.输入一行字符，分别统计出其中英文字母、空格、数字和其它字符的个数。</a:t>
            </a:r>
          </a:p>
          <a:p>
            <a:pPr algn="l">
              <a:defRPr sz="2400"/>
            </a:pPr>
            <a:r>
              <a:t>  </a:t>
            </a:r>
          </a:p>
        </p:txBody>
      </p:sp>
      <p:sp>
        <p:nvSpPr>
          <p:cNvPr id="417" name="5. 计算两个大数相加的和，这两个大数会超过int64的表示范围."/>
          <p:cNvSpPr/>
          <p:nvPr/>
        </p:nvSpPr>
        <p:spPr>
          <a:xfrm>
            <a:off x="1549196" y="7670800"/>
            <a:ext cx="8598714" cy="889001"/>
          </a:xfrm>
          <a:prstGeom prst="rect">
            <a:avLst/>
          </a:prstGeom>
          <a:ln w="12700">
            <a:miter lim="400000"/>
          </a:ln>
        </p:spPr>
        <p:txBody>
          <a:bodyPr wrap="none" lIns="50800" tIns="50800" rIns="50800" bIns="50800" anchor="ctr">
            <a:spAutoFit/>
          </a:bodyPr>
          <a:lstStyle/>
          <a:p>
            <a:pPr algn="l">
              <a:defRPr sz="2400"/>
            </a:pPr>
            <a:r>
              <a:t>5. 计算两个大数相加的和，这两个大数会超过int64的表示范围.</a:t>
            </a:r>
          </a:p>
          <a:p>
            <a:pPr algn="l">
              <a:defRPr sz="2400"/>
            </a:pPr>
            <a:r>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trings和strconv使用"/>
          <p:cNvSpPr/>
          <p:nvPr/>
        </p:nvSpPr>
        <p:spPr>
          <a:xfrm>
            <a:off x="4328185" y="914400"/>
            <a:ext cx="4348430" cy="736601"/>
          </a:xfrm>
          <a:prstGeom prst="rect">
            <a:avLst/>
          </a:prstGeom>
          <a:ln w="12700">
            <a:miter lim="400000"/>
          </a:ln>
        </p:spPr>
        <p:txBody>
          <a:bodyPr wrap="none" lIns="50800" tIns="50800" rIns="50800" bIns="50800" anchor="ctr">
            <a:spAutoFit/>
          </a:bodyPr>
          <a:lstStyle/>
          <a:p>
            <a:r>
              <a:t>strings和strconv使用</a:t>
            </a:r>
          </a:p>
        </p:txBody>
      </p:sp>
      <p:sp>
        <p:nvSpPr>
          <p:cNvPr id="165" name="7. strings.Join(s1 []string, sep string)：用sep把s1中的所有元素链接起来"/>
          <p:cNvSpPr/>
          <p:nvPr/>
        </p:nvSpPr>
        <p:spPr>
          <a:xfrm>
            <a:off x="1551076" y="2813050"/>
            <a:ext cx="9902648"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7. strings.Join(s1 []string, sep string)：用sep把s1中的所有元素链接起来</a:t>
            </a:r>
          </a:p>
        </p:txBody>
      </p:sp>
      <p:sp>
        <p:nvSpPr>
          <p:cNvPr id="166" name="练习5：写一个函数分别演示TrimSpace、Trim、TrimLeft、TrimRight、Field"/>
          <p:cNvSpPr/>
          <p:nvPr/>
        </p:nvSpPr>
        <p:spPr>
          <a:xfrm>
            <a:off x="2033625" y="3787775"/>
            <a:ext cx="10179712"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练习5：写一个函数分别演示TrimSpace、Trim、TrimLeft、TrimRight、Field</a:t>
            </a:r>
          </a:p>
        </p:txBody>
      </p:sp>
      <p:sp>
        <p:nvSpPr>
          <p:cNvPr id="167" name="、Split、以及Join的用法"/>
          <p:cNvSpPr/>
          <p:nvPr/>
        </p:nvSpPr>
        <p:spPr>
          <a:xfrm>
            <a:off x="3113125" y="4556125"/>
            <a:ext cx="3399436"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、Split、以及Join的用法</a:t>
            </a:r>
          </a:p>
        </p:txBody>
      </p:sp>
      <p:sp>
        <p:nvSpPr>
          <p:cNvPr id="168" name="8. strings.Itoa(i int)：把一个整数i转成字符串"/>
          <p:cNvSpPr/>
          <p:nvPr/>
        </p:nvSpPr>
        <p:spPr>
          <a:xfrm>
            <a:off x="1551076" y="5324475"/>
            <a:ext cx="6058511"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8. strings.Itoa(i int)：把一个整数i转成字符串</a:t>
            </a:r>
          </a:p>
        </p:txBody>
      </p:sp>
      <p:sp>
        <p:nvSpPr>
          <p:cNvPr id="169" name="9. strings.Atoi(str string)(int, error)：把一个字符串转成整数"/>
          <p:cNvSpPr/>
          <p:nvPr/>
        </p:nvSpPr>
        <p:spPr>
          <a:xfrm>
            <a:off x="1551076" y="6299200"/>
            <a:ext cx="8050988"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9. strings.Atoi(str string)(int, error)：把一个字符串转成整数</a:t>
            </a:r>
          </a:p>
        </p:txBody>
      </p:sp>
      <p:sp>
        <p:nvSpPr>
          <p:cNvPr id="170" name="练习6：写一个函数分别演示Itoa、Atoi的用法"/>
          <p:cNvSpPr/>
          <p:nvPr/>
        </p:nvSpPr>
        <p:spPr>
          <a:xfrm>
            <a:off x="2033625" y="7432675"/>
            <a:ext cx="6194147"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练习6：写一个函数分别演示Itoa、Atoi的用法</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时间和日期类型"/>
          <p:cNvSpPr/>
          <p:nvPr/>
        </p:nvSpPr>
        <p:spPr>
          <a:xfrm>
            <a:off x="4845050" y="914400"/>
            <a:ext cx="3314701" cy="736601"/>
          </a:xfrm>
          <a:prstGeom prst="rect">
            <a:avLst/>
          </a:prstGeom>
          <a:ln w="12700">
            <a:miter lim="400000"/>
          </a:ln>
        </p:spPr>
        <p:txBody>
          <a:bodyPr wrap="none" lIns="50800" tIns="50800" rIns="50800" bIns="50800" anchor="ctr">
            <a:spAutoFit/>
          </a:bodyPr>
          <a:lstStyle/>
          <a:p>
            <a:r>
              <a:t>时间和日期类型</a:t>
            </a:r>
          </a:p>
        </p:txBody>
      </p:sp>
      <p:sp>
        <p:nvSpPr>
          <p:cNvPr id="173" name="1. time包"/>
          <p:cNvSpPr/>
          <p:nvPr/>
        </p:nvSpPr>
        <p:spPr>
          <a:xfrm>
            <a:off x="1551076" y="2813050"/>
            <a:ext cx="1333806"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1. time包</a:t>
            </a:r>
          </a:p>
        </p:txBody>
      </p:sp>
      <p:sp>
        <p:nvSpPr>
          <p:cNvPr id="174" name="2. time.Time类型，用来表示时间"/>
          <p:cNvSpPr/>
          <p:nvPr/>
        </p:nvSpPr>
        <p:spPr>
          <a:xfrm>
            <a:off x="1551076" y="3876675"/>
            <a:ext cx="4517442"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time.Time类型，用来表示时间</a:t>
            </a:r>
          </a:p>
        </p:txBody>
      </p:sp>
      <p:sp>
        <p:nvSpPr>
          <p:cNvPr id="175" name="3. 获取当前时间， now := time.Now()"/>
          <p:cNvSpPr/>
          <p:nvPr/>
        </p:nvSpPr>
        <p:spPr>
          <a:xfrm>
            <a:off x="1551076" y="5122862"/>
            <a:ext cx="5159046"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获取当前时间， now := time.Now()</a:t>
            </a:r>
          </a:p>
        </p:txBody>
      </p:sp>
      <p:sp>
        <p:nvSpPr>
          <p:cNvPr id="176" name="4. time.Now().Day()，time.Now().Minute()，time.Now().Month()，time.Now().Year()"/>
          <p:cNvSpPr/>
          <p:nvPr/>
        </p:nvSpPr>
        <p:spPr>
          <a:xfrm>
            <a:off x="1551076" y="6369050"/>
            <a:ext cx="11313263"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4. time.Now().Day()，time.Now().Minute()，time.Now().Month()，time.Now().Year()</a:t>
            </a:r>
          </a:p>
        </p:txBody>
      </p:sp>
      <p:sp>
        <p:nvSpPr>
          <p:cNvPr id="177" name="5. 格式化，fmt.Printf(“%02d/%02d%02d %02d:%02d:%02d”, now.Year()…)"/>
          <p:cNvSpPr/>
          <p:nvPr/>
        </p:nvSpPr>
        <p:spPr>
          <a:xfrm>
            <a:off x="1551076" y="7432675"/>
            <a:ext cx="10333635"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5. 格式化，fmt.Printf(“%02d/%02d%02d %02d:%02d:%02d”, now.Year()…)</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时间和日期类型"/>
          <p:cNvSpPr/>
          <p:nvPr/>
        </p:nvSpPr>
        <p:spPr>
          <a:xfrm>
            <a:off x="4845050" y="914400"/>
            <a:ext cx="3314701" cy="736601"/>
          </a:xfrm>
          <a:prstGeom prst="rect">
            <a:avLst/>
          </a:prstGeom>
          <a:ln w="12700">
            <a:miter lim="400000"/>
          </a:ln>
        </p:spPr>
        <p:txBody>
          <a:bodyPr wrap="none" lIns="50800" tIns="50800" rIns="50800" bIns="50800" anchor="ctr">
            <a:spAutoFit/>
          </a:bodyPr>
          <a:lstStyle/>
          <a:p>
            <a:r>
              <a:t>时间和日期类型</a:t>
            </a:r>
          </a:p>
        </p:txBody>
      </p:sp>
      <p:sp>
        <p:nvSpPr>
          <p:cNvPr id="180" name="6. time.Duration用来表示纳秒"/>
          <p:cNvSpPr/>
          <p:nvPr/>
        </p:nvSpPr>
        <p:spPr>
          <a:xfrm>
            <a:off x="1551076" y="2813050"/>
            <a:ext cx="409437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6. time.Duration用来表示纳秒</a:t>
            </a:r>
          </a:p>
        </p:txBody>
      </p:sp>
      <p:sp>
        <p:nvSpPr>
          <p:cNvPr id="181" name="7. 一些常量："/>
          <p:cNvSpPr/>
          <p:nvPr/>
        </p:nvSpPr>
        <p:spPr>
          <a:xfrm>
            <a:off x="1551076" y="3829050"/>
            <a:ext cx="19772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7. 一些常量：</a:t>
            </a:r>
          </a:p>
        </p:txBody>
      </p:sp>
      <p:sp>
        <p:nvSpPr>
          <p:cNvPr id="182" name="const (…"/>
          <p:cNvSpPr/>
          <p:nvPr/>
        </p:nvSpPr>
        <p:spPr>
          <a:xfrm>
            <a:off x="4006812" y="4603749"/>
            <a:ext cx="6351911" cy="2501901"/>
          </a:xfrm>
          <a:prstGeom prst="rect">
            <a:avLst/>
          </a:prstGeom>
          <a:ln w="12700">
            <a:miter lim="400000"/>
          </a:ln>
        </p:spPr>
        <p:txBody>
          <a:bodyPr wrap="none" lIns="50800" tIns="50800" rIns="50800" bIns="50800" anchor="ctr">
            <a:spAutoFit/>
          </a:bodyPr>
          <a:lstStyle/>
          <a:p>
            <a:pPr algn="l" defTabSz="457200">
              <a:lnSpc>
                <a:spcPts val="4000"/>
              </a:lnSpc>
              <a:defRPr sz="1800">
                <a:solidFill>
                  <a:srgbClr val="333333"/>
                </a:solidFill>
                <a:latin typeface="Menlo"/>
                <a:ea typeface="Menlo"/>
                <a:cs typeface="Menlo"/>
                <a:sym typeface="Menlo"/>
              </a:defRPr>
            </a:pPr>
            <a:r>
              <a:t>const (</a:t>
            </a:r>
          </a:p>
          <a:p>
            <a:pPr algn="l" defTabSz="457200">
              <a:lnSpc>
                <a:spcPts val="4000"/>
              </a:lnSpc>
              <a:defRPr sz="1800">
                <a:solidFill>
                  <a:srgbClr val="333333"/>
                </a:solidFill>
                <a:latin typeface="Menlo"/>
                <a:ea typeface="Menlo"/>
                <a:cs typeface="Menlo"/>
                <a:sym typeface="Menlo"/>
              </a:defRPr>
            </a:pPr>
            <a:r>
              <a:t>	Nanosecond  Duration = 1</a:t>
            </a:r>
          </a:p>
          <a:p>
            <a:pPr algn="l" defTabSz="457200">
              <a:lnSpc>
                <a:spcPts val="4000"/>
              </a:lnSpc>
              <a:defRPr sz="1800">
                <a:solidFill>
                  <a:srgbClr val="333333"/>
                </a:solidFill>
                <a:latin typeface="Menlo"/>
                <a:ea typeface="Menlo"/>
                <a:cs typeface="Menlo"/>
                <a:sym typeface="Menlo"/>
              </a:defRPr>
            </a:pPr>
            <a:r>
              <a:t>	Microsecond          = 1000 * Nanosecond</a:t>
            </a:r>
          </a:p>
          <a:p>
            <a:pPr algn="l" defTabSz="457200">
              <a:lnSpc>
                <a:spcPts val="4000"/>
              </a:lnSpc>
              <a:defRPr sz="1800">
                <a:solidFill>
                  <a:srgbClr val="333333"/>
                </a:solidFill>
                <a:latin typeface="Menlo"/>
                <a:ea typeface="Menlo"/>
                <a:cs typeface="Menlo"/>
                <a:sym typeface="Menlo"/>
              </a:defRPr>
            </a:pPr>
            <a:r>
              <a:t>	Millisecond          = 1000 * Microsecond</a:t>
            </a:r>
          </a:p>
          <a:p>
            <a:pPr algn="l" defTabSz="457200">
              <a:lnSpc>
                <a:spcPts val="4000"/>
              </a:lnSpc>
              <a:defRPr sz="1800">
                <a:solidFill>
                  <a:srgbClr val="333333"/>
                </a:solidFill>
                <a:latin typeface="Menlo"/>
                <a:ea typeface="Menlo"/>
                <a:cs typeface="Menlo"/>
                <a:sym typeface="Menlo"/>
              </a:defRPr>
            </a:pPr>
            <a:r>
              <a:t>	Second               = 1000 * Millisecond</a:t>
            </a:r>
          </a:p>
          <a:p>
            <a:pPr algn="l" defTabSz="457200">
              <a:lnSpc>
                <a:spcPts val="4000"/>
              </a:lnSpc>
              <a:defRPr sz="1800">
                <a:solidFill>
                  <a:srgbClr val="333333"/>
                </a:solidFill>
                <a:latin typeface="Menlo"/>
                <a:ea typeface="Menlo"/>
                <a:cs typeface="Menlo"/>
                <a:sym typeface="Menlo"/>
              </a:defRPr>
            </a:pPr>
            <a:r>
              <a:t>	Minute               = 60 * Second</a:t>
            </a:r>
          </a:p>
          <a:p>
            <a:pPr algn="l" defTabSz="457200">
              <a:lnSpc>
                <a:spcPts val="4000"/>
              </a:lnSpc>
              <a:defRPr sz="1800">
                <a:solidFill>
                  <a:srgbClr val="333333"/>
                </a:solidFill>
                <a:latin typeface="Menlo"/>
                <a:ea typeface="Menlo"/>
                <a:cs typeface="Menlo"/>
                <a:sym typeface="Menlo"/>
              </a:defRPr>
            </a:pPr>
            <a:r>
              <a:t>	Hour                 = 60 * Minute</a:t>
            </a:r>
          </a:p>
          <a:p>
            <a:pPr algn="l" defTabSz="457200">
              <a:lnSpc>
                <a:spcPts val="4000"/>
              </a:lnSpc>
              <a:defRPr sz="1800">
                <a:solidFill>
                  <a:srgbClr val="333333"/>
                </a:solidFill>
                <a:latin typeface="Menlo"/>
                <a:ea typeface="Menlo"/>
                <a:cs typeface="Menlo"/>
                <a:sym typeface="Menlo"/>
              </a:defRPr>
            </a:pPr>
            <a:r>
              <a:t>)</a:t>
            </a:r>
          </a:p>
        </p:txBody>
      </p:sp>
      <p:sp>
        <p:nvSpPr>
          <p:cNvPr id="183" name="8. 格式化："/>
          <p:cNvSpPr/>
          <p:nvPr/>
        </p:nvSpPr>
        <p:spPr>
          <a:xfrm>
            <a:off x="1551076" y="7067550"/>
            <a:ext cx="16724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8. 格式化：</a:t>
            </a:r>
          </a:p>
        </p:txBody>
      </p:sp>
      <p:sp>
        <p:nvSpPr>
          <p:cNvPr id="184" name="now := time.Now()…"/>
          <p:cNvSpPr/>
          <p:nvPr/>
        </p:nvSpPr>
        <p:spPr>
          <a:xfrm>
            <a:off x="4021988" y="7873999"/>
            <a:ext cx="5981092" cy="1574801"/>
          </a:xfrm>
          <a:prstGeom prst="rect">
            <a:avLst/>
          </a:prstGeom>
          <a:ln w="12700">
            <a:miter lim="400000"/>
          </a:ln>
        </p:spPr>
        <p:txBody>
          <a:bodyPr wrap="none" lIns="50800" tIns="50800" rIns="50800" bIns="50800" anchor="ctr">
            <a:spAutoFit/>
          </a:bodyPr>
          <a:lstStyle/>
          <a:p>
            <a:pPr algn="l">
              <a:defRPr sz="2400"/>
            </a:pPr>
            <a:r>
              <a:t>now := time.Now()</a:t>
            </a:r>
          </a:p>
          <a:p>
            <a:pPr algn="l">
              <a:defRPr sz="2400"/>
            </a:pPr>
            <a:r>
              <a:t>fmt.Println(now.Format(“02/1/2006 15:04”))</a:t>
            </a:r>
          </a:p>
          <a:p>
            <a:pPr algn="l">
              <a:defRPr sz="2400"/>
            </a:pPr>
            <a:r>
              <a:t>fmt.Println(now.Format(“2006/1/02 15:04”))</a:t>
            </a:r>
          </a:p>
          <a:p>
            <a:pPr algn="l">
              <a:defRPr sz="2400"/>
            </a:pPr>
            <a:r>
              <a:t>fmt.Println(now.Format(“2006/1/02”))</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时间和日期类型"/>
          <p:cNvSpPr/>
          <p:nvPr/>
        </p:nvSpPr>
        <p:spPr>
          <a:xfrm>
            <a:off x="4845050" y="914400"/>
            <a:ext cx="3314701" cy="736601"/>
          </a:xfrm>
          <a:prstGeom prst="rect">
            <a:avLst/>
          </a:prstGeom>
          <a:ln w="12700">
            <a:miter lim="400000"/>
          </a:ln>
        </p:spPr>
        <p:txBody>
          <a:bodyPr wrap="none" lIns="50800" tIns="50800" rIns="50800" bIns="50800" anchor="ctr">
            <a:spAutoFit/>
          </a:bodyPr>
          <a:lstStyle/>
          <a:p>
            <a:r>
              <a:t>时间和日期类型</a:t>
            </a:r>
          </a:p>
        </p:txBody>
      </p:sp>
      <p:sp>
        <p:nvSpPr>
          <p:cNvPr id="187" name="练习6：写一个程序，获取当前时间，并格式化成 2017/06/15 08:05:00形式"/>
          <p:cNvSpPr/>
          <p:nvPr/>
        </p:nvSpPr>
        <p:spPr>
          <a:xfrm>
            <a:off x="1906625" y="2771775"/>
            <a:ext cx="10175140"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练习6：写一个程序，获取当前时间，并格式化成 2017/06/15 08:05:00形式</a:t>
            </a:r>
          </a:p>
        </p:txBody>
      </p:sp>
      <p:sp>
        <p:nvSpPr>
          <p:cNvPr id="188" name="练习7：写一个程序，统计一段代码的执行耗时，单位精确到微秒。"/>
          <p:cNvSpPr/>
          <p:nvPr/>
        </p:nvSpPr>
        <p:spPr>
          <a:xfrm>
            <a:off x="1906625" y="4130675"/>
            <a:ext cx="9122970" cy="520701"/>
          </a:xfrm>
          <a:prstGeom prst="rect">
            <a:avLst/>
          </a:prstGeom>
          <a:ln w="12700">
            <a:miter lim="400000"/>
          </a:ln>
        </p:spPr>
        <p:txBody>
          <a:bodyPr wrap="none" lIns="50800" tIns="50800" rIns="50800" bIns="50800" anchor="ctr">
            <a:spAutoFit/>
          </a:bodyPr>
          <a:lstStyle>
            <a:lvl1pPr algn="l">
              <a:spcBef>
                <a:spcPts val="4200"/>
              </a:spcBef>
              <a:defRPr sz="2400">
                <a:solidFill>
                  <a:schemeClr val="accent5"/>
                </a:solidFill>
              </a:defRPr>
            </a:lvl1pPr>
          </a:lstStyle>
          <a:p>
            <a:r>
              <a:t>练习7：写一个程序，统计一段代码的执行耗时，单位精确到微秒。</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指针类型"/>
          <p:cNvSpPr/>
          <p:nvPr/>
        </p:nvSpPr>
        <p:spPr>
          <a:xfrm>
            <a:off x="5530850" y="914400"/>
            <a:ext cx="1943101" cy="736601"/>
          </a:xfrm>
          <a:prstGeom prst="rect">
            <a:avLst/>
          </a:prstGeom>
          <a:ln w="12700">
            <a:miter lim="400000"/>
          </a:ln>
        </p:spPr>
        <p:txBody>
          <a:bodyPr wrap="none" lIns="50800" tIns="50800" rIns="50800" bIns="50800" anchor="ctr">
            <a:spAutoFit/>
          </a:bodyPr>
          <a:lstStyle/>
          <a:p>
            <a:r>
              <a:t>指针类型</a:t>
            </a:r>
          </a:p>
        </p:txBody>
      </p:sp>
      <p:sp>
        <p:nvSpPr>
          <p:cNvPr id="191" name="1. 普通类型，变量存的就是值，也叫值类型"/>
          <p:cNvSpPr/>
          <p:nvPr/>
        </p:nvSpPr>
        <p:spPr>
          <a:xfrm>
            <a:off x="1551076" y="2813050"/>
            <a:ext cx="59396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1. 普通类型，变量存的就是值，也叫值类型</a:t>
            </a:r>
          </a:p>
        </p:txBody>
      </p:sp>
      <p:sp>
        <p:nvSpPr>
          <p:cNvPr id="192" name="2. 获取变量的地址，用&amp;，比如： var a int, 获取a的地址：&amp;a"/>
          <p:cNvSpPr/>
          <p:nvPr/>
        </p:nvSpPr>
        <p:spPr>
          <a:xfrm>
            <a:off x="1551076" y="3829050"/>
            <a:ext cx="8328356"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2. 获取变量的地址，用&amp;，比如： var a int, 获取a的地址：&amp;a</a:t>
            </a:r>
          </a:p>
        </p:txBody>
      </p:sp>
      <p:sp>
        <p:nvSpPr>
          <p:cNvPr id="193" name="3. 指针类型，变量存的是一个地址，这个地址存的才是值"/>
          <p:cNvSpPr/>
          <p:nvPr/>
        </p:nvSpPr>
        <p:spPr>
          <a:xfrm>
            <a:off x="1551076" y="4845050"/>
            <a:ext cx="7768439"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3. 指针类型，变量存的是一个地址，这个地址存的才是值</a:t>
            </a:r>
          </a:p>
        </p:txBody>
      </p:sp>
      <p:sp>
        <p:nvSpPr>
          <p:cNvPr id="194" name="4. 获取指针类型所指向的值，使用：*，比如：var *p int, 使用*p获取p指向的值"/>
          <p:cNvSpPr/>
          <p:nvPr/>
        </p:nvSpPr>
        <p:spPr>
          <a:xfrm>
            <a:off x="1551076" y="5861050"/>
            <a:ext cx="10681412" cy="520701"/>
          </a:xfrm>
          <a:prstGeom prst="rect">
            <a:avLst/>
          </a:prstGeom>
          <a:ln w="12700">
            <a:miter lim="400000"/>
          </a:ln>
        </p:spPr>
        <p:txBody>
          <a:bodyPr wrap="none" lIns="50800" tIns="50800" rIns="50800" bIns="50800" anchor="ctr">
            <a:spAutoFit/>
          </a:bodyPr>
          <a:lstStyle>
            <a:lvl1pPr algn="l">
              <a:spcBef>
                <a:spcPts val="4200"/>
              </a:spcBef>
              <a:defRPr sz="2400"/>
            </a:lvl1pPr>
          </a:lstStyle>
          <a:p>
            <a:r>
              <a:t>4. 获取指针类型所指向的值，使用：*，比如：var *p int, 使用*p获取p指向的值</a:t>
            </a:r>
          </a:p>
        </p:txBody>
      </p:sp>
      <p:sp>
        <p:nvSpPr>
          <p:cNvPr id="195" name="5"/>
          <p:cNvSpPr/>
          <p:nvPr/>
        </p:nvSpPr>
        <p:spPr>
          <a:xfrm>
            <a:off x="6007100" y="6781800"/>
            <a:ext cx="1270000" cy="52070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lvl1pPr>
              <a:defRPr sz="2400">
                <a:solidFill>
                  <a:srgbClr val="FFFFFF"/>
                </a:solidFill>
              </a:defRPr>
            </a:lvl1pPr>
          </a:lstStyle>
          <a:p>
            <a:r>
              <a:t>5</a:t>
            </a:r>
          </a:p>
        </p:txBody>
      </p:sp>
      <p:sp>
        <p:nvSpPr>
          <p:cNvPr id="196" name="var a int=5"/>
          <p:cNvSpPr/>
          <p:nvPr/>
        </p:nvSpPr>
        <p:spPr>
          <a:xfrm>
            <a:off x="4041444" y="6781799"/>
            <a:ext cx="1569112" cy="469901"/>
          </a:xfrm>
          <a:prstGeom prst="rect">
            <a:avLst/>
          </a:prstGeom>
          <a:ln w="12700">
            <a:miter lim="400000"/>
          </a:ln>
        </p:spPr>
        <p:txBody>
          <a:bodyPr wrap="none" lIns="50800" tIns="50800" rIns="50800" bIns="50800" anchor="ctr">
            <a:spAutoFit/>
          </a:bodyPr>
          <a:lstStyle>
            <a:lvl1pPr>
              <a:defRPr sz="2400"/>
            </a:lvl1pPr>
          </a:lstStyle>
          <a:p>
            <a:r>
              <a:t>var a int=5</a:t>
            </a:r>
          </a:p>
        </p:txBody>
      </p:sp>
      <p:sp>
        <p:nvSpPr>
          <p:cNvPr id="197" name="0xefefefe"/>
          <p:cNvSpPr/>
          <p:nvPr/>
        </p:nvSpPr>
        <p:spPr>
          <a:xfrm>
            <a:off x="6057900" y="7702550"/>
            <a:ext cx="1270000" cy="52070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lvl1pPr>
              <a:defRPr sz="2400">
                <a:solidFill>
                  <a:srgbClr val="FFFFFF"/>
                </a:solidFill>
              </a:defRPr>
            </a:lvl1pPr>
          </a:lstStyle>
          <a:p>
            <a:r>
              <a:t>0xefefefe</a:t>
            </a:r>
          </a:p>
        </p:txBody>
      </p:sp>
      <p:sp>
        <p:nvSpPr>
          <p:cNvPr id="198" name="var p *int = &amp;a"/>
          <p:cNvSpPr/>
          <p:nvPr/>
        </p:nvSpPr>
        <p:spPr>
          <a:xfrm>
            <a:off x="3622294" y="7727949"/>
            <a:ext cx="2077213" cy="469901"/>
          </a:xfrm>
          <a:prstGeom prst="rect">
            <a:avLst/>
          </a:prstGeom>
          <a:ln w="12700">
            <a:miter lim="400000"/>
          </a:ln>
        </p:spPr>
        <p:txBody>
          <a:bodyPr wrap="none" lIns="50800" tIns="50800" rIns="50800" bIns="50800" anchor="ctr">
            <a:spAutoFit/>
          </a:bodyPr>
          <a:lstStyle>
            <a:lvl1pPr>
              <a:defRPr sz="2400"/>
            </a:lvl1pPr>
          </a:lstStyle>
          <a:p>
            <a:r>
              <a:t>var p *int = &amp;a</a:t>
            </a:r>
          </a:p>
        </p:txBody>
      </p:sp>
      <p:sp>
        <p:nvSpPr>
          <p:cNvPr id="199" name="5"/>
          <p:cNvSpPr/>
          <p:nvPr/>
        </p:nvSpPr>
        <p:spPr>
          <a:xfrm>
            <a:off x="8089900" y="7702550"/>
            <a:ext cx="1270000" cy="52070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lvl1pPr>
              <a:defRPr sz="2400">
                <a:solidFill>
                  <a:srgbClr val="FFFFFF"/>
                </a:solidFill>
              </a:defRPr>
            </a:lvl1pPr>
          </a:lstStyle>
          <a:p>
            <a:r>
              <a:t>5</a:t>
            </a:r>
          </a:p>
        </p:txBody>
      </p:sp>
      <p:sp>
        <p:nvSpPr>
          <p:cNvPr id="200" name="线条"/>
          <p:cNvSpPr/>
          <p:nvPr/>
        </p:nvSpPr>
        <p:spPr>
          <a:xfrm>
            <a:off x="7391400" y="7962900"/>
            <a:ext cx="635001" cy="0"/>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8156</Words>
  <Application>WPS 演示</Application>
  <PresentationFormat/>
  <Paragraphs>771</Paragraphs>
  <Slides>49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49</vt:i4>
      </vt:variant>
    </vt:vector>
  </HeadingPairs>
  <TitlesOfParts>
    <vt:vector size="66" baseType="lpstr">
      <vt:lpstr>Arial</vt:lpstr>
      <vt:lpstr>宋体</vt:lpstr>
      <vt:lpstr>Wingdings</vt:lpstr>
      <vt:lpstr>Helvetica Light</vt:lpstr>
      <vt:lpstr>Helvetica</vt:lpstr>
      <vt:lpstr>Helvetica Neue</vt:lpstr>
      <vt:lpstr>PingFang SC Regular</vt:lpstr>
      <vt:lpstr>Arial</vt:lpstr>
      <vt:lpstr>Menlo</vt:lpstr>
      <vt:lpstr>微软雅黑</vt:lpstr>
      <vt:lpstr>Arial Unicode MS</vt:lpstr>
      <vt:lpstr>Times</vt:lpstr>
      <vt:lpstr>Courier</vt:lpstr>
      <vt:lpstr>Segoe Print</vt:lpstr>
      <vt:lpstr>Times New Roman</vt:lpstr>
      <vt:lpstr>Courier New</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qinfengcangcang@163.com</cp:lastModifiedBy>
  <cp:revision>1</cp:revision>
  <dcterms:created xsi:type="dcterms:W3CDTF">2018-01-30T11:01:55Z</dcterms:created>
  <dcterms:modified xsi:type="dcterms:W3CDTF">2018-01-30T11:01:55Z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