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培训第五天"/>
          <p:cNvSpPr txBox="1"/>
          <p:nvPr/>
        </p:nvSpPr>
        <p:spPr>
          <a:xfrm>
            <a:off x="4514646" y="3917950"/>
            <a:ext cx="3975508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Go培训第五天</a:t>
            </a:r>
          </a:p>
        </p:txBody>
      </p:sp>
      <p:sp>
        <p:nvSpPr>
          <p:cNvPr id="120" name="tony"/>
          <p:cNvSpPr txBox="1"/>
          <p:nvPr/>
        </p:nvSpPr>
        <p:spPr>
          <a:xfrm>
            <a:off x="6451346" y="4984750"/>
            <a:ext cx="9784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tony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7. 二叉树定义"/>
          <p:cNvSpPr txBox="1"/>
          <p:nvPr/>
        </p:nvSpPr>
        <p:spPr>
          <a:xfrm>
            <a:off x="1786229" y="2673350"/>
            <a:ext cx="1977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7. 二叉树定义</a:t>
            </a:r>
          </a:p>
        </p:txBody>
      </p:sp>
      <p:sp>
        <p:nvSpPr>
          <p:cNvPr id="167" name="struct的初始化"/>
          <p:cNvSpPr txBox="1"/>
          <p:nvPr/>
        </p:nvSpPr>
        <p:spPr>
          <a:xfrm>
            <a:off x="4959121" y="914400"/>
            <a:ext cx="308655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struct的初始化</a:t>
            </a:r>
          </a:p>
        </p:txBody>
      </p:sp>
      <p:sp>
        <p:nvSpPr>
          <p:cNvPr id="168" name="type Student struct {…"/>
          <p:cNvSpPr txBox="1"/>
          <p:nvPr/>
        </p:nvSpPr>
        <p:spPr>
          <a:xfrm>
            <a:off x="5022291" y="3695700"/>
            <a:ext cx="2960218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type Student struct {</a:t>
            </a:r>
          </a:p>
          <a:p>
            <a:pPr algn="l">
              <a:defRPr sz="2400"/>
            </a:pPr>
            <a:r>
              <a:t>       Name string</a:t>
            </a:r>
          </a:p>
          <a:p>
            <a:pPr algn="l">
              <a:defRPr sz="2400"/>
            </a:pPr>
            <a:r>
              <a:t>       left* Student</a:t>
            </a:r>
          </a:p>
          <a:p>
            <a:pPr algn="l">
              <a:defRPr sz="2400"/>
            </a:pPr>
            <a:r>
              <a:t>       right* Student</a:t>
            </a:r>
          </a:p>
          <a:p>
            <a:pPr algn="l">
              <a:defRPr sz="2400"/>
            </a:pPr>
            <a:r>
              <a:t>}</a:t>
            </a:r>
          </a:p>
        </p:txBody>
      </p:sp>
      <p:sp>
        <p:nvSpPr>
          <p:cNvPr id="169" name="如果每个节点有两个指针分别用来指向左子树和右子树，我们把这样的…"/>
          <p:cNvSpPr txBox="1"/>
          <p:nvPr/>
        </p:nvSpPr>
        <p:spPr>
          <a:xfrm>
            <a:off x="2503982" y="6502399"/>
            <a:ext cx="964783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如果每个节点有两个指针分别用来指向左子树和右子树，我们把这样的</a:t>
            </a:r>
          </a:p>
          <a:p>
            <a:pPr algn="l">
              <a:defRPr sz="2400"/>
            </a:pPr>
            <a:r>
              <a:t>结构叫做二叉树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8. 结构体是用户单独定义的类型，不能和其他类型进行强制转换"/>
          <p:cNvSpPr txBox="1"/>
          <p:nvPr/>
        </p:nvSpPr>
        <p:spPr>
          <a:xfrm>
            <a:off x="1786229" y="2673350"/>
            <a:ext cx="86828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8. 结构体是用户单独定义的类型，不能和其他类型进行强制转换</a:t>
            </a:r>
          </a:p>
        </p:txBody>
      </p:sp>
      <p:sp>
        <p:nvSpPr>
          <p:cNvPr id="172" name="struct的初始化"/>
          <p:cNvSpPr txBox="1"/>
          <p:nvPr/>
        </p:nvSpPr>
        <p:spPr>
          <a:xfrm>
            <a:off x="4959121" y="914400"/>
            <a:ext cx="308655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struct的初始化</a:t>
            </a:r>
          </a:p>
        </p:txBody>
      </p:sp>
      <p:sp>
        <p:nvSpPr>
          <p:cNvPr id="173" name="type Student struct {…"/>
          <p:cNvSpPr txBox="1"/>
          <p:nvPr/>
        </p:nvSpPr>
        <p:spPr>
          <a:xfrm>
            <a:off x="4835905" y="4095750"/>
            <a:ext cx="3332989" cy="415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type Student struct {</a:t>
            </a:r>
          </a:p>
          <a:p>
            <a:pPr algn="l">
              <a:defRPr sz="2400"/>
            </a:pPr>
            <a:r>
              <a:t>        Number int</a:t>
            </a:r>
          </a:p>
          <a:p>
            <a:pPr algn="l">
              <a:defRPr sz="2400"/>
            </a:pPr>
            <a:r>
              <a:t>}</a:t>
            </a:r>
          </a:p>
          <a:p>
            <a:pPr algn="l">
              <a:defRPr sz="2400"/>
            </a:pPr>
          </a:p>
          <a:p>
            <a:pPr algn="l">
              <a:defRPr sz="2400"/>
            </a:pPr>
            <a:r>
              <a:t>type Stu Student //alias</a:t>
            </a:r>
          </a:p>
          <a:p>
            <a:pPr algn="l">
              <a:defRPr sz="2400"/>
            </a:pPr>
          </a:p>
          <a:p>
            <a:pPr algn="l">
              <a:defRPr sz="2400"/>
            </a:pPr>
            <a:r>
              <a:t>var a Student</a:t>
            </a:r>
          </a:p>
          <a:p>
            <a:pPr algn="l">
              <a:defRPr sz="2400"/>
            </a:pPr>
            <a:r>
              <a:t>a = Student(30)</a:t>
            </a:r>
          </a:p>
          <a:p>
            <a:pPr algn="l">
              <a:defRPr sz="2400"/>
            </a:pPr>
          </a:p>
          <a:p>
            <a:pPr algn="l">
              <a:defRPr sz="2400"/>
            </a:pPr>
            <a:r>
              <a:t>var b Stu</a:t>
            </a:r>
          </a:p>
          <a:p>
            <a:pPr algn="l">
              <a:defRPr sz="2400"/>
            </a:pPr>
            <a:r>
              <a:t>a = 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9.golang中的struct没有构造函数，一般可以使用工厂模式来解决这个问题"/>
          <p:cNvSpPr txBox="1"/>
          <p:nvPr/>
        </p:nvSpPr>
        <p:spPr>
          <a:xfrm>
            <a:off x="1786229" y="2673350"/>
            <a:ext cx="1000414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9.golang中的struct没有构造函数，一般可以使用工厂模式来解决这个问题</a:t>
            </a:r>
          </a:p>
        </p:txBody>
      </p:sp>
      <p:sp>
        <p:nvSpPr>
          <p:cNvPr id="176" name="工厂模式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工厂模式</a:t>
            </a:r>
          </a:p>
        </p:txBody>
      </p:sp>
      <p:sp>
        <p:nvSpPr>
          <p:cNvPr id="177" name="Package model…"/>
          <p:cNvSpPr txBox="1"/>
          <p:nvPr/>
        </p:nvSpPr>
        <p:spPr>
          <a:xfrm>
            <a:off x="3360216" y="3308349"/>
            <a:ext cx="6856173" cy="636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Package model</a:t>
            </a:r>
          </a:p>
          <a:p>
            <a:pPr algn="l">
              <a:defRPr sz="2400"/>
            </a:pPr>
            <a:r>
              <a:t>type student struct {</a:t>
            </a:r>
          </a:p>
          <a:p>
            <a:pPr algn="l">
              <a:defRPr sz="2400"/>
            </a:pPr>
            <a:r>
              <a:t>       Name stirng</a:t>
            </a:r>
          </a:p>
          <a:p>
            <a:pPr lvl="1" algn="l">
              <a:defRPr sz="2400"/>
            </a:pPr>
            <a:r>
              <a:t>    Age int</a:t>
            </a:r>
          </a:p>
          <a:p>
            <a:pPr algn="l">
              <a:defRPr sz="2400"/>
            </a:pPr>
            <a:r>
              <a:t>}</a:t>
            </a:r>
          </a:p>
          <a:p>
            <a:pPr algn="l">
              <a:defRPr sz="2400"/>
            </a:pPr>
          </a:p>
          <a:p>
            <a:pPr algn="l">
              <a:defRPr sz="2400"/>
            </a:pPr>
            <a:r>
              <a:t>func NewStudent(name string, age int) *student {</a:t>
            </a:r>
          </a:p>
          <a:p>
            <a:pPr lvl="2" algn="l">
              <a:defRPr sz="2400"/>
            </a:pPr>
            <a:r>
              <a:t>return &amp;student{</a:t>
            </a:r>
          </a:p>
          <a:p>
            <a:pPr lvl="2" algn="l">
              <a:defRPr sz="2400"/>
            </a:pPr>
            <a:r>
              <a:t>       Name:name,</a:t>
            </a:r>
          </a:p>
          <a:p>
            <a:pPr lvl="2" algn="l">
              <a:defRPr sz="2400"/>
            </a:pPr>
            <a:r>
              <a:t>       Age:age,</a:t>
            </a:r>
            <a:br/>
            <a:r>
              <a:t>}</a:t>
            </a:r>
          </a:p>
          <a:p>
            <a:pPr algn="l">
              <a:defRPr sz="2400"/>
            </a:pPr>
            <a:r>
              <a:t>}</a:t>
            </a:r>
          </a:p>
          <a:p>
            <a:pPr algn="l">
              <a:defRPr sz="2400"/>
            </a:pPr>
          </a:p>
          <a:p>
            <a:pPr algn="l">
              <a:defRPr sz="2400"/>
            </a:pPr>
            <a:r>
              <a:t>Package main</a:t>
            </a:r>
          </a:p>
          <a:p>
            <a:pPr algn="l">
              <a:defRPr sz="2400"/>
            </a:pPr>
            <a:r>
              <a:t>S := new (student)</a:t>
            </a:r>
          </a:p>
          <a:p>
            <a:pPr algn="l">
              <a:defRPr sz="2400"/>
            </a:pPr>
            <a:r>
              <a:t>S := model.NewStudent(“tony”, 20)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10. 再次强调："/>
          <p:cNvSpPr txBox="1"/>
          <p:nvPr/>
        </p:nvSpPr>
        <p:spPr>
          <a:xfrm>
            <a:off x="1786229" y="2673350"/>
            <a:ext cx="21467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10. 再次强调：</a:t>
            </a:r>
          </a:p>
        </p:txBody>
      </p:sp>
      <p:sp>
        <p:nvSpPr>
          <p:cNvPr id="180" name="工厂模式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工厂模式</a:t>
            </a:r>
          </a:p>
        </p:txBody>
      </p:sp>
      <p:sp>
        <p:nvSpPr>
          <p:cNvPr id="181" name="make 用来创建map、slice、channel…"/>
          <p:cNvSpPr txBox="1"/>
          <p:nvPr/>
        </p:nvSpPr>
        <p:spPr>
          <a:xfrm>
            <a:off x="3701457" y="4305299"/>
            <a:ext cx="560188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23333" indent="-423333" algn="l">
              <a:buSzPct val="100000"/>
              <a:buAutoNum type="arabicPeriod" startAt="1"/>
              <a:defRPr sz="2400"/>
            </a:pPr>
            <a:r>
              <a:t>make 用来创建map、slice、channel</a:t>
            </a:r>
          </a:p>
          <a:p>
            <a:pPr marL="423333" indent="-423333" algn="l">
              <a:buSzPct val="100000"/>
              <a:buAutoNum type="arabicPeriod" startAt="1"/>
              <a:defRPr sz="2400"/>
            </a:pPr>
            <a:r>
              <a:t>new用来创建值类型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11. 我们可以为struct中的每个字段，写上一个tag。这个tag可以通过反射的…"/>
          <p:cNvSpPr txBox="1"/>
          <p:nvPr/>
        </p:nvSpPr>
        <p:spPr>
          <a:xfrm>
            <a:off x="1786229" y="2463799"/>
            <a:ext cx="1027541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11. 我们可以为struct中的每个字段，写上一个tag。这个tag可以通过反射的</a:t>
            </a:r>
          </a:p>
          <a:p>
            <a:pPr algn="l">
              <a:defRPr sz="2400"/>
            </a:pPr>
            <a:r>
              <a:t>      机制获取到，最常用的场景就是json序列化和反序列化</a:t>
            </a:r>
          </a:p>
        </p:txBody>
      </p:sp>
      <p:sp>
        <p:nvSpPr>
          <p:cNvPr id="184" name="struct中的tag"/>
          <p:cNvSpPr txBox="1"/>
          <p:nvPr/>
        </p:nvSpPr>
        <p:spPr>
          <a:xfrm>
            <a:off x="5085994" y="914400"/>
            <a:ext cx="283281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struct中的tag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11. 我们可以为struct中的每个字段，写上一个tag。这个tag可以通过反射的…"/>
          <p:cNvSpPr txBox="1"/>
          <p:nvPr/>
        </p:nvSpPr>
        <p:spPr>
          <a:xfrm>
            <a:off x="1786229" y="2463799"/>
            <a:ext cx="1027541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11. 我们可以为struct中的每个字段，写上一个tag。这个tag可以通过反射的</a:t>
            </a:r>
          </a:p>
          <a:p>
            <a:pPr algn="l">
              <a:defRPr sz="2400"/>
            </a:pPr>
            <a:r>
              <a:t>      机制获取到，最常用的场景就是json序列化和反序列化</a:t>
            </a:r>
          </a:p>
        </p:txBody>
      </p:sp>
      <p:sp>
        <p:nvSpPr>
          <p:cNvPr id="187" name="struct中的tag"/>
          <p:cNvSpPr txBox="1"/>
          <p:nvPr/>
        </p:nvSpPr>
        <p:spPr>
          <a:xfrm>
            <a:off x="5085994" y="914400"/>
            <a:ext cx="283281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struct中的tag</a:t>
            </a:r>
          </a:p>
        </p:txBody>
      </p:sp>
      <p:sp>
        <p:nvSpPr>
          <p:cNvPr id="188" name="type student struct {…"/>
          <p:cNvSpPr txBox="1"/>
          <p:nvPr/>
        </p:nvSpPr>
        <p:spPr>
          <a:xfrm>
            <a:off x="5039207" y="4235449"/>
            <a:ext cx="5150511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type student struct {</a:t>
            </a:r>
          </a:p>
          <a:p>
            <a:pPr algn="l">
              <a:defRPr sz="2400"/>
            </a:pPr>
            <a:r>
              <a:t>       Name stirng  “this is name field”</a:t>
            </a:r>
          </a:p>
          <a:p>
            <a:pPr lvl="1" algn="l">
              <a:defRPr sz="2400"/>
            </a:pPr>
            <a:r>
              <a:t>    Age int           “this is age field”</a:t>
            </a:r>
          </a:p>
          <a:p>
            <a:pPr algn="l">
              <a:defRPr sz="24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12. 结构体中字段可以没有名字，即匿名字段"/>
          <p:cNvSpPr txBox="1"/>
          <p:nvPr/>
        </p:nvSpPr>
        <p:spPr>
          <a:xfrm>
            <a:off x="1786229" y="2489200"/>
            <a:ext cx="619384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12. 结构体中字段可以没有名字，即匿名字段</a:t>
            </a:r>
          </a:p>
          <a:p>
            <a:pPr algn="l">
              <a:defRPr sz="2400"/>
            </a:pPr>
            <a:r>
              <a:t>      </a:t>
            </a:r>
          </a:p>
        </p:txBody>
      </p:sp>
      <p:sp>
        <p:nvSpPr>
          <p:cNvPr id="191" name="匿名字段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匿名字段</a:t>
            </a:r>
          </a:p>
        </p:txBody>
      </p:sp>
      <p:sp>
        <p:nvSpPr>
          <p:cNvPr id="192" name="type Car struct {…"/>
          <p:cNvSpPr txBox="1"/>
          <p:nvPr/>
        </p:nvSpPr>
        <p:spPr>
          <a:xfrm>
            <a:off x="5044998" y="3473449"/>
            <a:ext cx="2914804" cy="378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type Car struct {</a:t>
            </a:r>
          </a:p>
          <a:p>
            <a:pPr algn="l">
              <a:defRPr sz="2400"/>
            </a:pPr>
            <a:r>
              <a:t>       Name stirng</a:t>
            </a:r>
          </a:p>
          <a:p>
            <a:pPr lvl="1" algn="l">
              <a:defRPr sz="2400"/>
            </a:pPr>
            <a:r>
              <a:t>    Age int        </a:t>
            </a:r>
          </a:p>
          <a:p>
            <a:pPr algn="l">
              <a:defRPr sz="2400"/>
            </a:pPr>
            <a:r>
              <a:t>}</a:t>
            </a:r>
          </a:p>
          <a:p>
            <a:pPr algn="l">
              <a:defRPr sz="2400"/>
            </a:pPr>
          </a:p>
          <a:p>
            <a:pPr algn="l">
              <a:defRPr sz="2400"/>
            </a:pPr>
            <a:r>
              <a:t>type Train struct {</a:t>
            </a:r>
          </a:p>
          <a:p>
            <a:pPr algn="l">
              <a:defRPr sz="2400"/>
            </a:pPr>
            <a:r>
              <a:t>        Car</a:t>
            </a:r>
          </a:p>
          <a:p>
            <a:pPr algn="l">
              <a:defRPr sz="2400"/>
            </a:pPr>
            <a:r>
              <a:t>        Start time.Time</a:t>
            </a:r>
          </a:p>
          <a:p>
            <a:pPr algn="l">
              <a:defRPr sz="2400"/>
            </a:pPr>
            <a:r>
              <a:t>        int</a:t>
            </a:r>
          </a:p>
          <a:p>
            <a:pPr algn="l">
              <a:defRPr sz="24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13. 匿名字段冲突处理"/>
          <p:cNvSpPr txBox="1"/>
          <p:nvPr/>
        </p:nvSpPr>
        <p:spPr>
          <a:xfrm>
            <a:off x="1786229" y="2489200"/>
            <a:ext cx="314584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13. 匿名字段冲突处理</a:t>
            </a:r>
          </a:p>
          <a:p>
            <a:pPr algn="l">
              <a:defRPr sz="2400"/>
            </a:pPr>
            <a:r>
              <a:t>      </a:t>
            </a:r>
          </a:p>
        </p:txBody>
      </p:sp>
      <p:sp>
        <p:nvSpPr>
          <p:cNvPr id="195" name="匿名字段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匿名字段</a:t>
            </a:r>
          </a:p>
        </p:txBody>
      </p:sp>
      <p:sp>
        <p:nvSpPr>
          <p:cNvPr id="196" name="type Car struct {…"/>
          <p:cNvSpPr txBox="1"/>
          <p:nvPr/>
        </p:nvSpPr>
        <p:spPr>
          <a:xfrm>
            <a:off x="2492298" y="3708399"/>
            <a:ext cx="2914804" cy="378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type Car struct {</a:t>
            </a:r>
          </a:p>
          <a:p>
            <a:pPr algn="l">
              <a:defRPr sz="2400"/>
            </a:pPr>
            <a:r>
              <a:t>       Name string</a:t>
            </a:r>
          </a:p>
          <a:p>
            <a:pPr lvl="1" algn="l">
              <a:defRPr sz="2400"/>
            </a:pPr>
            <a:r>
              <a:t>    Age int        </a:t>
            </a:r>
          </a:p>
          <a:p>
            <a:pPr algn="l">
              <a:defRPr sz="2400"/>
            </a:pPr>
            <a:r>
              <a:t>}</a:t>
            </a:r>
          </a:p>
          <a:p>
            <a:pPr algn="l">
              <a:defRPr sz="2400"/>
            </a:pPr>
          </a:p>
          <a:p>
            <a:pPr algn="l">
              <a:defRPr sz="2400"/>
            </a:pPr>
            <a:r>
              <a:t>type Train struct {</a:t>
            </a:r>
          </a:p>
          <a:p>
            <a:pPr algn="l">
              <a:defRPr sz="2400"/>
            </a:pPr>
            <a:r>
              <a:t>        Car</a:t>
            </a:r>
          </a:p>
          <a:p>
            <a:pPr algn="l">
              <a:defRPr sz="2400"/>
            </a:pPr>
            <a:r>
              <a:t>        Start time.Time</a:t>
            </a:r>
          </a:p>
          <a:p>
            <a:pPr algn="l">
              <a:defRPr sz="2400">
                <a:solidFill>
                  <a:schemeClr val="accent5"/>
                </a:solidFill>
              </a:defRPr>
            </a:pPr>
            <a:r>
              <a:t>        Age int</a:t>
            </a:r>
          </a:p>
          <a:p>
            <a:pPr algn="l">
              <a:defRPr sz="2400"/>
            </a:pPr>
            <a:r>
              <a:t>}</a:t>
            </a:r>
          </a:p>
        </p:txBody>
      </p:sp>
      <p:sp>
        <p:nvSpPr>
          <p:cNvPr id="197" name="type A struct {…"/>
          <p:cNvSpPr txBox="1"/>
          <p:nvPr/>
        </p:nvSpPr>
        <p:spPr>
          <a:xfrm>
            <a:off x="7381799" y="2965450"/>
            <a:ext cx="2129943" cy="488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type A struct {</a:t>
            </a:r>
          </a:p>
          <a:p>
            <a:pPr algn="l">
              <a:defRPr sz="2400"/>
            </a:pPr>
            <a:r>
              <a:t>       a int</a:t>
            </a:r>
          </a:p>
          <a:p>
            <a:pPr algn="l">
              <a:defRPr sz="2400"/>
            </a:pPr>
            <a:r>
              <a:t>}</a:t>
            </a:r>
          </a:p>
          <a:p>
            <a:pPr algn="l">
              <a:defRPr sz="2400"/>
            </a:pPr>
          </a:p>
          <a:p>
            <a:pPr algn="l">
              <a:defRPr sz="2400"/>
            </a:pPr>
            <a:r>
              <a:t>type B struct {</a:t>
            </a:r>
          </a:p>
          <a:p>
            <a:pPr algn="l">
              <a:defRPr sz="2400"/>
            </a:pPr>
            <a:r>
              <a:t>        a int</a:t>
            </a:r>
          </a:p>
          <a:p>
            <a:pPr algn="l">
              <a:defRPr sz="2400"/>
            </a:pPr>
            <a:r>
              <a:t>        b int</a:t>
            </a:r>
          </a:p>
          <a:p>
            <a:pPr algn="l">
              <a:defRPr sz="2400"/>
            </a:pPr>
            <a:r>
              <a:t>}</a:t>
            </a:r>
          </a:p>
          <a:p>
            <a:pPr algn="l">
              <a:defRPr sz="2400"/>
            </a:pPr>
          </a:p>
          <a:p>
            <a:pPr algn="l">
              <a:defRPr sz="2400"/>
            </a:pPr>
            <a:r>
              <a:t>type C struct {</a:t>
            </a:r>
          </a:p>
          <a:p>
            <a:pPr algn="l">
              <a:defRPr sz="2400"/>
            </a:pPr>
            <a:r>
              <a:t>       A</a:t>
            </a:r>
          </a:p>
          <a:p>
            <a:pPr algn="l">
              <a:defRPr sz="2400"/>
            </a:pPr>
            <a:r>
              <a:t>       B</a:t>
            </a:r>
          </a:p>
          <a:p>
            <a:pPr algn="l">
              <a:defRPr sz="24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13. Golang中的方法是作用在特定类型的变量上，因此自定义类型，都可以…"/>
          <p:cNvSpPr txBox="1"/>
          <p:nvPr/>
        </p:nvSpPr>
        <p:spPr>
          <a:xfrm>
            <a:off x="1786229" y="2457450"/>
            <a:ext cx="10241281" cy="130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13. Golang中的方法是作用在特定类型的变量上，因此自定义类型，都可以</a:t>
            </a:r>
          </a:p>
          <a:p>
            <a:pPr algn="l">
              <a:defRPr sz="2400"/>
            </a:pPr>
            <a:r>
              <a:t>      有方法，而不仅仅是struct</a:t>
            </a:r>
          </a:p>
          <a:p>
            <a:pPr algn="l">
              <a:defRPr sz="2400"/>
            </a:pPr>
            <a:r>
              <a:t>      </a:t>
            </a:r>
          </a:p>
        </p:txBody>
      </p:sp>
      <p:sp>
        <p:nvSpPr>
          <p:cNvPr id="200" name="方法"/>
          <p:cNvSpPr txBox="1"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方法</a:t>
            </a:r>
          </a:p>
        </p:txBody>
      </p:sp>
      <p:sp>
        <p:nvSpPr>
          <p:cNvPr id="201" name="定义：func (recevier type) methodName(参数列表)(返回值列表){}"/>
          <p:cNvSpPr txBox="1"/>
          <p:nvPr/>
        </p:nvSpPr>
        <p:spPr>
          <a:xfrm>
            <a:off x="2416098" y="4152900"/>
            <a:ext cx="896569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定义：func (recevier type) methodName(参数列表)(返回值列表){}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14. 方法的调用"/>
          <p:cNvSpPr txBox="1"/>
          <p:nvPr/>
        </p:nvSpPr>
        <p:spPr>
          <a:xfrm>
            <a:off x="1786229" y="2667000"/>
            <a:ext cx="223144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14. 方法的调用</a:t>
            </a:r>
          </a:p>
          <a:p>
            <a:pPr algn="l">
              <a:defRPr sz="2400"/>
            </a:pPr>
            <a:r>
              <a:t>      </a:t>
            </a:r>
          </a:p>
        </p:txBody>
      </p:sp>
      <p:sp>
        <p:nvSpPr>
          <p:cNvPr id="204" name="方法"/>
          <p:cNvSpPr txBox="1"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方法</a:t>
            </a:r>
          </a:p>
        </p:txBody>
      </p:sp>
      <p:sp>
        <p:nvSpPr>
          <p:cNvPr id="205" name="type A struct {…"/>
          <p:cNvSpPr txBox="1"/>
          <p:nvPr/>
        </p:nvSpPr>
        <p:spPr>
          <a:xfrm>
            <a:off x="4878425" y="3289299"/>
            <a:ext cx="3247950" cy="378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type A struct {</a:t>
            </a:r>
          </a:p>
          <a:p>
            <a:pPr algn="l">
              <a:defRPr sz="2400"/>
            </a:pPr>
            <a:r>
              <a:t>        a int</a:t>
            </a:r>
          </a:p>
          <a:p>
            <a:pPr algn="l">
              <a:defRPr sz="2400"/>
            </a:pPr>
            <a:r>
              <a:t>}</a:t>
            </a:r>
          </a:p>
          <a:p>
            <a:pPr algn="l">
              <a:defRPr sz="2400"/>
            </a:pPr>
          </a:p>
          <a:p>
            <a:pPr algn="l">
              <a:defRPr sz="2400"/>
            </a:pPr>
            <a:r>
              <a:t>func (this A) test() {</a:t>
            </a:r>
            <a:br/>
            <a:r>
              <a:t>         fmt.Println(this.a)</a:t>
            </a:r>
          </a:p>
          <a:p>
            <a:pPr algn="l">
              <a:defRPr sz="2400"/>
            </a:pPr>
            <a:r>
              <a:t>}</a:t>
            </a:r>
          </a:p>
          <a:p>
            <a:pPr algn="l">
              <a:defRPr sz="2400"/>
            </a:pPr>
          </a:p>
          <a:p>
            <a:pPr algn="l">
              <a:defRPr sz="2400"/>
            </a:pPr>
            <a:r>
              <a:t>var t A</a:t>
            </a:r>
          </a:p>
          <a:p>
            <a:pPr algn="l">
              <a:defRPr sz="2400"/>
            </a:pPr>
            <a:r>
              <a:t>t.test()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. 结构体和方法"/>
          <p:cNvSpPr txBox="1"/>
          <p:nvPr/>
        </p:nvSpPr>
        <p:spPr>
          <a:xfrm>
            <a:off x="1786229" y="2673350"/>
            <a:ext cx="22820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1. 结构体和方法</a:t>
            </a:r>
          </a:p>
        </p:txBody>
      </p:sp>
      <p:sp>
        <p:nvSpPr>
          <p:cNvPr id="123" name="2. 接口"/>
          <p:cNvSpPr txBox="1"/>
          <p:nvPr/>
        </p:nvSpPr>
        <p:spPr>
          <a:xfrm>
            <a:off x="1786229" y="3644900"/>
            <a:ext cx="10628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2. 接口</a:t>
            </a:r>
          </a:p>
        </p:txBody>
      </p:sp>
      <p:sp>
        <p:nvSpPr>
          <p:cNvPr id="124" name="3. 课后作业"/>
          <p:cNvSpPr txBox="1"/>
          <p:nvPr/>
        </p:nvSpPr>
        <p:spPr>
          <a:xfrm>
            <a:off x="1786229" y="461645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3. 课后作业</a:t>
            </a:r>
          </a:p>
        </p:txBody>
      </p:sp>
      <p:sp>
        <p:nvSpPr>
          <p:cNvPr id="125" name="Outline"/>
          <p:cNvSpPr txBox="1"/>
          <p:nvPr/>
        </p:nvSpPr>
        <p:spPr>
          <a:xfrm>
            <a:off x="5721045" y="958850"/>
            <a:ext cx="15627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15. 方法和函数的区别"/>
          <p:cNvSpPr txBox="1"/>
          <p:nvPr/>
        </p:nvSpPr>
        <p:spPr>
          <a:xfrm>
            <a:off x="1786229" y="2667000"/>
            <a:ext cx="314584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15. 方法和函数的区别</a:t>
            </a:r>
          </a:p>
          <a:p>
            <a:pPr algn="l">
              <a:defRPr sz="2400"/>
            </a:pPr>
            <a:r>
              <a:t>      </a:t>
            </a:r>
          </a:p>
        </p:txBody>
      </p:sp>
      <p:sp>
        <p:nvSpPr>
          <p:cNvPr id="208" name="方法"/>
          <p:cNvSpPr txBox="1"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方法</a:t>
            </a:r>
          </a:p>
        </p:txBody>
      </p:sp>
      <p:sp>
        <p:nvSpPr>
          <p:cNvPr id="209" name="函数调用： function(variable, 参数列表）…"/>
          <p:cNvSpPr txBox="1"/>
          <p:nvPr/>
        </p:nvSpPr>
        <p:spPr>
          <a:xfrm>
            <a:off x="2319629" y="3765550"/>
            <a:ext cx="6194418" cy="130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23333" indent="-423333" algn="l">
              <a:buSzPct val="100000"/>
              <a:buAutoNum type="arabicParenR" startAt="1"/>
              <a:defRPr sz="2400"/>
            </a:pPr>
            <a:r>
              <a:t>函数调用： function(variable, 参数列表）</a:t>
            </a:r>
          </a:p>
          <a:p>
            <a:pPr marL="423333" indent="-423333" algn="l">
              <a:buSzPct val="100000"/>
              <a:buAutoNum type="arabicParenR" startAt="1"/>
              <a:defRPr sz="2400"/>
            </a:pPr>
            <a:r>
              <a:t>方法：variable.function(参数列表）</a:t>
            </a:r>
          </a:p>
          <a:p>
            <a:pPr algn="l">
              <a:defRPr sz="2400"/>
            </a:pPr>
            <a:r>
              <a:t>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16. 指针receiver   vs 值receiver"/>
          <p:cNvSpPr txBox="1"/>
          <p:nvPr/>
        </p:nvSpPr>
        <p:spPr>
          <a:xfrm>
            <a:off x="1786229" y="2667000"/>
            <a:ext cx="445648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16. 指针receiver   vs 值receiver</a:t>
            </a:r>
          </a:p>
          <a:p>
            <a:pPr algn="l">
              <a:defRPr sz="2400"/>
            </a:pPr>
            <a:r>
              <a:t>      </a:t>
            </a:r>
          </a:p>
        </p:txBody>
      </p:sp>
      <p:sp>
        <p:nvSpPr>
          <p:cNvPr id="212" name="方法"/>
          <p:cNvSpPr txBox="1"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方法</a:t>
            </a:r>
          </a:p>
        </p:txBody>
      </p:sp>
      <p:sp>
        <p:nvSpPr>
          <p:cNvPr id="213" name="本质上和函数的值传递和地址传递是一样的"/>
          <p:cNvSpPr txBox="1"/>
          <p:nvPr/>
        </p:nvSpPr>
        <p:spPr>
          <a:xfrm>
            <a:off x="2931464" y="4102100"/>
            <a:ext cx="5905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本质上和函数的值传递和地址传递是一样的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17. 方法的访问控制，通过大小写控制"/>
          <p:cNvSpPr txBox="1"/>
          <p:nvPr/>
        </p:nvSpPr>
        <p:spPr>
          <a:xfrm>
            <a:off x="1786229" y="2667000"/>
            <a:ext cx="527944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17. 方法的访问控制，通过大小写控制</a:t>
            </a:r>
          </a:p>
          <a:p>
            <a:pPr algn="l">
              <a:defRPr sz="2400"/>
            </a:pPr>
            <a:r>
              <a:t>      </a:t>
            </a:r>
          </a:p>
        </p:txBody>
      </p:sp>
      <p:sp>
        <p:nvSpPr>
          <p:cNvPr id="216" name="方法"/>
          <p:cNvSpPr txBox="1"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18. 继承"/>
          <p:cNvSpPr txBox="1"/>
          <p:nvPr/>
        </p:nvSpPr>
        <p:spPr>
          <a:xfrm>
            <a:off x="1786229" y="2667000"/>
            <a:ext cx="131704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18. 继承</a:t>
            </a:r>
          </a:p>
          <a:p>
            <a:pPr algn="l">
              <a:defRPr sz="2400"/>
            </a:pPr>
            <a:r>
              <a:t>      </a:t>
            </a:r>
          </a:p>
        </p:txBody>
      </p:sp>
      <p:sp>
        <p:nvSpPr>
          <p:cNvPr id="219" name="方法"/>
          <p:cNvSpPr txBox="1"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方法</a:t>
            </a:r>
          </a:p>
        </p:txBody>
      </p:sp>
      <p:sp>
        <p:nvSpPr>
          <p:cNvPr id="220" name="如果一个struct嵌套了另一个匿名结构体，那么这个结构可以直接访问…"/>
          <p:cNvSpPr txBox="1"/>
          <p:nvPr/>
        </p:nvSpPr>
        <p:spPr>
          <a:xfrm>
            <a:off x="2319629" y="3632199"/>
            <a:ext cx="949574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如果一个struct嵌套了另一个匿名结构体，那么这个结构可以直接访问</a:t>
            </a:r>
          </a:p>
          <a:p>
            <a:pPr algn="l">
              <a:defRPr sz="2400"/>
            </a:pPr>
            <a:r>
              <a:t>匿名结构体的方法，从而实现了继承。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19. 组合和匿名字段"/>
          <p:cNvSpPr txBox="1"/>
          <p:nvPr/>
        </p:nvSpPr>
        <p:spPr>
          <a:xfrm>
            <a:off x="1786229" y="2667000"/>
            <a:ext cx="284104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19. 组合和匿名字段</a:t>
            </a:r>
          </a:p>
          <a:p>
            <a:pPr algn="l">
              <a:defRPr sz="2400"/>
            </a:pPr>
            <a:r>
              <a:t>      </a:t>
            </a:r>
          </a:p>
        </p:txBody>
      </p:sp>
      <p:sp>
        <p:nvSpPr>
          <p:cNvPr id="223" name="方法"/>
          <p:cNvSpPr txBox="1"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方法</a:t>
            </a:r>
          </a:p>
        </p:txBody>
      </p:sp>
      <p:sp>
        <p:nvSpPr>
          <p:cNvPr id="224" name="如果一个struct嵌套了另一个匿名结构体，那么这个结构可以直接访问…"/>
          <p:cNvSpPr txBox="1"/>
          <p:nvPr/>
        </p:nvSpPr>
        <p:spPr>
          <a:xfrm>
            <a:off x="2319629" y="3632199"/>
            <a:ext cx="949574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如果一个struct嵌套了另一个匿名结构体，那么这个结构可以直接访问</a:t>
            </a:r>
          </a:p>
          <a:p>
            <a:pPr algn="l">
              <a:defRPr sz="2400"/>
            </a:pPr>
            <a:r>
              <a:t>匿名结构体的方法，从而实现了继承。</a:t>
            </a:r>
          </a:p>
        </p:txBody>
      </p:sp>
      <p:sp>
        <p:nvSpPr>
          <p:cNvPr id="225" name="如果一个struct嵌套了另一个有名结构体，那么这个模式就叫组合。"/>
          <p:cNvSpPr txBox="1"/>
          <p:nvPr/>
        </p:nvSpPr>
        <p:spPr>
          <a:xfrm>
            <a:off x="2319629" y="5340350"/>
            <a:ext cx="910620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如果一个struct嵌套了另一个有名结构体，那么这个模式就叫组合。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20. 多重继承"/>
          <p:cNvSpPr txBox="1"/>
          <p:nvPr/>
        </p:nvSpPr>
        <p:spPr>
          <a:xfrm>
            <a:off x="1786229" y="2667000"/>
            <a:ext cx="192664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20. 多重继承</a:t>
            </a:r>
          </a:p>
          <a:p>
            <a:pPr algn="l">
              <a:defRPr sz="2400"/>
            </a:pPr>
            <a:r>
              <a:t>      </a:t>
            </a:r>
          </a:p>
        </p:txBody>
      </p:sp>
      <p:sp>
        <p:nvSpPr>
          <p:cNvPr id="228" name="方法"/>
          <p:cNvSpPr txBox="1"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方法</a:t>
            </a:r>
          </a:p>
        </p:txBody>
      </p:sp>
      <p:sp>
        <p:nvSpPr>
          <p:cNvPr id="229" name="如果一个struct嵌套了多个匿名结构体，那么这个结构可以直接访问…"/>
          <p:cNvSpPr txBox="1"/>
          <p:nvPr/>
        </p:nvSpPr>
        <p:spPr>
          <a:xfrm>
            <a:off x="2319629" y="3632199"/>
            <a:ext cx="919094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如果一个struct嵌套了多个匿名结构体，那么这个结构可以直接访问</a:t>
            </a:r>
          </a:p>
          <a:p>
            <a:pPr algn="l">
              <a:defRPr sz="2400"/>
            </a:pPr>
            <a:r>
              <a:t>多个匿名结构体的方法，从而实现了多重继承。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21. 实现String()"/>
          <p:cNvSpPr txBox="1"/>
          <p:nvPr/>
        </p:nvSpPr>
        <p:spPr>
          <a:xfrm>
            <a:off x="1786229" y="2667000"/>
            <a:ext cx="231587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21. 实现String()</a:t>
            </a:r>
          </a:p>
          <a:p>
            <a:pPr algn="l">
              <a:defRPr sz="2400"/>
            </a:pPr>
            <a:r>
              <a:t>      </a:t>
            </a:r>
          </a:p>
        </p:txBody>
      </p:sp>
      <p:sp>
        <p:nvSpPr>
          <p:cNvPr id="232" name="方法"/>
          <p:cNvSpPr txBox="1"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方法</a:t>
            </a:r>
          </a:p>
        </p:txBody>
      </p:sp>
      <p:sp>
        <p:nvSpPr>
          <p:cNvPr id="233" name="如果一个变量实现了String()这个方法，那么fmt.Println默认会调用这个…"/>
          <p:cNvSpPr txBox="1"/>
          <p:nvPr/>
        </p:nvSpPr>
        <p:spPr>
          <a:xfrm>
            <a:off x="2319629" y="3632199"/>
            <a:ext cx="95631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如果一个变量实现了String()这个方法，那么fmt.Println默认会调用这个</a:t>
            </a:r>
          </a:p>
          <a:p>
            <a:pPr algn="l">
              <a:defRPr sz="2400"/>
            </a:pPr>
            <a:r>
              <a:t>变量的String()进行输出。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1. 定义"/>
          <p:cNvSpPr txBox="1"/>
          <p:nvPr/>
        </p:nvSpPr>
        <p:spPr>
          <a:xfrm>
            <a:off x="1786229" y="2667000"/>
            <a:ext cx="114757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1. 定义</a:t>
            </a:r>
          </a:p>
          <a:p>
            <a:pPr algn="l">
              <a:defRPr sz="2400"/>
            </a:pPr>
            <a:r>
              <a:t>      </a:t>
            </a:r>
          </a:p>
        </p:txBody>
      </p:sp>
      <p:sp>
        <p:nvSpPr>
          <p:cNvPr id="236" name="接口"/>
          <p:cNvSpPr txBox="1"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接口</a:t>
            </a:r>
          </a:p>
        </p:txBody>
      </p:sp>
      <p:sp>
        <p:nvSpPr>
          <p:cNvPr id="237" name="Interface类型可以定义一组方法，但是这些不需要实现。并且interface不能…"/>
          <p:cNvSpPr txBox="1"/>
          <p:nvPr/>
        </p:nvSpPr>
        <p:spPr>
          <a:xfrm>
            <a:off x="2319629" y="3632199"/>
            <a:ext cx="1021903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Interface类型可以定义一组方法，但是这些不需要实现。并且interface不能</a:t>
            </a:r>
          </a:p>
          <a:p>
            <a:pPr algn="l">
              <a:defRPr sz="2400"/>
            </a:pPr>
            <a:r>
              <a:t>包含任何变量。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2. 定义"/>
          <p:cNvSpPr txBox="1"/>
          <p:nvPr/>
        </p:nvSpPr>
        <p:spPr>
          <a:xfrm>
            <a:off x="1786229" y="2667000"/>
            <a:ext cx="114757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2. 定义</a:t>
            </a:r>
          </a:p>
          <a:p>
            <a:pPr algn="l">
              <a:defRPr sz="2400"/>
            </a:pPr>
            <a:r>
              <a:t>      </a:t>
            </a:r>
          </a:p>
        </p:txBody>
      </p:sp>
      <p:sp>
        <p:nvSpPr>
          <p:cNvPr id="240" name="接口"/>
          <p:cNvSpPr txBox="1"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接口</a:t>
            </a:r>
          </a:p>
        </p:txBody>
      </p:sp>
      <p:sp>
        <p:nvSpPr>
          <p:cNvPr id="241" name="比如："/>
          <p:cNvSpPr txBox="1"/>
          <p:nvPr/>
        </p:nvSpPr>
        <p:spPr>
          <a:xfrm>
            <a:off x="2294229" y="4070350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比如：</a:t>
            </a:r>
          </a:p>
        </p:txBody>
      </p:sp>
      <p:sp>
        <p:nvSpPr>
          <p:cNvPr id="242" name="type example interface{…"/>
          <p:cNvSpPr txBox="1"/>
          <p:nvPr/>
        </p:nvSpPr>
        <p:spPr>
          <a:xfrm>
            <a:off x="4848454" y="4495800"/>
            <a:ext cx="5110582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type example interface{</a:t>
            </a:r>
          </a:p>
          <a:p>
            <a:pPr algn="l">
              <a:defRPr sz="2400"/>
            </a:pPr>
          </a:p>
          <a:p>
            <a:pPr algn="l">
              <a:defRPr sz="2400"/>
            </a:pPr>
            <a:r>
              <a:t>        Method1(参数列表) 返回值列表</a:t>
            </a:r>
          </a:p>
          <a:p>
            <a:pPr algn="l">
              <a:defRPr sz="2400"/>
            </a:pPr>
            <a:r>
              <a:t>        Method2(参数列表) 返回值列表</a:t>
            </a:r>
          </a:p>
          <a:p>
            <a:pPr algn="l">
              <a:defRPr sz="2400"/>
            </a:pPr>
            <a:r>
              <a:t>        …</a:t>
            </a:r>
          </a:p>
          <a:p>
            <a:pPr algn="l">
              <a:defRPr sz="24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3. interface类型默认是一个指针"/>
          <p:cNvSpPr txBox="1"/>
          <p:nvPr/>
        </p:nvSpPr>
        <p:spPr>
          <a:xfrm>
            <a:off x="1786229" y="2667000"/>
            <a:ext cx="447263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3. interface类型默认是一个指针</a:t>
            </a:r>
          </a:p>
          <a:p>
            <a:pPr algn="l">
              <a:defRPr sz="2400"/>
            </a:pPr>
            <a:r>
              <a:t>      </a:t>
            </a:r>
          </a:p>
        </p:txBody>
      </p:sp>
      <p:sp>
        <p:nvSpPr>
          <p:cNvPr id="245" name="接口"/>
          <p:cNvSpPr txBox="1"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接口</a:t>
            </a:r>
          </a:p>
        </p:txBody>
      </p:sp>
      <p:sp>
        <p:nvSpPr>
          <p:cNvPr id="246" name="type example interface{…"/>
          <p:cNvSpPr txBox="1"/>
          <p:nvPr/>
        </p:nvSpPr>
        <p:spPr>
          <a:xfrm>
            <a:off x="3947109" y="3562350"/>
            <a:ext cx="5110583" cy="351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type example interface{</a:t>
            </a:r>
          </a:p>
          <a:p>
            <a:pPr algn="l">
              <a:defRPr sz="2400"/>
            </a:pPr>
          </a:p>
          <a:p>
            <a:pPr algn="l">
              <a:defRPr sz="2400"/>
            </a:pPr>
            <a:r>
              <a:t>        Method1(参数列表) 返回值列表</a:t>
            </a:r>
          </a:p>
          <a:p>
            <a:pPr algn="l">
              <a:defRPr sz="2400"/>
            </a:pPr>
            <a:r>
              <a:t>        Method2(参数列表) 返回值列表</a:t>
            </a:r>
          </a:p>
          <a:p>
            <a:pPr algn="l">
              <a:defRPr sz="2400"/>
            </a:pPr>
            <a:r>
              <a:t>        …</a:t>
            </a:r>
          </a:p>
          <a:p>
            <a:pPr algn="l">
              <a:defRPr sz="2400"/>
            </a:pPr>
            <a:r>
              <a:t>}</a:t>
            </a:r>
          </a:p>
          <a:p>
            <a:pPr algn="l">
              <a:defRPr sz="2400"/>
            </a:pPr>
          </a:p>
          <a:p>
            <a:pPr algn="l">
              <a:defRPr sz="2400"/>
            </a:pPr>
            <a:r>
              <a:t>var a example</a:t>
            </a:r>
          </a:p>
          <a:p>
            <a:pPr algn="l">
              <a:defRPr sz="2400"/>
            </a:pPr>
            <a:r>
              <a:t>a.Method1()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1. 用来自定义复杂数据结构"/>
          <p:cNvSpPr txBox="1"/>
          <p:nvPr/>
        </p:nvSpPr>
        <p:spPr>
          <a:xfrm>
            <a:off x="1786229" y="2673350"/>
            <a:ext cx="38060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1. 用来自定义复杂数据结构</a:t>
            </a:r>
          </a:p>
        </p:txBody>
      </p:sp>
      <p:sp>
        <p:nvSpPr>
          <p:cNvPr id="128" name="2. struct里面可以包含多个字段（属性）"/>
          <p:cNvSpPr txBox="1"/>
          <p:nvPr/>
        </p:nvSpPr>
        <p:spPr>
          <a:xfrm>
            <a:off x="1786229" y="3644900"/>
            <a:ext cx="548274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2. struct里面可以包含多个字段（属性）</a:t>
            </a:r>
          </a:p>
        </p:txBody>
      </p:sp>
      <p:sp>
        <p:nvSpPr>
          <p:cNvPr id="129" name="3. struct类型可以定义方法，注意和函数的区分"/>
          <p:cNvSpPr txBox="1"/>
          <p:nvPr/>
        </p:nvSpPr>
        <p:spPr>
          <a:xfrm>
            <a:off x="1786229" y="4616450"/>
            <a:ext cx="639714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3. struct类型可以定义方法，注意和函数的区分</a:t>
            </a:r>
          </a:p>
        </p:txBody>
      </p:sp>
      <p:sp>
        <p:nvSpPr>
          <p:cNvPr id="130" name="4. struct类型是值类型"/>
          <p:cNvSpPr txBox="1"/>
          <p:nvPr/>
        </p:nvSpPr>
        <p:spPr>
          <a:xfrm>
            <a:off x="1786229" y="5588000"/>
            <a:ext cx="304434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4. struct类型是值类型</a:t>
            </a:r>
          </a:p>
        </p:txBody>
      </p:sp>
      <p:sp>
        <p:nvSpPr>
          <p:cNvPr id="131" name="5. struct类型可以嵌套"/>
          <p:cNvSpPr txBox="1"/>
          <p:nvPr/>
        </p:nvSpPr>
        <p:spPr>
          <a:xfrm>
            <a:off x="1786229" y="6559550"/>
            <a:ext cx="304434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5. struct类型可以嵌套</a:t>
            </a:r>
          </a:p>
        </p:txBody>
      </p:sp>
      <p:sp>
        <p:nvSpPr>
          <p:cNvPr id="132" name="Go中的struct"/>
          <p:cNvSpPr txBox="1"/>
          <p:nvPr/>
        </p:nvSpPr>
        <p:spPr>
          <a:xfrm>
            <a:off x="5111369" y="914400"/>
            <a:ext cx="2782063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Go中的struct</a:t>
            </a:r>
          </a:p>
        </p:txBody>
      </p:sp>
      <p:sp>
        <p:nvSpPr>
          <p:cNvPr id="133" name="6. Go语言没有class类型，只有struct类型"/>
          <p:cNvSpPr txBox="1"/>
          <p:nvPr/>
        </p:nvSpPr>
        <p:spPr>
          <a:xfrm>
            <a:off x="1786229" y="7531100"/>
            <a:ext cx="568635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6. Go语言没有class类型，只有struct类型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4. 接口实现"/>
          <p:cNvSpPr txBox="1"/>
          <p:nvPr/>
        </p:nvSpPr>
        <p:spPr>
          <a:xfrm>
            <a:off x="1786229" y="2667000"/>
            <a:ext cx="175717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4. 接口实现</a:t>
            </a:r>
          </a:p>
          <a:p>
            <a:pPr algn="l">
              <a:defRPr sz="2400"/>
            </a:pPr>
            <a:r>
              <a:t>      </a:t>
            </a:r>
          </a:p>
        </p:txBody>
      </p:sp>
      <p:sp>
        <p:nvSpPr>
          <p:cNvPr id="249" name="接口"/>
          <p:cNvSpPr txBox="1"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接口</a:t>
            </a:r>
          </a:p>
        </p:txBody>
      </p:sp>
      <p:sp>
        <p:nvSpPr>
          <p:cNvPr id="250" name="a. Golang中的接口，不需要显示的实现。只要一个变量，含有接口类型中…"/>
          <p:cNvSpPr txBox="1"/>
          <p:nvPr/>
        </p:nvSpPr>
        <p:spPr>
          <a:xfrm>
            <a:off x="2294229" y="3676649"/>
            <a:ext cx="10494875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a. Golang中的接口，不需要显示的实现。只要一个变量，含有接口类型中</a:t>
            </a:r>
          </a:p>
          <a:p>
            <a:pPr algn="l">
              <a:defRPr sz="2400"/>
            </a:pPr>
            <a:r>
              <a:t>的所有方法，那么这个变量就实现这个接口。因此，golang中没有implement</a:t>
            </a:r>
          </a:p>
          <a:p>
            <a:pPr algn="l">
              <a:defRPr sz="2400"/>
            </a:pPr>
            <a:r>
              <a:t>类似的关键字</a:t>
            </a:r>
          </a:p>
        </p:txBody>
      </p:sp>
      <p:sp>
        <p:nvSpPr>
          <p:cNvPr id="251" name="b. 如果一个变量含有了多个interface类型的方法，那么这个变量就实现了多个…"/>
          <p:cNvSpPr txBox="1"/>
          <p:nvPr/>
        </p:nvSpPr>
        <p:spPr>
          <a:xfrm>
            <a:off x="2408529" y="5880099"/>
            <a:ext cx="1058540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b. 如果一个变量含有了多个interface类型的方法，那么这个变量就实现了多个</a:t>
            </a:r>
          </a:p>
          <a:p>
            <a:pPr algn="l">
              <a:defRPr sz="2400"/>
            </a:pPr>
            <a:r>
              <a:t>接口。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5. 接口实现"/>
          <p:cNvSpPr txBox="1"/>
          <p:nvPr/>
        </p:nvSpPr>
        <p:spPr>
          <a:xfrm>
            <a:off x="1786229" y="2667000"/>
            <a:ext cx="175717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5. 接口实现</a:t>
            </a:r>
          </a:p>
          <a:p>
            <a:pPr algn="l">
              <a:defRPr sz="2400"/>
            </a:pPr>
            <a:r>
              <a:t>      </a:t>
            </a:r>
          </a:p>
        </p:txBody>
      </p:sp>
      <p:sp>
        <p:nvSpPr>
          <p:cNvPr id="254" name="接口"/>
          <p:cNvSpPr txBox="1"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接口</a:t>
            </a:r>
          </a:p>
        </p:txBody>
      </p:sp>
      <p:sp>
        <p:nvSpPr>
          <p:cNvPr id="255" name="a. Golang中的接口，不需要显示的实现。只要一个变量，含有接口类型中…"/>
          <p:cNvSpPr txBox="1"/>
          <p:nvPr/>
        </p:nvSpPr>
        <p:spPr>
          <a:xfrm>
            <a:off x="2294229" y="3676649"/>
            <a:ext cx="10494875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a. Golang中的接口，不需要显示的实现。只要一个变量，含有接口类型中</a:t>
            </a:r>
          </a:p>
          <a:p>
            <a:pPr algn="l">
              <a:defRPr sz="2400"/>
            </a:pPr>
            <a:r>
              <a:t>的所有方法，那么这个变量就实现这个接口。因此，golang中没有implement</a:t>
            </a:r>
          </a:p>
          <a:p>
            <a:pPr algn="l">
              <a:defRPr sz="2400"/>
            </a:pPr>
            <a:r>
              <a:t>类似的关键字</a:t>
            </a:r>
          </a:p>
        </p:txBody>
      </p:sp>
      <p:sp>
        <p:nvSpPr>
          <p:cNvPr id="256" name="b. 如果一个变量含有了多个interface类型的方法，那么这个变量就实现了多个…"/>
          <p:cNvSpPr txBox="1"/>
          <p:nvPr/>
        </p:nvSpPr>
        <p:spPr>
          <a:xfrm>
            <a:off x="2345029" y="5537199"/>
            <a:ext cx="1058540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b. 如果一个变量含有了多个interface类型的方法，那么这个变量就实现了多个</a:t>
            </a:r>
          </a:p>
          <a:p>
            <a:pPr algn="l">
              <a:defRPr sz="2400"/>
            </a:pPr>
            <a:r>
              <a:t>接口。</a:t>
            </a:r>
          </a:p>
        </p:txBody>
      </p:sp>
      <p:sp>
        <p:nvSpPr>
          <p:cNvPr id="257" name="c. 如果一个变量只含有了1个interface的方部分方法，那么这个变量没有实现…"/>
          <p:cNvSpPr txBox="1"/>
          <p:nvPr/>
        </p:nvSpPr>
        <p:spPr>
          <a:xfrm>
            <a:off x="2345029" y="6883399"/>
            <a:ext cx="10433305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c. 如果一个变量只含有了1个interface的方部分方法，那么这个变量没有实现</a:t>
            </a:r>
          </a:p>
          <a:p>
            <a:pPr algn="l">
              <a:defRPr sz="2400"/>
            </a:pPr>
            <a:r>
              <a:t>这个接口。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6. 多态"/>
          <p:cNvSpPr txBox="1"/>
          <p:nvPr/>
        </p:nvSpPr>
        <p:spPr>
          <a:xfrm>
            <a:off x="1786229" y="2667000"/>
            <a:ext cx="114757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6. 多态</a:t>
            </a:r>
          </a:p>
          <a:p>
            <a:pPr algn="l">
              <a:defRPr sz="2400"/>
            </a:pPr>
            <a:r>
              <a:t>      </a:t>
            </a:r>
          </a:p>
        </p:txBody>
      </p:sp>
      <p:sp>
        <p:nvSpPr>
          <p:cNvPr id="260" name="接口"/>
          <p:cNvSpPr txBox="1"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接口</a:t>
            </a:r>
          </a:p>
        </p:txBody>
      </p:sp>
      <p:sp>
        <p:nvSpPr>
          <p:cNvPr id="261" name="一种事物的多种形态，都可以按照统一的接口进行操作"/>
          <p:cNvSpPr txBox="1"/>
          <p:nvPr/>
        </p:nvSpPr>
        <p:spPr>
          <a:xfrm>
            <a:off x="2268982" y="3778250"/>
            <a:ext cx="7429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一种事物的多种形态，都可以按照统一的接口进行操作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7. 接口嵌套"/>
          <p:cNvSpPr txBox="1"/>
          <p:nvPr/>
        </p:nvSpPr>
        <p:spPr>
          <a:xfrm>
            <a:off x="1786229" y="2667000"/>
            <a:ext cx="175717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7. 接口嵌套</a:t>
            </a:r>
          </a:p>
          <a:p>
            <a:pPr algn="l">
              <a:defRPr sz="2400"/>
            </a:pPr>
            <a:r>
              <a:t>      </a:t>
            </a:r>
          </a:p>
        </p:txBody>
      </p:sp>
      <p:sp>
        <p:nvSpPr>
          <p:cNvPr id="264" name="接口嵌套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接口嵌套</a:t>
            </a:r>
          </a:p>
        </p:txBody>
      </p:sp>
      <p:sp>
        <p:nvSpPr>
          <p:cNvPr id="265" name="一个接口可以嵌套在另外的接口，如下所示："/>
          <p:cNvSpPr txBox="1"/>
          <p:nvPr/>
        </p:nvSpPr>
        <p:spPr>
          <a:xfrm>
            <a:off x="2268982" y="3778250"/>
            <a:ext cx="6210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一个接口可以嵌套在另外的接口，如下所示：</a:t>
            </a:r>
          </a:p>
        </p:txBody>
      </p:sp>
      <p:sp>
        <p:nvSpPr>
          <p:cNvPr id="266" name="type ReadWrite interface {…"/>
          <p:cNvSpPr txBox="1"/>
          <p:nvPr/>
        </p:nvSpPr>
        <p:spPr>
          <a:xfrm>
            <a:off x="4577531" y="4641850"/>
            <a:ext cx="4157778" cy="488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 type ReadWrite interface {</a:t>
            </a:r>
          </a:p>
          <a:p>
            <a:pPr algn="l">
              <a:defRPr sz="2400"/>
            </a:pPr>
            <a:r>
              <a:t>               Read(b Buffer) bool</a:t>
            </a:r>
          </a:p>
          <a:p>
            <a:pPr algn="l">
              <a:defRPr sz="2400"/>
            </a:pPr>
            <a:r>
              <a:t>               Write(b Buffer) bool</a:t>
            </a:r>
          </a:p>
          <a:p>
            <a:pPr algn="l">
              <a:defRPr sz="2400"/>
            </a:pPr>
            <a:r>
              <a:t>} </a:t>
            </a:r>
          </a:p>
          <a:p>
            <a:pPr algn="l">
              <a:defRPr sz="2400"/>
            </a:pPr>
            <a:r>
              <a:t>type Lock interface {</a:t>
            </a:r>
          </a:p>
          <a:p>
            <a:pPr algn="l">
              <a:defRPr sz="2400"/>
            </a:pPr>
            <a:r>
              <a:t>               Lock()</a:t>
            </a:r>
          </a:p>
          <a:p>
            <a:pPr algn="l">
              <a:defRPr sz="2400"/>
            </a:pPr>
            <a:r>
              <a:t>               Unlock() </a:t>
            </a:r>
          </a:p>
          <a:p>
            <a:pPr algn="l">
              <a:defRPr sz="2400"/>
            </a:pPr>
            <a:r>
              <a:t>} </a:t>
            </a:r>
          </a:p>
          <a:p>
            <a:pPr algn="l">
              <a:defRPr sz="2400"/>
            </a:pPr>
            <a:r>
              <a:t>type File interface {</a:t>
            </a:r>
          </a:p>
          <a:p>
            <a:pPr algn="l">
              <a:defRPr sz="2400"/>
            </a:pPr>
            <a:r>
              <a:t>               ReadWrite</a:t>
            </a:r>
          </a:p>
          <a:p>
            <a:pPr algn="l">
              <a:defRPr sz="2400"/>
            </a:pPr>
            <a:r>
              <a:t>               Lock </a:t>
            </a:r>
          </a:p>
          <a:p>
            <a:pPr algn="l">
              <a:defRPr sz="2400"/>
            </a:pPr>
            <a:r>
              <a:t>               Close() </a:t>
            </a:r>
          </a:p>
          <a:p>
            <a:pPr algn="l">
              <a:defRPr sz="2400"/>
            </a:pPr>
            <a:r>
              <a:t>}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8. 类型断言，由于接口是一般类型，不知道具体类型，如果要转成具体类型"/>
          <p:cNvSpPr txBox="1"/>
          <p:nvPr/>
        </p:nvSpPr>
        <p:spPr>
          <a:xfrm>
            <a:off x="1786229" y="2667000"/>
            <a:ext cx="1029157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8. 类型断言，由于接口是一般类型，不知道具体类型，如果要转成具体类型</a:t>
            </a:r>
          </a:p>
          <a:p>
            <a:pPr algn="l">
              <a:defRPr sz="2400"/>
            </a:pPr>
            <a:r>
              <a:t>      </a:t>
            </a:r>
          </a:p>
        </p:txBody>
      </p:sp>
      <p:sp>
        <p:nvSpPr>
          <p:cNvPr id="269" name="类型断言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类型断言</a:t>
            </a:r>
          </a:p>
        </p:txBody>
      </p:sp>
      <p:sp>
        <p:nvSpPr>
          <p:cNvPr id="270" name="可以采用以下方法进行转换："/>
          <p:cNvSpPr txBox="1"/>
          <p:nvPr/>
        </p:nvSpPr>
        <p:spPr>
          <a:xfrm>
            <a:off x="2230882" y="3282950"/>
            <a:ext cx="4076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可以采用以下方法进行转换：</a:t>
            </a:r>
          </a:p>
        </p:txBody>
      </p:sp>
      <p:sp>
        <p:nvSpPr>
          <p:cNvPr id="271" name="var t int…"/>
          <p:cNvSpPr txBox="1"/>
          <p:nvPr/>
        </p:nvSpPr>
        <p:spPr>
          <a:xfrm>
            <a:off x="2891993" y="4787900"/>
            <a:ext cx="2754479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var t int</a:t>
            </a:r>
          </a:p>
          <a:p>
            <a:pPr algn="l">
              <a:defRPr sz="2400"/>
            </a:pPr>
            <a:r>
              <a:t>var x interface{}</a:t>
            </a:r>
          </a:p>
          <a:p>
            <a:pPr algn="l">
              <a:defRPr sz="2400"/>
            </a:pPr>
            <a:r>
              <a:t>x = t</a:t>
            </a:r>
          </a:p>
          <a:p>
            <a:pPr algn="l">
              <a:defRPr sz="2400"/>
            </a:pPr>
            <a:r>
              <a:t>y = x.(int)   //转成int</a:t>
            </a:r>
          </a:p>
        </p:txBody>
      </p:sp>
      <p:sp>
        <p:nvSpPr>
          <p:cNvPr id="272" name="var t int…"/>
          <p:cNvSpPr txBox="1"/>
          <p:nvPr/>
        </p:nvSpPr>
        <p:spPr>
          <a:xfrm>
            <a:off x="7425893" y="4787900"/>
            <a:ext cx="4436975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var t int</a:t>
            </a:r>
          </a:p>
          <a:p>
            <a:pPr algn="l">
              <a:defRPr sz="2400"/>
            </a:pPr>
            <a:r>
              <a:t>var x interface{}</a:t>
            </a:r>
          </a:p>
          <a:p>
            <a:pPr algn="l">
              <a:defRPr sz="2400"/>
            </a:pPr>
            <a:r>
              <a:t>x = t</a:t>
            </a:r>
          </a:p>
          <a:p>
            <a:pPr algn="l">
              <a:defRPr sz="2400"/>
            </a:pPr>
            <a:r>
              <a:t>y, ok = x.(int)   //转成int，带检查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9. 练习，写一个函数判断传入参数的类型"/>
          <p:cNvSpPr txBox="1"/>
          <p:nvPr/>
        </p:nvSpPr>
        <p:spPr>
          <a:xfrm>
            <a:off x="1786229" y="2667000"/>
            <a:ext cx="571957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9. 练习，写一个函数判断传入参数的类型</a:t>
            </a:r>
          </a:p>
          <a:p>
            <a:pPr algn="l">
              <a:defRPr sz="2400"/>
            </a:pPr>
            <a:r>
              <a:t>      </a:t>
            </a:r>
          </a:p>
        </p:txBody>
      </p:sp>
      <p:sp>
        <p:nvSpPr>
          <p:cNvPr id="275" name="类型断言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类型断言</a:t>
            </a:r>
          </a:p>
        </p:txBody>
      </p:sp>
      <p:sp>
        <p:nvSpPr>
          <p:cNvPr id="276" name="func classifier(items ...interface{}) {…"/>
          <p:cNvSpPr txBox="1"/>
          <p:nvPr/>
        </p:nvSpPr>
        <p:spPr>
          <a:xfrm>
            <a:off x="2011238" y="3314700"/>
            <a:ext cx="9205266" cy="525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 func classifier(items ...interface{}) {</a:t>
            </a:r>
          </a:p>
          <a:p>
            <a:pPr algn="l">
              <a:defRPr sz="2400"/>
            </a:pPr>
            <a:r>
              <a:t>          for i, x := range items { </a:t>
            </a:r>
          </a:p>
          <a:p>
            <a:pPr algn="l">
              <a:defRPr sz="2400"/>
            </a:pPr>
            <a:r>
              <a:t>                  switch x.(type) {</a:t>
            </a:r>
          </a:p>
          <a:p>
            <a:pPr algn="l">
              <a:defRPr sz="2400"/>
            </a:pPr>
            <a:r>
              <a:t>                   case bool:       fmt.Printf(“param #%d is a bool\n”, i)</a:t>
            </a:r>
          </a:p>
          <a:p>
            <a:pPr algn="l">
              <a:defRPr sz="2400"/>
            </a:pPr>
            <a:r>
              <a:t>                   case float64:    fmt.Printf(“param #%d is a float64\n”, i)</a:t>
            </a:r>
          </a:p>
          <a:p>
            <a:pPr algn="l">
              <a:defRPr sz="2400"/>
            </a:pPr>
            <a:r>
              <a:t>                   case int, int64: fmt.Printf(“param #%d is an int\n”, i)</a:t>
            </a:r>
          </a:p>
          <a:p>
            <a:pPr algn="l">
              <a:defRPr sz="2400"/>
            </a:pPr>
            <a:r>
              <a:t>                   case nil: fmt.Printf(“param #%d is nil\n”, i)</a:t>
            </a:r>
          </a:p>
          <a:p>
            <a:pPr algn="l">
              <a:defRPr sz="2400"/>
            </a:pPr>
            <a:r>
              <a:t>                   case string: fmt.Printf(“param #%d is a string\n”, i)</a:t>
            </a:r>
          </a:p>
          <a:p>
            <a:pPr algn="l">
              <a:defRPr sz="2400"/>
            </a:pPr>
            <a:r>
              <a:t>                    default: fmt.Printf(“param #%d’s type is unknown\n”, i)</a:t>
            </a:r>
          </a:p>
          <a:p>
            <a:pPr algn="l">
              <a:defRPr sz="2400"/>
            </a:pPr>
            <a:r>
              <a:t>            }</a:t>
            </a:r>
          </a:p>
          <a:p>
            <a:pPr algn="l">
              <a:defRPr sz="2400"/>
            </a:pPr>
            <a:r>
              <a:t>}</a:t>
            </a:r>
          </a:p>
          <a:p>
            <a:pPr algn="l">
              <a:defRPr sz="2400"/>
            </a:pPr>
          </a:p>
          <a:p>
            <a:pPr algn="l"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10. 类型断言，采用type switch方式"/>
          <p:cNvSpPr txBox="1"/>
          <p:nvPr/>
        </p:nvSpPr>
        <p:spPr>
          <a:xfrm>
            <a:off x="1786229" y="2667000"/>
            <a:ext cx="499201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10. 类型断言，采用type switch方式</a:t>
            </a:r>
          </a:p>
          <a:p>
            <a:pPr algn="l">
              <a:defRPr sz="2400"/>
            </a:pPr>
            <a:r>
              <a:t>      </a:t>
            </a:r>
          </a:p>
        </p:txBody>
      </p:sp>
      <p:sp>
        <p:nvSpPr>
          <p:cNvPr id="279" name="类型断言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类型断言</a:t>
            </a:r>
          </a:p>
        </p:txBody>
      </p:sp>
      <p:sp>
        <p:nvSpPr>
          <p:cNvPr id="280" name="switch t := areaIntf.(type) { case *Square:         fmt.Printf(“Type Square %T with value %v\n”, t, t)…"/>
          <p:cNvSpPr txBox="1"/>
          <p:nvPr/>
        </p:nvSpPr>
        <p:spPr>
          <a:xfrm>
            <a:off x="4048000" y="3562347"/>
            <a:ext cx="7553555" cy="5257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switch </a:t>
            </a:r>
            <a:r>
              <a:t>t := areaIntf.(type) {</a:t>
            </a:r>
            <a:br/>
            <a:r>
              <a:t>case *Square:</a:t>
            </a:r>
            <a:br/>
            <a:r>
              <a:t>        fmt.Printf(“Type Square %T with value %v\n”, t, t) </a:t>
            </a:r>
          </a:p>
          <a:p>
            <a:pPr algn="l">
              <a:defRPr sz="2400"/>
            </a:pPr>
            <a:r>
              <a:t>case *Circle:</a:t>
            </a:r>
            <a:br/>
            <a:r>
              <a:t>       fmt.Printf(“Type Circle %T with value %v\n”, t, t) </a:t>
            </a:r>
          </a:p>
          <a:p>
            <a:pPr algn="l">
              <a:defRPr sz="2400"/>
            </a:pPr>
            <a:r>
              <a:t>case float32:</a:t>
            </a:r>
            <a:br/>
            <a:r>
              <a:t>       fmt.Printf(“Type float32 with value %v\n”, t)</a:t>
            </a:r>
            <a:br/>
            <a:r>
              <a:t>case nil:</a:t>
            </a:r>
            <a:br/>
            <a:r>
              <a:t>        fmt.Println(“nil value: nothing to check?”) </a:t>
            </a:r>
          </a:p>
          <a:p>
            <a:pPr algn="l">
              <a:defRPr sz="2400"/>
            </a:pPr>
            <a:r>
              <a:t>default:</a:t>
            </a:r>
            <a:br/>
            <a:r>
              <a:t>        fmt.Printf(“Unexpected type %T”, t)</a:t>
            </a:r>
            <a:br/>
            <a:r>
              <a:t>}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11. 空接口，"/>
          <p:cNvSpPr txBox="1"/>
          <p:nvPr/>
        </p:nvSpPr>
        <p:spPr>
          <a:xfrm>
            <a:off x="1786229" y="2667000"/>
            <a:ext cx="192664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11. 空接口，</a:t>
            </a:r>
          </a:p>
          <a:p>
            <a:pPr algn="l">
              <a:defRPr sz="2400"/>
            </a:pPr>
            <a:r>
              <a:t>      </a:t>
            </a:r>
          </a:p>
        </p:txBody>
      </p:sp>
      <p:sp>
        <p:nvSpPr>
          <p:cNvPr id="283" name="类型断言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类型断言</a:t>
            </a:r>
          </a:p>
        </p:txBody>
      </p:sp>
      <p:sp>
        <p:nvSpPr>
          <p:cNvPr id="284" name="Interface{}"/>
          <p:cNvSpPr txBox="1"/>
          <p:nvPr/>
        </p:nvSpPr>
        <p:spPr>
          <a:xfrm>
            <a:off x="3463800" y="2705099"/>
            <a:ext cx="162207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Interface{}</a:t>
            </a:r>
          </a:p>
        </p:txBody>
      </p:sp>
      <p:sp>
        <p:nvSpPr>
          <p:cNvPr id="285" name="空接口没有任何方法，所以所有类型都实现了空接口。"/>
          <p:cNvSpPr txBox="1"/>
          <p:nvPr/>
        </p:nvSpPr>
        <p:spPr>
          <a:xfrm>
            <a:off x="2891129" y="3663950"/>
            <a:ext cx="7429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空接口没有任何方法，所以所有类型都实现了空接口。</a:t>
            </a:r>
          </a:p>
        </p:txBody>
      </p:sp>
      <p:sp>
        <p:nvSpPr>
          <p:cNvPr id="286" name="var a int…"/>
          <p:cNvSpPr txBox="1"/>
          <p:nvPr/>
        </p:nvSpPr>
        <p:spPr>
          <a:xfrm>
            <a:off x="4554829" y="4673599"/>
            <a:ext cx="2372564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var a int</a:t>
            </a:r>
          </a:p>
          <a:p>
            <a:pPr algn="l">
              <a:defRPr sz="2400"/>
            </a:pPr>
            <a:r>
              <a:t>var b interface{}</a:t>
            </a:r>
          </a:p>
          <a:p>
            <a:pPr algn="l">
              <a:defRPr sz="2400"/>
            </a:pPr>
            <a:r>
              <a:t>b  =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课后工作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课后工作</a:t>
            </a:r>
          </a:p>
        </p:txBody>
      </p:sp>
      <p:sp>
        <p:nvSpPr>
          <p:cNvPr id="289" name="1. 实现一个图书管理系统，具有以下功能："/>
          <p:cNvSpPr txBox="1"/>
          <p:nvPr/>
        </p:nvSpPr>
        <p:spPr>
          <a:xfrm>
            <a:off x="1786229" y="2673350"/>
            <a:ext cx="5939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1. 实现一个图书管理系统，具有以下功能：</a:t>
            </a:r>
          </a:p>
        </p:txBody>
      </p:sp>
      <p:sp>
        <p:nvSpPr>
          <p:cNvPr id="290" name="a. 书籍录入功能，书籍信息包括书名、副本数、作者、出版日期"/>
          <p:cNvSpPr txBox="1"/>
          <p:nvPr/>
        </p:nvSpPr>
        <p:spPr>
          <a:xfrm>
            <a:off x="2129129" y="3473450"/>
            <a:ext cx="86828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a. 书籍录入功能，书籍信息包括书名、副本数、作者、出版日期</a:t>
            </a:r>
          </a:p>
        </p:txBody>
      </p:sp>
      <p:sp>
        <p:nvSpPr>
          <p:cNvPr id="291" name="b. 书籍查询功能，按照书名、作者、出版日期等条件检索"/>
          <p:cNvSpPr txBox="1"/>
          <p:nvPr/>
        </p:nvSpPr>
        <p:spPr>
          <a:xfrm>
            <a:off x="2160981" y="4095750"/>
            <a:ext cx="778520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b. 书籍查询功能，按照书名、作者、出版日期等条件检索</a:t>
            </a:r>
          </a:p>
        </p:txBody>
      </p:sp>
      <p:sp>
        <p:nvSpPr>
          <p:cNvPr id="292" name="c. 学生信息管理功能，管理每个学生的姓名、年级、身份证、性别、"/>
          <p:cNvSpPr txBox="1"/>
          <p:nvPr/>
        </p:nvSpPr>
        <p:spPr>
          <a:xfrm>
            <a:off x="2160981" y="4870450"/>
            <a:ext cx="92924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c. 学生信息管理功能，管理每个学生的姓名、年级、身份证、性别、</a:t>
            </a:r>
          </a:p>
        </p:txBody>
      </p:sp>
      <p:sp>
        <p:nvSpPr>
          <p:cNvPr id="293" name="借了什么书等信息"/>
          <p:cNvSpPr txBox="1"/>
          <p:nvPr/>
        </p:nvSpPr>
        <p:spPr>
          <a:xfrm>
            <a:off x="2491181" y="5645150"/>
            <a:ext cx="2552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借了什么书等信息</a:t>
            </a:r>
          </a:p>
        </p:txBody>
      </p:sp>
      <p:sp>
        <p:nvSpPr>
          <p:cNvPr id="294" name="d. 借书功能，学生可以查询想要的书籍，进行借出"/>
          <p:cNvSpPr txBox="1"/>
          <p:nvPr/>
        </p:nvSpPr>
        <p:spPr>
          <a:xfrm>
            <a:off x="2160981" y="6419850"/>
            <a:ext cx="687080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d. 借书功能，学生可以查询想要的书籍，进行借出</a:t>
            </a:r>
          </a:p>
        </p:txBody>
      </p:sp>
      <p:sp>
        <p:nvSpPr>
          <p:cNvPr id="295" name="e. 书籍管理功能，可以看到每种书被哪些人借出了"/>
          <p:cNvSpPr txBox="1"/>
          <p:nvPr/>
        </p:nvSpPr>
        <p:spPr>
          <a:xfrm>
            <a:off x="2160981" y="7334250"/>
            <a:ext cx="68540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e. 书籍管理功能，可以看到每种书被哪些人借出了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1. struct 声明："/>
          <p:cNvSpPr txBox="1"/>
          <p:nvPr/>
        </p:nvSpPr>
        <p:spPr>
          <a:xfrm>
            <a:off x="1786229" y="2673350"/>
            <a:ext cx="221467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1. struct 声明：</a:t>
            </a:r>
          </a:p>
        </p:txBody>
      </p:sp>
      <p:sp>
        <p:nvSpPr>
          <p:cNvPr id="136" name="struct的定义"/>
          <p:cNvSpPr txBox="1"/>
          <p:nvPr/>
        </p:nvSpPr>
        <p:spPr>
          <a:xfrm>
            <a:off x="5187721" y="914400"/>
            <a:ext cx="262935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struct的定义</a:t>
            </a:r>
          </a:p>
        </p:txBody>
      </p:sp>
      <p:sp>
        <p:nvSpPr>
          <p:cNvPr id="137" name="type 标识符 struct {…"/>
          <p:cNvSpPr txBox="1"/>
          <p:nvPr/>
        </p:nvSpPr>
        <p:spPr>
          <a:xfrm>
            <a:off x="5090261" y="3498850"/>
            <a:ext cx="2824278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type 标识符 struct {</a:t>
            </a:r>
          </a:p>
          <a:p>
            <a:pPr algn="l">
              <a:defRPr sz="2400"/>
            </a:pPr>
            <a:r>
              <a:t>       field1 type</a:t>
            </a:r>
          </a:p>
          <a:p>
            <a:pPr algn="l">
              <a:defRPr sz="2400"/>
            </a:pPr>
            <a:r>
              <a:t>       field2 type</a:t>
            </a:r>
          </a:p>
          <a:p>
            <a:pPr algn="l">
              <a:defRPr sz="2400"/>
            </a:pPr>
            <a:r>
              <a:t>}</a:t>
            </a:r>
          </a:p>
        </p:txBody>
      </p:sp>
      <p:sp>
        <p:nvSpPr>
          <p:cNvPr id="138" name="type Student struct {…"/>
          <p:cNvSpPr txBox="1"/>
          <p:nvPr/>
        </p:nvSpPr>
        <p:spPr>
          <a:xfrm>
            <a:off x="5090261" y="5829300"/>
            <a:ext cx="2960219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type Student struct {</a:t>
            </a:r>
          </a:p>
          <a:p>
            <a:pPr algn="l">
              <a:defRPr sz="2400"/>
            </a:pPr>
            <a:r>
              <a:t>       Name string</a:t>
            </a:r>
          </a:p>
          <a:p>
            <a:pPr lvl="1" algn="l">
              <a:defRPr sz="2400"/>
            </a:pPr>
            <a:r>
              <a:t>       Age int</a:t>
            </a:r>
          </a:p>
          <a:p>
            <a:pPr lvl="3" algn="l">
              <a:defRPr sz="2400"/>
            </a:pPr>
            <a:r>
              <a:t>Score int</a:t>
            </a:r>
          </a:p>
          <a:p>
            <a:pPr algn="l">
              <a:defRPr sz="2400"/>
            </a:pPr>
            <a:r>
              <a:t>}</a:t>
            </a:r>
          </a:p>
        </p:txBody>
      </p:sp>
      <p:sp>
        <p:nvSpPr>
          <p:cNvPr id="139" name="例子："/>
          <p:cNvSpPr txBox="1"/>
          <p:nvPr/>
        </p:nvSpPr>
        <p:spPr>
          <a:xfrm>
            <a:off x="3143249" y="5803900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例子：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2. struct 中字段访问：和其他语言一样，使用点"/>
          <p:cNvSpPr txBox="1"/>
          <p:nvPr/>
        </p:nvSpPr>
        <p:spPr>
          <a:xfrm>
            <a:off x="1786229" y="2673350"/>
            <a:ext cx="648187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2. struct 中字段访问：和其他语言一样，使用点</a:t>
            </a:r>
          </a:p>
        </p:txBody>
      </p:sp>
      <p:sp>
        <p:nvSpPr>
          <p:cNvPr id="142" name="struct的定义"/>
          <p:cNvSpPr txBox="1"/>
          <p:nvPr/>
        </p:nvSpPr>
        <p:spPr>
          <a:xfrm>
            <a:off x="5187721" y="914400"/>
            <a:ext cx="262935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struct的定义</a:t>
            </a:r>
          </a:p>
        </p:txBody>
      </p:sp>
      <p:sp>
        <p:nvSpPr>
          <p:cNvPr id="143" name="var stu Student…"/>
          <p:cNvSpPr txBox="1"/>
          <p:nvPr/>
        </p:nvSpPr>
        <p:spPr>
          <a:xfrm>
            <a:off x="3470097" y="4540249"/>
            <a:ext cx="6064606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var stu Student</a:t>
            </a:r>
          </a:p>
          <a:p>
            <a:pPr algn="l">
              <a:defRPr sz="2400"/>
            </a:pPr>
          </a:p>
          <a:p>
            <a:pPr algn="l">
              <a:defRPr sz="2400"/>
            </a:pPr>
            <a:r>
              <a:t>stu.Name = “tony”</a:t>
            </a:r>
          </a:p>
          <a:p>
            <a:pPr algn="l">
              <a:defRPr sz="2400"/>
            </a:pPr>
            <a:r>
              <a:t>stu.Age = 18</a:t>
            </a:r>
          </a:p>
          <a:p>
            <a:pPr algn="l">
              <a:defRPr sz="2400"/>
            </a:pPr>
            <a:r>
              <a:t>stu.Score=20</a:t>
            </a:r>
          </a:p>
          <a:p>
            <a:pPr algn="l">
              <a:defRPr sz="2400"/>
            </a:pPr>
          </a:p>
          <a:p>
            <a:pPr algn="l">
              <a:defRPr sz="2400"/>
            </a:pPr>
            <a:r>
              <a:t>fmt.Printf(“name=%s age=%d score=%d”, </a:t>
            </a:r>
          </a:p>
          <a:p>
            <a:pPr algn="l">
              <a:defRPr sz="2400"/>
            </a:pPr>
            <a:r>
              <a:t>       stu.Name, stu.Age, stu.Score</a:t>
            </a:r>
          </a:p>
        </p:txBody>
      </p:sp>
      <p:sp>
        <p:nvSpPr>
          <p:cNvPr id="144" name="例子："/>
          <p:cNvSpPr txBox="1"/>
          <p:nvPr/>
        </p:nvSpPr>
        <p:spPr>
          <a:xfrm>
            <a:off x="3270249" y="3606800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例子：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3.  struct定义的三种形式："/>
          <p:cNvSpPr txBox="1"/>
          <p:nvPr/>
        </p:nvSpPr>
        <p:spPr>
          <a:xfrm>
            <a:off x="1786229" y="2673350"/>
            <a:ext cx="373867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3.  struct定义的三种形式：</a:t>
            </a:r>
          </a:p>
        </p:txBody>
      </p:sp>
      <p:sp>
        <p:nvSpPr>
          <p:cNvPr id="147" name="struct的定义"/>
          <p:cNvSpPr txBox="1"/>
          <p:nvPr/>
        </p:nvSpPr>
        <p:spPr>
          <a:xfrm>
            <a:off x="5187721" y="914400"/>
            <a:ext cx="262935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struct的定义</a:t>
            </a:r>
          </a:p>
        </p:txBody>
      </p:sp>
      <p:sp>
        <p:nvSpPr>
          <p:cNvPr id="148" name="var stu Student…"/>
          <p:cNvSpPr txBox="1"/>
          <p:nvPr/>
        </p:nvSpPr>
        <p:spPr>
          <a:xfrm>
            <a:off x="3973186" y="3949700"/>
            <a:ext cx="505842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23333" indent="-423333" algn="l">
              <a:buSzPct val="100000"/>
              <a:buAutoNum type="alphaLcPeriod" startAt="1"/>
              <a:defRPr sz="2400"/>
            </a:pPr>
            <a:r>
              <a:t>var stu Student</a:t>
            </a:r>
          </a:p>
          <a:p>
            <a:pPr marL="423333" indent="-423333" algn="l">
              <a:buSzPct val="100000"/>
              <a:buAutoNum type="alphaLcPeriod" startAt="1"/>
              <a:defRPr sz="2400"/>
            </a:pPr>
            <a:r>
              <a:t>var stu *Student = new (Student)</a:t>
            </a:r>
          </a:p>
          <a:p>
            <a:pPr marL="423333" indent="-423333" algn="l">
              <a:buSzPct val="100000"/>
              <a:buAutoNum type="alphaLcPeriod" startAt="1"/>
              <a:defRPr sz="2400"/>
            </a:pPr>
            <a:r>
              <a:t>var stu *Student = &amp;Student{}</a:t>
            </a:r>
          </a:p>
        </p:txBody>
      </p:sp>
      <p:sp>
        <p:nvSpPr>
          <p:cNvPr id="149" name="1）其中b和c返回的都是指向结构体的指针，访问形式如下："/>
          <p:cNvSpPr txBox="1"/>
          <p:nvPr/>
        </p:nvSpPr>
        <p:spPr>
          <a:xfrm>
            <a:off x="2370429" y="5568950"/>
            <a:ext cx="825947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1）其中b和c返回的都是指向结构体的指针，访问形式如下：</a:t>
            </a:r>
          </a:p>
        </p:txBody>
      </p:sp>
      <p:sp>
        <p:nvSpPr>
          <p:cNvPr id="150" name="a. stu.Name、stu.Age和stu.Score或者 (*stu).Name、(*stu).Age等"/>
          <p:cNvSpPr txBox="1"/>
          <p:nvPr/>
        </p:nvSpPr>
        <p:spPr>
          <a:xfrm>
            <a:off x="2853029" y="6502400"/>
            <a:ext cx="900105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a. stu.Name、stu.Age和stu.Score或者 (*stu).Name、(*stu).Age等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4. struct的内存布局：struct中的所有字段在内存是连续的，布局如下："/>
          <p:cNvSpPr txBox="1"/>
          <p:nvPr/>
        </p:nvSpPr>
        <p:spPr>
          <a:xfrm>
            <a:off x="1786229" y="2673350"/>
            <a:ext cx="959784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4. struct的内存布局：struct中的所有字段在内存是连续的，布局如下：</a:t>
            </a:r>
          </a:p>
        </p:txBody>
      </p:sp>
      <p:sp>
        <p:nvSpPr>
          <p:cNvPr id="153" name="struct的初始化"/>
          <p:cNvSpPr txBox="1"/>
          <p:nvPr/>
        </p:nvSpPr>
        <p:spPr>
          <a:xfrm>
            <a:off x="4959121" y="914400"/>
            <a:ext cx="308655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struct的初始化</a:t>
            </a:r>
          </a:p>
        </p:txBody>
      </p:sp>
      <p:pic>
        <p:nvPicPr>
          <p:cNvPr id="15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0600" y="3746500"/>
            <a:ext cx="10363200" cy="466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5. 链表定义"/>
          <p:cNvSpPr txBox="1"/>
          <p:nvPr/>
        </p:nvSpPr>
        <p:spPr>
          <a:xfrm>
            <a:off x="1786229" y="267335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5. 链表定义</a:t>
            </a:r>
          </a:p>
        </p:txBody>
      </p:sp>
      <p:sp>
        <p:nvSpPr>
          <p:cNvPr id="157" name="struct的初始化"/>
          <p:cNvSpPr txBox="1"/>
          <p:nvPr/>
        </p:nvSpPr>
        <p:spPr>
          <a:xfrm>
            <a:off x="4959121" y="914400"/>
            <a:ext cx="308655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struct的初始化</a:t>
            </a:r>
          </a:p>
        </p:txBody>
      </p:sp>
      <p:sp>
        <p:nvSpPr>
          <p:cNvPr id="158" name="type Student struct {…"/>
          <p:cNvSpPr txBox="1"/>
          <p:nvPr/>
        </p:nvSpPr>
        <p:spPr>
          <a:xfrm>
            <a:off x="5022291" y="3879849"/>
            <a:ext cx="2960218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type Student struct {</a:t>
            </a:r>
          </a:p>
          <a:p>
            <a:pPr algn="l">
              <a:defRPr sz="2400"/>
            </a:pPr>
            <a:r>
              <a:t>       Name string</a:t>
            </a:r>
          </a:p>
          <a:p>
            <a:pPr algn="l">
              <a:defRPr sz="2400"/>
            </a:pPr>
            <a:r>
              <a:t>       Next* Student</a:t>
            </a:r>
          </a:p>
          <a:p>
            <a:pPr algn="l">
              <a:defRPr sz="2400"/>
            </a:pPr>
            <a:r>
              <a:t>}</a:t>
            </a:r>
          </a:p>
        </p:txBody>
      </p:sp>
      <p:sp>
        <p:nvSpPr>
          <p:cNvPr id="159" name="每个节点包含下一个节点的地址，这样把所有的节点串起来了，通常把…"/>
          <p:cNvSpPr txBox="1"/>
          <p:nvPr/>
        </p:nvSpPr>
        <p:spPr>
          <a:xfrm>
            <a:off x="2097582" y="6337299"/>
            <a:ext cx="964783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每个节点包含下一个节点的地址，这样把所有的节点串起来了，通常把</a:t>
            </a:r>
          </a:p>
          <a:p>
            <a:pPr algn="l">
              <a:defRPr sz="2400"/>
            </a:pPr>
            <a:r>
              <a:t>链表中的第一个节点叫做链表头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6. 双链表定义"/>
          <p:cNvSpPr txBox="1"/>
          <p:nvPr/>
        </p:nvSpPr>
        <p:spPr>
          <a:xfrm>
            <a:off x="1786229" y="2673350"/>
            <a:ext cx="1977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6. 双链表定义</a:t>
            </a:r>
          </a:p>
        </p:txBody>
      </p:sp>
      <p:sp>
        <p:nvSpPr>
          <p:cNvPr id="162" name="struct的初始化"/>
          <p:cNvSpPr txBox="1"/>
          <p:nvPr/>
        </p:nvSpPr>
        <p:spPr>
          <a:xfrm>
            <a:off x="4959121" y="914400"/>
            <a:ext cx="308655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struct的初始化</a:t>
            </a:r>
          </a:p>
        </p:txBody>
      </p:sp>
      <p:sp>
        <p:nvSpPr>
          <p:cNvPr id="163" name="type Student struct {…"/>
          <p:cNvSpPr txBox="1"/>
          <p:nvPr/>
        </p:nvSpPr>
        <p:spPr>
          <a:xfrm>
            <a:off x="5022291" y="3695700"/>
            <a:ext cx="2960218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type Student struct {</a:t>
            </a:r>
          </a:p>
          <a:p>
            <a:pPr algn="l">
              <a:defRPr sz="2400"/>
            </a:pPr>
            <a:r>
              <a:t>       Name string</a:t>
            </a:r>
          </a:p>
          <a:p>
            <a:pPr algn="l">
              <a:defRPr sz="2400"/>
            </a:pPr>
            <a:r>
              <a:t>       Next* Student</a:t>
            </a:r>
          </a:p>
          <a:p>
            <a:pPr algn="l">
              <a:defRPr sz="2400"/>
            </a:pPr>
            <a:r>
              <a:t>       Prev* Student</a:t>
            </a:r>
          </a:p>
          <a:p>
            <a:pPr algn="l">
              <a:defRPr sz="2400"/>
            </a:pPr>
            <a:r>
              <a:t>}</a:t>
            </a:r>
          </a:p>
        </p:txBody>
      </p:sp>
      <p:sp>
        <p:nvSpPr>
          <p:cNvPr id="164" name="如果有两个指针分别指向前一个节点和后一个节点，我们叫做双链表"/>
          <p:cNvSpPr txBox="1"/>
          <p:nvPr/>
        </p:nvSpPr>
        <p:spPr>
          <a:xfrm>
            <a:off x="2503982" y="6711950"/>
            <a:ext cx="925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如果有两个指针分别指向前一个节点和后一个节点，我们叫做双链表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