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2014/6/5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2014/6/5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2014/6/5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2014/6/5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2014/6/5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2014/6/5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2014/6/5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2014/6/5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2014/6/5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2014/6/5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2014/6/5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2014/6/5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ilibili.kankanews.com/video/av68567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数据结构与算法（</a:t>
            </a:r>
            <a:r>
              <a:rPr lang="en-US" altLang="zh-CN" dirty="0" smtClean="0"/>
              <a:t>B</a:t>
            </a:r>
            <a:r>
              <a:rPr lang="zh-CN" altLang="en-US" dirty="0" smtClean="0"/>
              <a:t>）</a:t>
            </a:r>
            <a:r>
              <a:rPr lang="en-US" altLang="zh-CN" dirty="0" smtClean="0"/>
              <a:t/>
            </a:r>
            <a:br>
              <a:rPr lang="en-US" altLang="zh-CN" dirty="0" smtClean="0"/>
            </a:br>
            <a:r>
              <a:rPr lang="zh-CN" altLang="en-US" smtClean="0"/>
              <a:t>期中后</a:t>
            </a:r>
            <a:r>
              <a:rPr lang="en-US" altLang="zh-CN" smtClean="0"/>
              <a:t>MOOC</a:t>
            </a:r>
            <a:r>
              <a:rPr lang="zh-CN" altLang="en-US" dirty="0" smtClean="0"/>
              <a:t>课程小测</a:t>
            </a:r>
            <a:endParaRPr lang="zh-CN" altLang="en-US" dirty="0"/>
          </a:p>
        </p:txBody>
      </p:sp>
      <p:sp>
        <p:nvSpPr>
          <p:cNvPr id="3" name="副标题 2"/>
          <p:cNvSpPr>
            <a:spLocks noGrp="1"/>
          </p:cNvSpPr>
          <p:nvPr>
            <p:ph type="subTitle" idx="1"/>
          </p:nvPr>
        </p:nvSpPr>
        <p:spPr/>
        <p:txBody>
          <a:bodyPr/>
          <a:lstStyle/>
          <a:p>
            <a:r>
              <a:rPr lang="en-US" altLang="zh-CN" dirty="0" smtClean="0"/>
              <a:t>1300012864 </a:t>
            </a:r>
            <a:r>
              <a:rPr lang="zh-CN" altLang="en-US" dirty="0" smtClean="0"/>
              <a:t>鲁泠溪</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b="1" dirty="0" smtClean="0"/>
              <a:t>Question 4</a:t>
            </a:r>
          </a:p>
          <a:p>
            <a:r>
              <a:rPr lang="zh-CN" altLang="en-US" dirty="0" smtClean="0"/>
              <a:t>某整型数组</a:t>
            </a:r>
            <a:r>
              <a:rPr lang="en-US" dirty="0" smtClean="0"/>
              <a:t>Ａ</a:t>
            </a:r>
            <a:r>
              <a:rPr lang="zh-CN" altLang="en-US" dirty="0" smtClean="0"/>
              <a:t>有</a:t>
            </a:r>
            <a:r>
              <a:rPr lang="en-US" altLang="zh-CN" dirty="0" smtClean="0"/>
              <a:t>11</a:t>
            </a:r>
            <a:r>
              <a:rPr lang="zh-CN" altLang="en-US" dirty="0" smtClean="0"/>
              <a:t>个元素，用最大堆排序方法，将</a:t>
            </a:r>
            <a:r>
              <a:rPr lang="en-US" dirty="0" smtClean="0"/>
              <a:t>Ａ</a:t>
            </a:r>
            <a:r>
              <a:rPr lang="zh-CN" altLang="en-US" dirty="0" smtClean="0"/>
              <a:t>中元素构造成一个最大堆，该最大堆的元素序列为</a:t>
            </a:r>
            <a:r>
              <a:rPr lang="en-US" dirty="0" smtClean="0"/>
              <a:t>X,T,S,P,L,R,A,M,O,E,E ,</a:t>
            </a:r>
            <a:r>
              <a:rPr lang="zh-CN" altLang="en-US" dirty="0" smtClean="0"/>
              <a:t>试写出将第一个选出的数据与</a:t>
            </a:r>
            <a:r>
              <a:rPr lang="en-US" dirty="0" smtClean="0"/>
              <a:t>Ａ</a:t>
            </a:r>
            <a:r>
              <a:rPr lang="zh-CN" altLang="en-US" dirty="0" smtClean="0"/>
              <a:t>的最后位置上的元素交换后，将</a:t>
            </a:r>
            <a:r>
              <a:rPr lang="en-US" dirty="0" smtClean="0"/>
              <a:t>Ａ</a:t>
            </a:r>
            <a:r>
              <a:rPr lang="zh-CN" altLang="en-US" dirty="0" smtClean="0"/>
              <a:t>重新调整成最大堆后，堆的元素序列为</a:t>
            </a:r>
            <a:r>
              <a:rPr lang="en-US" altLang="zh-CN" dirty="0" smtClean="0"/>
              <a:t>()</a:t>
            </a:r>
            <a:r>
              <a:rPr lang="zh-CN" altLang="en-US" dirty="0" smtClean="0"/>
              <a:t>。中间用一个空格隔开。</a:t>
            </a:r>
          </a:p>
          <a:p>
            <a:endParaRPr lang="en-US" altLang="zh-CN" dirty="0" smtClean="0"/>
          </a:p>
          <a:p>
            <a:r>
              <a:rPr lang="zh-CN" altLang="en-US" dirty="0" smtClean="0"/>
              <a:t>答案：</a:t>
            </a:r>
            <a:r>
              <a:rPr lang="pt-BR" dirty="0" smtClean="0"/>
              <a:t>T P S O L R A M E E</a:t>
            </a:r>
            <a:endParaRPr lang="en-US" altLang="zh-CN" dirty="0" smtClean="0"/>
          </a:p>
          <a:p>
            <a:r>
              <a:rPr lang="zh-CN" altLang="en-US" dirty="0" smtClean="0"/>
              <a:t>考点：堆排序</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b="1" dirty="0" smtClean="0"/>
              <a:t>Question 5</a:t>
            </a:r>
          </a:p>
          <a:p>
            <a:r>
              <a:rPr lang="en-US" dirty="0" smtClean="0"/>
              <a:t>n</a:t>
            </a:r>
            <a:r>
              <a:rPr lang="zh-CN" altLang="en-US" dirty="0" smtClean="0"/>
              <a:t>个记录的直接插入排序所需记录关键码的最大比较次数为（ ）。</a:t>
            </a:r>
          </a:p>
          <a:p>
            <a:r>
              <a:rPr lang="en-US" altLang="zh-CN" i="1" dirty="0" smtClean="0"/>
              <a:t>A.</a:t>
            </a:r>
            <a:r>
              <a:rPr lang="en-US" i="1" dirty="0" smtClean="0"/>
              <a:t>n^</a:t>
            </a:r>
            <a:r>
              <a:rPr lang="en-US" dirty="0" smtClean="0"/>
              <a:t>2/2</a:t>
            </a:r>
          </a:p>
          <a:p>
            <a:r>
              <a:rPr lang="en-US" i="1" dirty="0" smtClean="0"/>
              <a:t>B.nlog</a:t>
            </a:r>
            <a:r>
              <a:rPr lang="en-US" dirty="0" smtClean="0"/>
              <a:t>2</a:t>
            </a:r>
            <a:r>
              <a:rPr lang="en-US" i="1" dirty="0" smtClean="0"/>
              <a:t>n</a:t>
            </a:r>
          </a:p>
          <a:p>
            <a:r>
              <a:rPr lang="en-US" i="1" dirty="0" err="1" smtClean="0"/>
              <a:t>C.n</a:t>
            </a:r>
            <a:r>
              <a:rPr lang="en-US" dirty="0" smtClean="0"/>
              <a:t>(</a:t>
            </a:r>
            <a:r>
              <a:rPr lang="en-US" i="1" dirty="0" smtClean="0"/>
              <a:t>n</a:t>
            </a:r>
            <a:r>
              <a:rPr lang="en-US" dirty="0" smtClean="0"/>
              <a:t>−1)/2</a:t>
            </a:r>
          </a:p>
          <a:p>
            <a:r>
              <a:rPr lang="en-US" dirty="0" smtClean="0"/>
              <a:t>D. </a:t>
            </a:r>
            <a:r>
              <a:rPr lang="en-US" i="1" dirty="0" smtClean="0"/>
              <a:t>n</a:t>
            </a:r>
            <a:r>
              <a:rPr lang="en-US" dirty="0" smtClean="0"/>
              <a:t>−1</a:t>
            </a:r>
          </a:p>
          <a:p>
            <a:endParaRPr lang="en-US" dirty="0" smtClean="0"/>
          </a:p>
          <a:p>
            <a:r>
              <a:rPr lang="zh-CN" altLang="en-US" dirty="0" smtClean="0"/>
              <a:t>答案：</a:t>
            </a:r>
            <a:r>
              <a:rPr lang="en-US" altLang="zh-CN" dirty="0" smtClean="0"/>
              <a:t>C</a:t>
            </a:r>
          </a:p>
          <a:p>
            <a:r>
              <a:rPr lang="zh-CN" altLang="en-US" dirty="0" smtClean="0"/>
              <a:t>考点：直接插入排序</a:t>
            </a:r>
            <a:r>
              <a:rPr lang="en-US" dirty="0" smtClean="0"/>
              <a:t/>
            </a:r>
            <a:br>
              <a:rPr lang="en-US" dirty="0" smtClean="0"/>
            </a:b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b="1" dirty="0" smtClean="0"/>
              <a:t>Question 1</a:t>
            </a:r>
          </a:p>
          <a:p>
            <a:r>
              <a:rPr lang="zh-CN" altLang="en-US" dirty="0" smtClean="0"/>
              <a:t>请问下面哪些操作在已排序数据上实施比在无序的数据上快</a:t>
            </a:r>
            <a:r>
              <a:rPr lang="en-US" altLang="zh-CN" dirty="0" smtClean="0"/>
              <a:t>()</a:t>
            </a:r>
            <a:r>
              <a:rPr lang="zh-CN" altLang="en-US" dirty="0" smtClean="0"/>
              <a:t>？</a:t>
            </a:r>
          </a:p>
          <a:p>
            <a:r>
              <a:rPr lang="en-US" altLang="zh-CN" dirty="0" smtClean="0"/>
              <a:t>A.</a:t>
            </a:r>
            <a:r>
              <a:rPr lang="zh-CN" altLang="en-US" dirty="0" smtClean="0"/>
              <a:t>计算标准差</a:t>
            </a:r>
            <a:endParaRPr lang="en-US" dirty="0" smtClean="0"/>
          </a:p>
          <a:p>
            <a:r>
              <a:rPr lang="en-US" altLang="zh-CN" dirty="0" smtClean="0"/>
              <a:t>B.</a:t>
            </a:r>
            <a:r>
              <a:rPr lang="zh-CN" altLang="en-US" dirty="0" smtClean="0"/>
              <a:t> 计算算术平均值</a:t>
            </a:r>
            <a:endParaRPr lang="en-US" dirty="0" smtClean="0"/>
          </a:p>
          <a:p>
            <a:r>
              <a:rPr lang="en-US" altLang="zh-CN" dirty="0" smtClean="0"/>
              <a:t>C.</a:t>
            </a:r>
            <a:r>
              <a:rPr lang="zh-CN" altLang="en-US" dirty="0" smtClean="0"/>
              <a:t>找中位数</a:t>
            </a:r>
            <a:endParaRPr lang="en-US" altLang="zh-CN" dirty="0" smtClean="0"/>
          </a:p>
          <a:p>
            <a:r>
              <a:rPr lang="en-US" altLang="zh-CN" dirty="0" smtClean="0"/>
              <a:t>D.</a:t>
            </a:r>
            <a:r>
              <a:rPr lang="zh-CN" altLang="en-US" dirty="0" smtClean="0"/>
              <a:t>找最小值</a:t>
            </a:r>
            <a:endParaRPr lang="en-US" altLang="zh-CN" dirty="0" smtClean="0"/>
          </a:p>
          <a:p>
            <a:endParaRPr lang="en-US" altLang="zh-CN" dirty="0" smtClean="0"/>
          </a:p>
          <a:p>
            <a:r>
              <a:rPr lang="zh-CN" altLang="en-US" dirty="0" smtClean="0"/>
              <a:t>答案：</a:t>
            </a:r>
            <a:r>
              <a:rPr lang="en-US" altLang="zh-CN" dirty="0" smtClean="0"/>
              <a:t>CD</a:t>
            </a:r>
          </a:p>
          <a:p>
            <a:r>
              <a:rPr lang="zh-CN" altLang="en-US" dirty="0" smtClean="0"/>
              <a:t>考点：统计性质</a:t>
            </a:r>
            <a:endParaRPr lang="zh-CN" altLang="en-US" dirty="0"/>
          </a:p>
        </p:txBody>
      </p:sp>
      <p:sp>
        <p:nvSpPr>
          <p:cNvPr id="3" name="标题 2"/>
          <p:cNvSpPr>
            <a:spLocks noGrp="1"/>
          </p:cNvSpPr>
          <p:nvPr>
            <p:ph type="title"/>
          </p:nvPr>
        </p:nvSpPr>
        <p:spPr/>
        <p:txBody>
          <a:bodyPr/>
          <a:lstStyle/>
          <a:p>
            <a:r>
              <a:rPr lang="zh-CN" altLang="en-US" dirty="0" smtClean="0"/>
              <a:t>内排序（</a:t>
            </a:r>
            <a:r>
              <a:rPr lang="en-US" altLang="zh-CN" dirty="0" smtClean="0"/>
              <a:t>2</a:t>
            </a:r>
            <a:r>
              <a:rPr lang="zh-CN" altLang="en-US" dirty="0" smtClean="0"/>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00108"/>
            <a:ext cx="8229600" cy="5007183"/>
          </a:xfrm>
        </p:spPr>
        <p:txBody>
          <a:bodyPr>
            <a:normAutofit/>
          </a:bodyPr>
          <a:lstStyle/>
          <a:p>
            <a:r>
              <a:rPr lang="en-US" b="1" dirty="0" smtClean="0"/>
              <a:t>Question 2</a:t>
            </a:r>
          </a:p>
          <a:p>
            <a:r>
              <a:rPr lang="zh-CN" altLang="en-US" dirty="0" smtClean="0"/>
              <a:t>对初始状态为递增的表按递增顺序排序，最省时间的是（ ）算法</a:t>
            </a:r>
          </a:p>
          <a:p>
            <a:r>
              <a:rPr lang="en-US" altLang="zh-CN" dirty="0" smtClean="0"/>
              <a:t>A.</a:t>
            </a:r>
            <a:r>
              <a:rPr lang="zh-CN" altLang="en-US" dirty="0" smtClean="0"/>
              <a:t>归并排序</a:t>
            </a:r>
            <a:endParaRPr lang="en-US" altLang="zh-CN" dirty="0" smtClean="0"/>
          </a:p>
          <a:p>
            <a:r>
              <a:rPr lang="en-US" altLang="zh-CN" dirty="0" smtClean="0"/>
              <a:t>B.</a:t>
            </a:r>
            <a:r>
              <a:rPr lang="zh-CN" altLang="en-US" dirty="0" smtClean="0"/>
              <a:t>堆排序</a:t>
            </a:r>
            <a:endParaRPr lang="en-US" altLang="zh-CN" dirty="0" smtClean="0"/>
          </a:p>
          <a:p>
            <a:r>
              <a:rPr lang="en-US" altLang="zh-CN" dirty="0" smtClean="0"/>
              <a:t>C.</a:t>
            </a:r>
            <a:r>
              <a:rPr lang="zh-CN" altLang="en-US" dirty="0" smtClean="0"/>
              <a:t>插入排序</a:t>
            </a:r>
            <a:endParaRPr lang="en-US" dirty="0" smtClean="0"/>
          </a:p>
          <a:p>
            <a:r>
              <a:rPr lang="en-US" altLang="zh-CN" dirty="0" smtClean="0"/>
              <a:t>D.</a:t>
            </a:r>
            <a:r>
              <a:rPr lang="zh-CN" altLang="en-US" dirty="0" smtClean="0"/>
              <a:t>快速排序</a:t>
            </a:r>
            <a:endParaRPr lang="en-US" altLang="zh-CN" dirty="0" smtClean="0"/>
          </a:p>
          <a:p>
            <a:endParaRPr lang="en-US" altLang="zh-CN" dirty="0" smtClean="0"/>
          </a:p>
          <a:p>
            <a:r>
              <a:rPr lang="zh-CN" altLang="en-US" dirty="0" smtClean="0"/>
              <a:t>答案：</a:t>
            </a:r>
            <a:r>
              <a:rPr lang="en-US" altLang="zh-CN" dirty="0" smtClean="0"/>
              <a:t>C</a:t>
            </a:r>
          </a:p>
          <a:p>
            <a:r>
              <a:rPr lang="zh-CN" altLang="en-US" dirty="0" smtClean="0"/>
              <a:t>考点：不同排序直接的比较</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smtClean="0"/>
              <a:t>Question 3</a:t>
            </a:r>
          </a:p>
          <a:p>
            <a:r>
              <a:rPr lang="zh-CN" altLang="en-US" dirty="0" smtClean="0"/>
              <a:t>大部分排序算法是通过不断交换记录来减小序列中的逆置数，从而实现排序。假设有</a:t>
            </a:r>
            <a:r>
              <a:rPr lang="en-US" altLang="zh-CN" dirty="0" smtClean="0"/>
              <a:t>n</a:t>
            </a:r>
            <a:r>
              <a:rPr lang="zh-CN" altLang="en-US" dirty="0" smtClean="0"/>
              <a:t>个记录，那么交换序列中两个不同的记录，最多能减少</a:t>
            </a:r>
            <a:r>
              <a:rPr lang="en-US" altLang="zh-CN" dirty="0" smtClean="0"/>
              <a:t>()</a:t>
            </a:r>
            <a:r>
              <a:rPr lang="zh-CN" altLang="en-US" dirty="0" smtClean="0"/>
              <a:t>个逆置？</a:t>
            </a:r>
          </a:p>
          <a:p>
            <a:endParaRPr lang="en-US" altLang="zh-CN" dirty="0" smtClean="0"/>
          </a:p>
          <a:p>
            <a:r>
              <a:rPr lang="zh-CN" altLang="en-US" dirty="0" smtClean="0"/>
              <a:t>答案：</a:t>
            </a:r>
            <a:r>
              <a:rPr lang="en-US" altLang="zh-CN" dirty="0" smtClean="0"/>
              <a:t>2</a:t>
            </a:r>
            <a:r>
              <a:rPr lang="zh-CN" altLang="en-US" dirty="0" smtClean="0"/>
              <a:t>*</a:t>
            </a:r>
            <a:r>
              <a:rPr lang="en-US" altLang="zh-CN" dirty="0" smtClean="0"/>
              <a:t>n-3</a:t>
            </a:r>
          </a:p>
          <a:p>
            <a:r>
              <a:rPr lang="zh-CN" altLang="en-US" dirty="0" smtClean="0"/>
              <a:t>考点：算数？</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14356"/>
            <a:ext cx="8229600" cy="5292935"/>
          </a:xfrm>
        </p:spPr>
        <p:txBody>
          <a:bodyPr>
            <a:normAutofit lnSpcReduction="10000"/>
          </a:bodyPr>
          <a:lstStyle/>
          <a:p>
            <a:r>
              <a:rPr lang="en-US" altLang="zh-CN" b="1" dirty="0" smtClean="0"/>
              <a:t>Question 4</a:t>
            </a:r>
          </a:p>
          <a:p>
            <a:r>
              <a:rPr lang="zh-CN" altLang="en-US" dirty="0" smtClean="0"/>
              <a:t>对于排序算法特性的叙述正确的是</a:t>
            </a:r>
            <a:r>
              <a:rPr lang="en-US" altLang="zh-CN" dirty="0" smtClean="0"/>
              <a:t>()</a:t>
            </a:r>
          </a:p>
          <a:p>
            <a:r>
              <a:rPr lang="en-US" altLang="zh-CN" dirty="0" smtClean="0"/>
              <a:t>A.</a:t>
            </a:r>
            <a:r>
              <a:rPr lang="zh-CN" altLang="en-US" dirty="0" smtClean="0"/>
              <a:t>选择排序需要访问那些已排好序的记录</a:t>
            </a:r>
            <a:endParaRPr lang="en-US" altLang="zh-CN" dirty="0" smtClean="0"/>
          </a:p>
          <a:p>
            <a:r>
              <a:rPr lang="en-US" altLang="zh-CN" dirty="0" smtClean="0"/>
              <a:t>B.</a:t>
            </a:r>
            <a:r>
              <a:rPr lang="zh-CN" altLang="en-US" dirty="0" smtClean="0"/>
              <a:t> </a:t>
            </a:r>
            <a:r>
              <a:rPr lang="en-US" altLang="zh-CN" dirty="0" smtClean="0"/>
              <a:t>shell</a:t>
            </a:r>
            <a:r>
              <a:rPr lang="zh-CN" altLang="en-US" dirty="0" smtClean="0"/>
              <a:t>排序过程中，当对确定规模的这些小序列进行插入排序时，要访问序列中的所有记录</a:t>
            </a:r>
            <a:endParaRPr lang="en-US" altLang="zh-CN" dirty="0" smtClean="0"/>
          </a:p>
          <a:p>
            <a:r>
              <a:rPr lang="en-US" altLang="zh-CN" dirty="0" smtClean="0"/>
              <a:t>C. </a:t>
            </a:r>
            <a:r>
              <a:rPr lang="zh-CN" altLang="en-US" dirty="0" smtClean="0"/>
              <a:t>归并排序过程中，递归树上每个层次的归并操作不需要访问序列中的所有记录</a:t>
            </a:r>
            <a:endParaRPr lang="en-US" altLang="zh-CN" dirty="0" smtClean="0"/>
          </a:p>
          <a:p>
            <a:r>
              <a:rPr lang="en-US" altLang="zh-CN" dirty="0" smtClean="0"/>
              <a:t>D.</a:t>
            </a:r>
            <a:r>
              <a:rPr lang="zh-CN" altLang="en-US" dirty="0" smtClean="0"/>
              <a:t>快速排序过程中，递归树上根据深度划分的每个层次都要访问序列中的所有记录</a:t>
            </a:r>
            <a:endParaRPr lang="en-US" altLang="zh-CN" dirty="0" smtClean="0"/>
          </a:p>
          <a:p>
            <a:endParaRPr lang="en-US" altLang="zh-CN" dirty="0" smtClean="0"/>
          </a:p>
          <a:p>
            <a:r>
              <a:rPr lang="zh-CN" altLang="en-US" dirty="0" smtClean="0"/>
              <a:t>答案：</a:t>
            </a:r>
            <a:r>
              <a:rPr lang="en-US" altLang="zh-CN" dirty="0" smtClean="0"/>
              <a:t>BD</a:t>
            </a:r>
          </a:p>
          <a:p>
            <a:r>
              <a:rPr lang="zh-CN" altLang="en-US" dirty="0" smtClean="0"/>
              <a:t>考点：不同排序算法的性质</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smtClean="0"/>
              <a:t>Question 5</a:t>
            </a:r>
          </a:p>
          <a:p>
            <a:r>
              <a:rPr lang="en-US" altLang="zh-CN" dirty="0" smtClean="0"/>
              <a:t>15</a:t>
            </a:r>
            <a:r>
              <a:rPr lang="zh-CN" altLang="en-US" dirty="0" smtClean="0"/>
              <a:t>个记录的冒泡排序算法所需最大交换次数为</a:t>
            </a:r>
            <a:r>
              <a:rPr lang="en-US" altLang="zh-CN" dirty="0" smtClean="0"/>
              <a:t>______</a:t>
            </a:r>
            <a:r>
              <a:rPr lang="zh-CN" altLang="en-US" dirty="0" smtClean="0"/>
              <a:t>，最小交换次数为</a:t>
            </a:r>
            <a:r>
              <a:rPr lang="en-US" altLang="zh-CN" dirty="0" smtClean="0"/>
              <a:t>______</a:t>
            </a:r>
            <a:r>
              <a:rPr lang="zh-CN" altLang="en-US" dirty="0" smtClean="0"/>
              <a:t>。 注意：答案中，两个数字之间用一个空格隔开，其余不含任何符号。</a:t>
            </a:r>
          </a:p>
          <a:p>
            <a:endParaRPr lang="en-US" altLang="zh-CN" dirty="0" smtClean="0"/>
          </a:p>
          <a:p>
            <a:r>
              <a:rPr lang="zh-CN" altLang="en-US" dirty="0" smtClean="0"/>
              <a:t>答案：</a:t>
            </a:r>
            <a:r>
              <a:rPr lang="en-US" altLang="zh-CN" dirty="0" smtClean="0"/>
              <a:t>105 0</a:t>
            </a:r>
          </a:p>
          <a:p>
            <a:r>
              <a:rPr lang="zh-CN" altLang="en-US" dirty="0" smtClean="0"/>
              <a:t>考点：冒泡排序</a:t>
            </a:r>
            <a:endParaRPr lang="zh-CN" altLang="en-US" dirty="0"/>
          </a:p>
        </p:txBody>
      </p:sp>
      <p:sp>
        <p:nvSpPr>
          <p:cNvPr id="3" name="标题 2"/>
          <p:cNvSpPr>
            <a:spLocks noGrp="1"/>
          </p:cNvSpPr>
          <p:nvPr>
            <p:ph type="title"/>
          </p:nvPr>
        </p:nvSpPr>
        <p:spPr/>
        <p:txBody>
          <a:bodyPr/>
          <a:lstStyle/>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57298"/>
            <a:ext cx="8229600" cy="4649993"/>
          </a:xfrm>
        </p:spPr>
        <p:txBody>
          <a:bodyPr>
            <a:normAutofit fontScale="92500" lnSpcReduction="10000"/>
          </a:bodyPr>
          <a:lstStyle/>
          <a:p>
            <a:r>
              <a:rPr lang="en-US" b="1" dirty="0" smtClean="0"/>
              <a:t>Question 1</a:t>
            </a:r>
          </a:p>
          <a:p>
            <a:r>
              <a:rPr lang="zh-CN" altLang="en-US" dirty="0" smtClean="0"/>
              <a:t>在包含</a:t>
            </a:r>
            <a:r>
              <a:rPr lang="en-US" dirty="0" smtClean="0"/>
              <a:t>n</a:t>
            </a:r>
            <a:r>
              <a:rPr lang="zh-CN" altLang="en-US" dirty="0" smtClean="0"/>
              <a:t>个关键码的线性表里进行顺序检索，若检索第</a:t>
            </a:r>
            <a:r>
              <a:rPr lang="en-US" dirty="0" err="1" smtClean="0"/>
              <a:t>i</a:t>
            </a:r>
            <a:r>
              <a:rPr lang="zh-CN" altLang="en-US" dirty="0" smtClean="0"/>
              <a:t>个关键码的概率为</a:t>
            </a:r>
            <a:r>
              <a:rPr lang="en-US" dirty="0" err="1" smtClean="0"/>
              <a:t>pi，pi</a:t>
            </a:r>
            <a:r>
              <a:rPr lang="zh-CN" altLang="en-US" dirty="0" smtClean="0"/>
              <a:t>如下分布： </a:t>
            </a:r>
            <a:br>
              <a:rPr lang="zh-CN" altLang="en-US" dirty="0" smtClean="0"/>
            </a:br>
            <a:r>
              <a:rPr lang="en-US" i="1" dirty="0" smtClean="0"/>
              <a:t>pi</a:t>
            </a:r>
            <a:r>
              <a:rPr lang="en-US" dirty="0" smtClean="0"/>
              <a:t>=2</a:t>
            </a:r>
            <a:r>
              <a:rPr lang="en-US" baseline="30000" dirty="0" smtClean="0"/>
              <a:t>−</a:t>
            </a:r>
            <a:r>
              <a:rPr lang="en-US" i="1" baseline="30000" dirty="0" smtClean="0"/>
              <a:t>i</a:t>
            </a:r>
            <a:r>
              <a:rPr lang="en-US" dirty="0" smtClean="0"/>
              <a:t>(1≤</a:t>
            </a:r>
            <a:r>
              <a:rPr lang="en-US" i="1" dirty="0" smtClean="0"/>
              <a:t>i</a:t>
            </a:r>
            <a:r>
              <a:rPr lang="en-US" dirty="0" smtClean="0"/>
              <a:t>≤</a:t>
            </a:r>
            <a:r>
              <a:rPr lang="en-US" i="1" dirty="0" smtClean="0"/>
              <a:t>n</a:t>
            </a:r>
            <a:r>
              <a:rPr lang="en-US" dirty="0" smtClean="0"/>
              <a:t>) </a:t>
            </a:r>
            <a:r>
              <a:rPr lang="zh-CN" altLang="en-US" dirty="0" smtClean="0"/>
              <a:t>求平均检索长度。</a:t>
            </a:r>
          </a:p>
          <a:p>
            <a:r>
              <a:rPr lang="en-US" altLang="zh-CN" dirty="0" smtClean="0"/>
              <a:t>A.</a:t>
            </a:r>
            <a:r>
              <a:rPr lang="en-US" dirty="0" smtClean="0"/>
              <a:t>2−1/(2^(</a:t>
            </a:r>
            <a:r>
              <a:rPr lang="en-US" i="1" dirty="0" smtClean="0"/>
              <a:t>n</a:t>
            </a:r>
            <a:r>
              <a:rPr lang="en-US" dirty="0" smtClean="0"/>
              <a:t>−1))</a:t>
            </a:r>
          </a:p>
          <a:p>
            <a:r>
              <a:rPr lang="en-US" dirty="0" smtClean="0"/>
              <a:t>B.2−(</a:t>
            </a:r>
            <a:r>
              <a:rPr lang="en-US" i="1" dirty="0" smtClean="0"/>
              <a:t>n</a:t>
            </a:r>
            <a:r>
              <a:rPr lang="en-US" dirty="0" smtClean="0"/>
              <a:t>+2)/(2^(</a:t>
            </a:r>
            <a:r>
              <a:rPr lang="en-US" i="1" dirty="0" smtClean="0"/>
              <a:t>n</a:t>
            </a:r>
            <a:r>
              <a:rPr lang="en-US" dirty="0" smtClean="0"/>
              <a:t>−1))</a:t>
            </a:r>
          </a:p>
          <a:p>
            <a:r>
              <a:rPr lang="en-US" dirty="0" smtClean="0"/>
              <a:t>C.2−1/2^</a:t>
            </a:r>
            <a:r>
              <a:rPr lang="en-US" i="1" dirty="0" smtClean="0"/>
              <a:t>n</a:t>
            </a:r>
          </a:p>
          <a:p>
            <a:r>
              <a:rPr lang="en-US" i="1" dirty="0" smtClean="0"/>
              <a:t>D.</a:t>
            </a:r>
            <a:r>
              <a:rPr lang="en-US" dirty="0" smtClean="0"/>
              <a:t>2−(</a:t>
            </a:r>
            <a:r>
              <a:rPr lang="en-US" i="1" dirty="0" smtClean="0"/>
              <a:t>n</a:t>
            </a:r>
            <a:r>
              <a:rPr lang="en-US" dirty="0" smtClean="0"/>
              <a:t>+2)/2^</a:t>
            </a:r>
            <a:r>
              <a:rPr lang="en-US" i="1" dirty="0" smtClean="0"/>
              <a:t>n</a:t>
            </a:r>
          </a:p>
          <a:p>
            <a:endParaRPr lang="en-US" i="1" dirty="0" smtClean="0"/>
          </a:p>
          <a:p>
            <a:r>
              <a:rPr lang="zh-CN" altLang="en-US" i="1" dirty="0" smtClean="0"/>
              <a:t>答案：</a:t>
            </a:r>
            <a:r>
              <a:rPr lang="en-US" altLang="zh-CN" i="1" dirty="0" smtClean="0"/>
              <a:t>D</a:t>
            </a:r>
            <a:r>
              <a:rPr lang="zh-CN" altLang="en-US" i="1" dirty="0" smtClean="0"/>
              <a:t>（答案好像给错了</a:t>
            </a:r>
            <a:r>
              <a:rPr lang="en-US" altLang="zh-CN" i="1" dirty="0" smtClean="0"/>
              <a:t>..</a:t>
            </a:r>
            <a:r>
              <a:rPr lang="zh-CN" altLang="en-US" i="1" dirty="0" smtClean="0"/>
              <a:t>）</a:t>
            </a:r>
            <a:endParaRPr lang="en-US" altLang="zh-CN" i="1" dirty="0" smtClean="0"/>
          </a:p>
          <a:p>
            <a:r>
              <a:rPr lang="zh-CN" altLang="en-US" i="1" dirty="0" smtClean="0"/>
              <a:t>考点：顺序检索</a:t>
            </a:r>
            <a:endParaRPr lang="zh-CN" altLang="en-US" dirty="0"/>
          </a:p>
        </p:txBody>
      </p:sp>
      <p:sp>
        <p:nvSpPr>
          <p:cNvPr id="3" name="标题 2"/>
          <p:cNvSpPr>
            <a:spLocks noGrp="1"/>
          </p:cNvSpPr>
          <p:nvPr>
            <p:ph type="title"/>
          </p:nvPr>
        </p:nvSpPr>
        <p:spPr/>
        <p:txBody>
          <a:bodyPr/>
          <a:lstStyle/>
          <a:p>
            <a:r>
              <a:rPr lang="zh-CN" altLang="en-US" dirty="0" smtClean="0"/>
              <a:t>检索</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733754"/>
          </a:xfrm>
        </p:spPr>
        <p:txBody>
          <a:bodyPr>
            <a:normAutofit fontScale="92500" lnSpcReduction="10000"/>
          </a:bodyPr>
          <a:lstStyle/>
          <a:p>
            <a:r>
              <a:rPr lang="en-US" b="1" dirty="0" smtClean="0"/>
              <a:t>Question 2</a:t>
            </a:r>
          </a:p>
          <a:p>
            <a:r>
              <a:rPr lang="zh-CN" altLang="en-US" dirty="0" smtClean="0"/>
              <a:t>给定关键码序列</a:t>
            </a:r>
            <a:r>
              <a:rPr lang="en-US" altLang="zh-CN" dirty="0" smtClean="0"/>
              <a:t>26, 25, 20, 33, 21, 24, 45, 204, 42, 38, 29, 31</a:t>
            </a:r>
            <a:r>
              <a:rPr lang="zh-CN" altLang="en-US" dirty="0" smtClean="0"/>
              <a:t>，用散列法进行存储</a:t>
            </a:r>
            <a:r>
              <a:rPr lang="en-US" altLang="zh-CN" dirty="0" smtClean="0"/>
              <a:t>(</a:t>
            </a:r>
            <a:r>
              <a:rPr lang="zh-CN" altLang="en-US" dirty="0" smtClean="0"/>
              <a:t>本题采用闭散列方法解决冲突</a:t>
            </a:r>
            <a:r>
              <a:rPr lang="en-US" altLang="zh-CN" dirty="0" smtClean="0"/>
              <a:t>)</a:t>
            </a:r>
            <a:r>
              <a:rPr lang="zh-CN" altLang="en-US" dirty="0" smtClean="0"/>
              <a:t>，规定负载因子</a:t>
            </a:r>
            <a:r>
              <a:rPr lang="el-GR" dirty="0" smtClean="0"/>
              <a:t>α=0.4。 </a:t>
            </a:r>
            <a:r>
              <a:rPr lang="zh-CN" altLang="en-US" dirty="0" smtClean="0"/>
              <a:t>请给出最合理的除余法的散列函数。</a:t>
            </a:r>
          </a:p>
          <a:p>
            <a:r>
              <a:rPr lang="en-US" altLang="zh-CN" i="1" dirty="0" smtClean="0"/>
              <a:t>A.</a:t>
            </a:r>
            <a:r>
              <a:rPr lang="en-US" i="1" dirty="0" smtClean="0"/>
              <a:t>H</a:t>
            </a:r>
            <a:r>
              <a:rPr lang="en-US" dirty="0" smtClean="0"/>
              <a:t>(</a:t>
            </a:r>
            <a:r>
              <a:rPr lang="en-US" i="1" dirty="0" smtClean="0"/>
              <a:t>key</a:t>
            </a:r>
            <a:r>
              <a:rPr lang="en-US" dirty="0" smtClean="0"/>
              <a:t>)=</a:t>
            </a:r>
            <a:r>
              <a:rPr lang="en-US" i="1" dirty="0" smtClean="0"/>
              <a:t>key</a:t>
            </a:r>
            <a:r>
              <a:rPr lang="en-US" dirty="0" smtClean="0"/>
              <a:t>%31</a:t>
            </a:r>
          </a:p>
          <a:p>
            <a:r>
              <a:rPr lang="en-US" altLang="zh-CN" i="1" dirty="0" smtClean="0"/>
              <a:t>B.</a:t>
            </a:r>
            <a:r>
              <a:rPr lang="en-US" i="1" dirty="0" smtClean="0"/>
              <a:t>H</a:t>
            </a:r>
            <a:r>
              <a:rPr lang="en-US" dirty="0" smtClean="0"/>
              <a:t>(</a:t>
            </a:r>
            <a:r>
              <a:rPr lang="en-US" i="1" dirty="0" smtClean="0"/>
              <a:t>key</a:t>
            </a:r>
            <a:r>
              <a:rPr lang="en-US" dirty="0" smtClean="0"/>
              <a:t>)=</a:t>
            </a:r>
            <a:r>
              <a:rPr lang="en-US" i="1" dirty="0" smtClean="0"/>
              <a:t>key</a:t>
            </a:r>
            <a:r>
              <a:rPr lang="en-US" dirty="0" smtClean="0"/>
              <a:t>%29</a:t>
            </a:r>
          </a:p>
          <a:p>
            <a:r>
              <a:rPr lang="en-US" dirty="0" smtClean="0"/>
              <a:t>C.</a:t>
            </a:r>
            <a:r>
              <a:rPr lang="en-US" i="1" dirty="0" smtClean="0"/>
              <a:t>H</a:t>
            </a:r>
            <a:r>
              <a:rPr lang="en-US" dirty="0" smtClean="0"/>
              <a:t>(</a:t>
            </a:r>
            <a:r>
              <a:rPr lang="en-US" i="1" dirty="0" smtClean="0"/>
              <a:t>key</a:t>
            </a:r>
            <a:r>
              <a:rPr lang="en-US" dirty="0" smtClean="0"/>
              <a:t>)=</a:t>
            </a:r>
            <a:r>
              <a:rPr lang="en-US" i="1" dirty="0" smtClean="0"/>
              <a:t>key</a:t>
            </a:r>
            <a:r>
              <a:rPr lang="en-US" dirty="0" smtClean="0"/>
              <a:t>%30</a:t>
            </a:r>
          </a:p>
          <a:p>
            <a:r>
              <a:rPr lang="en-US" altLang="zh-CN" i="1" dirty="0" smtClean="0"/>
              <a:t>D.</a:t>
            </a:r>
            <a:r>
              <a:rPr lang="en-US" i="1" dirty="0" smtClean="0"/>
              <a:t>H</a:t>
            </a:r>
            <a:r>
              <a:rPr lang="en-US" dirty="0" smtClean="0"/>
              <a:t>(</a:t>
            </a:r>
            <a:r>
              <a:rPr lang="en-US" i="1" dirty="0" smtClean="0"/>
              <a:t>key</a:t>
            </a:r>
            <a:r>
              <a:rPr lang="en-US" dirty="0" smtClean="0"/>
              <a:t>)=</a:t>
            </a:r>
            <a:r>
              <a:rPr lang="en-US" i="1" dirty="0" smtClean="0"/>
              <a:t>key</a:t>
            </a:r>
            <a:r>
              <a:rPr lang="en-US" dirty="0" smtClean="0"/>
              <a:t>%23</a:t>
            </a:r>
          </a:p>
          <a:p>
            <a:endParaRPr lang="en-US" dirty="0" smtClean="0"/>
          </a:p>
          <a:p>
            <a:r>
              <a:rPr lang="zh-CN" altLang="en-US" dirty="0" smtClean="0"/>
              <a:t>答案：</a:t>
            </a:r>
            <a:r>
              <a:rPr lang="en-US" altLang="zh-CN" dirty="0" smtClean="0"/>
              <a:t>B</a:t>
            </a:r>
          </a:p>
          <a:p>
            <a:r>
              <a:rPr lang="zh-CN" altLang="en-US" dirty="0" smtClean="0"/>
              <a:t>考点：除余法散列函数</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71480"/>
            <a:ext cx="8229600" cy="5435811"/>
          </a:xfrm>
        </p:spPr>
        <p:txBody>
          <a:bodyPr>
            <a:normAutofit fontScale="92500" lnSpcReduction="20000"/>
          </a:bodyPr>
          <a:lstStyle/>
          <a:p>
            <a:r>
              <a:rPr lang="en-US" altLang="zh-CN" b="1" dirty="0" smtClean="0"/>
              <a:t>Question 3</a:t>
            </a:r>
          </a:p>
          <a:p>
            <a:r>
              <a:rPr lang="zh-CN" altLang="en-US" dirty="0" smtClean="0"/>
              <a:t>假定把关键码</a:t>
            </a:r>
            <a:r>
              <a:rPr lang="en-US" altLang="zh-CN" dirty="0" smtClean="0"/>
              <a:t>K</a:t>
            </a:r>
            <a:r>
              <a:rPr lang="zh-CN" altLang="en-US" dirty="0" smtClean="0"/>
              <a:t>散列到有</a:t>
            </a:r>
            <a:r>
              <a:rPr lang="en-US" altLang="zh-CN" dirty="0" smtClean="0"/>
              <a:t>n</a:t>
            </a:r>
            <a:r>
              <a:rPr lang="zh-CN" altLang="en-US" dirty="0" smtClean="0"/>
              <a:t>个槽</a:t>
            </a:r>
            <a:r>
              <a:rPr lang="en-US" altLang="zh-CN" dirty="0" smtClean="0"/>
              <a:t>(</a:t>
            </a:r>
            <a:r>
              <a:rPr lang="zh-CN" altLang="en-US" dirty="0" smtClean="0"/>
              <a:t>从</a:t>
            </a:r>
            <a:r>
              <a:rPr lang="en-US" altLang="zh-CN" dirty="0" smtClean="0"/>
              <a:t>0</a:t>
            </a:r>
            <a:r>
              <a:rPr lang="zh-CN" altLang="en-US" dirty="0" smtClean="0"/>
              <a:t>到</a:t>
            </a:r>
            <a:r>
              <a:rPr lang="en-US" altLang="zh-CN" dirty="0" smtClean="0"/>
              <a:t>n-1</a:t>
            </a:r>
            <a:r>
              <a:rPr lang="zh-CN" altLang="en-US" dirty="0" smtClean="0"/>
              <a:t>编号</a:t>
            </a:r>
            <a:r>
              <a:rPr lang="en-US" altLang="zh-CN" dirty="0" smtClean="0"/>
              <a:t>)</a:t>
            </a:r>
            <a:r>
              <a:rPr lang="zh-CN" altLang="en-US" dirty="0" smtClean="0"/>
              <a:t>的散列表中，散列表用开散列的冲突解决策略。对于下面的每一个函数</a:t>
            </a:r>
            <a:r>
              <a:rPr lang="en-US" altLang="zh-CN" i="1" dirty="0" smtClean="0"/>
              <a:t>h</a:t>
            </a:r>
            <a:r>
              <a:rPr lang="en-US" altLang="zh-CN" dirty="0" smtClean="0"/>
              <a:t>(</a:t>
            </a:r>
            <a:r>
              <a:rPr lang="en-US" altLang="zh-CN" i="1" dirty="0" smtClean="0"/>
              <a:t>K</a:t>
            </a:r>
            <a:r>
              <a:rPr lang="en-US" altLang="zh-CN" dirty="0" smtClean="0"/>
              <a:t>)</a:t>
            </a:r>
            <a:r>
              <a:rPr lang="zh-CN" altLang="en-US" dirty="0" smtClean="0"/>
              <a:t>，这个函数作为散列函数可以使得插入和检索操作一定能正常工作的有（） </a:t>
            </a:r>
            <a:br>
              <a:rPr lang="zh-CN" altLang="en-US" dirty="0" smtClean="0"/>
            </a:br>
            <a:r>
              <a:rPr lang="zh-CN" altLang="en-US" dirty="0" smtClean="0"/>
              <a:t>注： </a:t>
            </a:r>
            <a:br>
              <a:rPr lang="zh-CN" altLang="en-US" dirty="0" smtClean="0"/>
            </a:br>
            <a:r>
              <a:rPr lang="en-US" altLang="zh-CN" dirty="0" smtClean="0"/>
              <a:t>1.</a:t>
            </a:r>
            <a:r>
              <a:rPr lang="zh-CN" altLang="en-US" dirty="0" smtClean="0"/>
              <a:t>函数</a:t>
            </a:r>
            <a:r>
              <a:rPr lang="en-US" altLang="zh-CN" i="1" dirty="0" smtClean="0"/>
              <a:t>Random</a:t>
            </a:r>
            <a:r>
              <a:rPr lang="en-US" altLang="zh-CN" dirty="0" smtClean="0"/>
              <a:t>(</a:t>
            </a:r>
            <a:r>
              <a:rPr lang="en-US" altLang="zh-CN" i="1" dirty="0" smtClean="0"/>
              <a:t>n</a:t>
            </a:r>
            <a:r>
              <a:rPr lang="en-US" altLang="zh-CN" dirty="0" smtClean="0"/>
              <a:t>)</a:t>
            </a:r>
            <a:r>
              <a:rPr lang="zh-CN" altLang="en-US" dirty="0" smtClean="0"/>
              <a:t>返回一个</a:t>
            </a:r>
            <a:r>
              <a:rPr lang="en-US" altLang="zh-CN" dirty="0" smtClean="0"/>
              <a:t>0</a:t>
            </a:r>
            <a:r>
              <a:rPr lang="zh-CN" altLang="en-US" dirty="0" smtClean="0"/>
              <a:t>到</a:t>
            </a:r>
            <a:r>
              <a:rPr lang="en-US" altLang="zh-CN" dirty="0" smtClean="0"/>
              <a:t>n-1</a:t>
            </a:r>
            <a:r>
              <a:rPr lang="zh-CN" altLang="en-US" dirty="0" smtClean="0"/>
              <a:t>之间的随机整数</a:t>
            </a:r>
            <a:r>
              <a:rPr lang="en-US" altLang="zh-CN" dirty="0" smtClean="0"/>
              <a:t>(</a:t>
            </a:r>
            <a:r>
              <a:rPr lang="zh-CN" altLang="en-US" dirty="0" smtClean="0"/>
              <a:t>包含这两个数在内</a:t>
            </a:r>
            <a:r>
              <a:rPr lang="en-US" altLang="zh-CN" dirty="0" smtClean="0"/>
              <a:t>)</a:t>
            </a:r>
            <a:r>
              <a:rPr lang="zh-CN" altLang="en-US" dirty="0" smtClean="0"/>
              <a:t>。 </a:t>
            </a:r>
            <a:br>
              <a:rPr lang="zh-CN" altLang="en-US" dirty="0" smtClean="0"/>
            </a:br>
            <a:r>
              <a:rPr lang="en-US" altLang="zh-CN" dirty="0" smtClean="0"/>
              <a:t>2</a:t>
            </a:r>
            <a:r>
              <a:rPr lang="zh-CN" altLang="en-US" dirty="0" smtClean="0"/>
              <a:t>不考虑散列函数的性能，只考虑其正确性</a:t>
            </a:r>
          </a:p>
          <a:p>
            <a:pPr>
              <a:buNone/>
            </a:pPr>
            <a:r>
              <a:rPr lang="en-US" altLang="zh-CN" dirty="0" smtClean="0"/>
              <a:t>   </a:t>
            </a:r>
            <a:r>
              <a:rPr lang="en-US" altLang="zh-CN" dirty="0" err="1" smtClean="0"/>
              <a:t>A.</a:t>
            </a:r>
            <a:r>
              <a:rPr lang="en-US" altLang="zh-CN" i="1" dirty="0" err="1" smtClean="0"/>
              <a:t>h</a:t>
            </a:r>
            <a:r>
              <a:rPr lang="en-US" altLang="zh-CN" dirty="0" smtClean="0"/>
              <a:t>(</a:t>
            </a:r>
            <a:r>
              <a:rPr lang="en-US" altLang="zh-CN" i="1" dirty="0" smtClean="0"/>
              <a:t>k</a:t>
            </a:r>
            <a:r>
              <a:rPr lang="en-US" altLang="zh-CN" dirty="0" smtClean="0"/>
              <a:t>)=1</a:t>
            </a:r>
          </a:p>
          <a:p>
            <a:pPr>
              <a:buNone/>
            </a:pPr>
            <a:r>
              <a:rPr lang="en-US" altLang="zh-CN" i="1" dirty="0" smtClean="0"/>
              <a:t>   </a:t>
            </a:r>
            <a:r>
              <a:rPr lang="en-US" altLang="zh-CN" dirty="0" err="1" smtClean="0"/>
              <a:t>B</a:t>
            </a:r>
            <a:r>
              <a:rPr lang="en-US" altLang="zh-CN" i="1" dirty="0" err="1" smtClean="0"/>
              <a:t>.h</a:t>
            </a:r>
            <a:r>
              <a:rPr lang="en-US" altLang="zh-CN" dirty="0" smtClean="0"/>
              <a:t>(</a:t>
            </a:r>
            <a:r>
              <a:rPr lang="en-US" altLang="zh-CN" i="1" dirty="0" smtClean="0"/>
              <a:t>k</a:t>
            </a:r>
            <a:r>
              <a:rPr lang="en-US" altLang="zh-CN" dirty="0" smtClean="0"/>
              <a:t>)=</a:t>
            </a:r>
            <a:r>
              <a:rPr lang="en-US" altLang="zh-CN" i="1" dirty="0" err="1" smtClean="0"/>
              <a:t>k</a:t>
            </a:r>
            <a:r>
              <a:rPr lang="en-US" altLang="zh-CN" dirty="0" err="1" smtClean="0"/>
              <a:t>mod</a:t>
            </a:r>
            <a:r>
              <a:rPr lang="en-US" altLang="zh-CN" i="1" dirty="0" err="1" smtClean="0"/>
              <a:t>n</a:t>
            </a:r>
            <a:r>
              <a:rPr lang="en-US" altLang="zh-CN" dirty="0" smtClean="0"/>
              <a:t>, </a:t>
            </a:r>
            <a:r>
              <a:rPr lang="zh-CN" altLang="en-US" dirty="0" smtClean="0"/>
              <a:t>其中</a:t>
            </a:r>
            <a:r>
              <a:rPr lang="en-US" altLang="zh-CN" dirty="0" smtClean="0"/>
              <a:t>n</a:t>
            </a:r>
            <a:r>
              <a:rPr lang="zh-CN" altLang="en-US" dirty="0" smtClean="0"/>
              <a:t>是一个素数</a:t>
            </a:r>
            <a:endParaRPr lang="en-US" altLang="zh-CN" dirty="0" smtClean="0"/>
          </a:p>
          <a:p>
            <a:pPr>
              <a:buNone/>
            </a:pPr>
            <a:r>
              <a:rPr lang="en-US" altLang="zh-CN" i="1" dirty="0" smtClean="0"/>
              <a:t>   </a:t>
            </a:r>
            <a:r>
              <a:rPr lang="en-US" altLang="zh-CN" dirty="0" err="1" smtClean="0"/>
              <a:t>C</a:t>
            </a:r>
            <a:r>
              <a:rPr lang="en-US" altLang="zh-CN" i="1" dirty="0" err="1" smtClean="0"/>
              <a:t>.h</a:t>
            </a:r>
            <a:r>
              <a:rPr lang="en-US" altLang="zh-CN" dirty="0" smtClean="0"/>
              <a:t>(</a:t>
            </a:r>
            <a:r>
              <a:rPr lang="en-US" altLang="zh-CN" i="1" dirty="0" smtClean="0"/>
              <a:t>k</a:t>
            </a:r>
            <a:r>
              <a:rPr lang="en-US" altLang="zh-CN" dirty="0" smtClean="0"/>
              <a:t>)=</a:t>
            </a:r>
            <a:r>
              <a:rPr lang="en-US" altLang="zh-CN" i="1" dirty="0" smtClean="0"/>
              <a:t>k</a:t>
            </a:r>
            <a:r>
              <a:rPr lang="en-US" altLang="zh-CN" dirty="0" smtClean="0"/>
              <a:t>/</a:t>
            </a:r>
            <a:r>
              <a:rPr lang="en-US" altLang="zh-CN" i="1" dirty="0" smtClean="0"/>
              <a:t>n</a:t>
            </a:r>
            <a:r>
              <a:rPr lang="en-US" altLang="zh-CN" dirty="0" smtClean="0"/>
              <a:t>, </a:t>
            </a:r>
            <a:r>
              <a:rPr lang="zh-CN" altLang="en-US" dirty="0" smtClean="0"/>
              <a:t>其中</a:t>
            </a:r>
            <a:r>
              <a:rPr lang="en-US" altLang="zh-CN" dirty="0" smtClean="0"/>
              <a:t>k</a:t>
            </a:r>
            <a:r>
              <a:rPr lang="zh-CN" altLang="en-US" dirty="0" smtClean="0"/>
              <a:t>和</a:t>
            </a:r>
            <a:r>
              <a:rPr lang="en-US" altLang="zh-CN" dirty="0" smtClean="0"/>
              <a:t>n</a:t>
            </a:r>
            <a:r>
              <a:rPr lang="zh-CN" altLang="en-US" dirty="0" smtClean="0"/>
              <a:t>都是整数  </a:t>
            </a:r>
            <a:r>
              <a:rPr lang="en-US" altLang="zh-CN" dirty="0" err="1" smtClean="0"/>
              <a:t>D.</a:t>
            </a:r>
            <a:r>
              <a:rPr lang="en-US" altLang="zh-CN" i="1" dirty="0" err="1" smtClean="0"/>
              <a:t>h</a:t>
            </a:r>
            <a:r>
              <a:rPr lang="en-US" altLang="zh-CN" dirty="0" smtClean="0"/>
              <a:t>(</a:t>
            </a:r>
            <a:r>
              <a:rPr lang="en-US" altLang="zh-CN" i="1" dirty="0" smtClean="0"/>
              <a:t>k</a:t>
            </a:r>
            <a:r>
              <a:rPr lang="en-US" altLang="zh-CN" dirty="0" smtClean="0"/>
              <a:t>)=(</a:t>
            </a:r>
            <a:r>
              <a:rPr lang="en-US" altLang="zh-CN" i="1" dirty="0" err="1" smtClean="0"/>
              <a:t>k</a:t>
            </a:r>
            <a:r>
              <a:rPr lang="en-US" altLang="zh-CN" dirty="0" err="1" smtClean="0"/>
              <a:t>+</a:t>
            </a:r>
            <a:r>
              <a:rPr lang="en-US" altLang="zh-CN" i="1" dirty="0" err="1" smtClean="0"/>
              <a:t>Random</a:t>
            </a:r>
            <a:r>
              <a:rPr lang="en-US" altLang="zh-CN" dirty="0" smtClean="0"/>
              <a:t>(</a:t>
            </a:r>
            <a:r>
              <a:rPr lang="en-US" altLang="zh-CN" i="1" dirty="0" smtClean="0"/>
              <a:t>n</a:t>
            </a:r>
            <a:r>
              <a:rPr lang="en-US" altLang="zh-CN" dirty="0" smtClean="0"/>
              <a:t>))</a:t>
            </a:r>
          </a:p>
          <a:p>
            <a:pPr>
              <a:buNone/>
            </a:pPr>
            <a:endParaRPr lang="en-US" altLang="zh-CN" dirty="0" smtClean="0"/>
          </a:p>
          <a:p>
            <a:pPr>
              <a:buNone/>
            </a:pPr>
            <a:r>
              <a:rPr lang="zh-CN" altLang="en-US" dirty="0" smtClean="0"/>
              <a:t>   答案：</a:t>
            </a:r>
            <a:r>
              <a:rPr lang="en-US" altLang="zh-CN" dirty="0" smtClean="0"/>
              <a:t>AB</a:t>
            </a:r>
          </a:p>
          <a:p>
            <a:pPr>
              <a:buNone/>
            </a:pPr>
            <a:r>
              <a:rPr lang="en-US" altLang="zh-CN" dirty="0" smtClean="0"/>
              <a:t>   </a:t>
            </a:r>
            <a:r>
              <a:rPr lang="zh-CN" altLang="en-US" dirty="0" smtClean="0"/>
              <a:t>考点：散列函数的理论合理性</a:t>
            </a:r>
            <a:endParaRPr lang="en-US" altLang="zh-CN" dirty="0" smtClean="0"/>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b="1" dirty="0" smtClean="0"/>
              <a:t>Question 1</a:t>
            </a:r>
          </a:p>
          <a:p>
            <a:r>
              <a:rPr lang="zh-CN" altLang="en-US" dirty="0" smtClean="0"/>
              <a:t>下图中的强连通分量的个数为多少个？</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答案：</a:t>
            </a:r>
            <a:r>
              <a:rPr lang="en-US" altLang="zh-CN" dirty="0" smtClean="0"/>
              <a:t>3</a:t>
            </a:r>
          </a:p>
          <a:p>
            <a:r>
              <a:rPr lang="zh-CN" altLang="en-US" dirty="0" smtClean="0"/>
              <a:t>考点：强连通分量的概念</a:t>
            </a:r>
          </a:p>
          <a:p>
            <a:endParaRPr lang="zh-CN" altLang="en-US" dirty="0"/>
          </a:p>
        </p:txBody>
      </p:sp>
      <p:sp>
        <p:nvSpPr>
          <p:cNvPr id="3" name="标题 2"/>
          <p:cNvSpPr>
            <a:spLocks noGrp="1"/>
          </p:cNvSpPr>
          <p:nvPr>
            <p:ph type="title"/>
          </p:nvPr>
        </p:nvSpPr>
        <p:spPr/>
        <p:txBody>
          <a:bodyPr/>
          <a:lstStyle/>
          <a:p>
            <a:r>
              <a:rPr lang="zh-CN" altLang="en-US" dirty="0" smtClean="0"/>
              <a:t>图</a:t>
            </a:r>
            <a:endParaRPr lang="zh-CN" altLang="en-US" dirty="0"/>
          </a:p>
        </p:txBody>
      </p:sp>
      <p:pic>
        <p:nvPicPr>
          <p:cNvPr id="4" name="图片 3" descr="pkudsalgo_images_w7-1.png"/>
          <p:cNvPicPr>
            <a:picLocks noChangeAspect="1"/>
          </p:cNvPicPr>
          <p:nvPr/>
        </p:nvPicPr>
        <p:blipFill>
          <a:blip r:embed="rId2" cstate="print"/>
          <a:stretch>
            <a:fillRect/>
          </a:stretch>
        </p:blipFill>
        <p:spPr>
          <a:xfrm>
            <a:off x="500034" y="2643182"/>
            <a:ext cx="7072330" cy="22796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85794"/>
            <a:ext cx="8229600" cy="5221497"/>
          </a:xfrm>
        </p:spPr>
        <p:txBody>
          <a:bodyPr/>
          <a:lstStyle/>
          <a:p>
            <a:r>
              <a:rPr lang="en-US" altLang="zh-CN" b="1" dirty="0" smtClean="0"/>
              <a:t>Question 4</a:t>
            </a:r>
          </a:p>
          <a:p>
            <a:r>
              <a:rPr lang="zh-CN" altLang="en-US" dirty="0" smtClean="0"/>
              <a:t>有一个表长为</a:t>
            </a:r>
            <a:r>
              <a:rPr lang="en-US" altLang="zh-CN" dirty="0" smtClean="0"/>
              <a:t>m</a:t>
            </a:r>
            <a:r>
              <a:rPr lang="zh-CN" altLang="en-US" dirty="0" smtClean="0"/>
              <a:t>的散列表，初始状态为空，现将</a:t>
            </a:r>
            <a:r>
              <a:rPr lang="en-US" altLang="zh-CN" dirty="0" smtClean="0"/>
              <a:t>n (n</a:t>
            </a:r>
            <a:r>
              <a:rPr lang="zh-CN" altLang="en-US" dirty="0" smtClean="0"/>
              <a:t>小于</a:t>
            </a:r>
            <a:r>
              <a:rPr lang="en-US" altLang="zh-CN" dirty="0" smtClean="0"/>
              <a:t>m) </a:t>
            </a:r>
            <a:r>
              <a:rPr lang="zh-CN" altLang="en-US" dirty="0" smtClean="0"/>
              <a:t>个不同的关键码插入到散列表中，解决冲突的方法是用线性探测法。如果这</a:t>
            </a:r>
            <a:r>
              <a:rPr lang="en-US" altLang="zh-CN" dirty="0" smtClean="0"/>
              <a:t>n</a:t>
            </a:r>
            <a:r>
              <a:rPr lang="zh-CN" altLang="en-US" dirty="0" smtClean="0"/>
              <a:t>个关键码的散列地址都相同，则探测的总次数是 </a:t>
            </a:r>
            <a:r>
              <a:rPr lang="en-US" altLang="zh-CN" dirty="0" smtClean="0"/>
              <a:t>_____________</a:t>
            </a:r>
            <a:r>
              <a:rPr lang="zh-CN" altLang="en-US" dirty="0" smtClean="0"/>
              <a:t>。 </a:t>
            </a:r>
            <a:br>
              <a:rPr lang="zh-CN" altLang="en-US" dirty="0" smtClean="0"/>
            </a:br>
            <a:r>
              <a:rPr lang="zh-CN" altLang="en-US" dirty="0" smtClean="0"/>
              <a:t>提示：答案为含</a:t>
            </a:r>
            <a:r>
              <a:rPr lang="en-US" altLang="zh-CN" dirty="0" smtClean="0"/>
              <a:t>n</a:t>
            </a:r>
            <a:r>
              <a:rPr lang="zh-CN" altLang="en-US" dirty="0" smtClean="0"/>
              <a:t>的表达式，如果有分号，请用</a:t>
            </a:r>
            <a:r>
              <a:rPr lang="en-US" altLang="zh-CN" dirty="0" smtClean="0"/>
              <a:t>/</a:t>
            </a:r>
            <a:r>
              <a:rPr lang="zh-CN" altLang="en-US" dirty="0" smtClean="0"/>
              <a:t>表示，乘法不打乘号</a:t>
            </a:r>
            <a:endParaRPr lang="en-US" altLang="zh-CN" dirty="0" smtClean="0"/>
          </a:p>
          <a:p>
            <a:endParaRPr lang="en-US" altLang="zh-CN" dirty="0" smtClean="0"/>
          </a:p>
          <a:p>
            <a:r>
              <a:rPr lang="zh-CN" altLang="en-US" dirty="0" smtClean="0"/>
              <a:t>答案：</a:t>
            </a:r>
            <a:r>
              <a:rPr lang="en-US" dirty="0" smtClean="0"/>
              <a:t>n(n-1)/2</a:t>
            </a:r>
          </a:p>
          <a:p>
            <a:r>
              <a:rPr lang="zh-CN" altLang="en-US" dirty="0" smtClean="0"/>
              <a:t>考点：散列表的冲突解决</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14356"/>
            <a:ext cx="8229600" cy="5292935"/>
          </a:xfrm>
        </p:spPr>
        <p:txBody>
          <a:bodyPr/>
          <a:lstStyle/>
          <a:p>
            <a:r>
              <a:rPr lang="en-US" altLang="zh-CN" b="1" dirty="0" smtClean="0"/>
              <a:t>Question 5</a:t>
            </a:r>
          </a:p>
          <a:p>
            <a:r>
              <a:rPr lang="zh-CN" altLang="en-US" dirty="0" smtClean="0"/>
              <a:t>在包含</a:t>
            </a:r>
            <a:r>
              <a:rPr lang="en-US" altLang="zh-CN" dirty="0" smtClean="0"/>
              <a:t>n</a:t>
            </a:r>
            <a:r>
              <a:rPr lang="zh-CN" altLang="en-US" dirty="0" smtClean="0"/>
              <a:t>个关键码的线性表里进行顺序检索，若检索第</a:t>
            </a:r>
            <a:r>
              <a:rPr lang="en-US" altLang="zh-CN" dirty="0" err="1" smtClean="0"/>
              <a:t>i</a:t>
            </a:r>
            <a:r>
              <a:rPr lang="zh-CN" altLang="en-US" dirty="0" smtClean="0"/>
              <a:t>个关键码的概率为</a:t>
            </a:r>
            <a:r>
              <a:rPr lang="en-US" altLang="zh-CN" i="1" dirty="0" smtClean="0"/>
              <a:t>Pi</a:t>
            </a:r>
            <a:r>
              <a:rPr lang="zh-CN" altLang="en-US" dirty="0" smtClean="0"/>
              <a:t>，</a:t>
            </a:r>
            <a:r>
              <a:rPr lang="en-US" altLang="zh-CN" i="1" dirty="0" smtClean="0"/>
              <a:t>Pi</a:t>
            </a:r>
            <a:r>
              <a:rPr lang="zh-CN" altLang="en-US" dirty="0" smtClean="0"/>
              <a:t>如下分布：</a:t>
            </a:r>
            <a:br>
              <a:rPr lang="zh-CN" altLang="en-US" dirty="0" smtClean="0"/>
            </a:br>
            <a:r>
              <a:rPr lang="en-US" altLang="zh-CN" i="1" dirty="0" smtClean="0"/>
              <a:t>P</a:t>
            </a:r>
            <a:r>
              <a:rPr lang="en-US" altLang="zh-CN" dirty="0" smtClean="0"/>
              <a:t>1=1/2,</a:t>
            </a:r>
            <a:r>
              <a:rPr lang="en-US" altLang="zh-CN" i="1" dirty="0" smtClean="0"/>
              <a:t>P</a:t>
            </a:r>
            <a:r>
              <a:rPr lang="en-US" altLang="zh-CN" dirty="0" smtClean="0"/>
              <a:t>2=1/4,…,</a:t>
            </a:r>
            <a:r>
              <a:rPr lang="en-US" altLang="zh-CN" i="1" dirty="0" err="1" smtClean="0"/>
              <a:t>Pn</a:t>
            </a:r>
            <a:r>
              <a:rPr lang="zh-CN" altLang="en-US" dirty="0" smtClean="0"/>
              <a:t>−</a:t>
            </a:r>
            <a:r>
              <a:rPr lang="en-US" altLang="zh-CN" dirty="0" smtClean="0"/>
              <a:t>1=1/2^(</a:t>
            </a:r>
            <a:r>
              <a:rPr lang="en-US" altLang="zh-CN" i="1" dirty="0" smtClean="0"/>
              <a:t>n</a:t>
            </a:r>
            <a:r>
              <a:rPr lang="zh-CN" altLang="en-US" dirty="0" smtClean="0"/>
              <a:t>−</a:t>
            </a:r>
            <a:r>
              <a:rPr lang="en-US" altLang="zh-CN" dirty="0" smtClean="0"/>
              <a:t>1),</a:t>
            </a:r>
            <a:r>
              <a:rPr lang="en-US" altLang="zh-CN" i="1" dirty="0" err="1" smtClean="0"/>
              <a:t>Pn</a:t>
            </a:r>
            <a:r>
              <a:rPr lang="en-US" altLang="zh-CN" dirty="0" smtClean="0"/>
              <a:t>=1/2^</a:t>
            </a:r>
            <a:r>
              <a:rPr lang="en-US" altLang="zh-CN" i="1" dirty="0" smtClean="0"/>
              <a:t>n</a:t>
            </a:r>
            <a:r>
              <a:rPr lang="zh-CN" altLang="en-US" dirty="0" smtClean="0"/>
              <a:t/>
            </a:r>
            <a:br>
              <a:rPr lang="zh-CN" altLang="en-US" dirty="0" smtClean="0"/>
            </a:br>
            <a:r>
              <a:rPr lang="zh-CN" altLang="en-US" dirty="0" smtClean="0"/>
              <a:t>求成功检索的平均检索长度 </a:t>
            </a:r>
            <a:br>
              <a:rPr lang="zh-CN" altLang="en-US" dirty="0" smtClean="0"/>
            </a:br>
            <a:r>
              <a:rPr lang="zh-CN" altLang="en-US" dirty="0" smtClean="0"/>
              <a:t>提示：答案是</a:t>
            </a:r>
            <a:r>
              <a:rPr lang="en-US" altLang="zh-CN" dirty="0" smtClean="0"/>
              <a:t>n</a:t>
            </a:r>
            <a:r>
              <a:rPr lang="zh-CN" altLang="en-US" dirty="0" smtClean="0"/>
              <a:t>趋于无穷大的时候的极限，所以是一个数字</a:t>
            </a:r>
            <a:endParaRPr lang="en-US" altLang="zh-CN" dirty="0" smtClean="0"/>
          </a:p>
          <a:p>
            <a:endParaRPr lang="en-US" altLang="zh-CN" dirty="0" smtClean="0"/>
          </a:p>
          <a:p>
            <a:r>
              <a:rPr lang="zh-CN" altLang="en-US" dirty="0" smtClean="0"/>
              <a:t>答案：</a:t>
            </a:r>
            <a:r>
              <a:rPr lang="en-US" altLang="zh-CN" dirty="0" smtClean="0"/>
              <a:t>2</a:t>
            </a:r>
          </a:p>
          <a:p>
            <a:r>
              <a:rPr lang="zh-CN" altLang="en-US" dirty="0" smtClean="0"/>
              <a:t>考点：平均检索长度 等差比数列求和</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6</a:t>
            </a:r>
            <a:r>
              <a:rPr lang="zh-CN" altLang="en-US" dirty="0" smtClean="0"/>
              <a:t>分钟演示</a:t>
            </a:r>
            <a:r>
              <a:rPr lang="en-US" altLang="zh-CN" dirty="0" smtClean="0"/>
              <a:t>15</a:t>
            </a:r>
            <a:r>
              <a:rPr lang="zh-CN" altLang="en-US" dirty="0" smtClean="0"/>
              <a:t>中排序方法</a:t>
            </a:r>
            <a:endParaRPr lang="en-US" altLang="zh-CN" dirty="0" smtClean="0"/>
          </a:p>
          <a:p>
            <a:r>
              <a:rPr lang="en-US" dirty="0" smtClean="0">
                <a:hlinkClick r:id="rId2"/>
              </a:rPr>
              <a:t>http://bilibili.kankanews.com/video/av685670/</a:t>
            </a:r>
            <a:endParaRPr lang="en-US" dirty="0" smtClean="0"/>
          </a:p>
          <a:p>
            <a:r>
              <a:rPr lang="zh-CN" altLang="en-US" dirty="0" smtClean="0"/>
              <a:t>方便复习！</a:t>
            </a:r>
            <a:endParaRPr lang="en-US" altLang="zh-CN" dirty="0" smtClean="0"/>
          </a:p>
          <a:p>
            <a:endParaRPr lang="en-US" altLang="zh-CN" dirty="0" smtClean="0"/>
          </a:p>
          <a:p>
            <a:r>
              <a:rPr lang="zh-CN" altLang="en-US" dirty="0" smtClean="0"/>
              <a:t>各种排序方法的舞蹈</a:t>
            </a:r>
            <a:endParaRPr lang="en-US" altLang="zh-CN" dirty="0" smtClean="0"/>
          </a:p>
          <a:p>
            <a:r>
              <a:rPr lang="zh-CN" altLang="en-US" dirty="0" smtClean="0"/>
              <a:t>（仅供娱乐</a:t>
            </a:r>
            <a:r>
              <a:rPr lang="en-US" altLang="zh-CN" dirty="0" smtClean="0"/>
              <a:t>~</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smtClean="0"/>
              <a:t>推荐视频</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2786050" y="2928934"/>
            <a:ext cx="3855544" cy="923330"/>
          </a:xfrm>
          <a:prstGeom prst="rect">
            <a:avLst/>
          </a:prstGeom>
          <a:noFill/>
        </p:spPr>
        <p:txBody>
          <a:bodyPr wrap="none" lIns="91440" tIns="45720" rIns="91440" bIns="45720">
            <a:spAutoFit/>
          </a:bodyPr>
          <a:lstStyle/>
          <a:p>
            <a:pPr algn="ctr"/>
            <a:r>
              <a:rPr lang="zh-CN" alt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谢谢大家！</a:t>
            </a:r>
            <a:endPar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57166"/>
            <a:ext cx="8229600" cy="5650125"/>
          </a:xfrm>
        </p:spPr>
        <p:txBody>
          <a:bodyPr>
            <a:normAutofit/>
          </a:bodyPr>
          <a:lstStyle/>
          <a:p>
            <a:r>
              <a:rPr lang="en-US" altLang="zh-CN" b="1" dirty="0" smtClean="0"/>
              <a:t>Question 2</a:t>
            </a:r>
          </a:p>
          <a:p>
            <a:r>
              <a:rPr lang="zh-CN" altLang="en-US" dirty="0" smtClean="0"/>
              <a:t>在有向图</a:t>
            </a:r>
            <a:r>
              <a:rPr lang="en-US" altLang="zh-CN" dirty="0" smtClean="0"/>
              <a:t>G</a:t>
            </a:r>
            <a:r>
              <a:rPr lang="zh-CN" altLang="en-US" dirty="0" smtClean="0"/>
              <a:t>的拓扑序列中，若顶点</a:t>
            </a:r>
            <a:r>
              <a:rPr lang="en-US" altLang="zh-CN" i="1" dirty="0" smtClean="0"/>
              <a:t>Vi</a:t>
            </a:r>
            <a:r>
              <a:rPr lang="zh-CN" altLang="en-US" dirty="0" smtClean="0"/>
              <a:t>在顶点</a:t>
            </a:r>
            <a:r>
              <a:rPr lang="en-US" altLang="zh-CN" i="1" dirty="0" err="1" smtClean="0"/>
              <a:t>Vj</a:t>
            </a:r>
            <a:r>
              <a:rPr lang="zh-CN" altLang="en-US" dirty="0" smtClean="0"/>
              <a:t>之前，则下列情形不可能出现的是（ ）。</a:t>
            </a:r>
          </a:p>
          <a:p>
            <a:r>
              <a:rPr lang="en-US" altLang="zh-CN" dirty="0" smtClean="0"/>
              <a:t>A.</a:t>
            </a:r>
            <a:r>
              <a:rPr lang="en-US" dirty="0" smtClean="0"/>
              <a:t> G</a:t>
            </a:r>
            <a:r>
              <a:rPr lang="zh-CN" altLang="en-US" dirty="0" smtClean="0"/>
              <a:t>中有边</a:t>
            </a:r>
            <a:r>
              <a:rPr lang="en-US" altLang="zh-CN" dirty="0" smtClean="0"/>
              <a:t>(</a:t>
            </a:r>
            <a:r>
              <a:rPr lang="en-US" i="1" dirty="0" err="1" smtClean="0"/>
              <a:t>Vi</a:t>
            </a:r>
            <a:r>
              <a:rPr lang="en-US" dirty="0" err="1" smtClean="0"/>
              <a:t>，</a:t>
            </a:r>
            <a:r>
              <a:rPr lang="en-US" i="1" dirty="0" err="1" smtClean="0"/>
              <a:t>Vj</a:t>
            </a:r>
            <a:r>
              <a:rPr lang="en-US" dirty="0" smtClean="0"/>
              <a:t>)</a:t>
            </a:r>
            <a:endParaRPr lang="en-US" altLang="zh-CN" dirty="0" smtClean="0"/>
          </a:p>
          <a:p>
            <a:r>
              <a:rPr lang="en-US" altLang="zh-CN" dirty="0" smtClean="0"/>
              <a:t>B.G</a:t>
            </a:r>
            <a:r>
              <a:rPr lang="zh-CN" altLang="en-US" dirty="0" smtClean="0"/>
              <a:t>中有一条从</a:t>
            </a:r>
            <a:r>
              <a:rPr lang="en-US" altLang="zh-CN" i="1" dirty="0" err="1" smtClean="0"/>
              <a:t>Vj</a:t>
            </a:r>
            <a:r>
              <a:rPr lang="zh-CN" altLang="en-US" dirty="0" smtClean="0"/>
              <a:t>到</a:t>
            </a:r>
            <a:r>
              <a:rPr lang="en-US" altLang="zh-CN" i="1" dirty="0" smtClean="0"/>
              <a:t>Vi</a:t>
            </a:r>
            <a:r>
              <a:rPr lang="zh-CN" altLang="en-US" dirty="0" smtClean="0"/>
              <a:t>的路径</a:t>
            </a:r>
            <a:endParaRPr lang="en-US" altLang="zh-CN" dirty="0" smtClean="0"/>
          </a:p>
          <a:p>
            <a:r>
              <a:rPr lang="en-US" altLang="zh-CN" dirty="0" smtClean="0"/>
              <a:t>C.G</a:t>
            </a:r>
            <a:r>
              <a:rPr lang="zh-CN" altLang="en-US" dirty="0" smtClean="0"/>
              <a:t>中没有边</a:t>
            </a:r>
            <a:r>
              <a:rPr lang="en-US" altLang="zh-CN" dirty="0" smtClean="0"/>
              <a:t>(</a:t>
            </a:r>
            <a:r>
              <a:rPr lang="en-US" altLang="zh-CN" i="1" dirty="0" err="1" smtClean="0"/>
              <a:t>Vi</a:t>
            </a:r>
            <a:r>
              <a:rPr lang="en-US" altLang="zh-CN" dirty="0" err="1" smtClean="0"/>
              <a:t>,</a:t>
            </a:r>
            <a:r>
              <a:rPr lang="en-US" altLang="zh-CN" i="1" dirty="0" err="1" smtClean="0"/>
              <a:t>Vj</a:t>
            </a:r>
            <a:r>
              <a:rPr lang="en-US" altLang="zh-CN" dirty="0" smtClean="0"/>
              <a:t>)</a:t>
            </a:r>
          </a:p>
          <a:p>
            <a:r>
              <a:rPr lang="en-US" altLang="zh-CN" dirty="0" smtClean="0"/>
              <a:t>D.G</a:t>
            </a:r>
            <a:r>
              <a:rPr lang="zh-CN" altLang="en-US" dirty="0" smtClean="0"/>
              <a:t>中有一条从</a:t>
            </a:r>
            <a:r>
              <a:rPr lang="en-US" altLang="zh-CN" i="1" dirty="0" smtClean="0"/>
              <a:t>Vi</a:t>
            </a:r>
            <a:r>
              <a:rPr lang="zh-CN" altLang="en-US" dirty="0" smtClean="0"/>
              <a:t>到</a:t>
            </a:r>
            <a:r>
              <a:rPr lang="en-US" altLang="zh-CN" i="1" dirty="0" err="1" smtClean="0"/>
              <a:t>Vj</a:t>
            </a:r>
            <a:r>
              <a:rPr lang="zh-CN" altLang="en-US" dirty="0" smtClean="0"/>
              <a:t>的路径</a:t>
            </a:r>
            <a:endParaRPr lang="en-US" altLang="zh-CN" dirty="0" smtClean="0"/>
          </a:p>
          <a:p>
            <a:endParaRPr lang="en-US" altLang="zh-CN" dirty="0" smtClean="0"/>
          </a:p>
          <a:p>
            <a:r>
              <a:rPr lang="zh-CN" altLang="en-US" dirty="0" smtClean="0"/>
              <a:t>答案：</a:t>
            </a:r>
            <a:r>
              <a:rPr lang="en-US" altLang="zh-CN" dirty="0" smtClean="0"/>
              <a:t>B</a:t>
            </a:r>
          </a:p>
          <a:p>
            <a:r>
              <a:rPr lang="zh-CN" altLang="en-US" dirty="0" smtClean="0"/>
              <a:t>考点：拓扑排序</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b="1" dirty="0" smtClean="0"/>
              <a:t>Question 3</a:t>
            </a:r>
          </a:p>
          <a:p>
            <a:r>
              <a:rPr lang="zh-CN" altLang="en-US" dirty="0" smtClean="0"/>
              <a:t>无向图</a:t>
            </a:r>
            <a:r>
              <a:rPr lang="en-US" i="1" dirty="0" smtClean="0"/>
              <a:t>G</a:t>
            </a:r>
            <a:r>
              <a:rPr lang="en-US" dirty="0" smtClean="0"/>
              <a:t>=(</a:t>
            </a:r>
            <a:r>
              <a:rPr lang="en-US" i="1" dirty="0" smtClean="0"/>
              <a:t>V</a:t>
            </a:r>
            <a:r>
              <a:rPr lang="en-US" dirty="0" smtClean="0"/>
              <a:t>,</a:t>
            </a:r>
            <a:r>
              <a:rPr lang="en-US" i="1" dirty="0" smtClean="0"/>
              <a:t>E</a:t>
            </a:r>
            <a:r>
              <a:rPr lang="en-US" dirty="0" smtClean="0"/>
              <a:t>)，</a:t>
            </a:r>
            <a:r>
              <a:rPr lang="zh-CN" altLang="en-US" dirty="0" smtClean="0"/>
              <a:t>其中：</a:t>
            </a:r>
            <a:r>
              <a:rPr lang="en-US" i="1" dirty="0" smtClean="0"/>
              <a:t>V</a:t>
            </a:r>
            <a:r>
              <a:rPr lang="en-US" dirty="0" smtClean="0"/>
              <a:t>={</a:t>
            </a:r>
            <a:r>
              <a:rPr lang="en-US" i="1" dirty="0" err="1" smtClean="0"/>
              <a:t>a</a:t>
            </a:r>
            <a:r>
              <a:rPr lang="en-US" dirty="0" err="1" smtClean="0"/>
              <a:t>,</a:t>
            </a:r>
            <a:r>
              <a:rPr lang="en-US" i="1" dirty="0" err="1" smtClean="0"/>
              <a:t>b</a:t>
            </a:r>
            <a:r>
              <a:rPr lang="en-US" dirty="0" err="1" smtClean="0"/>
              <a:t>,</a:t>
            </a:r>
            <a:r>
              <a:rPr lang="en-US" i="1" dirty="0" err="1" smtClean="0"/>
              <a:t>c</a:t>
            </a:r>
            <a:r>
              <a:rPr lang="en-US" dirty="0" err="1" smtClean="0"/>
              <a:t>,</a:t>
            </a:r>
            <a:r>
              <a:rPr lang="en-US" i="1" dirty="0" err="1" smtClean="0"/>
              <a:t>d</a:t>
            </a:r>
            <a:r>
              <a:rPr lang="en-US" dirty="0" err="1" smtClean="0"/>
              <a:t>,</a:t>
            </a:r>
            <a:r>
              <a:rPr lang="en-US" i="1" dirty="0" err="1" smtClean="0"/>
              <a:t>e</a:t>
            </a:r>
            <a:r>
              <a:rPr lang="en-US" dirty="0" err="1" smtClean="0"/>
              <a:t>,</a:t>
            </a:r>
            <a:r>
              <a:rPr lang="en-US" i="1" dirty="0" err="1" smtClean="0"/>
              <a:t>f</a:t>
            </a:r>
            <a:r>
              <a:rPr lang="en-US" dirty="0" smtClean="0"/>
              <a:t>}, </a:t>
            </a:r>
            <a:r>
              <a:rPr lang="en-US" i="1" dirty="0" smtClean="0"/>
              <a:t>E</a:t>
            </a:r>
            <a:r>
              <a:rPr lang="en-US" dirty="0" smtClean="0"/>
              <a:t>={(</a:t>
            </a:r>
            <a:r>
              <a:rPr lang="en-US" i="1" dirty="0" err="1" smtClean="0"/>
              <a:t>a</a:t>
            </a:r>
            <a:r>
              <a:rPr lang="en-US" dirty="0" err="1" smtClean="0"/>
              <a:t>,</a:t>
            </a:r>
            <a:r>
              <a:rPr lang="en-US" i="1" dirty="0" err="1" smtClean="0"/>
              <a:t>b</a:t>
            </a:r>
            <a:r>
              <a:rPr lang="en-US" dirty="0" smtClean="0"/>
              <a:t>),(</a:t>
            </a:r>
            <a:r>
              <a:rPr lang="en-US" i="1" dirty="0" err="1" smtClean="0"/>
              <a:t>a</a:t>
            </a:r>
            <a:r>
              <a:rPr lang="en-US" dirty="0" err="1" smtClean="0"/>
              <a:t>,</a:t>
            </a:r>
            <a:r>
              <a:rPr lang="en-US" i="1" dirty="0" err="1" smtClean="0"/>
              <a:t>e</a:t>
            </a:r>
            <a:r>
              <a:rPr lang="en-US" dirty="0" smtClean="0"/>
              <a:t>),(</a:t>
            </a:r>
            <a:r>
              <a:rPr lang="en-US" i="1" dirty="0" err="1" smtClean="0"/>
              <a:t>a</a:t>
            </a:r>
            <a:r>
              <a:rPr lang="en-US" dirty="0" err="1" smtClean="0"/>
              <a:t>,</a:t>
            </a:r>
            <a:r>
              <a:rPr lang="en-US" i="1" dirty="0" err="1" smtClean="0"/>
              <a:t>c</a:t>
            </a:r>
            <a:r>
              <a:rPr lang="en-US" dirty="0" smtClean="0"/>
              <a:t>),(</a:t>
            </a:r>
            <a:r>
              <a:rPr lang="en-US" i="1" dirty="0" err="1" smtClean="0"/>
              <a:t>b</a:t>
            </a:r>
            <a:r>
              <a:rPr lang="en-US" dirty="0" err="1" smtClean="0"/>
              <a:t>,</a:t>
            </a:r>
            <a:r>
              <a:rPr lang="en-US" i="1" dirty="0" err="1" smtClean="0"/>
              <a:t>e</a:t>
            </a:r>
            <a:r>
              <a:rPr lang="en-US" dirty="0" smtClean="0"/>
              <a:t>),(</a:t>
            </a:r>
            <a:r>
              <a:rPr lang="en-US" i="1" dirty="0" err="1" smtClean="0"/>
              <a:t>c</a:t>
            </a:r>
            <a:r>
              <a:rPr lang="en-US" dirty="0" err="1" smtClean="0"/>
              <a:t>,</a:t>
            </a:r>
            <a:r>
              <a:rPr lang="en-US" i="1" dirty="0" err="1" smtClean="0"/>
              <a:t>f</a:t>
            </a:r>
            <a:r>
              <a:rPr lang="en-US" dirty="0" smtClean="0"/>
              <a:t>),(</a:t>
            </a:r>
            <a:r>
              <a:rPr lang="en-US" i="1" dirty="0" err="1" smtClean="0"/>
              <a:t>f</a:t>
            </a:r>
            <a:r>
              <a:rPr lang="en-US" dirty="0" err="1" smtClean="0"/>
              <a:t>,</a:t>
            </a:r>
            <a:r>
              <a:rPr lang="en-US" i="1" dirty="0" err="1" smtClean="0"/>
              <a:t>d</a:t>
            </a:r>
            <a:r>
              <a:rPr lang="en-US" dirty="0" smtClean="0"/>
              <a:t>),(</a:t>
            </a:r>
            <a:r>
              <a:rPr lang="en-US" i="1" dirty="0" err="1" smtClean="0"/>
              <a:t>e</a:t>
            </a:r>
            <a:r>
              <a:rPr lang="en-US" dirty="0" err="1" smtClean="0"/>
              <a:t>,</a:t>
            </a:r>
            <a:r>
              <a:rPr lang="en-US" i="1" dirty="0" err="1" smtClean="0"/>
              <a:t>d</a:t>
            </a:r>
            <a:r>
              <a:rPr lang="en-US" dirty="0" smtClean="0"/>
              <a:t>)}，</a:t>
            </a:r>
            <a:r>
              <a:rPr lang="zh-CN" altLang="en-US" dirty="0" smtClean="0"/>
              <a:t>对该图进行深度优先遍历（优先访问编号小的结点），得到的顶点序列为？注意：答案中没有空格</a:t>
            </a:r>
          </a:p>
          <a:p>
            <a:endParaRPr lang="en-US" altLang="zh-CN" dirty="0" smtClean="0"/>
          </a:p>
          <a:p>
            <a:r>
              <a:rPr lang="zh-CN" altLang="en-US" dirty="0" smtClean="0"/>
              <a:t>答案：</a:t>
            </a:r>
            <a:r>
              <a:rPr lang="en-US" dirty="0" err="1" smtClean="0"/>
              <a:t>abedfc</a:t>
            </a:r>
            <a:endParaRPr lang="en-US" dirty="0" smtClean="0"/>
          </a:p>
          <a:p>
            <a:r>
              <a:rPr lang="zh-CN" altLang="en-US" dirty="0" smtClean="0"/>
              <a:t>考点：图的深搜</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71480"/>
            <a:ext cx="8229600" cy="5435811"/>
          </a:xfrm>
        </p:spPr>
        <p:txBody>
          <a:bodyPr>
            <a:normAutofit/>
          </a:bodyPr>
          <a:lstStyle/>
          <a:p>
            <a:r>
              <a:rPr lang="en-US" altLang="zh-CN" b="1" dirty="0" smtClean="0"/>
              <a:t>Question 4</a:t>
            </a:r>
          </a:p>
          <a:p>
            <a:r>
              <a:rPr lang="zh-CN" altLang="en-US" dirty="0" smtClean="0"/>
              <a:t>下列关于最短路算法的说法正确的有：</a:t>
            </a:r>
          </a:p>
          <a:p>
            <a:r>
              <a:rPr lang="en-US" altLang="zh-CN" dirty="0" smtClean="0"/>
              <a:t>A.</a:t>
            </a:r>
            <a:r>
              <a:rPr lang="zh-CN" altLang="en-US" dirty="0" smtClean="0"/>
              <a:t>当图中不存在负权边时，</a:t>
            </a:r>
            <a:r>
              <a:rPr lang="en-US" altLang="zh-CN" dirty="0" err="1" smtClean="0"/>
              <a:t>Dijkstra</a:t>
            </a:r>
            <a:r>
              <a:rPr lang="zh-CN" altLang="en-US" dirty="0" smtClean="0"/>
              <a:t>算法能求出每对顶点间最短路径。</a:t>
            </a:r>
            <a:endParaRPr lang="en-US" altLang="zh-CN" dirty="0" smtClean="0"/>
          </a:p>
          <a:p>
            <a:r>
              <a:rPr lang="en-US" altLang="zh-CN" dirty="0" smtClean="0"/>
              <a:t>B.</a:t>
            </a:r>
            <a:r>
              <a:rPr lang="zh-CN" altLang="en-US" dirty="0" smtClean="0"/>
              <a:t> </a:t>
            </a:r>
            <a:r>
              <a:rPr lang="en-US" altLang="zh-CN" dirty="0" err="1" smtClean="0"/>
              <a:t>Dijkstra</a:t>
            </a:r>
            <a:r>
              <a:rPr lang="zh-CN" altLang="en-US" dirty="0" smtClean="0"/>
              <a:t>算法不能用于每对顶点间最短路计算。</a:t>
            </a:r>
            <a:endParaRPr lang="en-US" altLang="zh-CN" dirty="0" smtClean="0"/>
          </a:p>
          <a:p>
            <a:r>
              <a:rPr lang="en-US" altLang="zh-CN" dirty="0" smtClean="0"/>
              <a:t>C.</a:t>
            </a:r>
            <a:r>
              <a:rPr lang="zh-CN" altLang="en-US" dirty="0" smtClean="0"/>
              <a:t> 当图中存在负权回路时，</a:t>
            </a:r>
            <a:r>
              <a:rPr lang="en-US" altLang="zh-CN" dirty="0" err="1" smtClean="0"/>
              <a:t>Dijkstra</a:t>
            </a:r>
            <a:r>
              <a:rPr lang="zh-CN" altLang="en-US" dirty="0" smtClean="0"/>
              <a:t>算法也一定能求出源点到所有点的最短路。</a:t>
            </a:r>
            <a:endParaRPr lang="en-US" altLang="zh-CN" dirty="0" smtClean="0"/>
          </a:p>
          <a:p>
            <a:endParaRPr lang="en-US" altLang="zh-CN" dirty="0" smtClean="0"/>
          </a:p>
          <a:p>
            <a:r>
              <a:rPr lang="zh-CN" altLang="en-US" dirty="0" smtClean="0"/>
              <a:t>答案：</a:t>
            </a:r>
            <a:r>
              <a:rPr lang="en-US" altLang="zh-CN" dirty="0" smtClean="0"/>
              <a:t>A</a:t>
            </a:r>
          </a:p>
          <a:p>
            <a:r>
              <a:rPr lang="zh-CN" altLang="en-US" dirty="0" smtClean="0"/>
              <a:t>考点：</a:t>
            </a:r>
            <a:r>
              <a:rPr lang="en-US" altLang="zh-CN" dirty="0" err="1" smtClean="0"/>
              <a:t>Dijkstra</a:t>
            </a:r>
            <a:r>
              <a:rPr lang="zh-CN" altLang="en-US" dirty="0" smtClean="0"/>
              <a:t>算法的应用范围</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28604"/>
            <a:ext cx="8229600" cy="5578687"/>
          </a:xfrm>
        </p:spPr>
        <p:txBody>
          <a:bodyPr/>
          <a:lstStyle/>
          <a:p>
            <a:r>
              <a:rPr lang="en-US" altLang="zh-CN" b="1" dirty="0" smtClean="0"/>
              <a:t>Question 5</a:t>
            </a:r>
          </a:p>
          <a:p>
            <a:r>
              <a:rPr lang="zh-CN" altLang="en-US" dirty="0" smtClean="0"/>
              <a:t>请使用</a:t>
            </a:r>
            <a:r>
              <a:rPr lang="en-US" altLang="zh-CN" dirty="0" smtClean="0"/>
              <a:t>Prim</a:t>
            </a:r>
            <a:r>
              <a:rPr lang="zh-CN" altLang="en-US" dirty="0" smtClean="0"/>
              <a:t>算法从结点</a:t>
            </a:r>
            <a:r>
              <a:rPr lang="en-US" altLang="zh-CN" dirty="0" smtClean="0"/>
              <a:t>0</a:t>
            </a:r>
            <a:r>
              <a:rPr lang="zh-CN" altLang="en-US" dirty="0" smtClean="0"/>
              <a:t>出发求下图的最小生成树，依次写出每次被加入到最小生成树中边的编号（如果同时存在多条边满足要求，选择编号最小的）。顶点</a:t>
            </a:r>
            <a:r>
              <a:rPr lang="en-US" altLang="zh-CN" dirty="0" smtClean="0"/>
              <a:t>a</a:t>
            </a:r>
            <a:r>
              <a:rPr lang="zh-CN" altLang="en-US" dirty="0" smtClean="0"/>
              <a:t>到顶点</a:t>
            </a:r>
            <a:r>
              <a:rPr lang="en-US" altLang="zh-CN" dirty="0" smtClean="0"/>
              <a:t>b (a &lt; b)</a:t>
            </a:r>
            <a:r>
              <a:rPr lang="zh-CN" altLang="en-US" dirty="0" smtClean="0"/>
              <a:t>之间的边编号为</a:t>
            </a:r>
            <a:r>
              <a:rPr lang="en-US" altLang="zh-CN" dirty="0" err="1" smtClean="0"/>
              <a:t>ab</a:t>
            </a:r>
            <a:r>
              <a:rPr lang="zh-CN" altLang="en-US" dirty="0" smtClean="0"/>
              <a:t>，例如图中权值为</a:t>
            </a:r>
            <a:r>
              <a:rPr lang="en-US" altLang="zh-CN" dirty="0" smtClean="0"/>
              <a:t>1</a:t>
            </a:r>
            <a:r>
              <a:rPr lang="zh-CN" altLang="en-US" dirty="0" smtClean="0"/>
              <a:t>的边编号为</a:t>
            </a:r>
            <a:r>
              <a:rPr lang="en-US" altLang="zh-CN" dirty="0" smtClean="0"/>
              <a:t>02</a:t>
            </a:r>
            <a:r>
              <a:rPr lang="zh-CN" altLang="en-US" dirty="0" smtClean="0"/>
              <a:t>。</a:t>
            </a:r>
            <a:r>
              <a:rPr lang="en-US" altLang="zh-CN" dirty="0" smtClean="0"/>
              <a:t>(</a:t>
            </a:r>
            <a:r>
              <a:rPr lang="zh-CN" altLang="en-US" dirty="0" smtClean="0"/>
              <a:t>不同编号之间用一个空格分隔） </a:t>
            </a:r>
            <a:endParaRPr lang="en-US" altLang="zh-CN" dirty="0" smtClean="0"/>
          </a:p>
          <a:p>
            <a:endParaRPr lang="en-US" altLang="zh-CN" dirty="0" smtClean="0"/>
          </a:p>
          <a:p>
            <a:endParaRPr lang="en-US" altLang="zh-CN" dirty="0" smtClean="0"/>
          </a:p>
          <a:p>
            <a:r>
              <a:rPr lang="zh-CN" altLang="en-US" dirty="0" smtClean="0"/>
              <a:t>答案：</a:t>
            </a:r>
            <a:r>
              <a:rPr lang="en-US" altLang="zh-CN" dirty="0" smtClean="0"/>
              <a:t>02 25 35 12 14</a:t>
            </a:r>
          </a:p>
          <a:p>
            <a:r>
              <a:rPr lang="zh-CN" altLang="en-US" dirty="0" smtClean="0"/>
              <a:t>考点：最小生成树的</a:t>
            </a:r>
            <a:r>
              <a:rPr lang="en-US" altLang="zh-CN" dirty="0" smtClean="0"/>
              <a:t>Prim</a:t>
            </a:r>
            <a:r>
              <a:rPr lang="zh-CN" altLang="en-US" dirty="0" smtClean="0"/>
              <a:t>算法</a:t>
            </a:r>
            <a:endParaRPr lang="en-US" altLang="zh-CN" dirty="0" smtClean="0"/>
          </a:p>
          <a:p>
            <a:endParaRPr lang="zh-CN" altLang="en-US" dirty="0" smtClean="0"/>
          </a:p>
          <a:p>
            <a:endParaRPr lang="zh-CN" altLang="en-US" dirty="0"/>
          </a:p>
        </p:txBody>
      </p:sp>
      <p:pic>
        <p:nvPicPr>
          <p:cNvPr id="4" name="图片 3" descr="pkudsalgo_images_w7-9.png"/>
          <p:cNvPicPr>
            <a:picLocks noChangeAspect="1"/>
          </p:cNvPicPr>
          <p:nvPr/>
        </p:nvPicPr>
        <p:blipFill>
          <a:blip r:embed="rId2" cstate="print"/>
          <a:stretch>
            <a:fillRect/>
          </a:stretch>
        </p:blipFill>
        <p:spPr>
          <a:xfrm>
            <a:off x="5524952" y="3143248"/>
            <a:ext cx="3619048" cy="300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smtClean="0"/>
              <a:t>Question 1</a:t>
            </a:r>
          </a:p>
          <a:p>
            <a:r>
              <a:rPr lang="zh-CN" altLang="en-US" dirty="0" smtClean="0"/>
              <a:t>已知一组元素的排序码为</a:t>
            </a:r>
            <a:r>
              <a:rPr lang="en-US" altLang="zh-CN" dirty="0" smtClean="0"/>
              <a:t>(46</a:t>
            </a:r>
            <a:r>
              <a:rPr lang="zh-CN" altLang="en-US" dirty="0" smtClean="0"/>
              <a:t>，</a:t>
            </a:r>
            <a:r>
              <a:rPr lang="en-US" altLang="zh-CN" dirty="0" smtClean="0"/>
              <a:t>74</a:t>
            </a:r>
            <a:r>
              <a:rPr lang="zh-CN" altLang="en-US" dirty="0" smtClean="0"/>
              <a:t>，</a:t>
            </a:r>
            <a:r>
              <a:rPr lang="en-US" altLang="zh-CN" dirty="0" smtClean="0"/>
              <a:t>16</a:t>
            </a:r>
            <a:r>
              <a:rPr lang="zh-CN" altLang="en-US" dirty="0" smtClean="0"/>
              <a:t>，</a:t>
            </a:r>
            <a:r>
              <a:rPr lang="en-US" altLang="zh-CN" dirty="0" smtClean="0"/>
              <a:t>53</a:t>
            </a:r>
            <a:r>
              <a:rPr lang="zh-CN" altLang="en-US" dirty="0" smtClean="0"/>
              <a:t>，</a:t>
            </a:r>
            <a:r>
              <a:rPr lang="en-US" altLang="zh-CN" dirty="0" smtClean="0"/>
              <a:t>14</a:t>
            </a:r>
            <a:r>
              <a:rPr lang="zh-CN" altLang="en-US" dirty="0" smtClean="0"/>
              <a:t>，</a:t>
            </a:r>
            <a:r>
              <a:rPr lang="en-US" altLang="zh-CN" dirty="0" smtClean="0"/>
              <a:t>26</a:t>
            </a:r>
            <a:r>
              <a:rPr lang="zh-CN" altLang="en-US" dirty="0" smtClean="0"/>
              <a:t>，</a:t>
            </a:r>
            <a:r>
              <a:rPr lang="en-US" altLang="zh-CN" dirty="0" smtClean="0"/>
              <a:t>40</a:t>
            </a:r>
            <a:r>
              <a:rPr lang="zh-CN" altLang="en-US" dirty="0" smtClean="0"/>
              <a:t>，</a:t>
            </a:r>
            <a:r>
              <a:rPr lang="en-US" altLang="zh-CN" dirty="0" smtClean="0"/>
              <a:t>38</a:t>
            </a:r>
            <a:r>
              <a:rPr lang="zh-CN" altLang="en-US" dirty="0" smtClean="0"/>
              <a:t>，</a:t>
            </a:r>
            <a:r>
              <a:rPr lang="en-US" altLang="zh-CN" dirty="0" smtClean="0"/>
              <a:t>86</a:t>
            </a:r>
            <a:r>
              <a:rPr lang="zh-CN" altLang="en-US" dirty="0" smtClean="0"/>
              <a:t>，</a:t>
            </a:r>
            <a:r>
              <a:rPr lang="en-US" altLang="zh-CN" dirty="0" smtClean="0"/>
              <a:t>65</a:t>
            </a:r>
            <a:r>
              <a:rPr lang="zh-CN" altLang="en-US" dirty="0" smtClean="0"/>
              <a:t>，</a:t>
            </a:r>
            <a:r>
              <a:rPr lang="en-US" altLang="zh-CN" dirty="0" smtClean="0"/>
              <a:t>27</a:t>
            </a:r>
            <a:r>
              <a:rPr lang="zh-CN" altLang="en-US" dirty="0" smtClean="0"/>
              <a:t>，</a:t>
            </a:r>
            <a:r>
              <a:rPr lang="en-US" altLang="zh-CN" dirty="0" smtClean="0"/>
              <a:t>34)</a:t>
            </a:r>
            <a:r>
              <a:rPr lang="zh-CN" altLang="en-US" dirty="0" smtClean="0"/>
              <a:t>，利用直接插入排序的方法（第一个数字不用插入）</a:t>
            </a:r>
            <a:r>
              <a:rPr lang="en-US" altLang="zh-CN" dirty="0" smtClean="0"/>
              <a:t>,</a:t>
            </a:r>
            <a:r>
              <a:rPr lang="zh-CN" altLang="en-US" dirty="0" smtClean="0"/>
              <a:t>写出第四次向前面有序表插入一个元素后的排列结果。 注意：数字中间用一个空格隔开，不要写逗号和括号。答案一共有</a:t>
            </a:r>
            <a:r>
              <a:rPr lang="en-US" altLang="zh-CN" dirty="0" smtClean="0"/>
              <a:t>12</a:t>
            </a:r>
            <a:r>
              <a:rPr lang="zh-CN" altLang="en-US" dirty="0" smtClean="0"/>
              <a:t>个数字。</a:t>
            </a:r>
          </a:p>
          <a:p>
            <a:endParaRPr lang="en-US" altLang="zh-CN" dirty="0" smtClean="0"/>
          </a:p>
          <a:p>
            <a:r>
              <a:rPr lang="zh-CN" altLang="en-US" dirty="0" smtClean="0"/>
              <a:t>答案： </a:t>
            </a:r>
            <a:r>
              <a:rPr lang="en-US" altLang="zh-CN" dirty="0" smtClean="0"/>
              <a:t>14 16 46 53 74 26 40 38 86 65 27 34</a:t>
            </a:r>
          </a:p>
          <a:p>
            <a:r>
              <a:rPr lang="zh-CN" altLang="en-US" dirty="0" smtClean="0"/>
              <a:t>考点：直接插入排序</a:t>
            </a:r>
            <a:endParaRPr lang="zh-CN" altLang="en-US" dirty="0"/>
          </a:p>
        </p:txBody>
      </p:sp>
      <p:sp>
        <p:nvSpPr>
          <p:cNvPr id="3" name="标题 2"/>
          <p:cNvSpPr>
            <a:spLocks noGrp="1"/>
          </p:cNvSpPr>
          <p:nvPr>
            <p:ph type="title"/>
          </p:nvPr>
        </p:nvSpPr>
        <p:spPr/>
        <p:txBody>
          <a:bodyPr/>
          <a:lstStyle/>
          <a:p>
            <a:r>
              <a:rPr lang="zh-CN" altLang="en-US" dirty="0" smtClean="0"/>
              <a:t>内排序（</a:t>
            </a:r>
            <a:r>
              <a:rPr lang="en-US" altLang="zh-CN" dirty="0" smtClean="0"/>
              <a:t>1</a:t>
            </a:r>
            <a:r>
              <a:rPr lang="zh-CN" altLang="en-US" dirty="0" smtClean="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smtClean="0"/>
              <a:t>Question 2</a:t>
            </a:r>
          </a:p>
          <a:p>
            <a:r>
              <a:rPr lang="zh-CN" altLang="en-US" dirty="0" smtClean="0"/>
              <a:t>对于序列</a:t>
            </a:r>
            <a:r>
              <a:rPr lang="en-US" altLang="zh-CN" dirty="0" smtClean="0"/>
              <a:t>{E</a:t>
            </a:r>
            <a:r>
              <a:rPr lang="zh-CN" altLang="en-US" dirty="0" smtClean="0"/>
              <a:t>，</a:t>
            </a:r>
            <a:r>
              <a:rPr lang="en-US" altLang="zh-CN" dirty="0" smtClean="0"/>
              <a:t>A</a:t>
            </a:r>
            <a:r>
              <a:rPr lang="zh-CN" altLang="en-US" dirty="0" smtClean="0"/>
              <a:t>，</a:t>
            </a:r>
            <a:r>
              <a:rPr lang="en-US" altLang="zh-CN" dirty="0" smtClean="0"/>
              <a:t>S</a:t>
            </a:r>
            <a:r>
              <a:rPr lang="zh-CN" altLang="en-US" dirty="0" smtClean="0"/>
              <a:t>，</a:t>
            </a:r>
            <a:r>
              <a:rPr lang="en-US" altLang="zh-CN" dirty="0" smtClean="0"/>
              <a:t>Y</a:t>
            </a:r>
            <a:r>
              <a:rPr lang="zh-CN" altLang="en-US" dirty="0" smtClean="0"/>
              <a:t>，</a:t>
            </a:r>
            <a:r>
              <a:rPr lang="en-US" altLang="zh-CN" dirty="0" smtClean="0"/>
              <a:t>Q</a:t>
            </a:r>
            <a:r>
              <a:rPr lang="zh-CN" altLang="en-US" dirty="0" smtClean="0"/>
              <a:t>，</a:t>
            </a:r>
            <a:r>
              <a:rPr lang="en-US" altLang="zh-CN" dirty="0" smtClean="0"/>
              <a:t>U</a:t>
            </a:r>
            <a:r>
              <a:rPr lang="zh-CN" altLang="en-US" dirty="0" smtClean="0"/>
              <a:t>，</a:t>
            </a:r>
            <a:r>
              <a:rPr lang="en-US" altLang="zh-CN" dirty="0" smtClean="0"/>
              <a:t>E</a:t>
            </a:r>
            <a:r>
              <a:rPr lang="zh-CN" altLang="en-US" dirty="0" smtClean="0"/>
              <a:t>，</a:t>
            </a:r>
            <a:r>
              <a:rPr lang="en-US" altLang="zh-CN" dirty="0" smtClean="0"/>
              <a:t>S</a:t>
            </a:r>
            <a:r>
              <a:rPr lang="zh-CN" altLang="en-US" dirty="0" smtClean="0"/>
              <a:t>，</a:t>
            </a:r>
            <a:r>
              <a:rPr lang="en-US" altLang="zh-CN" dirty="0" smtClean="0"/>
              <a:t>T</a:t>
            </a:r>
            <a:r>
              <a:rPr lang="zh-CN" altLang="en-US" dirty="0" smtClean="0"/>
              <a:t>，</a:t>
            </a:r>
            <a:r>
              <a:rPr lang="en-US" altLang="zh-CN" dirty="0" smtClean="0"/>
              <a:t>I</a:t>
            </a:r>
            <a:r>
              <a:rPr lang="zh-CN" altLang="en-US" dirty="0" smtClean="0"/>
              <a:t>，</a:t>
            </a:r>
            <a:r>
              <a:rPr lang="en-US" altLang="zh-CN" dirty="0" smtClean="0"/>
              <a:t>O</a:t>
            </a:r>
            <a:r>
              <a:rPr lang="zh-CN" altLang="en-US" dirty="0" smtClean="0"/>
              <a:t>，</a:t>
            </a:r>
            <a:r>
              <a:rPr lang="en-US" altLang="zh-CN" dirty="0" smtClean="0"/>
              <a:t>N}</a:t>
            </a:r>
            <a:r>
              <a:rPr lang="zh-CN" altLang="en-US" dirty="0" smtClean="0"/>
              <a:t>，以</a:t>
            </a:r>
            <a:r>
              <a:rPr lang="en-US" altLang="zh-CN" dirty="0" smtClean="0"/>
              <a:t>{6</a:t>
            </a:r>
            <a:r>
              <a:rPr lang="zh-CN" altLang="en-US" dirty="0" smtClean="0"/>
              <a:t>，</a:t>
            </a:r>
            <a:r>
              <a:rPr lang="en-US" altLang="zh-CN" dirty="0" smtClean="0"/>
              <a:t>3</a:t>
            </a:r>
            <a:r>
              <a:rPr lang="zh-CN" altLang="en-US" dirty="0" smtClean="0"/>
              <a:t>，</a:t>
            </a:r>
            <a:r>
              <a:rPr lang="en-US" altLang="zh-CN" dirty="0" smtClean="0"/>
              <a:t>1}</a:t>
            </a:r>
            <a:r>
              <a:rPr lang="zh-CN" altLang="en-US" dirty="0" smtClean="0"/>
              <a:t>为增量采用</a:t>
            </a:r>
            <a:r>
              <a:rPr lang="en-US" altLang="zh-CN" dirty="0" smtClean="0"/>
              <a:t>Shell</a:t>
            </a:r>
            <a:r>
              <a:rPr lang="zh-CN" altLang="en-US" dirty="0" smtClean="0"/>
              <a:t>排序。头两趟</a:t>
            </a:r>
            <a:r>
              <a:rPr lang="en-US" altLang="zh-CN" dirty="0" smtClean="0"/>
              <a:t>{6</a:t>
            </a:r>
            <a:r>
              <a:rPr lang="zh-CN" altLang="en-US" dirty="0" smtClean="0"/>
              <a:t>，</a:t>
            </a:r>
            <a:r>
              <a:rPr lang="en-US" altLang="zh-CN" dirty="0" smtClean="0"/>
              <a:t>3}</a:t>
            </a:r>
            <a:r>
              <a:rPr lang="zh-CN" altLang="en-US" dirty="0" smtClean="0"/>
              <a:t>增量排序后，关键字的累积比较次数为</a:t>
            </a:r>
            <a:r>
              <a:rPr lang="en-US" altLang="zh-CN" dirty="0" smtClean="0"/>
              <a:t>()</a:t>
            </a:r>
            <a:r>
              <a:rPr lang="zh-CN" altLang="en-US" dirty="0" smtClean="0"/>
              <a:t>。</a:t>
            </a:r>
          </a:p>
          <a:p>
            <a:endParaRPr lang="en-US" altLang="zh-CN" dirty="0" smtClean="0"/>
          </a:p>
          <a:p>
            <a:r>
              <a:rPr lang="zh-CN" altLang="en-US" dirty="0" smtClean="0"/>
              <a:t>答案：</a:t>
            </a:r>
            <a:r>
              <a:rPr lang="en-US" altLang="zh-CN" dirty="0" smtClean="0"/>
              <a:t>6+11=17</a:t>
            </a:r>
          </a:p>
          <a:p>
            <a:r>
              <a:rPr lang="zh-CN" altLang="en-US" dirty="0" smtClean="0"/>
              <a:t>考点：</a:t>
            </a:r>
            <a:r>
              <a:rPr lang="en-US" altLang="zh-CN" dirty="0" smtClean="0"/>
              <a:t>Shell</a:t>
            </a:r>
            <a:r>
              <a:rPr lang="zh-CN" altLang="en-US" dirty="0" smtClean="0"/>
              <a:t>排序、直接插入排序</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57166"/>
            <a:ext cx="8229600" cy="5650125"/>
          </a:xfrm>
        </p:spPr>
        <p:txBody>
          <a:bodyPr/>
          <a:lstStyle/>
          <a:p>
            <a:r>
              <a:rPr lang="en-US" altLang="zh-CN" b="1" dirty="0" smtClean="0"/>
              <a:t>Question 3</a:t>
            </a:r>
          </a:p>
          <a:p>
            <a:r>
              <a:rPr lang="zh-CN" altLang="en-US" dirty="0" smtClean="0"/>
              <a:t>某整型数组Ａ的１０个元素值依次为</a:t>
            </a:r>
            <a:r>
              <a:rPr lang="en-US" altLang="zh-CN" dirty="0" smtClean="0"/>
              <a:t>6,2,9,7,3,8,4,5,0,1,</a:t>
            </a:r>
            <a:r>
              <a:rPr lang="zh-CN" altLang="en-US" dirty="0" smtClean="0"/>
              <a:t>用快速排序方法（课程中介绍的快速排序实现方式），取第一个元素值６作为分割数，将Ａ中元素由小到大排序，写出快速排序第一次分隔后Ａ中的结果</a:t>
            </a:r>
            <a:r>
              <a:rPr lang="en-US" altLang="zh-CN" dirty="0" smtClean="0"/>
              <a:t>()</a:t>
            </a:r>
            <a:r>
              <a:rPr lang="zh-CN" altLang="en-US" dirty="0" smtClean="0"/>
              <a:t>。数字中间用一个空格隔开。</a:t>
            </a:r>
          </a:p>
          <a:p>
            <a:endParaRPr lang="en-US" altLang="zh-CN" dirty="0" smtClean="0"/>
          </a:p>
          <a:p>
            <a:r>
              <a:rPr lang="zh-CN" altLang="en-US" dirty="0" smtClean="0"/>
              <a:t>答案：</a:t>
            </a:r>
            <a:r>
              <a:rPr lang="en-US" altLang="zh-CN" dirty="0" smtClean="0"/>
              <a:t>1 2 0 5 3 4 6 8 7 9</a:t>
            </a:r>
          </a:p>
          <a:p>
            <a:r>
              <a:rPr lang="zh-CN" altLang="en-US" dirty="0" smtClean="0"/>
              <a:t>考点：快速排序</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TotalTime>
  <Words>1307</Words>
  <Application>Microsoft Office PowerPoint</Application>
  <PresentationFormat>全屏显示(4:3)</PresentationFormat>
  <Paragraphs>154</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聚合</vt:lpstr>
      <vt:lpstr>数据结构与算法（B） 期中后MOOC课程小测</vt:lpstr>
      <vt:lpstr>图</vt:lpstr>
      <vt:lpstr>幻灯片 3</vt:lpstr>
      <vt:lpstr>幻灯片 4</vt:lpstr>
      <vt:lpstr>幻灯片 5</vt:lpstr>
      <vt:lpstr>幻灯片 6</vt:lpstr>
      <vt:lpstr>内排序（1）</vt:lpstr>
      <vt:lpstr>幻灯片 8</vt:lpstr>
      <vt:lpstr>幻灯片 9</vt:lpstr>
      <vt:lpstr>幻灯片 10</vt:lpstr>
      <vt:lpstr>幻灯片 11</vt:lpstr>
      <vt:lpstr>内排序（2）</vt:lpstr>
      <vt:lpstr>幻灯片 13</vt:lpstr>
      <vt:lpstr>幻灯片 14</vt:lpstr>
      <vt:lpstr>幻灯片 15</vt:lpstr>
      <vt:lpstr>幻灯片 16</vt:lpstr>
      <vt:lpstr>检索</vt:lpstr>
      <vt:lpstr>幻灯片 18</vt:lpstr>
      <vt:lpstr>幻灯片 19</vt:lpstr>
      <vt:lpstr>幻灯片 20</vt:lpstr>
      <vt:lpstr>幻灯片 21</vt:lpstr>
      <vt:lpstr>推荐视频</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yhf</cp:lastModifiedBy>
  <cp:revision>6</cp:revision>
  <dcterms:created xsi:type="dcterms:W3CDTF">2014-06-04T02:07:51Z</dcterms:created>
  <dcterms:modified xsi:type="dcterms:W3CDTF">2014-06-05T01:56:48Z</dcterms:modified>
</cp:coreProperties>
</file>