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BB5D1B-8CD5-44DF-AB67-F8C5DAC40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6341D9F-1919-4756-BE34-9BD47F226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CA80EE-FA6E-4C67-99B5-580ED200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4422-06E2-4A69-9177-518CA79EDF8F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0E3D8E-6749-49CC-906A-7D9A19A1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69ACEC-2F70-4B9D-BA93-05BD0812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EC79-AB4E-4EB0-AFE8-6B0C1F67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3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FA0640-C8F2-476C-ADCE-D3FA0BF6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D1CAADD-C69D-45CC-8420-4E8518533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6D01A1-675D-496B-8DE7-F2B7289B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4422-06E2-4A69-9177-518CA79EDF8F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617B5C-A0D4-452D-9284-A079E5B0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CB189C-2FBD-4365-B02D-62CC158EB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EC79-AB4E-4EB0-AFE8-6B0C1F67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43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EC64122-728A-46DA-937F-5CAD1A847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B3D731-6BC8-45C1-B559-76ECD526A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5E6E08-3970-4E9A-BDF1-0B0161186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4422-06E2-4A69-9177-518CA79EDF8F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0EA6AF-09AF-4B1F-906E-4E8A8BF4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C697AD-22A1-49C1-811B-F83EFCB57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EC79-AB4E-4EB0-AFE8-6B0C1F67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05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43A06E-9C9D-450B-8DB1-4D03E6BDD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A754D7-FB72-417C-BC89-E3A30CD86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C3C345-7691-4473-AE1D-F18D76DB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4422-06E2-4A69-9177-518CA79EDF8F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37E17B-BE68-4995-93A0-2D960A95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698840-1822-4BCF-A956-1BBD22724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EC79-AB4E-4EB0-AFE8-6B0C1F67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46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92658E-DFC7-44CF-A8AC-7CADD3FA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955C54-84B7-4A3B-85AA-1E995D3ED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3AD829-36AA-42AC-9838-88F78B323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4422-06E2-4A69-9177-518CA79EDF8F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A4DE4A-2735-45F4-8773-CD3CCF617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BC4D94-A4F9-4D7C-99F2-436F1C88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EC79-AB4E-4EB0-AFE8-6B0C1F67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22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C86C8A-653F-41B9-9682-35862369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51F92A-0B04-49B7-826E-7EB5C63D1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9166EBD-7AAF-4519-9821-E42B37B89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5174F6-32BE-4D47-8F02-617A03EA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4422-06E2-4A69-9177-518CA79EDF8F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FF072A-F9F1-4D01-8F8C-5CD2CC96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23F87C-78CE-4BB6-BE75-1F337969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EC79-AB4E-4EB0-AFE8-6B0C1F67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41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C89684-357E-45CB-AAC1-D61D2EC4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BC609F-B63E-48CF-812D-DF64E7F1C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0B5F7C1-5C80-477C-B7B5-DA2E0E00E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A61F2DB-9A1F-4AFF-A258-83BADA83C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9940C34-428E-46B5-A74A-6CEB34785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E9E55EB-5B7E-4DEB-88D5-38C024BB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4422-06E2-4A69-9177-518CA79EDF8F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81E0A1A-C1D9-463D-8F91-51A3FA1C2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97CEC50-5CA2-43FF-9315-09119E2B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EC79-AB4E-4EB0-AFE8-6B0C1F67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26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6F8E0C-F8C8-4A74-9784-FC6649B3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5FAF881-2D05-4685-B107-5B538324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4422-06E2-4A69-9177-518CA79EDF8F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A1A40B0-16FB-40E1-927B-DD66E9D3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800AA0-A1AF-4E81-9681-3D8442E4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EC79-AB4E-4EB0-AFE8-6B0C1F67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17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6B3DAF5-5625-4619-8E77-C8B5BDBF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4422-06E2-4A69-9177-518CA79EDF8F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E7893B7-ED34-4F6E-956A-171D5B01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CA5808-F78C-46D2-BB4F-C19DD3CA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EC79-AB4E-4EB0-AFE8-6B0C1F67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77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766909-6DD7-486A-B2F6-BE7ADE4A1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7FDBF5-BE4A-4C1B-933B-1E0152BC7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D7C4030-2136-4C28-A847-ED9EC1A0E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77B1C1-C675-44AE-BAA2-0E84D3A3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4422-06E2-4A69-9177-518CA79EDF8F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55D8D7-C280-4FB2-B0F7-8316ADDD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35E047-DC20-480E-959B-ED9C0BC7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EC79-AB4E-4EB0-AFE8-6B0C1F67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16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84E0E-2528-48F0-8442-90B8A3E3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E11796E-934F-44B6-88AB-4D1E3527B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66540B-0F8C-49F8-97C0-2F343D2F5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B79AE5-C9DF-494B-ACBE-6B1D4B42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4422-06E2-4A69-9177-518CA79EDF8F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6A4D68-A79F-4FB5-AA9C-85503847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261EB5-3698-4DA6-B6ED-C12182DF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EC79-AB4E-4EB0-AFE8-6B0C1F67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83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52B1DAD-B495-4ACE-913F-58E3ADEB1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C9D415-F83B-4109-892B-BE92E312A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D08087-39BA-416C-B699-89F1BAF63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E4422-06E2-4A69-9177-518CA79EDF8F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32B989-62F3-48B8-A4F2-8C28DBFD9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B66F7E-A118-41CB-8ABE-D458F7639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9EC79-AB4E-4EB0-AFE8-6B0C1F67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92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31" Type="http://schemas.openxmlformats.org/officeDocument/2006/relationships/image" Target="../media/image4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7F62F716-9269-4E0B-B7F4-406B7763E2C9}"/>
              </a:ext>
            </a:extLst>
          </p:cNvPr>
          <p:cNvGrpSpPr/>
          <p:nvPr/>
        </p:nvGrpSpPr>
        <p:grpSpPr>
          <a:xfrm>
            <a:off x="2160806" y="536894"/>
            <a:ext cx="7870387" cy="5586368"/>
            <a:chOff x="2257279" y="511728"/>
            <a:chExt cx="7870387" cy="5586368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D28A3591-0074-429E-BEAA-BB4EA54D6D34}"/>
                </a:ext>
              </a:extLst>
            </p:cNvPr>
            <p:cNvGrpSpPr/>
            <p:nvPr/>
          </p:nvGrpSpPr>
          <p:grpSpPr>
            <a:xfrm>
              <a:off x="2936787" y="511728"/>
              <a:ext cx="7190879" cy="3670533"/>
              <a:chOff x="15264" y="326820"/>
              <a:chExt cx="7190879" cy="367053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3F306341-D97F-4E94-B2F6-49DA7D9979FC}"/>
                      </a:ext>
                    </a:extLst>
                  </p:cNvPr>
                  <p:cNvSpPr/>
                  <p:nvPr/>
                </p:nvSpPr>
                <p:spPr>
                  <a:xfrm>
                    <a:off x="115932" y="1359365"/>
                    <a:ext cx="6995020" cy="1609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                              =               </m:t>
                          </m:r>
                        </m:oMath>
                      </m:oMathPara>
                    </a14:m>
                    <a:endParaRPr lang="en-US" altLang="zh-TW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 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3F306341-D97F-4E94-B2F6-49DA7D9979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32" y="1359365"/>
                    <a:ext cx="6995020" cy="160928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" name="群組 9">
                <a:extLst>
                  <a:ext uri="{FF2B5EF4-FFF2-40B4-BE49-F238E27FC236}">
                    <a16:creationId xmlns:a16="http://schemas.microsoft.com/office/drawing/2014/main" id="{57EF67ED-40D5-4613-A5AE-4A0AD45FF2C3}"/>
                  </a:ext>
                </a:extLst>
              </p:cNvPr>
              <p:cNvGrpSpPr/>
              <p:nvPr/>
            </p:nvGrpSpPr>
            <p:grpSpPr>
              <a:xfrm>
                <a:off x="15264" y="326820"/>
                <a:ext cx="7190879" cy="3670533"/>
                <a:chOff x="15264" y="326820"/>
                <a:chExt cx="7190879" cy="3670533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" name="矩形 4">
                      <a:extLst>
                        <a:ext uri="{FF2B5EF4-FFF2-40B4-BE49-F238E27FC236}">
                          <a16:creationId xmlns:a16="http://schemas.microsoft.com/office/drawing/2014/main" id="{095D3FA9-2C69-4D49-8F96-71B7D657EC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123" y="326820"/>
                      <a:ext cx="6995020" cy="1609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          ×   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=            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oMath>
                        </m:oMathPara>
                      </a14:m>
                      <a:endParaRPr lang="en-US" altLang="zh-TW" b="0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endParaRPr>
                    </a:p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5" name="矩形 4">
                      <a:extLst>
                        <a:ext uri="{FF2B5EF4-FFF2-40B4-BE49-F238E27FC236}">
                          <a16:creationId xmlns:a16="http://schemas.microsoft.com/office/drawing/2014/main" id="{095D3FA9-2C69-4D49-8F96-71B7D657EC0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1123" y="326820"/>
                      <a:ext cx="6995020" cy="160928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" name="矩形 5">
                      <a:extLst>
                        <a:ext uri="{FF2B5EF4-FFF2-40B4-BE49-F238E27FC236}">
                          <a16:creationId xmlns:a16="http://schemas.microsoft.com/office/drawing/2014/main" id="{A13314A8-997A-45EE-AB4B-2F9D0E9A14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64" y="613444"/>
                      <a:ext cx="3693369" cy="33839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eqArr>
                                  <m:eqArrPr>
                                    <m:ctrlPr>
                                      <a:rPr lang="en-US" altLang="zh-TW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eqArr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d>
                          </m:oMath>
                        </m:oMathPara>
                      </a14:m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6" name="矩形 5">
                      <a:extLst>
                        <a:ext uri="{FF2B5EF4-FFF2-40B4-BE49-F238E27FC236}">
                          <a16:creationId xmlns:a16="http://schemas.microsoft.com/office/drawing/2014/main" id="{A13314A8-997A-45EE-AB4B-2F9D0E9A147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264" y="613444"/>
                      <a:ext cx="3693369" cy="338390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" name="矩形 7">
                      <a:extLst>
                        <a:ext uri="{FF2B5EF4-FFF2-40B4-BE49-F238E27FC236}">
                          <a16:creationId xmlns:a16="http://schemas.microsoft.com/office/drawing/2014/main" id="{D4596FA8-49DE-4837-8CC2-DA07218B1A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82221" y="985355"/>
                      <a:ext cx="1545671" cy="26400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eqArr>
                                  <m:eqArrPr>
                                    <m:ctrlPr>
                                      <a:rPr lang="en-US" altLang="zh-TW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eqArr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d>
                          </m:oMath>
                        </m:oMathPara>
                      </a14:m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" name="矩形 7">
                      <a:extLst>
                        <a:ext uri="{FF2B5EF4-FFF2-40B4-BE49-F238E27FC236}">
                          <a16:creationId xmlns:a16="http://schemas.microsoft.com/office/drawing/2014/main" id="{D4596FA8-49DE-4837-8CC2-DA07218B1AF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82221" y="985355"/>
                      <a:ext cx="1545671" cy="264008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矩形 8">
                      <a:extLst>
                        <a:ext uri="{FF2B5EF4-FFF2-40B4-BE49-F238E27FC236}">
                          <a16:creationId xmlns:a16="http://schemas.microsoft.com/office/drawing/2014/main" id="{7EB858AE-E454-4577-A928-AD30275F7D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41359" y="985355"/>
                      <a:ext cx="1545671" cy="26400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</m:d>
                          </m:oMath>
                        </m:oMathPara>
                      </a14:m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9" name="矩形 8">
                      <a:extLst>
                        <a:ext uri="{FF2B5EF4-FFF2-40B4-BE49-F238E27FC236}">
                          <a16:creationId xmlns:a16="http://schemas.microsoft.com/office/drawing/2014/main" id="{7EB858AE-E454-4577-A928-AD30275F7D1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1359" y="985355"/>
                      <a:ext cx="1545671" cy="264008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C2FDFDD-F6C5-4B88-9105-12F32CE1903E}"/>
                </a:ext>
              </a:extLst>
            </p:cNvPr>
            <p:cNvSpPr/>
            <p:nvPr/>
          </p:nvSpPr>
          <p:spPr>
            <a:xfrm>
              <a:off x="2257279" y="2187778"/>
              <a:ext cx="1459684" cy="4596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華康中圓體" panose="020F0509000000000000" pitchFamily="49" charset="-120"/>
                  <a:ea typeface="華康中圓體" panose="020F0509000000000000" pitchFamily="49" charset="-120"/>
                </a:rPr>
                <a:t>理想 </a:t>
              </a:r>
              <a:r>
                <a:rPr lang="en-US" altLang="zh-TW" dirty="0">
                  <a:solidFill>
                    <a:schemeClr val="tx1"/>
                  </a:solidFill>
                  <a:latin typeface="華康中圓體" panose="020F0509000000000000" pitchFamily="49" charset="-120"/>
                  <a:ea typeface="華康中圓體" panose="020F0509000000000000" pitchFamily="49" charset="-120"/>
                </a:rPr>
                <a:t>Y</a:t>
              </a:r>
              <a:endParaRPr lang="zh-TW" altLang="en-US" dirty="0">
                <a:solidFill>
                  <a:schemeClr val="tx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41EF809-6618-4A7F-BE79-8BE5AE9D4C0D}"/>
                </a:ext>
              </a:extLst>
            </p:cNvPr>
            <p:cNvSpPr/>
            <p:nvPr/>
          </p:nvSpPr>
          <p:spPr>
            <a:xfrm>
              <a:off x="2257279" y="3807027"/>
              <a:ext cx="1459684" cy="4596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華康中圓體" panose="020F0509000000000000" pitchFamily="49" charset="-120"/>
                  <a:ea typeface="華康中圓體" panose="020F0509000000000000" pitchFamily="49" charset="-120"/>
                </a:rPr>
                <a:t>預測 </a:t>
              </a:r>
              <a:r>
                <a:rPr lang="en-US" altLang="zh-TW" dirty="0">
                  <a:solidFill>
                    <a:schemeClr val="tx1"/>
                  </a:solidFill>
                  <a:latin typeface="華康中圓體" panose="020F0509000000000000" pitchFamily="49" charset="-120"/>
                  <a:ea typeface="華康中圓體" panose="020F0509000000000000" pitchFamily="49" charset="-120"/>
                </a:rPr>
                <a:t>Y</a:t>
              </a:r>
              <a:endParaRPr lang="zh-TW" altLang="en-US" dirty="0">
                <a:solidFill>
                  <a:schemeClr val="tx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39474668-46C2-412F-B01F-4518582EA5F8}"/>
                    </a:ext>
                  </a:extLst>
                </p:cNvPr>
                <p:cNvSpPr/>
                <p:nvPr/>
              </p:nvSpPr>
              <p:spPr>
                <a:xfrm>
                  <a:off x="2956888" y="2714187"/>
                  <a:ext cx="3693369" cy="338390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eqArr>
                              <m:eqArrPr>
                                <m:ctrlPr>
                                  <a:rPr lang="en-US" altLang="zh-TW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eqAr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d>
                      </m:oMath>
                    </m:oMathPara>
                  </a14:m>
                  <a:endParaRPr lang="en-US" altLang="zh-TW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 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39474668-46C2-412F-B01F-4518582EA5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6888" y="2714187"/>
                  <a:ext cx="3693369" cy="338390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54A33A56-7634-4751-B192-E1F338B48FBA}"/>
                    </a:ext>
                  </a:extLst>
                </p:cNvPr>
                <p:cNvSpPr/>
                <p:nvPr/>
              </p:nvSpPr>
              <p:spPr>
                <a:xfrm>
                  <a:off x="3031979" y="3482654"/>
                  <a:ext cx="6995020" cy="160928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                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                              =               </m:t>
                        </m:r>
                      </m:oMath>
                    </m:oMathPara>
                  </a14:m>
                  <a:endParaRPr lang="en-US" altLang="zh-TW" b="0" dirty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 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54A33A56-7634-4751-B192-E1F338B48F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1979" y="3482654"/>
                  <a:ext cx="6995020" cy="160928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A87A81CE-AFC4-4B00-8B9A-A71BA3FAA5BD}"/>
                    </a:ext>
                  </a:extLst>
                </p:cNvPr>
                <p:cNvSpPr/>
                <p:nvPr/>
              </p:nvSpPr>
              <p:spPr>
                <a:xfrm>
                  <a:off x="7849938" y="3108644"/>
                  <a:ext cx="1545671" cy="26400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eqArr>
                              <m:eqArrPr>
                                <m:ctrlPr>
                                  <a:rPr lang="en-US" altLang="zh-TW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TW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n-US" altLang="zh-TW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TW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n-US" altLang="zh-TW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TW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zh-TW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TW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n-US" altLang="zh-TW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TW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n-US" altLang="zh-TW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TW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TW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</m:eqAr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d>
                      </m:oMath>
                    </m:oMathPara>
                  </a14:m>
                  <a:endParaRPr lang="en-US" altLang="zh-TW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 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A87A81CE-AFC4-4B00-8B9A-A71BA3FAA5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9938" y="3108644"/>
                  <a:ext cx="1545671" cy="264008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55708F83-F4C4-4D5A-8046-28742F0FDBBC}"/>
                    </a:ext>
                  </a:extLst>
                </p:cNvPr>
                <p:cNvSpPr/>
                <p:nvPr/>
              </p:nvSpPr>
              <p:spPr>
                <a:xfrm>
                  <a:off x="5957406" y="3108644"/>
                  <a:ext cx="1545671" cy="26400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altLang="zh-TW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 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55708F83-F4C4-4D5A-8046-28742F0FDB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406" y="3108644"/>
                  <a:ext cx="1545671" cy="264008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681F6305-8640-402E-A00B-9AEDD2EF348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637" y="5377091"/>
            <a:ext cx="499268" cy="439374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B0358E56-6091-4062-8639-C958912B4D99}"/>
              </a:ext>
            </a:extLst>
          </p:cNvPr>
          <p:cNvSpPr/>
          <p:nvPr/>
        </p:nvSpPr>
        <p:spPr>
          <a:xfrm>
            <a:off x="7507271" y="5355421"/>
            <a:ext cx="2648356" cy="459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rgbClr val="FF0000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Why 0.66</a:t>
            </a:r>
            <a:r>
              <a:rPr lang="zh-TW" altLang="en-US" sz="3200" dirty="0">
                <a:solidFill>
                  <a:srgbClr val="FF0000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02341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1B83CB3A-55EF-4E54-A82E-3AA6AC2DB7A0}"/>
              </a:ext>
            </a:extLst>
          </p:cNvPr>
          <p:cNvGrpSpPr/>
          <p:nvPr/>
        </p:nvGrpSpPr>
        <p:grpSpPr>
          <a:xfrm>
            <a:off x="862488" y="353731"/>
            <a:ext cx="7190880" cy="3620197"/>
            <a:chOff x="2630589" y="0"/>
            <a:chExt cx="7190880" cy="362019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15DA6ED-A875-4E3B-93DC-EA3637D0C354}"/>
                    </a:ext>
                  </a:extLst>
                </p:cNvPr>
                <p:cNvSpPr/>
                <p:nvPr/>
              </p:nvSpPr>
              <p:spPr>
                <a:xfrm>
                  <a:off x="2630589" y="236288"/>
                  <a:ext cx="3693369" cy="338390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eqArr>
                              <m:eqArrPr>
                                <m:ctrlPr>
                                  <a:rPr lang="en-US" altLang="zh-TW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eqAr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d>
                      </m:oMath>
                    </m:oMathPara>
                  </a14:m>
                  <a:endParaRPr lang="en-US" altLang="zh-TW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 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15DA6ED-A875-4E3B-93DC-EA3637D0C3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0589" y="236288"/>
                  <a:ext cx="3693369" cy="338390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D281406A-D552-4C06-9C27-516F8C2F68CC}"/>
                </a:ext>
              </a:extLst>
            </p:cNvPr>
            <p:cNvGrpSpPr/>
            <p:nvPr/>
          </p:nvGrpSpPr>
          <p:grpSpPr>
            <a:xfrm>
              <a:off x="2731257" y="0"/>
              <a:ext cx="7090212" cy="3248285"/>
              <a:chOff x="2731257" y="0"/>
              <a:chExt cx="7090212" cy="324828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矩形 3">
                    <a:extLst>
                      <a:ext uri="{FF2B5EF4-FFF2-40B4-BE49-F238E27FC236}">
                        <a16:creationId xmlns:a16="http://schemas.microsoft.com/office/drawing/2014/main" id="{4773E901-0DC0-4593-93C0-F051F9014178}"/>
                      </a:ext>
                    </a:extLst>
                  </p:cNvPr>
                  <p:cNvSpPr/>
                  <p:nvPr/>
                </p:nvSpPr>
                <p:spPr>
                  <a:xfrm>
                    <a:off x="2826449" y="0"/>
                    <a:ext cx="6995020" cy="1609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   ×   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=            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en-US" altLang="zh-TW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 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" name="矩形 3">
                    <a:extLst>
                      <a:ext uri="{FF2B5EF4-FFF2-40B4-BE49-F238E27FC236}">
                        <a16:creationId xmlns:a16="http://schemas.microsoft.com/office/drawing/2014/main" id="{4773E901-0DC0-4593-93C0-F051F901417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6449" y="0"/>
                    <a:ext cx="6995020" cy="160928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114FAC85-BED3-41BE-B3B8-9B59122A6F2B}"/>
                      </a:ext>
                    </a:extLst>
                  </p:cNvPr>
                  <p:cNvSpPr/>
                  <p:nvPr/>
                </p:nvSpPr>
                <p:spPr>
                  <a:xfrm>
                    <a:off x="2731257" y="982209"/>
                    <a:ext cx="6995020" cy="1609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                              =               </m:t>
                          </m:r>
                        </m:oMath>
                      </m:oMathPara>
                    </a14:m>
                    <a:endParaRPr lang="en-US" altLang="zh-TW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 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114FAC85-BED3-41BE-B3B8-9B59122A6F2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31257" y="982209"/>
                    <a:ext cx="6995020" cy="160928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ACA583AE-7837-448D-96CC-A0F594C5409E}"/>
                      </a:ext>
                    </a:extLst>
                  </p:cNvPr>
                  <p:cNvSpPr/>
                  <p:nvPr/>
                </p:nvSpPr>
                <p:spPr>
                  <a:xfrm>
                    <a:off x="7297546" y="608199"/>
                    <a:ext cx="1545671" cy="26400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eqArr>
                                <m:eqArrPr>
                                  <m:ctrlPr>
                                    <a:rPr lang="en-US" altLang="zh-TW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eqAr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d>
                        </m:oMath>
                      </m:oMathPara>
                    </a14:m>
                    <a:endParaRPr lang="en-US" altLang="zh-TW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 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ACA583AE-7837-448D-96CC-A0F594C540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7546" y="608199"/>
                    <a:ext cx="1545671" cy="264008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0508393F-4420-435C-B07A-40BF94E0F183}"/>
                      </a:ext>
                    </a:extLst>
                  </p:cNvPr>
                  <p:cNvSpPr/>
                  <p:nvPr/>
                </p:nvSpPr>
                <p:spPr>
                  <a:xfrm>
                    <a:off x="5656684" y="608199"/>
                    <a:ext cx="1545671" cy="26400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 altLang="zh-TW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 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0508393F-4420-435C-B07A-40BF94E0F18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56684" y="608199"/>
                    <a:ext cx="1545671" cy="264008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7F1A6963-25D3-47C8-B069-D8B4A1D70BC6}"/>
              </a:ext>
            </a:extLst>
          </p:cNvPr>
          <p:cNvSpPr/>
          <p:nvPr/>
        </p:nvSpPr>
        <p:spPr>
          <a:xfrm>
            <a:off x="1168046" y="154316"/>
            <a:ext cx="3892491" cy="459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1.</a:t>
            </a:r>
            <a:r>
              <a:rPr lang="zh-TW" altLang="en-US" dirty="0">
                <a:solidFill>
                  <a:schemeClr val="tx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 計算</a:t>
            </a:r>
            <a:r>
              <a:rPr lang="en-US" altLang="zh-TW" dirty="0">
                <a:solidFill>
                  <a:schemeClr val="tx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W</a:t>
            </a:r>
            <a:r>
              <a:rPr lang="zh-TW" altLang="en-US" dirty="0">
                <a:solidFill>
                  <a:schemeClr val="tx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為多少時，</a:t>
            </a:r>
            <a:r>
              <a:rPr lang="en-US" altLang="zh-TW" dirty="0" err="1">
                <a:solidFill>
                  <a:schemeClr val="tx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totErr</a:t>
            </a:r>
            <a:r>
              <a:rPr lang="zh-TW" altLang="en-US" dirty="0">
                <a:solidFill>
                  <a:schemeClr val="tx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會有</a:t>
            </a:r>
            <a:r>
              <a:rPr lang="en-US" altLang="zh-TW" dirty="0">
                <a:solidFill>
                  <a:schemeClr val="tx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Min</a:t>
            </a:r>
            <a:r>
              <a:rPr lang="zh-TW" altLang="en-US" dirty="0">
                <a:solidFill>
                  <a:schemeClr val="tx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：</a:t>
            </a:r>
            <a:endParaRPr lang="en-US" altLang="zh-TW" dirty="0">
              <a:solidFill>
                <a:schemeClr val="tx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434E4DF-3C28-40DA-A83F-D840C2173C2F}"/>
              </a:ext>
            </a:extLst>
          </p:cNvPr>
          <p:cNvSpPr/>
          <p:nvPr/>
        </p:nvSpPr>
        <p:spPr>
          <a:xfrm>
            <a:off x="1998556" y="1335940"/>
            <a:ext cx="1385347" cy="826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51CC24D-6B17-4066-9F92-2946CD4589E5}"/>
              </a:ext>
            </a:extLst>
          </p:cNvPr>
          <p:cNvSpPr/>
          <p:nvPr/>
        </p:nvSpPr>
        <p:spPr>
          <a:xfrm>
            <a:off x="7186972" y="1357790"/>
            <a:ext cx="3892491" cy="1609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兩半部一樣，計算一半就好</a:t>
            </a:r>
            <a:endParaRPr lang="en-US" altLang="zh-TW" dirty="0">
              <a:solidFill>
                <a:srgbClr val="FF0000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accent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權重皆一樣，因為就算不一樣，在運算第三列</a:t>
            </a:r>
            <a:r>
              <a:rPr lang="en-US" altLang="zh-TW" dirty="0">
                <a:solidFill>
                  <a:schemeClr val="accent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O</a:t>
            </a:r>
            <a:r>
              <a:rPr lang="zh-TW" altLang="en-US" dirty="0">
                <a:solidFill>
                  <a:schemeClr val="accent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𝑢𝑡𝑝𝑢𝑡時還是會相加在一起，方便起見當一樣就好</a:t>
            </a:r>
          </a:p>
          <a:p>
            <a:pPr algn="ctr"/>
            <a:endParaRPr lang="en-US" altLang="zh-TW" dirty="0">
              <a:solidFill>
                <a:srgbClr val="FF0000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1D3DAD48-D907-4E63-B857-099B92427590}"/>
              </a:ext>
            </a:extLst>
          </p:cNvPr>
          <p:cNvGrpSpPr/>
          <p:nvPr/>
        </p:nvGrpSpPr>
        <p:grpSpPr>
          <a:xfrm>
            <a:off x="1681496" y="3764150"/>
            <a:ext cx="4770888" cy="1863509"/>
            <a:chOff x="1836775" y="3637040"/>
            <a:chExt cx="4770888" cy="186350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857DB33C-A8F6-4A40-B9E8-C3373B33686F}"/>
                    </a:ext>
                  </a:extLst>
                </p:cNvPr>
                <p:cNvSpPr/>
                <p:nvPr/>
              </p:nvSpPr>
              <p:spPr>
                <a:xfrm>
                  <a:off x="2715172" y="3891261"/>
                  <a:ext cx="3892491" cy="160928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華康中圓體" panose="020F0509000000000000" pitchFamily="49" charset="-12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華康中圓體" panose="020F0509000000000000" pitchFamily="49" charset="-12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華康中圓體" panose="020F0509000000000000" pitchFamily="49" charset="-12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altLang="zh-TW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華康中圓體" panose="020F0509000000000000" pitchFamily="49" charset="-12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華康中圓體" panose="020F0509000000000000" pitchFamily="49" charset="-120"/>
                                  </a:rPr>
                                  <m:t>W</m:t>
                                </m:r>
                                <m:r>
                                  <a:rPr lang="en-US" altLang="zh-TW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華康中圓體" panose="020F0509000000000000" pitchFamily="49" charset="-120"/>
                                  </a:rPr>
                                  <m:t>-</m:t>
                                </m:r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華康中圓體" panose="020F0509000000000000" pitchFamily="49" charset="-12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華康中圓體" panose="020F0509000000000000" pitchFamily="49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華康中圓體" panose="020F0509000000000000" pitchFamily="49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華康中圓體" panose="020F0509000000000000" pitchFamily="49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華康中圓體" panose="020F0509000000000000" pitchFamily="49" charset="-12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華康中圓體" panose="020F0509000000000000" pitchFamily="49" charset="-120"/>
                                  </a:rPr>
                                  <m:t>W</m:t>
                                </m:r>
                                <m:r>
                                  <a:rPr lang="en-US" altLang="zh-TW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華康中圓體" panose="020F0509000000000000" pitchFamily="49" charset="-12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華康中圓體" panose="020F0509000000000000" pitchFamily="49" charset="-12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華康中圓體" panose="020F0509000000000000" pitchFamily="49" charset="-12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altLang="zh-TW" dirty="0">
                    <a:solidFill>
                      <a:schemeClr val="tx1"/>
                    </a:solidFill>
                    <a:latin typeface="華康中圓體" panose="020F0509000000000000" pitchFamily="49" charset="-120"/>
                    <a:ea typeface="華康中圓體" panose="020F0509000000000000" pitchFamily="49" charset="-120"/>
                  </a:endParaRPr>
                </a:p>
                <a:p>
                  <a:pPr/>
                  <a:endParaRPr lang="en-US" altLang="zh-TW" dirty="0">
                    <a:solidFill>
                      <a:schemeClr val="tx1"/>
                    </a:solidFill>
                    <a:latin typeface="華康中圓體" panose="020F0509000000000000" pitchFamily="49" charset="-120"/>
                    <a:ea typeface="華康中圓體" panose="020F0509000000000000" pitchFamily="49" charset="-12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華康中圓體" panose="020F0509000000000000" pitchFamily="49" charset="-12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華康中圓體" panose="020F0509000000000000" pitchFamily="49" charset="-120"/>
                              </a:rPr>
                              <m:t>=6</m:t>
                            </m:r>
                            <m:r>
                              <m:rPr>
                                <m:sty m:val="p"/>
                              </m:r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華康中圓體" panose="020F0509000000000000" pitchFamily="49" charset="-12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華康中圓體" panose="020F0509000000000000" pitchFamily="49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  <m:r>
                          <m:rPr>
                            <m:sty m:val="p"/>
                          </m:r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en-US" altLang="zh-TW" dirty="0">
                    <a:solidFill>
                      <a:schemeClr val="tx1"/>
                    </a:solidFill>
                    <a:latin typeface="華康中圓體" panose="020F0509000000000000" pitchFamily="49" charset="-120"/>
                    <a:ea typeface="Cambria Math" panose="02040503050406030204" pitchFamily="18" charset="0"/>
                  </a:endParaRPr>
                </a:p>
                <a:p>
                  <a:pPr/>
                  <a:endParaRPr lang="en-US" altLang="zh-TW" dirty="0">
                    <a:solidFill>
                      <a:schemeClr val="tx1"/>
                    </a:solidFill>
                    <a:latin typeface="華康中圓體" panose="020F0509000000000000" pitchFamily="49" charset="-120"/>
                    <a:ea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altLang="zh-TW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altLang="zh-TW" dirty="0">
                      <a:solidFill>
                        <a:schemeClr val="tx1"/>
                      </a:solidFill>
                      <a:ea typeface="華康中圓體" panose="020F0509000000000000" pitchFamily="49" charset="-12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華康中圓體" panose="020F0509000000000000" pitchFamily="49" charset="-12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華康中圓體" panose="020F0509000000000000" pitchFamily="49" charset="-120"/>
                            </a:rPr>
                            <m:t>6</m:t>
                          </m:r>
                          <m:d>
                            <m:d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華康中圓體" panose="020F0509000000000000" pitchFamily="49" charset="-12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華康中圓體" panose="020F0509000000000000" pitchFamily="49" charset="-120"/>
                                </a:rPr>
                                <m:t>W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華康中圓體" panose="020F0509000000000000" pitchFamily="49" charset="-12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華康中圓體" panose="020F0509000000000000" pitchFamily="49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華康中圓體" panose="020F0509000000000000" pitchFamily="49" charset="-12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華康中圓體" panose="020F0509000000000000" pitchFamily="49" charset="-12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華康中圓體" panose="020F0509000000000000" pitchFamily="49" charset="-12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華康中圓體" panose="020F0509000000000000" pitchFamily="49" charset="-120"/>
                        </a:rPr>
                        <m:t>+</m:t>
                      </m:r>
                    </m:oMath>
                  </a14:m>
                  <a:r>
                    <a:rPr lang="en-US" altLang="zh-TW" dirty="0">
                      <a:solidFill>
                        <a:schemeClr val="tx1"/>
                      </a:solidFill>
                      <a:ea typeface="華康中圓體" panose="020F0509000000000000" pitchFamily="49" charset="-12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華康中圓體" panose="020F0509000000000000" pitchFamily="49" charset="-12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華康中圓體" panose="020F0509000000000000" pitchFamily="49" charset="-12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華康中圓體" panose="020F0509000000000000" pitchFamily="49" charset="-120"/>
                            </a:rPr>
                            <m:t>3</m:t>
                          </m:r>
                        </m:den>
                      </m:f>
                    </m:oMath>
                  </a14:m>
                  <a:endParaRPr lang="en-US" altLang="zh-TW" dirty="0">
                    <a:solidFill>
                      <a:schemeClr val="tx1"/>
                    </a:solidFill>
                    <a:latin typeface="華康中圓體" panose="020F0509000000000000" pitchFamily="49" charset="-120"/>
                    <a:ea typeface="華康中圓體" panose="020F0509000000000000" pitchFamily="49" charset="-120"/>
                  </a:endParaRPr>
                </a:p>
              </p:txBody>
            </p:sp>
          </mc:Choice>
          <mc:Fallback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857DB33C-A8F6-4A40-B9E8-C3373B3368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5172" y="3891261"/>
                  <a:ext cx="3892491" cy="160928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8AEDB7E-9E6C-42C9-94DC-E089507CA1BD}"/>
                </a:ext>
              </a:extLst>
            </p:cNvPr>
            <p:cNvSpPr/>
            <p:nvPr/>
          </p:nvSpPr>
          <p:spPr>
            <a:xfrm>
              <a:off x="1836775" y="3637040"/>
              <a:ext cx="936677" cy="8099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/>
              <a:r>
                <a:rPr lang="en-US" altLang="zh-TW" dirty="0" err="1">
                  <a:solidFill>
                    <a:schemeClr val="tx1"/>
                  </a:solidFill>
                  <a:latin typeface="華康中圓體" panose="020F0509000000000000" pitchFamily="49" charset="-120"/>
                  <a:ea typeface="華康中圓體" panose="020F0509000000000000" pitchFamily="49" charset="-120"/>
                </a:rPr>
                <a:t>totErr</a:t>
              </a:r>
              <a:endParaRPr lang="en-US" altLang="zh-TW" dirty="0">
                <a:solidFill>
                  <a:schemeClr val="tx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ECE5883-E78E-4A51-BED9-2012BD5632C6}"/>
                  </a:ext>
                </a:extLst>
              </p:cNvPr>
              <p:cNvSpPr/>
              <p:nvPr/>
            </p:nvSpPr>
            <p:spPr>
              <a:xfrm>
                <a:off x="5529446" y="4064123"/>
                <a:ext cx="6392260" cy="18319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lnSpc>
                    <a:spcPct val="150000"/>
                  </a:lnSpc>
                  <a:buFont typeface="Symbol" panose="05050102010706020507" pitchFamily="18" charset="2"/>
                  <a:buChar char="Þ"/>
                </a:pPr>
                <a:r>
                  <a:rPr lang="zh-TW" altLang="en-US" dirty="0">
                    <a:solidFill>
                      <a:schemeClr val="tx1"/>
                    </a:solidFill>
                    <a:latin typeface="華康中圓體" panose="020F0509000000000000" pitchFamily="49" charset="-120"/>
                    <a:ea typeface="華康中圓體" panose="020F0509000000000000" pitchFamily="49" charset="-120"/>
                  </a:rPr>
                  <a:t>當</a:t>
                </a:r>
                <a14:m>
                  <m:oMath xmlns:m="http://schemas.openxmlformats.org/officeDocument/2006/math">
                    <m:r>
                      <a:rPr lang="zh-TW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華康中圓體" panose="020F0509000000000000" pitchFamily="49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華康中圓體" panose="020F0509000000000000" pitchFamily="49" charset="-120"/>
                      </a:rPr>
                      <m:t>W</m:t>
                    </m:r>
                    <m:r>
                      <a:rPr lang="zh-TW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華康中圓體" panose="020F0509000000000000" pitchFamily="49" charset="-120"/>
                      </a:rPr>
                      <m:t>≅</m:t>
                    </m:r>
                  </m:oMath>
                </a14:m>
                <a:r>
                  <a:rPr lang="zh-TW" altLang="en-US" dirty="0">
                    <a:solidFill>
                      <a:schemeClr val="tx1"/>
                    </a:solidFill>
                    <a:latin typeface="華康中圓體" panose="020F0509000000000000" pitchFamily="49" charset="-120"/>
                    <a:ea typeface="華康中圓體" panose="020F0509000000000000" pitchFamily="49" charset="-120"/>
                  </a:rPr>
                  <a:t> </a:t>
                </a:r>
                <a:r>
                  <a:rPr lang="en-US" altLang="zh-TW" dirty="0">
                    <a:solidFill>
                      <a:schemeClr val="tx1"/>
                    </a:solidFill>
                    <a:latin typeface="華康中圓體" panose="020F0509000000000000" pitchFamily="49" charset="-120"/>
                    <a:ea typeface="華康中圓體" panose="020F0509000000000000" pitchFamily="49" charset="-120"/>
                  </a:rPr>
                  <a:t>0.66</a:t>
                </a:r>
                <a:r>
                  <a:rPr lang="zh-TW" altLang="en-US" dirty="0">
                    <a:solidFill>
                      <a:schemeClr val="tx1"/>
                    </a:solidFill>
                    <a:latin typeface="華康中圓體" panose="020F0509000000000000" pitchFamily="49" charset="-120"/>
                    <a:ea typeface="華康中圓體" panose="020F0509000000000000" pitchFamily="49" charset="-120"/>
                  </a:rPr>
                  <a:t>，有 </a:t>
                </a:r>
                <a:r>
                  <a:rPr lang="en-US" altLang="zh-TW" dirty="0">
                    <a:solidFill>
                      <a:schemeClr val="tx1"/>
                    </a:solidFill>
                    <a:latin typeface="華康中圓體" panose="020F0509000000000000" pitchFamily="49" charset="-120"/>
                    <a:ea typeface="華康中圓體" panose="020F0509000000000000" pitchFamily="49" charset="-120"/>
                  </a:rPr>
                  <a:t>Min = 0.33</a:t>
                </a:r>
              </a:p>
              <a:p>
                <a:pPr marL="285750" indent="-285750">
                  <a:lnSpc>
                    <a:spcPct val="150000"/>
                  </a:lnSpc>
                  <a:buFont typeface="Symbol" panose="05050102010706020507" pitchFamily="18" charset="2"/>
                  <a:buChar char="Þ"/>
                </a:pPr>
                <a:r>
                  <a:rPr lang="zh-TW" altLang="en-US" dirty="0">
                    <a:solidFill>
                      <a:schemeClr val="tx1"/>
                    </a:solidFill>
                    <a:latin typeface="華康中圓體" panose="020F0509000000000000" pitchFamily="49" charset="-120"/>
                    <a:ea typeface="華康中圓體" panose="020F0509000000000000" pitchFamily="49" charset="-120"/>
                  </a:rPr>
                  <a:t>代表線性回歸</a:t>
                </a:r>
                <a:r>
                  <a:rPr lang="en-US" altLang="zh-TW" dirty="0">
                    <a:solidFill>
                      <a:schemeClr val="tx1"/>
                    </a:solidFill>
                    <a:latin typeface="華康中圓體" panose="020F0509000000000000" pitchFamily="49" charset="-120"/>
                    <a:ea typeface="華康中圓體" panose="020F0509000000000000" pitchFamily="49" charset="-120"/>
                  </a:rPr>
                  <a:t>(XW)</a:t>
                </a:r>
                <a:r>
                  <a:rPr lang="zh-TW" altLang="en-US" dirty="0">
                    <a:solidFill>
                      <a:schemeClr val="tx1"/>
                    </a:solidFill>
                    <a:latin typeface="華康中圓體" panose="020F0509000000000000" pitchFamily="49" charset="-120"/>
                    <a:ea typeface="華康中圓體" panose="020F0509000000000000" pitchFamily="49" charset="-120"/>
                  </a:rPr>
                  <a:t>無法完全去適應</a:t>
                </a:r>
                <a:r>
                  <a:rPr lang="en-US" altLang="zh-TW" dirty="0">
                    <a:solidFill>
                      <a:schemeClr val="tx1"/>
                    </a:solidFill>
                    <a:latin typeface="華康中圓體" panose="020F0509000000000000" pitchFamily="49" charset="-120"/>
                    <a:ea typeface="華康中圓體" panose="020F0509000000000000" pitchFamily="49" charset="-120"/>
                  </a:rPr>
                  <a:t>Y</a:t>
                </a:r>
                <a:r>
                  <a:rPr lang="zh-TW" altLang="en-US" dirty="0">
                    <a:solidFill>
                      <a:schemeClr val="tx1"/>
                    </a:solidFill>
                    <a:latin typeface="華康中圓體" panose="020F0509000000000000" pitchFamily="49" charset="-120"/>
                    <a:ea typeface="華康中圓體" panose="020F0509000000000000" pitchFamily="49" charset="-120"/>
                  </a:rPr>
                  <a:t>的情況。可能需要有</a:t>
                </a:r>
                <a:r>
                  <a:rPr lang="zh-TW" altLang="en-US" b="1" dirty="0">
                    <a:solidFill>
                      <a:schemeClr val="tx1"/>
                    </a:solidFill>
                    <a:latin typeface="華康中圓體" panose="020F0509000000000000" pitchFamily="49" charset="-120"/>
                    <a:ea typeface="華康中圓體" panose="020F0509000000000000" pitchFamily="49" charset="-120"/>
                  </a:rPr>
                  <a:t>非線性的轉換，幫助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華康中圓體" panose="020F0509000000000000" pitchFamily="49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華康中圓體" panose="020F0509000000000000" pitchFamily="49" charset="-120"/>
                          </a:rPr>
                          <m:t>Y</m:t>
                        </m:r>
                      </m:e>
                    </m:acc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華康中圓體" panose="020F0509000000000000" pitchFamily="49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華康中圓體" panose="020F0509000000000000" pitchFamily="49" charset="-120"/>
                      </a:rPr>
                      <m:t>Y</m:t>
                    </m:r>
                  </m:oMath>
                </a14:m>
                <a:r>
                  <a:rPr lang="zh-TW" altLang="en-US" dirty="0">
                    <a:solidFill>
                      <a:schemeClr val="tx1"/>
                    </a:solidFill>
                    <a:latin typeface="華康中圓體" panose="020F0509000000000000" pitchFamily="49" charset="-120"/>
                    <a:ea typeface="華康中圓體" panose="020F0509000000000000" pitchFamily="49" charset="-120"/>
                  </a:rPr>
                  <a:t> 。</a:t>
                </a:r>
                <a:endParaRPr lang="en-US" altLang="zh-TW" dirty="0">
                  <a:solidFill>
                    <a:schemeClr val="tx1"/>
                  </a:solidFill>
                  <a:latin typeface="華康中圓體" panose="020F0509000000000000" pitchFamily="49" charset="-120"/>
                  <a:ea typeface="華康中圓體" panose="020F0509000000000000" pitchFamily="49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>
                    <a:solidFill>
                      <a:schemeClr val="tx1"/>
                    </a:solidFill>
                    <a:latin typeface="華康中圓體" panose="020F0509000000000000" pitchFamily="49" charset="-120"/>
                    <a:ea typeface="華康中圓體" panose="020F0509000000000000" pitchFamily="49" charset="-12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</m:t>
                    </m:r>
                    <m:acc>
                      <m:accPr>
                        <m:chr m:val="̂"/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華康中圓體" panose="020F0509000000000000" pitchFamily="49" charset="-120"/>
                    <a:ea typeface="華康中圓體" panose="020F0509000000000000" pitchFamily="49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為</m:t>
                    </m:r>
                  </m:oMath>
                </a14:m>
                <a:r>
                  <a:rPr lang="zh-TW" altLang="en-US" b="0" dirty="0">
                    <a:solidFill>
                      <a:schemeClr val="tx1"/>
                    </a:solidFill>
                    <a:latin typeface="華康中圓體" panose="020F0509000000000000" pitchFamily="49" charset="-120"/>
                    <a:ea typeface="華康中圓體" panose="020F0509000000000000" pitchFamily="49" charset="-120"/>
                  </a:rPr>
                  <a:t>非線性轉換</a:t>
                </a:r>
                <a:r>
                  <a:rPr lang="en-US" altLang="zh-TW" b="0" dirty="0">
                    <a:solidFill>
                      <a:schemeClr val="tx1"/>
                    </a:solidFill>
                    <a:latin typeface="華康中圓體" panose="020F0509000000000000" pitchFamily="49" charset="-120"/>
                    <a:ea typeface="華康中圓體" panose="020F0509000000000000" pitchFamily="49" charset="-120"/>
                  </a:rPr>
                  <a:t>(e.g. Sigmoid function)</a:t>
                </a:r>
                <a:r>
                  <a:rPr lang="en-US" altLang="zh-TW" dirty="0">
                    <a:solidFill>
                      <a:schemeClr val="tx1"/>
                    </a:solidFill>
                    <a:latin typeface="華康中圓體" panose="020F0509000000000000" pitchFamily="49" charset="-120"/>
                    <a:ea typeface="華康中圓體" panose="020F0509000000000000" pitchFamily="49" charset="-120"/>
                  </a:rPr>
                  <a:t> </a:t>
                </a:r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endParaRPr lang="en-US" altLang="zh-TW" dirty="0">
                  <a:solidFill>
                    <a:schemeClr val="tx1"/>
                  </a:solidFill>
                  <a:latin typeface="華康中圓體" panose="020F0509000000000000" pitchFamily="49" charset="-120"/>
                  <a:ea typeface="華康中圓體" panose="020F0509000000000000" pitchFamily="49" charset="-120"/>
                </a:endParaRPr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ECE5883-E78E-4A51-BED9-2012BD563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446" y="4064123"/>
                <a:ext cx="6392260" cy="1831947"/>
              </a:xfrm>
              <a:prstGeom prst="rect">
                <a:avLst/>
              </a:prstGeom>
              <a:blipFill>
                <a:blip r:embed="rId8"/>
                <a:stretch>
                  <a:fillRect l="-763" t="-2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04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4DE9EA5-C0C5-4F09-9AFD-D4864D360E94}"/>
              </a:ext>
            </a:extLst>
          </p:cNvPr>
          <p:cNvSpPr/>
          <p:nvPr/>
        </p:nvSpPr>
        <p:spPr>
          <a:xfrm>
            <a:off x="1168045" y="154316"/>
            <a:ext cx="9209531" cy="18556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solidFill>
                  <a:schemeClr val="tx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2.</a:t>
            </a:r>
            <a:r>
              <a:rPr lang="en-US" altLang="zh-TW" sz="2400" b="0" dirty="0">
                <a:solidFill>
                  <a:schemeClr val="tx1"/>
                </a:solidFill>
              </a:rPr>
              <a:t> Propagation</a:t>
            </a:r>
          </a:p>
          <a:p>
            <a:endParaRPr lang="en-US" altLang="zh-TW" b="0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  a.</a:t>
            </a:r>
            <a:r>
              <a:rPr lang="zh-TW" altLang="en-US" dirty="0">
                <a:solidFill>
                  <a:schemeClr val="tx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這邊要來估算怎麼透過</a:t>
            </a:r>
            <a:r>
              <a:rPr lang="en-US" altLang="zh-TW" dirty="0">
                <a:solidFill>
                  <a:schemeClr val="tx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X</a:t>
            </a:r>
            <a:r>
              <a:rPr lang="zh-TW" altLang="en-US" dirty="0">
                <a:solidFill>
                  <a:schemeClr val="tx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得出</a:t>
            </a:r>
            <a:r>
              <a:rPr lang="en-US" altLang="zh-TW" dirty="0">
                <a:solidFill>
                  <a:schemeClr val="tx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Y</a:t>
            </a:r>
            <a:r>
              <a:rPr lang="zh-TW" altLang="en-US" dirty="0">
                <a:solidFill>
                  <a:schemeClr val="tx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=&gt;</a:t>
            </a:r>
            <a:r>
              <a:rPr lang="zh-TW" altLang="en-US" dirty="0">
                <a:solidFill>
                  <a:schemeClr val="tx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Forward Propagation</a:t>
            </a:r>
          </a:p>
          <a:p>
            <a:r>
              <a:rPr lang="zh-TW" altLang="en-US" dirty="0">
                <a:solidFill>
                  <a:schemeClr val="tx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  </a:t>
            </a:r>
            <a:r>
              <a:rPr lang="en-US" altLang="zh-TW" dirty="0">
                <a:solidFill>
                  <a:schemeClr val="tx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b.</a:t>
            </a:r>
            <a:r>
              <a:rPr lang="zh-TW" altLang="en-US" dirty="0">
                <a:solidFill>
                  <a:schemeClr val="tx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以及隨著</a:t>
            </a:r>
            <a:r>
              <a:rPr lang="en-US" altLang="zh-TW" dirty="0">
                <a:solidFill>
                  <a:schemeClr val="tx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Y</a:t>
            </a:r>
            <a:r>
              <a:rPr lang="zh-TW" altLang="en-US" dirty="0">
                <a:solidFill>
                  <a:schemeClr val="tx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的變化會怎麼對</a:t>
            </a:r>
            <a:r>
              <a:rPr lang="en-US" altLang="zh-TW" dirty="0">
                <a:solidFill>
                  <a:schemeClr val="tx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X</a:t>
            </a:r>
            <a:r>
              <a:rPr lang="zh-TW" altLang="en-US" dirty="0">
                <a:solidFill>
                  <a:schemeClr val="tx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產生影響 </a:t>
            </a:r>
            <a:r>
              <a:rPr lang="en-US" altLang="zh-TW" dirty="0">
                <a:solidFill>
                  <a:schemeClr val="tx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=&gt; Backward Propagation</a:t>
            </a:r>
          </a:p>
          <a:p>
            <a:r>
              <a:rPr lang="en-US" altLang="zh-TW" dirty="0">
                <a:solidFill>
                  <a:schemeClr val="tx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  c.</a:t>
            </a:r>
            <a:r>
              <a:rPr lang="zh-TW" altLang="en-US" dirty="0">
                <a:solidFill>
                  <a:schemeClr val="tx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修正</a:t>
            </a:r>
            <a:r>
              <a:rPr lang="en-US" altLang="zh-TW" dirty="0">
                <a:solidFill>
                  <a:schemeClr val="tx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W</a:t>
            </a:r>
          </a:p>
          <a:p>
            <a:r>
              <a:rPr lang="en-US" altLang="zh-TW" dirty="0">
                <a:solidFill>
                  <a:schemeClr val="tx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  </a:t>
            </a:r>
          </a:p>
          <a:p>
            <a:r>
              <a:rPr lang="en-US" altLang="zh-TW" dirty="0">
                <a:solidFill>
                  <a:schemeClr val="tx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  </a:t>
            </a:r>
            <a:r>
              <a:rPr lang="zh-TW" altLang="en-US" dirty="0">
                <a:solidFill>
                  <a:schemeClr val="tx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用新的</a:t>
            </a:r>
            <a:r>
              <a:rPr lang="en-US" altLang="zh-TW" dirty="0">
                <a:solidFill>
                  <a:schemeClr val="tx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W</a:t>
            </a:r>
            <a:r>
              <a:rPr lang="zh-TW" altLang="en-US" dirty="0">
                <a:solidFill>
                  <a:schemeClr val="tx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，再次輸入刺激</a:t>
            </a:r>
            <a:r>
              <a:rPr lang="en-US" altLang="zh-TW" dirty="0">
                <a:solidFill>
                  <a:schemeClr val="tx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X</a:t>
            </a:r>
            <a:r>
              <a:rPr lang="zh-TW" altLang="en-US" dirty="0">
                <a:solidFill>
                  <a:schemeClr val="tx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，產生新的</a:t>
            </a:r>
            <a:r>
              <a:rPr lang="en-US" altLang="zh-TW" dirty="0">
                <a:solidFill>
                  <a:schemeClr val="tx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Y</a:t>
            </a:r>
            <a:r>
              <a:rPr lang="zh-TW" altLang="en-US" dirty="0">
                <a:solidFill>
                  <a:schemeClr val="tx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；再重新看</a:t>
            </a:r>
            <a:r>
              <a:rPr lang="en-US" altLang="zh-TW" dirty="0">
                <a:solidFill>
                  <a:schemeClr val="tx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Y</a:t>
            </a:r>
            <a:r>
              <a:rPr lang="zh-TW" altLang="en-US" dirty="0">
                <a:solidFill>
                  <a:schemeClr val="tx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的變化對</a:t>
            </a:r>
            <a:r>
              <a:rPr lang="en-US" altLang="zh-TW" dirty="0">
                <a:solidFill>
                  <a:schemeClr val="tx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X</a:t>
            </a:r>
            <a:r>
              <a:rPr lang="zh-TW" altLang="en-US" dirty="0">
                <a:solidFill>
                  <a:schemeClr val="tx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產生的影響</a:t>
            </a:r>
            <a:r>
              <a:rPr lang="en-US" altLang="zh-TW" dirty="0">
                <a:solidFill>
                  <a:schemeClr val="tx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,</a:t>
            </a:r>
            <a:r>
              <a:rPr lang="zh-TW" altLang="en-US" dirty="0">
                <a:solidFill>
                  <a:schemeClr val="tx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再修正</a:t>
            </a:r>
            <a:r>
              <a:rPr lang="en-US" altLang="zh-TW" dirty="0">
                <a:solidFill>
                  <a:schemeClr val="tx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W…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CE0B48E-8FAC-4E43-8CDB-38A3FB23BCA7}"/>
                  </a:ext>
                </a:extLst>
              </p:cNvPr>
              <p:cNvSpPr/>
              <p:nvPr/>
            </p:nvSpPr>
            <p:spPr>
              <a:xfrm>
                <a:off x="5037828" y="2175223"/>
                <a:ext cx="2941608" cy="6575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𝑆𝑖𝑔𝑚𝑜𝑖𝑑</m:t>
                      </m:r>
                      <m:r>
                        <a:rPr lang="en-US" altLang="zh-TW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TW" alt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CE0B48E-8FAC-4E43-8CDB-38A3FB23BC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828" y="2175223"/>
                <a:ext cx="2941608" cy="6575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0CC81A41-27C6-4A37-BB61-1F515E374C1C}"/>
              </a:ext>
            </a:extLst>
          </p:cNvPr>
          <p:cNvSpPr/>
          <p:nvPr/>
        </p:nvSpPr>
        <p:spPr>
          <a:xfrm>
            <a:off x="1449238" y="2800386"/>
            <a:ext cx="2329131" cy="348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Forward propagation</a:t>
            </a:r>
            <a:endParaRPr lang="zh-TW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8866742-F72F-4546-8F6A-5F9B2C05E1BB}"/>
                  </a:ext>
                </a:extLst>
              </p:cNvPr>
              <p:cNvSpPr/>
              <p:nvPr/>
            </p:nvSpPr>
            <p:spPr>
              <a:xfrm>
                <a:off x="2518911" y="2336648"/>
                <a:ext cx="2585195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𝑺𝒊𝒈𝒎𝒐𝒊𝒅</m:t>
                      </m:r>
                      <m:d>
                        <m:dPr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US" altLang="zh-TW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r>
                        <a:rPr lang="en-US" altLang="zh-TW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</m:t>
                      </m:r>
                    </m:oMath>
                  </m:oMathPara>
                </a14:m>
                <a:endParaRPr lang="zh-TW" altLang="en-US" b="1" i="1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8866742-F72F-4546-8F6A-5F9B2C05E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911" y="2336648"/>
                <a:ext cx="2585195" cy="376770"/>
              </a:xfrm>
              <a:prstGeom prst="rect">
                <a:avLst/>
              </a:prstGeom>
              <a:blipFill>
                <a:blip r:embed="rId3"/>
                <a:stretch>
                  <a:fillRect t="-1613" r="-8491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群組 101">
            <a:extLst>
              <a:ext uri="{FF2B5EF4-FFF2-40B4-BE49-F238E27FC236}">
                <a16:creationId xmlns:a16="http://schemas.microsoft.com/office/drawing/2014/main" id="{830430C9-D55D-482C-8FA5-BED39A4207EF}"/>
              </a:ext>
            </a:extLst>
          </p:cNvPr>
          <p:cNvGrpSpPr/>
          <p:nvPr/>
        </p:nvGrpSpPr>
        <p:grpSpPr>
          <a:xfrm>
            <a:off x="2253318" y="3036698"/>
            <a:ext cx="7382926" cy="1296839"/>
            <a:chOff x="2253318" y="3036698"/>
            <a:chExt cx="7382926" cy="12968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流程圖: 接點 13">
                  <a:extLst>
                    <a:ext uri="{FF2B5EF4-FFF2-40B4-BE49-F238E27FC236}">
                      <a16:creationId xmlns:a16="http://schemas.microsoft.com/office/drawing/2014/main" id="{22BCEFA5-3BEA-40C7-A2E2-BD98A89959A5}"/>
                    </a:ext>
                  </a:extLst>
                </p:cNvPr>
                <p:cNvSpPr/>
                <p:nvPr/>
              </p:nvSpPr>
              <p:spPr>
                <a:xfrm>
                  <a:off x="2975963" y="3520061"/>
                  <a:ext cx="461243" cy="461243"/>
                </a:xfrm>
                <a:prstGeom prst="flowChartConnector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流程圖: 接點 13">
                  <a:extLst>
                    <a:ext uri="{FF2B5EF4-FFF2-40B4-BE49-F238E27FC236}">
                      <a16:creationId xmlns:a16="http://schemas.microsoft.com/office/drawing/2014/main" id="{22BCEFA5-3BEA-40C7-A2E2-BD98A89959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5963" y="3520061"/>
                  <a:ext cx="461243" cy="461243"/>
                </a:xfrm>
                <a:prstGeom prst="flowChartConnector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流程圖: 接點 14">
                  <a:extLst>
                    <a:ext uri="{FF2B5EF4-FFF2-40B4-BE49-F238E27FC236}">
                      <a16:creationId xmlns:a16="http://schemas.microsoft.com/office/drawing/2014/main" id="{42E24B2E-F62C-4697-9526-D2F2220866EE}"/>
                    </a:ext>
                  </a:extLst>
                </p:cNvPr>
                <p:cNvSpPr/>
                <p:nvPr/>
              </p:nvSpPr>
              <p:spPr>
                <a:xfrm>
                  <a:off x="4159851" y="3520061"/>
                  <a:ext cx="461243" cy="461243"/>
                </a:xfrm>
                <a:prstGeom prst="flowChartConnector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流程圖: 接點 14">
                  <a:extLst>
                    <a:ext uri="{FF2B5EF4-FFF2-40B4-BE49-F238E27FC236}">
                      <a16:creationId xmlns:a16="http://schemas.microsoft.com/office/drawing/2014/main" id="{42E24B2E-F62C-4697-9526-D2F2220866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9851" y="3520061"/>
                  <a:ext cx="461243" cy="461243"/>
                </a:xfrm>
                <a:prstGeom prst="flowChartConnector">
                  <a:avLst/>
                </a:prstGeom>
                <a:blipFill>
                  <a:blip r:embed="rId5"/>
                  <a:stretch>
                    <a:fillRect l="-11538" r="-128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流程圖: 接點 15">
                  <a:extLst>
                    <a:ext uri="{FF2B5EF4-FFF2-40B4-BE49-F238E27FC236}">
                      <a16:creationId xmlns:a16="http://schemas.microsoft.com/office/drawing/2014/main" id="{AC64E4C6-B99A-4758-B6EC-1A7720592F9E}"/>
                    </a:ext>
                  </a:extLst>
                </p:cNvPr>
                <p:cNvSpPr/>
                <p:nvPr/>
              </p:nvSpPr>
              <p:spPr>
                <a:xfrm>
                  <a:off x="5586099" y="3520063"/>
                  <a:ext cx="461243" cy="461243"/>
                </a:xfrm>
                <a:prstGeom prst="flowChartConnector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" name="流程圖: 接點 15">
                  <a:extLst>
                    <a:ext uri="{FF2B5EF4-FFF2-40B4-BE49-F238E27FC236}">
                      <a16:creationId xmlns:a16="http://schemas.microsoft.com/office/drawing/2014/main" id="{AC64E4C6-B99A-4758-B6EC-1A7720592F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6099" y="3520063"/>
                  <a:ext cx="461243" cy="461243"/>
                </a:xfrm>
                <a:prstGeom prst="flowChartConnector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流程圖: 接點 16">
                  <a:extLst>
                    <a:ext uri="{FF2B5EF4-FFF2-40B4-BE49-F238E27FC236}">
                      <a16:creationId xmlns:a16="http://schemas.microsoft.com/office/drawing/2014/main" id="{D7433973-9DC8-4B3F-A1DE-E171B34A6E37}"/>
                    </a:ext>
                  </a:extLst>
                </p:cNvPr>
                <p:cNvSpPr/>
                <p:nvPr/>
              </p:nvSpPr>
              <p:spPr>
                <a:xfrm>
                  <a:off x="7098749" y="3520061"/>
                  <a:ext cx="461243" cy="461243"/>
                </a:xfrm>
                <a:prstGeom prst="flowChartConnector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" name="流程圖: 接點 16">
                  <a:extLst>
                    <a:ext uri="{FF2B5EF4-FFF2-40B4-BE49-F238E27FC236}">
                      <a16:creationId xmlns:a16="http://schemas.microsoft.com/office/drawing/2014/main" id="{D7433973-9DC8-4B3F-A1DE-E171B34A6E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749" y="3520061"/>
                  <a:ext cx="461243" cy="461243"/>
                </a:xfrm>
                <a:prstGeom prst="flowChartConnector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8800AD8A-56E4-4BF6-9B34-0BC4F3A086A6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>
              <a:off x="3437206" y="3750683"/>
              <a:ext cx="7226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036005DC-61A3-483E-8245-570770C856AC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>
              <a:off x="4621094" y="3750683"/>
              <a:ext cx="965005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8A1EF460-1325-41D3-8858-80444B9D71E2}"/>
                </a:ext>
              </a:extLst>
            </p:cNvPr>
            <p:cNvCxnSpPr>
              <a:cxnSpLocks/>
              <a:stCxn id="16" idx="6"/>
              <a:endCxn id="17" idx="2"/>
            </p:cNvCxnSpPr>
            <p:nvPr/>
          </p:nvCxnSpPr>
          <p:spPr>
            <a:xfrm flipV="1">
              <a:off x="6047342" y="3750683"/>
              <a:ext cx="105140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E3853BFE-A53C-4FD8-8D64-7185DA0C9FB5}"/>
                    </a:ext>
                  </a:extLst>
                </p:cNvPr>
                <p:cNvSpPr/>
                <p:nvPr/>
              </p:nvSpPr>
              <p:spPr>
                <a:xfrm>
                  <a:off x="2555756" y="3309177"/>
                  <a:ext cx="352707" cy="34895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E3853BFE-A53C-4FD8-8D64-7185DA0C9F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756" y="3309177"/>
                  <a:ext cx="352707" cy="34895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接點: 肘形 24">
              <a:extLst>
                <a:ext uri="{FF2B5EF4-FFF2-40B4-BE49-F238E27FC236}">
                  <a16:creationId xmlns:a16="http://schemas.microsoft.com/office/drawing/2014/main" id="{14BD81B7-F6A6-4E27-85F4-785BEA721444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2254314" y="3981304"/>
              <a:ext cx="952271" cy="336288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C396745B-D34E-44E8-9581-5B15B4959FEE}"/>
                    </a:ext>
                  </a:extLst>
                </p:cNvPr>
                <p:cNvSpPr/>
                <p:nvPr/>
              </p:nvSpPr>
              <p:spPr>
                <a:xfrm>
                  <a:off x="2555755" y="3954338"/>
                  <a:ext cx="352707" cy="34895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zh-TW" altLang="en-US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C396745B-D34E-44E8-9581-5B15B4959F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755" y="3954338"/>
                  <a:ext cx="352707" cy="34895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ED005B61-BC0D-4989-BC5B-B39CC6D49657}"/>
                    </a:ext>
                  </a:extLst>
                </p:cNvPr>
                <p:cNvSpPr/>
                <p:nvPr/>
              </p:nvSpPr>
              <p:spPr>
                <a:xfrm>
                  <a:off x="3620097" y="3291925"/>
                  <a:ext cx="352707" cy="34895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ED005B61-BC0D-4989-BC5B-B39CC6D496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0097" y="3291925"/>
                  <a:ext cx="352707" cy="34895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8E3E0AEC-D444-4180-81C2-47EE30F907B7}"/>
                    </a:ext>
                  </a:extLst>
                </p:cNvPr>
                <p:cNvSpPr/>
                <p:nvPr/>
              </p:nvSpPr>
              <p:spPr>
                <a:xfrm>
                  <a:off x="5003324" y="3300551"/>
                  <a:ext cx="352707" cy="34895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b="0" i="0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TW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⁡(−</m:t>
                        </m:r>
                        <m:r>
                          <a:rPr lang="en-US" altLang="zh-TW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8E3E0AEC-D444-4180-81C2-47EE30F907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324" y="3300551"/>
                  <a:ext cx="352707" cy="348959"/>
                </a:xfrm>
                <a:prstGeom prst="rect">
                  <a:avLst/>
                </a:prstGeom>
                <a:blipFill>
                  <a:blip r:embed="rId11"/>
                  <a:stretch>
                    <a:fillRect l="-75862" r="-5689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接點: 肘形 29">
              <a:extLst>
                <a:ext uri="{FF2B5EF4-FFF2-40B4-BE49-F238E27FC236}">
                  <a16:creationId xmlns:a16="http://schemas.microsoft.com/office/drawing/2014/main" id="{0B8428B9-357B-4E01-BA58-2E3F140AD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525" y="4024900"/>
              <a:ext cx="966096" cy="30863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3784C1FE-CE9A-4BCB-AFC1-89A0A9D0C049}"/>
                    </a:ext>
                  </a:extLst>
                </p:cNvPr>
                <p:cNvSpPr/>
                <p:nvPr/>
              </p:nvSpPr>
              <p:spPr>
                <a:xfrm>
                  <a:off x="4970994" y="3972678"/>
                  <a:ext cx="352707" cy="34895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3784C1FE-CE9A-4BCB-AFC1-89A0A9D0C0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0994" y="3972678"/>
                  <a:ext cx="352707" cy="34895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229D6ABF-6803-42E0-88DA-FC57A6844B98}"/>
                    </a:ext>
                  </a:extLst>
                </p:cNvPr>
                <p:cNvSpPr/>
                <p:nvPr/>
              </p:nvSpPr>
              <p:spPr>
                <a:xfrm>
                  <a:off x="5816720" y="3300069"/>
                  <a:ext cx="1621891" cy="34895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b="0" i="0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TW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⁡(−</m:t>
                        </m:r>
                        <m:r>
                          <a:rPr lang="en-US" altLang="zh-TW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229D6ABF-6803-42E0-88DA-FC57A6844B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6720" y="3300069"/>
                  <a:ext cx="1621891" cy="34895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DC3171B1-6457-4A82-9D94-EC6AF602382E}"/>
                </a:ext>
              </a:extLst>
            </p:cNvPr>
            <p:cNvCxnSpPr>
              <a:cxnSpLocks/>
            </p:cNvCxnSpPr>
            <p:nvPr/>
          </p:nvCxnSpPr>
          <p:spPr>
            <a:xfrm>
              <a:off x="2253318" y="3754623"/>
              <a:ext cx="7226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DC40BC63-C7CF-41B2-A85A-F5E05929AF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9992" y="3750680"/>
              <a:ext cx="105140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65C07E1F-2BD1-480C-ACCF-B1E40828B62E}"/>
                    </a:ext>
                  </a:extLst>
                </p:cNvPr>
                <p:cNvSpPr/>
                <p:nvPr/>
              </p:nvSpPr>
              <p:spPr>
                <a:xfrm>
                  <a:off x="7559992" y="3036698"/>
                  <a:ext cx="2076252" cy="71397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i="1" smtClean="0">
                                <a:ln>
                                  <a:solidFill>
                                    <a:schemeClr val="tx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n>
                                  <a:solidFill>
                                    <a:schemeClr val="tx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0" smtClean="0">
                                <a:ln>
                                  <a:solidFill>
                                    <a:schemeClr val="tx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n>
                                  <a:solidFill>
                                    <a:schemeClr val="tx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zh-TW" b="0" i="1" smtClean="0">
                                <a:ln>
                                  <a:solidFill>
                                    <a:schemeClr val="tx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⁡(−</m:t>
                            </m:r>
                            <m:r>
                              <a:rPr lang="en-US" altLang="zh-TW" b="0" i="1" smtClean="0">
                                <a:ln>
                                  <a:solidFill>
                                    <a:schemeClr val="tx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n>
                                  <a:solidFill>
                                    <a:schemeClr val="tx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zh-TW" altLang="en-US" dirty="0">
                                <a:ln>
                                  <a:solidFill>
                                    <a:schemeClr val="tx1"/>
                                  </a:solidFill>
                                </a:ln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</m:den>
                        </m:f>
                        <m:r>
                          <a:rPr lang="en-US" altLang="zh-TW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zh-TW" altLang="en-US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65C07E1F-2BD1-480C-ACCF-B1E40828B6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9992" y="3036698"/>
                  <a:ext cx="2076252" cy="71397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74512249-249B-486C-9AFB-4B122D9DBB75}"/>
              </a:ext>
            </a:extLst>
          </p:cNvPr>
          <p:cNvSpPr/>
          <p:nvPr/>
        </p:nvSpPr>
        <p:spPr>
          <a:xfrm>
            <a:off x="1449238" y="4412092"/>
            <a:ext cx="2406994" cy="348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Backward propagation</a:t>
            </a:r>
            <a:endParaRPr lang="zh-TW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4" name="接點: 弧形 83">
            <a:extLst>
              <a:ext uri="{FF2B5EF4-FFF2-40B4-BE49-F238E27FC236}">
                <a16:creationId xmlns:a16="http://schemas.microsoft.com/office/drawing/2014/main" id="{F6A56B78-7DD8-417E-AC04-A8DEB5ED6C4C}"/>
              </a:ext>
            </a:extLst>
          </p:cNvPr>
          <p:cNvCxnSpPr>
            <a:cxnSpLocks/>
            <a:stCxn id="90" idx="2"/>
            <a:endCxn id="85" idx="2"/>
          </p:cNvCxnSpPr>
          <p:nvPr/>
        </p:nvCxnSpPr>
        <p:spPr>
          <a:xfrm rot="5400000" flipH="1" flipV="1">
            <a:off x="8427231" y="3846348"/>
            <a:ext cx="606782" cy="4209579"/>
          </a:xfrm>
          <a:prstGeom prst="curvedConnector3">
            <a:avLst>
              <a:gd name="adj1" fmla="val -3767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C8B10242-ECAD-4394-99C7-15B994422F1B}"/>
              </a:ext>
            </a:extLst>
          </p:cNvPr>
          <p:cNvSpPr/>
          <p:nvPr/>
        </p:nvSpPr>
        <p:spPr>
          <a:xfrm>
            <a:off x="9947526" y="4222349"/>
            <a:ext cx="1775772" cy="142539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DDCE33C4-481C-4812-9729-C491BC225EB5}"/>
                  </a:ext>
                </a:extLst>
              </p:cNvPr>
              <p:cNvSpPr/>
              <p:nvPr/>
            </p:nvSpPr>
            <p:spPr>
              <a:xfrm>
                <a:off x="9828720" y="3981304"/>
                <a:ext cx="2049458" cy="22275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zh-TW" b="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TW" altLang="en-US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DDCE33C4-481C-4812-9729-C491BC225E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720" y="3981304"/>
                <a:ext cx="2049458" cy="22275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6FBE3FFC-DECB-49FA-8473-E167E39F104E}"/>
              </a:ext>
            </a:extLst>
          </p:cNvPr>
          <p:cNvGrpSpPr/>
          <p:nvPr/>
        </p:nvGrpSpPr>
        <p:grpSpPr>
          <a:xfrm>
            <a:off x="629728" y="4597346"/>
            <a:ext cx="9049869" cy="1657183"/>
            <a:chOff x="595227" y="4925147"/>
            <a:chExt cx="9049869" cy="1657183"/>
          </a:xfrm>
        </p:grpSpPr>
        <p:grpSp>
          <p:nvGrpSpPr>
            <p:cNvPr id="103" name="群組 102">
              <a:extLst>
                <a:ext uri="{FF2B5EF4-FFF2-40B4-BE49-F238E27FC236}">
                  <a16:creationId xmlns:a16="http://schemas.microsoft.com/office/drawing/2014/main" id="{E4C9ECB0-1B61-46D0-8CAC-D9B39C3D3CBB}"/>
                </a:ext>
              </a:extLst>
            </p:cNvPr>
            <p:cNvGrpSpPr/>
            <p:nvPr/>
          </p:nvGrpSpPr>
          <p:grpSpPr>
            <a:xfrm>
              <a:off x="595227" y="4925147"/>
              <a:ext cx="9049869" cy="1542545"/>
              <a:chOff x="595227" y="4933775"/>
              <a:chExt cx="9049869" cy="154254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流程圖: 接點 59">
                    <a:extLst>
                      <a:ext uri="{FF2B5EF4-FFF2-40B4-BE49-F238E27FC236}">
                        <a16:creationId xmlns:a16="http://schemas.microsoft.com/office/drawing/2014/main" id="{526A7F1B-E425-430E-9F90-32C293EC2384}"/>
                      </a:ext>
                    </a:extLst>
                  </p:cNvPr>
                  <p:cNvSpPr/>
                  <p:nvPr/>
                </p:nvSpPr>
                <p:spPr>
                  <a:xfrm>
                    <a:off x="2534008" y="5417138"/>
                    <a:ext cx="461243" cy="461243"/>
                  </a:xfrm>
                  <a:prstGeom prst="flowChart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0" name="流程圖: 接點 59">
                    <a:extLst>
                      <a:ext uri="{FF2B5EF4-FFF2-40B4-BE49-F238E27FC236}">
                        <a16:creationId xmlns:a16="http://schemas.microsoft.com/office/drawing/2014/main" id="{526A7F1B-E425-430E-9F90-32C293EC238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4008" y="5417138"/>
                    <a:ext cx="461243" cy="461243"/>
                  </a:xfrm>
                  <a:prstGeom prst="flowChartConnector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流程圖: 接點 60">
                    <a:extLst>
                      <a:ext uri="{FF2B5EF4-FFF2-40B4-BE49-F238E27FC236}">
                        <a16:creationId xmlns:a16="http://schemas.microsoft.com/office/drawing/2014/main" id="{1139F206-46DF-4FDD-AD9F-A7F722F5B99A}"/>
                      </a:ext>
                    </a:extLst>
                  </p:cNvPr>
                  <p:cNvSpPr/>
                  <p:nvPr/>
                </p:nvSpPr>
                <p:spPr>
                  <a:xfrm>
                    <a:off x="4168703" y="5417138"/>
                    <a:ext cx="461243" cy="461243"/>
                  </a:xfrm>
                  <a:prstGeom prst="flowChart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1" name="流程圖: 接點 60">
                    <a:extLst>
                      <a:ext uri="{FF2B5EF4-FFF2-40B4-BE49-F238E27FC236}">
                        <a16:creationId xmlns:a16="http://schemas.microsoft.com/office/drawing/2014/main" id="{1139F206-46DF-4FDD-AD9F-A7F722F5B99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8703" y="5417138"/>
                    <a:ext cx="461243" cy="461243"/>
                  </a:xfrm>
                  <a:prstGeom prst="flowChartConnector">
                    <a:avLst/>
                  </a:prstGeom>
                  <a:blipFill>
                    <a:blip r:embed="rId17"/>
                    <a:stretch>
                      <a:fillRect l="-12987" r="-129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流程圖: 接點 61">
                    <a:extLst>
                      <a:ext uri="{FF2B5EF4-FFF2-40B4-BE49-F238E27FC236}">
                        <a16:creationId xmlns:a16="http://schemas.microsoft.com/office/drawing/2014/main" id="{772F6FD7-FA98-4B00-AF60-C1B0C04382CD}"/>
                      </a:ext>
                    </a:extLst>
                  </p:cNvPr>
                  <p:cNvSpPr/>
                  <p:nvPr/>
                </p:nvSpPr>
                <p:spPr>
                  <a:xfrm>
                    <a:off x="5594951" y="5417140"/>
                    <a:ext cx="461243" cy="461243"/>
                  </a:xfrm>
                  <a:prstGeom prst="flowChart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2" name="流程圖: 接點 61">
                    <a:extLst>
                      <a:ext uri="{FF2B5EF4-FFF2-40B4-BE49-F238E27FC236}">
                        <a16:creationId xmlns:a16="http://schemas.microsoft.com/office/drawing/2014/main" id="{772F6FD7-FA98-4B00-AF60-C1B0C04382C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4951" y="5417140"/>
                    <a:ext cx="461243" cy="461243"/>
                  </a:xfrm>
                  <a:prstGeom prst="flowChartConnector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流程圖: 接點 62">
                    <a:extLst>
                      <a:ext uri="{FF2B5EF4-FFF2-40B4-BE49-F238E27FC236}">
                        <a16:creationId xmlns:a16="http://schemas.microsoft.com/office/drawing/2014/main" id="{8D1E9C6D-1774-460B-AD8E-19A72E98169A}"/>
                      </a:ext>
                    </a:extLst>
                  </p:cNvPr>
                  <p:cNvSpPr/>
                  <p:nvPr/>
                </p:nvSpPr>
                <p:spPr>
                  <a:xfrm>
                    <a:off x="7107601" y="5417138"/>
                    <a:ext cx="461243" cy="461243"/>
                  </a:xfrm>
                  <a:prstGeom prst="flowChart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3" name="流程圖: 接點 62">
                    <a:extLst>
                      <a:ext uri="{FF2B5EF4-FFF2-40B4-BE49-F238E27FC236}">
                        <a16:creationId xmlns:a16="http://schemas.microsoft.com/office/drawing/2014/main" id="{8D1E9C6D-1774-460B-AD8E-19A72E98169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07601" y="5417138"/>
                    <a:ext cx="461243" cy="461243"/>
                  </a:xfrm>
                  <a:prstGeom prst="flowChartConnector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直線單箭頭接點 63">
                <a:extLst>
                  <a:ext uri="{FF2B5EF4-FFF2-40B4-BE49-F238E27FC236}">
                    <a16:creationId xmlns:a16="http://schemas.microsoft.com/office/drawing/2014/main" id="{689B1DF5-A49E-4304-859A-40A2D6AFCEE6}"/>
                  </a:ext>
                </a:extLst>
              </p:cNvPr>
              <p:cNvCxnSpPr>
                <a:cxnSpLocks/>
                <a:stCxn id="60" idx="6"/>
                <a:endCxn id="61" idx="2"/>
              </p:cNvCxnSpPr>
              <p:nvPr/>
            </p:nvCxnSpPr>
            <p:spPr>
              <a:xfrm>
                <a:off x="2995251" y="5647760"/>
                <a:ext cx="117345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線單箭頭接點 64">
                <a:extLst>
                  <a:ext uri="{FF2B5EF4-FFF2-40B4-BE49-F238E27FC236}">
                    <a16:creationId xmlns:a16="http://schemas.microsoft.com/office/drawing/2014/main" id="{7012A335-3116-45EE-901E-80570BD622B2}"/>
                  </a:ext>
                </a:extLst>
              </p:cNvPr>
              <p:cNvCxnSpPr>
                <a:cxnSpLocks/>
                <a:stCxn id="61" idx="6"/>
                <a:endCxn id="62" idx="2"/>
              </p:cNvCxnSpPr>
              <p:nvPr/>
            </p:nvCxnSpPr>
            <p:spPr>
              <a:xfrm>
                <a:off x="4629946" y="5647760"/>
                <a:ext cx="965005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線單箭頭接點 65">
                <a:extLst>
                  <a:ext uri="{FF2B5EF4-FFF2-40B4-BE49-F238E27FC236}">
                    <a16:creationId xmlns:a16="http://schemas.microsoft.com/office/drawing/2014/main" id="{41D27A87-B504-4938-978F-CD0A40ED400D}"/>
                  </a:ext>
                </a:extLst>
              </p:cNvPr>
              <p:cNvCxnSpPr>
                <a:cxnSpLocks/>
                <a:stCxn id="62" idx="6"/>
                <a:endCxn id="63" idx="2"/>
              </p:cNvCxnSpPr>
              <p:nvPr/>
            </p:nvCxnSpPr>
            <p:spPr>
              <a:xfrm flipV="1">
                <a:off x="6056194" y="5647760"/>
                <a:ext cx="1051407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矩形 66">
                    <a:extLst>
                      <a:ext uri="{FF2B5EF4-FFF2-40B4-BE49-F238E27FC236}">
                        <a16:creationId xmlns:a16="http://schemas.microsoft.com/office/drawing/2014/main" id="{E69D4F1C-45EA-4B4A-8C5C-283F0F60B321}"/>
                      </a:ext>
                    </a:extLst>
                  </p:cNvPr>
                  <p:cNvSpPr/>
                  <p:nvPr/>
                </p:nvSpPr>
                <p:spPr>
                  <a:xfrm>
                    <a:off x="2017160" y="5239626"/>
                    <a:ext cx="352707" cy="34895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TW" altLang="en-US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7" name="矩形 66">
                    <a:extLst>
                      <a:ext uri="{FF2B5EF4-FFF2-40B4-BE49-F238E27FC236}">
                        <a16:creationId xmlns:a16="http://schemas.microsoft.com/office/drawing/2014/main" id="{E69D4F1C-45EA-4B4A-8C5C-283F0F60B32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160" y="5239626"/>
                    <a:ext cx="352707" cy="34895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接點: 肘形 67">
                <a:extLst>
                  <a:ext uri="{FF2B5EF4-FFF2-40B4-BE49-F238E27FC236}">
                    <a16:creationId xmlns:a16="http://schemas.microsoft.com/office/drawing/2014/main" id="{CB62A078-A6C0-4421-AB33-9EC7BEE5F92C}"/>
                  </a:ext>
                </a:extLst>
              </p:cNvPr>
              <p:cNvCxnSpPr>
                <a:cxnSpLocks/>
                <a:endCxn id="60" idx="4"/>
              </p:cNvCxnSpPr>
              <p:nvPr/>
            </p:nvCxnSpPr>
            <p:spPr>
              <a:xfrm flipV="1">
                <a:off x="1812359" y="5878381"/>
                <a:ext cx="952271" cy="33628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矩形 68">
                    <a:extLst>
                      <a:ext uri="{FF2B5EF4-FFF2-40B4-BE49-F238E27FC236}">
                        <a16:creationId xmlns:a16="http://schemas.microsoft.com/office/drawing/2014/main" id="{23B2611D-15D3-4DA0-BD4A-B3B61E3EA5B5}"/>
                      </a:ext>
                    </a:extLst>
                  </p:cNvPr>
                  <p:cNvSpPr/>
                  <p:nvPr/>
                </p:nvSpPr>
                <p:spPr>
                  <a:xfrm>
                    <a:off x="2320689" y="5897106"/>
                    <a:ext cx="352707" cy="34895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zh-TW" altLang="en-US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9" name="矩形 68">
                    <a:extLst>
                      <a:ext uri="{FF2B5EF4-FFF2-40B4-BE49-F238E27FC236}">
                        <a16:creationId xmlns:a16="http://schemas.microsoft.com/office/drawing/2014/main" id="{23B2611D-15D3-4DA0-BD4A-B3B61E3EA5B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0689" y="5897106"/>
                    <a:ext cx="352707" cy="34895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矩形 69">
                    <a:extLst>
                      <a:ext uri="{FF2B5EF4-FFF2-40B4-BE49-F238E27FC236}">
                        <a16:creationId xmlns:a16="http://schemas.microsoft.com/office/drawing/2014/main" id="{23A99AA7-307E-4B8F-9B59-57A06A1B245D}"/>
                      </a:ext>
                    </a:extLst>
                  </p:cNvPr>
                  <p:cNvSpPr/>
                  <p:nvPr/>
                </p:nvSpPr>
                <p:spPr>
                  <a:xfrm>
                    <a:off x="3628949" y="5189002"/>
                    <a:ext cx="352707" cy="34895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TW" altLang="en-US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0" name="矩形 69">
                    <a:extLst>
                      <a:ext uri="{FF2B5EF4-FFF2-40B4-BE49-F238E27FC236}">
                        <a16:creationId xmlns:a16="http://schemas.microsoft.com/office/drawing/2014/main" id="{23A99AA7-307E-4B8F-9B59-57A06A1B24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8949" y="5189002"/>
                    <a:ext cx="352707" cy="34895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矩形 70">
                    <a:extLst>
                      <a:ext uri="{FF2B5EF4-FFF2-40B4-BE49-F238E27FC236}">
                        <a16:creationId xmlns:a16="http://schemas.microsoft.com/office/drawing/2014/main" id="{46C9CCC4-1F21-4C3C-BB8B-70A84CDECBB9}"/>
                      </a:ext>
                    </a:extLst>
                  </p:cNvPr>
                  <p:cNvSpPr/>
                  <p:nvPr/>
                </p:nvSpPr>
                <p:spPr>
                  <a:xfrm>
                    <a:off x="5012176" y="5197628"/>
                    <a:ext cx="352707" cy="34895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TW" altLang="en-US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1" name="矩形 70">
                    <a:extLst>
                      <a:ext uri="{FF2B5EF4-FFF2-40B4-BE49-F238E27FC236}">
                        <a16:creationId xmlns:a16="http://schemas.microsoft.com/office/drawing/2014/main" id="{46C9CCC4-1F21-4C3C-BB8B-70A84CDECB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2176" y="5197628"/>
                    <a:ext cx="352707" cy="348959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75862" r="-5862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接點: 肘形 71">
                <a:extLst>
                  <a:ext uri="{FF2B5EF4-FFF2-40B4-BE49-F238E27FC236}">
                    <a16:creationId xmlns:a16="http://schemas.microsoft.com/office/drawing/2014/main" id="{472570F2-9D2A-4F25-8928-DBAAB3523B7D}"/>
                  </a:ext>
                </a:extLst>
              </p:cNvPr>
              <p:cNvCxnSpPr>
                <a:cxnSpLocks/>
                <a:endCxn id="62" idx="4"/>
              </p:cNvCxnSpPr>
              <p:nvPr/>
            </p:nvCxnSpPr>
            <p:spPr>
              <a:xfrm flipV="1">
                <a:off x="5175025" y="5878383"/>
                <a:ext cx="650548" cy="597937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9B056088-CDCE-44DB-9AB4-BF51CEB34F78}"/>
                      </a:ext>
                    </a:extLst>
                  </p:cNvPr>
                  <p:cNvSpPr/>
                  <p:nvPr/>
                </p:nvSpPr>
                <p:spPr>
                  <a:xfrm>
                    <a:off x="5467377" y="6109003"/>
                    <a:ext cx="352707" cy="34895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TW" altLang="en-US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9B056088-CDCE-44DB-9AB4-BF51CEB34F7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7377" y="6109003"/>
                    <a:ext cx="352707" cy="34895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4" name="矩形 73">
                    <a:extLst>
                      <a:ext uri="{FF2B5EF4-FFF2-40B4-BE49-F238E27FC236}">
                        <a16:creationId xmlns:a16="http://schemas.microsoft.com/office/drawing/2014/main" id="{BDD473D9-69CD-4D6B-9550-E99FE751789B}"/>
                      </a:ext>
                    </a:extLst>
                  </p:cNvPr>
                  <p:cNvSpPr/>
                  <p:nvPr/>
                </p:nvSpPr>
                <p:spPr>
                  <a:xfrm>
                    <a:off x="5825572" y="5197146"/>
                    <a:ext cx="1621891" cy="34895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b="0" i="0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TW" altLang="en-US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4" name="矩形 73">
                    <a:extLst>
                      <a:ext uri="{FF2B5EF4-FFF2-40B4-BE49-F238E27FC236}">
                        <a16:creationId xmlns:a16="http://schemas.microsoft.com/office/drawing/2014/main" id="{BDD473D9-69CD-4D6B-9550-E99FE751789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5572" y="5197146"/>
                    <a:ext cx="1621891" cy="348959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直線單箭頭接點 74">
                <a:extLst>
                  <a:ext uri="{FF2B5EF4-FFF2-40B4-BE49-F238E27FC236}">
                    <a16:creationId xmlns:a16="http://schemas.microsoft.com/office/drawing/2014/main" id="{3E6E9C4E-F657-4936-9EF7-9CD68C78A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227" y="5647747"/>
                <a:ext cx="188918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直線單箭頭接點 75">
                <a:extLst>
                  <a:ext uri="{FF2B5EF4-FFF2-40B4-BE49-F238E27FC236}">
                    <a16:creationId xmlns:a16="http://schemas.microsoft.com/office/drawing/2014/main" id="{D19FA236-345B-4D57-BB44-1E6304C677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68844" y="5647757"/>
                <a:ext cx="1051407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7" name="矩形 76">
                    <a:extLst>
                      <a:ext uri="{FF2B5EF4-FFF2-40B4-BE49-F238E27FC236}">
                        <a16:creationId xmlns:a16="http://schemas.microsoft.com/office/drawing/2014/main" id="{7A680FF4-6EF3-477C-91EB-6F218932E440}"/>
                      </a:ext>
                    </a:extLst>
                  </p:cNvPr>
                  <p:cNvSpPr/>
                  <p:nvPr/>
                </p:nvSpPr>
                <p:spPr>
                  <a:xfrm>
                    <a:off x="7568844" y="4933775"/>
                    <a:ext cx="2076252" cy="71397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TW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0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TW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⁡(−</m:t>
                              </m:r>
                              <m:r>
                                <a:rPr lang="en-US" altLang="zh-TW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zh-TW" altLang="en-US" dirty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</m:den>
                          </m:f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zh-TW" altLang="en-US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7" name="矩形 76">
                    <a:extLst>
                      <a:ext uri="{FF2B5EF4-FFF2-40B4-BE49-F238E27FC236}">
                        <a16:creationId xmlns:a16="http://schemas.microsoft.com/office/drawing/2014/main" id="{7A680FF4-6EF3-477C-91EB-6F218932E44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8844" y="4933775"/>
                    <a:ext cx="2076252" cy="71397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D40E3DE3-E30E-4813-BF57-CF842613D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7906" y="5766701"/>
              <a:ext cx="10702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單箭頭接點 80">
              <a:extLst>
                <a:ext uri="{FF2B5EF4-FFF2-40B4-BE49-F238E27FC236}">
                  <a16:creationId xmlns:a16="http://schemas.microsoft.com/office/drawing/2014/main" id="{355572E7-EA3A-4F01-973B-0A2DA20284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8844" y="5766701"/>
              <a:ext cx="10702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73590E38-7BEB-4035-AA60-FC714981BB38}"/>
                    </a:ext>
                  </a:extLst>
                </p:cNvPr>
                <p:cNvSpPr/>
                <p:nvPr/>
              </p:nvSpPr>
              <p:spPr>
                <a:xfrm>
                  <a:off x="7871274" y="5843388"/>
                  <a:ext cx="692060" cy="71397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i="1" smtClean="0">
                                <a:ln>
                                  <a:solidFill>
                                    <a:schemeClr val="tx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 smtClean="0">
                                <a:ln>
                                  <a:solidFill>
                                    <a:schemeClr val="tx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b="0" i="1" smtClean="0">
                                <a:ln>
                                  <a:solidFill>
                                    <a:schemeClr val="tx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zh-TW" altLang="en-US" i="1" smtClean="0">
                                <a:ln>
                                  <a:solidFill>
                                    <a:schemeClr val="tx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b="0" i="1" smtClean="0">
                                <a:ln>
                                  <a:solidFill>
                                    <a:schemeClr val="tx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den>
                        </m:f>
                      </m:oMath>
                    </m:oMathPara>
                  </a14:m>
                  <a:endParaRPr lang="zh-TW" altLang="en-US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73590E38-7BEB-4035-AA60-FC714981BB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1274" y="5843388"/>
                  <a:ext cx="692060" cy="71397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06FDAD70-F41F-41A0-BB74-43610AFE5E5C}"/>
                    </a:ext>
                  </a:extLst>
                </p:cNvPr>
                <p:cNvSpPr/>
                <p:nvPr/>
              </p:nvSpPr>
              <p:spPr>
                <a:xfrm>
                  <a:off x="6245302" y="5868358"/>
                  <a:ext cx="692060" cy="71397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 smtClean="0">
                                <a:ln>
                                  <a:solidFill>
                                    <a:schemeClr val="tx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 smtClean="0">
                                <a:ln>
                                  <a:solidFill>
                                    <a:schemeClr val="tx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b="0" i="1" smtClean="0">
                                <a:ln>
                                  <a:solidFill>
                                    <a:schemeClr val="tx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zh-TW" altLang="en-US" i="1" smtClean="0">
                                <a:ln>
                                  <a:solidFill>
                                    <a:schemeClr val="tx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b="0" i="1" smtClean="0">
                                <a:ln>
                                  <a:solidFill>
                                    <a:schemeClr val="tx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b="0" i="1" smtClean="0">
                                <a:ln>
                                  <a:solidFill>
                                    <a:schemeClr val="tx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n>
                                  <a:solidFill>
                                    <a:schemeClr val="tx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b="0" i="1" smtClean="0">
                                <a:ln>
                                  <a:solidFill>
                                    <a:schemeClr val="tx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06FDAD70-F41F-41A0-BB74-43610AFE5E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5302" y="5868358"/>
                  <a:ext cx="692060" cy="713972"/>
                </a:xfrm>
                <a:prstGeom prst="rect">
                  <a:avLst/>
                </a:prstGeom>
                <a:blipFill>
                  <a:blip r:embed="rId28"/>
                  <a:stretch>
                    <a:fillRect l="-78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97F02324-09CF-406D-B957-F989B37CEC7F}"/>
                    </a:ext>
                  </a:extLst>
                </p:cNvPr>
                <p:cNvSpPr/>
                <p:nvPr/>
              </p:nvSpPr>
              <p:spPr>
                <a:xfrm>
                  <a:off x="4475031" y="5843388"/>
                  <a:ext cx="692060" cy="71397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 smtClean="0">
                                <a:ln>
                                  <a:solidFill>
                                    <a:schemeClr val="tx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 smtClean="0">
                                <a:ln>
                                  <a:solidFill>
                                    <a:schemeClr val="tx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b="0" i="1" smtClean="0">
                                <a:ln>
                                  <a:solidFill>
                                    <a:schemeClr val="tx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zh-TW" altLang="en-US" i="1" smtClean="0">
                                <a:ln>
                                  <a:solidFill>
                                    <a:schemeClr val="tx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b="0" i="1" smtClean="0">
                                <a:ln>
                                  <a:solidFill>
                                    <a:schemeClr val="tx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b="0" i="1" smtClean="0">
                                <a:ln>
                                  <a:solidFill>
                                    <a:schemeClr val="tx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n>
                                  <a:solidFill>
                                    <a:schemeClr val="tx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b="0" i="1" smtClean="0">
                                <a:ln>
                                  <a:solidFill>
                                    <a:schemeClr val="tx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97F02324-09CF-406D-B957-F989B37CEC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5031" y="5843388"/>
                  <a:ext cx="692060" cy="713972"/>
                </a:xfrm>
                <a:prstGeom prst="rect">
                  <a:avLst/>
                </a:prstGeom>
                <a:blipFill>
                  <a:blip r:embed="rId29"/>
                  <a:stretch>
                    <a:fillRect l="-796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線單箭頭接點 96">
              <a:extLst>
                <a:ext uri="{FF2B5EF4-FFF2-40B4-BE49-F238E27FC236}">
                  <a16:creationId xmlns:a16="http://schemas.microsoft.com/office/drawing/2014/main" id="{37F8812B-FF3B-4F14-B7CF-2B8420554D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2691" y="5789585"/>
              <a:ext cx="9018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86F25E9D-28C1-40CD-A0AD-4259246996F1}"/>
                  </a:ext>
                </a:extLst>
              </p:cNvPr>
              <p:cNvSpPr/>
              <p:nvPr/>
            </p:nvSpPr>
            <p:spPr>
              <a:xfrm>
                <a:off x="3104389" y="5923734"/>
                <a:ext cx="692060" cy="7139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TW" altLang="en-US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sSup>
                        <m:sSupPr>
                          <m:ctrlP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TW" b="0" i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TW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zh-TW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86F25E9D-28C1-40CD-A0AD-4259246996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389" y="5923734"/>
                <a:ext cx="692060" cy="713972"/>
              </a:xfrm>
              <a:prstGeom prst="rect">
                <a:avLst/>
              </a:prstGeom>
              <a:blipFill>
                <a:blip r:embed="rId30"/>
                <a:stretch>
                  <a:fillRect l="-68421" r="-6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8535FE07-4339-4D77-8BC2-B4C63B76FB3F}"/>
              </a:ext>
            </a:extLst>
          </p:cNvPr>
          <p:cNvCxnSpPr>
            <a:cxnSpLocks/>
          </p:cNvCxnSpPr>
          <p:nvPr/>
        </p:nvCxnSpPr>
        <p:spPr>
          <a:xfrm flipH="1">
            <a:off x="3029752" y="5461784"/>
            <a:ext cx="11300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D7586B5B-41E2-435B-8462-3C11C28CA901}"/>
                  </a:ext>
                </a:extLst>
              </p:cNvPr>
              <p:cNvSpPr/>
              <p:nvPr/>
            </p:nvSpPr>
            <p:spPr>
              <a:xfrm>
                <a:off x="897682" y="5907620"/>
                <a:ext cx="692060" cy="7139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TW" altLang="en-US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sSup>
                        <m:sSupPr>
                          <m:ctrlP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TW" b="0" i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TW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zh-TW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D7586B5B-41E2-435B-8462-3C11C28CA9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82" y="5907620"/>
                <a:ext cx="692060" cy="713972"/>
              </a:xfrm>
              <a:prstGeom prst="rect">
                <a:avLst/>
              </a:prstGeom>
              <a:blipFill>
                <a:blip r:embed="rId31"/>
                <a:stretch>
                  <a:fillRect l="-55263" r="-447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9A32E456-5C34-4EF5-9349-E40A566997E3}"/>
              </a:ext>
            </a:extLst>
          </p:cNvPr>
          <p:cNvCxnSpPr>
            <a:cxnSpLocks/>
          </p:cNvCxnSpPr>
          <p:nvPr/>
        </p:nvCxnSpPr>
        <p:spPr>
          <a:xfrm flipH="1">
            <a:off x="602996" y="5461784"/>
            <a:ext cx="1801372" cy="7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37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3BFFE70-EDAC-4951-83CC-B32780CDE57B}"/>
              </a:ext>
            </a:extLst>
          </p:cNvPr>
          <p:cNvSpPr/>
          <p:nvPr/>
        </p:nvSpPr>
        <p:spPr>
          <a:xfrm>
            <a:off x="1341683" y="452608"/>
            <a:ext cx="2436688" cy="394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Backward propagation </a:t>
            </a:r>
            <a:endParaRPr lang="zh-TW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流程圖: 接點 5">
                <a:extLst>
                  <a:ext uri="{FF2B5EF4-FFF2-40B4-BE49-F238E27FC236}">
                    <a16:creationId xmlns:a16="http://schemas.microsoft.com/office/drawing/2014/main" id="{CF5E5AD3-62F6-47AB-946E-F15E4693425A}"/>
                  </a:ext>
                </a:extLst>
              </p:cNvPr>
              <p:cNvSpPr/>
              <p:nvPr/>
            </p:nvSpPr>
            <p:spPr>
              <a:xfrm>
                <a:off x="4528718" y="1196815"/>
                <a:ext cx="1147463" cy="1147463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𝑠𝑖𝑔𝑚𝑜𝑖𝑑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流程圖: 接點 5">
                <a:extLst>
                  <a:ext uri="{FF2B5EF4-FFF2-40B4-BE49-F238E27FC236}">
                    <a16:creationId xmlns:a16="http://schemas.microsoft.com/office/drawing/2014/main" id="{CF5E5AD3-62F6-47AB-946E-F15E469342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718" y="1196815"/>
                <a:ext cx="1147463" cy="1147463"/>
              </a:xfrm>
              <a:prstGeom prst="flowChartConnector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F130025-480D-496D-94A5-1842240E1DBC}"/>
              </a:ext>
            </a:extLst>
          </p:cNvPr>
          <p:cNvCxnSpPr>
            <a:cxnSpLocks/>
          </p:cNvCxnSpPr>
          <p:nvPr/>
        </p:nvCxnSpPr>
        <p:spPr>
          <a:xfrm>
            <a:off x="5890817" y="1746799"/>
            <a:ext cx="7226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94284D4-3C7E-4AC1-B21E-FD29939DC2AA}"/>
                  </a:ext>
                </a:extLst>
              </p:cNvPr>
              <p:cNvSpPr/>
              <p:nvPr/>
            </p:nvSpPr>
            <p:spPr>
              <a:xfrm>
                <a:off x="3853018" y="1330110"/>
                <a:ext cx="352707" cy="3489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94284D4-3C7E-4AC1-B21E-FD29939DC2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018" y="1330110"/>
                <a:ext cx="352707" cy="3489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E25F206-2721-42DD-B415-EC7EECAF624D}"/>
                  </a:ext>
                </a:extLst>
              </p:cNvPr>
              <p:cNvSpPr/>
              <p:nvPr/>
            </p:nvSpPr>
            <p:spPr>
              <a:xfrm>
                <a:off x="6096000" y="1330109"/>
                <a:ext cx="352707" cy="3489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TW" alt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E25F206-2721-42DD-B415-EC7EECAF62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330109"/>
                <a:ext cx="352707" cy="3489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B341ED6-16B2-4511-AEFE-46DBE808CE8C}"/>
              </a:ext>
            </a:extLst>
          </p:cNvPr>
          <p:cNvCxnSpPr>
            <a:cxnSpLocks/>
          </p:cNvCxnSpPr>
          <p:nvPr/>
        </p:nvCxnSpPr>
        <p:spPr>
          <a:xfrm>
            <a:off x="3668050" y="1746799"/>
            <a:ext cx="7226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0BB6E97C-2CF7-4655-8512-14CD47001211}"/>
              </a:ext>
            </a:extLst>
          </p:cNvPr>
          <p:cNvCxnSpPr>
            <a:cxnSpLocks/>
          </p:cNvCxnSpPr>
          <p:nvPr/>
        </p:nvCxnSpPr>
        <p:spPr>
          <a:xfrm flipH="1">
            <a:off x="5890818" y="1975449"/>
            <a:ext cx="72264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1339148-26E3-4CCD-B2AC-B42A2B88E573}"/>
              </a:ext>
            </a:extLst>
          </p:cNvPr>
          <p:cNvCxnSpPr>
            <a:cxnSpLocks/>
          </p:cNvCxnSpPr>
          <p:nvPr/>
        </p:nvCxnSpPr>
        <p:spPr>
          <a:xfrm flipH="1">
            <a:off x="3668051" y="1975448"/>
            <a:ext cx="72264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5DEC2B79-73A3-4FB5-91EE-73169797F013}"/>
                  </a:ext>
                </a:extLst>
              </p:cNvPr>
              <p:cNvSpPr/>
              <p:nvPr/>
            </p:nvSpPr>
            <p:spPr>
              <a:xfrm>
                <a:off x="3683341" y="2119485"/>
                <a:ext cx="692060" cy="7139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TW" altLang="en-US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sSup>
                        <m:sSupPr>
                          <m:ctrlP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TW" b="0" i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TW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zh-TW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5DEC2B79-73A3-4FB5-91EE-73169797F0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341" y="2119485"/>
                <a:ext cx="692060" cy="713972"/>
              </a:xfrm>
              <a:prstGeom prst="rect">
                <a:avLst/>
              </a:prstGeom>
              <a:blipFill>
                <a:blip r:embed="rId5"/>
                <a:stretch>
                  <a:fillRect l="-55263" r="-447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2542416F-F45C-4D45-AB03-17438E405333}"/>
                  </a:ext>
                </a:extLst>
              </p:cNvPr>
              <p:cNvSpPr/>
              <p:nvPr/>
            </p:nvSpPr>
            <p:spPr>
              <a:xfrm>
                <a:off x="5926323" y="2119485"/>
                <a:ext cx="692060" cy="7139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TW" altLang="en-US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</m:oMath>
                  </m:oMathPara>
                </a14:m>
                <a:endParaRPr lang="zh-TW" alt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2542416F-F45C-4D45-AB03-17438E4053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323" y="2119485"/>
                <a:ext cx="692060" cy="7139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D16C25F2-483D-4BC1-BB03-3B3975738D3A}"/>
                  </a:ext>
                </a:extLst>
              </p:cNvPr>
              <p:cNvSpPr/>
              <p:nvPr/>
            </p:nvSpPr>
            <p:spPr>
              <a:xfrm>
                <a:off x="2679799" y="3072013"/>
                <a:ext cx="5213369" cy="22763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TW" altLang="en-US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sSup>
                        <m:sSupPr>
                          <m:ctrlP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TW" i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TW" altLang="en-US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f>
                        <m:fPr>
                          <m:ctrlP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 smtClean="0"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 smtClean="0"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i="1"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zh-TW" b="0" i="1" smtClean="0"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b="0" i="0" smtClean="0"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TW" b="0" i="1" smtClean="0">
                                              <a:ln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b="0" i="1" smtClean="0">
                                              <a:ln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b="0" i="1" smtClean="0">
                                              <a:ln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b="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  <a:p>
                <a:pPr/>
                <a:r>
                  <a:rPr lang="en-US" altLang="zh-TW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                             </a:t>
                </a:r>
                <a:endParaRPr lang="en-US" altLang="zh-TW" b="0" i="1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=</m:t>
                      </m:r>
                      <m:f>
                        <m:fPr>
                          <m:ctrlPr>
                            <a:rPr lang="en-US" altLang="zh-TW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TW" altLang="en-US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f>
                        <m:fPr>
                          <m:ctrlP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den>
                      </m:f>
                      <m:f>
                        <m:fPr>
                          <m:ctrlP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den>
                      </m:f>
                    </m:oMath>
                  </m:oMathPara>
                </a14:m>
                <a:endParaRPr lang="en-US" altLang="zh-TW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  <a:p>
                <a:pPr/>
                <a:r>
                  <a:rPr lang="en-US" altLang="zh-TW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                        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=</m:t>
                      </m:r>
                      <m:f>
                        <m:fPr>
                          <m:ctrlPr>
                            <a:rPr lang="en-US" altLang="zh-TW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TW" altLang="en-US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altLang="zh-TW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zh-TW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D16C25F2-483D-4BC1-BB03-3B3975738D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799" y="3072013"/>
                <a:ext cx="5213369" cy="22763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>
            <a:extLst>
              <a:ext uri="{FF2B5EF4-FFF2-40B4-BE49-F238E27FC236}">
                <a16:creationId xmlns:a16="http://schemas.microsoft.com/office/drawing/2014/main" id="{43DC2D0B-4D07-4EBD-BA2A-A4EADE75243A}"/>
              </a:ext>
            </a:extLst>
          </p:cNvPr>
          <p:cNvSpPr/>
          <p:nvPr/>
        </p:nvSpPr>
        <p:spPr>
          <a:xfrm>
            <a:off x="1647645" y="2833458"/>
            <a:ext cx="6374921" cy="2694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 dirty="0">
                <a:solidFill>
                  <a:schemeClr val="tx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可化成：</a:t>
            </a:r>
          </a:p>
        </p:txBody>
      </p:sp>
    </p:spTree>
    <p:extLst>
      <p:ext uri="{BB962C8B-B14F-4D97-AF65-F5344CB8AC3E}">
        <p14:creationId xmlns:p14="http://schemas.microsoft.com/office/powerpoint/2010/main" val="3423807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391</Words>
  <Application>Microsoft Office PowerPoint</Application>
  <PresentationFormat>寬螢幕</PresentationFormat>
  <Paragraphs>95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華康中圓體</vt:lpstr>
      <vt:lpstr>新細明體</vt:lpstr>
      <vt:lpstr>Arial</vt:lpstr>
      <vt:lpstr>Calibri</vt:lpstr>
      <vt:lpstr>Calibri Light</vt:lpstr>
      <vt:lpstr>Cambria Math</vt:lpstr>
      <vt:lpstr>Symbol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User888</dc:creator>
  <cp:lastModifiedBy>User888</cp:lastModifiedBy>
  <cp:revision>21</cp:revision>
  <dcterms:created xsi:type="dcterms:W3CDTF">2020-11-24T19:03:51Z</dcterms:created>
  <dcterms:modified xsi:type="dcterms:W3CDTF">2020-11-25T14:59:13Z</dcterms:modified>
</cp:coreProperties>
</file>