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5" r:id="rId10"/>
    <p:sldId id="261" r:id="rId11"/>
    <p:sldId id="268" r:id="rId12"/>
    <p:sldId id="269" r:id="rId13"/>
    <p:sldId id="264" r:id="rId14"/>
    <p:sldId id="266" r:id="rId15"/>
    <p:sldId id="267" r:id="rId16"/>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5" autoAdjust="0"/>
    <p:restoredTop sz="94660"/>
  </p:normalViewPr>
  <p:slideViewPr>
    <p:cSldViewPr snapToGrid="0">
      <p:cViewPr varScale="1">
        <p:scale>
          <a:sx n="67" d="100"/>
          <a:sy n="67" d="100"/>
        </p:scale>
        <p:origin x="77"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Date Placeholder 4"/>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7" name="Date Placeholder 6"/>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2348E309-2F82-47C4-B556-1C9EA66507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D62463-5C16-42A3-B8E8-31D3512DDF9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8E309-2F82-47C4-B556-1C9EA6650743}"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62463-5C16-42A3-B8E8-31D3512DDF9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
          <p:cNvSpPr>
            <a:spLocks noGrp="1" noRot="1" noChangeAspect="1" noMove="1" noResize="1" noEditPoints="1" noAdjustHandles="1" noChangeArrowheads="1" noChangeShapeType="1" noTextEdit="1"/>
          </p:cNvSpPr>
          <p:nvPr/>
        </p:nvSpPr>
        <p:spPr>
          <a:xfrm flipV="1">
            <a:off x="628650" y="720953"/>
            <a:ext cx="7886700" cy="5416094"/>
          </a:xfrm>
          <a:custGeom>
            <a:avLst/>
            <a:gdLst>
              <a:gd name="connsiteX0" fmla="*/ 0 w 7886700"/>
              <a:gd name="connsiteY0" fmla="*/ 0 h 5416094"/>
              <a:gd name="connsiteX1" fmla="*/ 578358 w 7886700"/>
              <a:gd name="connsiteY1" fmla="*/ 0 h 5416094"/>
              <a:gd name="connsiteX2" fmla="*/ 998982 w 7886700"/>
              <a:gd name="connsiteY2" fmla="*/ 0 h 5416094"/>
              <a:gd name="connsiteX3" fmla="*/ 1813941 w 7886700"/>
              <a:gd name="connsiteY3" fmla="*/ 0 h 5416094"/>
              <a:gd name="connsiteX4" fmla="*/ 2392299 w 7886700"/>
              <a:gd name="connsiteY4" fmla="*/ 0 h 5416094"/>
              <a:gd name="connsiteX5" fmla="*/ 2970657 w 7886700"/>
              <a:gd name="connsiteY5" fmla="*/ 0 h 5416094"/>
              <a:gd name="connsiteX6" fmla="*/ 3785616 w 7886700"/>
              <a:gd name="connsiteY6" fmla="*/ 0 h 5416094"/>
              <a:gd name="connsiteX7" fmla="*/ 4285107 w 7886700"/>
              <a:gd name="connsiteY7" fmla="*/ 0 h 5416094"/>
              <a:gd name="connsiteX8" fmla="*/ 5100066 w 7886700"/>
              <a:gd name="connsiteY8" fmla="*/ 0 h 5416094"/>
              <a:gd name="connsiteX9" fmla="*/ 5915025 w 7886700"/>
              <a:gd name="connsiteY9" fmla="*/ 0 h 5416094"/>
              <a:gd name="connsiteX10" fmla="*/ 6572250 w 7886700"/>
              <a:gd name="connsiteY10" fmla="*/ 0 h 5416094"/>
              <a:gd name="connsiteX11" fmla="*/ 7886700 w 7886700"/>
              <a:gd name="connsiteY11" fmla="*/ 0 h 5416094"/>
              <a:gd name="connsiteX12" fmla="*/ 7886700 w 7886700"/>
              <a:gd name="connsiteY12" fmla="*/ 622851 h 5416094"/>
              <a:gd name="connsiteX13" fmla="*/ 7886700 w 7886700"/>
              <a:gd name="connsiteY13" fmla="*/ 1137380 h 5416094"/>
              <a:gd name="connsiteX14" fmla="*/ 7886700 w 7886700"/>
              <a:gd name="connsiteY14" fmla="*/ 1814391 h 5416094"/>
              <a:gd name="connsiteX15" fmla="*/ 7886700 w 7886700"/>
              <a:gd name="connsiteY15" fmla="*/ 2491403 h 5416094"/>
              <a:gd name="connsiteX16" fmla="*/ 7886700 w 7886700"/>
              <a:gd name="connsiteY16" fmla="*/ 3168415 h 5416094"/>
              <a:gd name="connsiteX17" fmla="*/ 7886700 w 7886700"/>
              <a:gd name="connsiteY17" fmla="*/ 3899588 h 5416094"/>
              <a:gd name="connsiteX18" fmla="*/ 7886700 w 7886700"/>
              <a:gd name="connsiteY18" fmla="*/ 4630760 h 5416094"/>
              <a:gd name="connsiteX19" fmla="*/ 7886700 w 7886700"/>
              <a:gd name="connsiteY19" fmla="*/ 5416094 h 5416094"/>
              <a:gd name="connsiteX20" fmla="*/ 7466076 w 7886700"/>
              <a:gd name="connsiteY20" fmla="*/ 5416094 h 5416094"/>
              <a:gd name="connsiteX21" fmla="*/ 6651117 w 7886700"/>
              <a:gd name="connsiteY21" fmla="*/ 5416094 h 5416094"/>
              <a:gd name="connsiteX22" fmla="*/ 5993892 w 7886700"/>
              <a:gd name="connsiteY22" fmla="*/ 5416094 h 5416094"/>
              <a:gd name="connsiteX23" fmla="*/ 5494401 w 7886700"/>
              <a:gd name="connsiteY23" fmla="*/ 5416094 h 5416094"/>
              <a:gd name="connsiteX24" fmla="*/ 4837176 w 7886700"/>
              <a:gd name="connsiteY24" fmla="*/ 5416094 h 5416094"/>
              <a:gd name="connsiteX25" fmla="*/ 4416552 w 7886700"/>
              <a:gd name="connsiteY25" fmla="*/ 5416094 h 5416094"/>
              <a:gd name="connsiteX26" fmla="*/ 3995928 w 7886700"/>
              <a:gd name="connsiteY26" fmla="*/ 5416094 h 5416094"/>
              <a:gd name="connsiteX27" fmla="*/ 3338703 w 7886700"/>
              <a:gd name="connsiteY27" fmla="*/ 5416094 h 5416094"/>
              <a:gd name="connsiteX28" fmla="*/ 2839212 w 7886700"/>
              <a:gd name="connsiteY28" fmla="*/ 5416094 h 5416094"/>
              <a:gd name="connsiteX29" fmla="*/ 2103120 w 7886700"/>
              <a:gd name="connsiteY29" fmla="*/ 5416094 h 5416094"/>
              <a:gd name="connsiteX30" fmla="*/ 1603629 w 7886700"/>
              <a:gd name="connsiteY30" fmla="*/ 5416094 h 5416094"/>
              <a:gd name="connsiteX31" fmla="*/ 867537 w 7886700"/>
              <a:gd name="connsiteY31" fmla="*/ 5416094 h 5416094"/>
              <a:gd name="connsiteX32" fmla="*/ 0 w 7886700"/>
              <a:gd name="connsiteY32" fmla="*/ 5416094 h 5416094"/>
              <a:gd name="connsiteX33" fmla="*/ 0 w 7886700"/>
              <a:gd name="connsiteY33" fmla="*/ 4684921 h 5416094"/>
              <a:gd name="connsiteX34" fmla="*/ 0 w 7886700"/>
              <a:gd name="connsiteY34" fmla="*/ 3953749 h 5416094"/>
              <a:gd name="connsiteX35" fmla="*/ 0 w 7886700"/>
              <a:gd name="connsiteY35" fmla="*/ 3168415 h 5416094"/>
              <a:gd name="connsiteX36" fmla="*/ 0 w 7886700"/>
              <a:gd name="connsiteY36" fmla="*/ 2545564 h 5416094"/>
              <a:gd name="connsiteX37" fmla="*/ 0 w 7886700"/>
              <a:gd name="connsiteY37" fmla="*/ 1760231 h 5416094"/>
              <a:gd name="connsiteX38" fmla="*/ 0 w 7886700"/>
              <a:gd name="connsiteY38" fmla="*/ 1191541 h 5416094"/>
              <a:gd name="connsiteX39" fmla="*/ 0 w 7886700"/>
              <a:gd name="connsiteY39" fmla="*/ 677012 h 5416094"/>
              <a:gd name="connsiteX40" fmla="*/ 0 w 7886700"/>
              <a:gd name="connsiteY4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86700" h="5416094"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917044" y="253972"/>
                  <a:pt x="7878280" y="382927"/>
                  <a:pt x="7886700" y="622851"/>
                </a:cubicBezTo>
                <a:cubicBezTo>
                  <a:pt x="7895120" y="862775"/>
                  <a:pt x="7898095" y="881954"/>
                  <a:pt x="7886700" y="1137380"/>
                </a:cubicBezTo>
                <a:cubicBezTo>
                  <a:pt x="7875305" y="1392806"/>
                  <a:pt x="7859449" y="1500954"/>
                  <a:pt x="7886700" y="1814391"/>
                </a:cubicBezTo>
                <a:cubicBezTo>
                  <a:pt x="7913951" y="2127828"/>
                  <a:pt x="7899710" y="2276490"/>
                  <a:pt x="7886700" y="2491403"/>
                </a:cubicBezTo>
                <a:cubicBezTo>
                  <a:pt x="7873690" y="2706316"/>
                  <a:pt x="7899048" y="2943627"/>
                  <a:pt x="7886700" y="3168415"/>
                </a:cubicBezTo>
                <a:cubicBezTo>
                  <a:pt x="7874352" y="3393203"/>
                  <a:pt x="7895759" y="3539359"/>
                  <a:pt x="7886700" y="3899588"/>
                </a:cubicBezTo>
                <a:cubicBezTo>
                  <a:pt x="7877641" y="4259817"/>
                  <a:pt x="7907485" y="4437980"/>
                  <a:pt x="7886700" y="4630760"/>
                </a:cubicBezTo>
                <a:cubicBezTo>
                  <a:pt x="7865915" y="4823540"/>
                  <a:pt x="7871525" y="5198637"/>
                  <a:pt x="7886700" y="5416094"/>
                </a:cubicBezTo>
                <a:cubicBezTo>
                  <a:pt x="7691680" y="5431844"/>
                  <a:pt x="7601555" y="5415681"/>
                  <a:pt x="7466076" y="5416094"/>
                </a:cubicBezTo>
                <a:cubicBezTo>
                  <a:pt x="7330597" y="5416507"/>
                  <a:pt x="6831360" y="5424066"/>
                  <a:pt x="6651117" y="5416094"/>
                </a:cubicBezTo>
                <a:cubicBezTo>
                  <a:pt x="6470874" y="5408122"/>
                  <a:pt x="6162822" y="5448218"/>
                  <a:pt x="5993892" y="5416094"/>
                </a:cubicBezTo>
                <a:cubicBezTo>
                  <a:pt x="5824963" y="5383970"/>
                  <a:pt x="5688089" y="5423575"/>
                  <a:pt x="5494401" y="5416094"/>
                </a:cubicBezTo>
                <a:cubicBezTo>
                  <a:pt x="5300713" y="5408613"/>
                  <a:pt x="5038344" y="5439836"/>
                  <a:pt x="4837176" y="5416094"/>
                </a:cubicBezTo>
                <a:cubicBezTo>
                  <a:pt x="4636008" y="5392352"/>
                  <a:pt x="4547230" y="5414191"/>
                  <a:pt x="4416552" y="5416094"/>
                </a:cubicBezTo>
                <a:cubicBezTo>
                  <a:pt x="4285874" y="5417997"/>
                  <a:pt x="4197467" y="5397786"/>
                  <a:pt x="3995928" y="5416094"/>
                </a:cubicBezTo>
                <a:cubicBezTo>
                  <a:pt x="3794389" y="5434402"/>
                  <a:pt x="3512175" y="5385012"/>
                  <a:pt x="3338703" y="5416094"/>
                </a:cubicBezTo>
                <a:cubicBezTo>
                  <a:pt x="3165232" y="5447176"/>
                  <a:pt x="2961841" y="5402137"/>
                  <a:pt x="2839212" y="5416094"/>
                </a:cubicBezTo>
                <a:cubicBezTo>
                  <a:pt x="2716583" y="5430051"/>
                  <a:pt x="2260631" y="5391454"/>
                  <a:pt x="2103120" y="5416094"/>
                </a:cubicBezTo>
                <a:cubicBezTo>
                  <a:pt x="1945609" y="5440734"/>
                  <a:pt x="1802870" y="5413244"/>
                  <a:pt x="1603629" y="5416094"/>
                </a:cubicBezTo>
                <a:cubicBezTo>
                  <a:pt x="1404388" y="5418944"/>
                  <a:pt x="1036615" y="5428037"/>
                  <a:pt x="867537" y="5416094"/>
                </a:cubicBezTo>
                <a:cubicBezTo>
                  <a:pt x="698459" y="5404151"/>
                  <a:pt x="196765" y="5387017"/>
                  <a:pt x="0" y="5416094"/>
                </a:cubicBezTo>
                <a:cubicBezTo>
                  <a:pt x="-7913" y="5158982"/>
                  <a:pt x="-32352" y="4972281"/>
                  <a:pt x="0" y="4684921"/>
                </a:cubicBezTo>
                <a:cubicBezTo>
                  <a:pt x="32352" y="4397561"/>
                  <a:pt x="-36146" y="4109983"/>
                  <a:pt x="0" y="3953749"/>
                </a:cubicBezTo>
                <a:cubicBezTo>
                  <a:pt x="36146" y="3797515"/>
                  <a:pt x="38942" y="3433311"/>
                  <a:pt x="0" y="3168415"/>
                </a:cubicBezTo>
                <a:cubicBezTo>
                  <a:pt x="-38942" y="2903519"/>
                  <a:pt x="-264" y="2810505"/>
                  <a:pt x="0" y="2545564"/>
                </a:cubicBezTo>
                <a:cubicBezTo>
                  <a:pt x="264" y="2280623"/>
                  <a:pt x="20689" y="1994225"/>
                  <a:pt x="0" y="1760231"/>
                </a:cubicBezTo>
                <a:cubicBezTo>
                  <a:pt x="-20689" y="1526237"/>
                  <a:pt x="16073" y="1386976"/>
                  <a:pt x="0" y="1191541"/>
                </a:cubicBezTo>
                <a:cubicBezTo>
                  <a:pt x="-16073" y="996106"/>
                  <a:pt x="-16965" y="844858"/>
                  <a:pt x="0" y="677012"/>
                </a:cubicBezTo>
                <a:cubicBezTo>
                  <a:pt x="16965" y="509166"/>
                  <a:pt x="85" y="277162"/>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742950" y="2160366"/>
            <a:ext cx="7600950" cy="24768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p:cNvSpPr>
            <a:spLocks noGrp="1" noRot="1" noChangeAspect="1" noMove="1" noResize="1" noEditPoints="1" noAdjustHandles="1" noChangeArrowheads="1" noChangeShapeType="1" noTextEdit="1"/>
          </p:cNvSpPr>
          <p:nvPr/>
        </p:nvSpPr>
        <p:spPr>
          <a:xfrm>
            <a:off x="0" y="0"/>
            <a:ext cx="4572000"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p:cNvSpPr>
            <a:spLocks noGrp="1" noRot="1" noChangeAspect="1" noMove="1" noResize="1" noEditPoints="1" noAdjustHandles="1" noChangeArrowheads="1" noChangeShapeType="1" noTextEdit="1"/>
          </p:cNvSpPr>
          <p:nvPr/>
        </p:nvSpPr>
        <p:spPr>
          <a:xfrm>
            <a:off x="0" y="0"/>
            <a:ext cx="4564027"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29184" y="859536"/>
            <a:ext cx="3624602" cy="1243584"/>
          </a:xfrm>
        </p:spPr>
        <p:txBody>
          <a:bodyPr>
            <a:normAutofit/>
          </a:bodyPr>
          <a:lstStyle/>
          <a:p>
            <a:r>
              <a:rPr lang="en-US" altLang="zh-CN" sz="3000"/>
              <a:t>Output:</a:t>
            </a:r>
            <a:endParaRPr lang="zh-CN" altLang="en-US" sz="3000"/>
          </a:p>
        </p:txBody>
      </p:sp>
      <p:sp>
        <p:nvSpPr>
          <p:cNvPr id="20" name="Rectangle 19"/>
          <p:cNvSpPr>
            <a:spLocks noGrp="1" noRot="1" noChangeAspect="1" noMove="1" noResize="1" noEditPoints="1" noAdjustHandles="1" noChangeArrowheads="1" noChangeShapeType="1" noTextEdit="1"/>
          </p:cNvSpPr>
          <p:nvPr/>
        </p:nvSpPr>
        <p:spPr>
          <a:xfrm>
            <a:off x="0" y="115214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p:cNvSpPr>
            <a:spLocks noGrp="1" noRot="1" noChangeAspect="1" noMove="1" noResize="1" noEditPoints="1" noAdjustHandles="1" noChangeArrowheads="1" noChangeShapeType="1" noTextEdit="1"/>
          </p:cNvSpPr>
          <p:nvPr/>
        </p:nvSpPr>
        <p:spPr>
          <a:xfrm>
            <a:off x="329184" y="2185062"/>
            <a:ext cx="373761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p:cNvSpPr>
            <a:spLocks noGrp="1"/>
          </p:cNvSpPr>
          <p:nvPr>
            <p:ph idx="1"/>
          </p:nvPr>
        </p:nvSpPr>
        <p:spPr>
          <a:xfrm>
            <a:off x="329184" y="2512611"/>
            <a:ext cx="3624602" cy="3664351"/>
          </a:xfrm>
        </p:spPr>
        <p:txBody>
          <a:bodyPr>
            <a:normAutofit/>
          </a:bodyPr>
          <a:lstStyle/>
          <a:p>
            <a:r>
              <a:rPr lang="en-US" sz="1600" dirty="0"/>
              <a:t>Black dots represent preferences for affordable housing and gray dots represent preferences for market-rate housing. The position of the dots represents the mean change in preference, and the horizontal line represents the confidence interval.-</a:t>
            </a:r>
            <a:endParaRPr lang="en-US" sz="1600" dirty="0"/>
          </a:p>
          <a:p>
            <a:r>
              <a:rPr lang="en-US" sz="1600" dirty="0"/>
              <a:t>Homeowners’ preferences for market-rate housing proposals and -affordable housing proposals decline as the proposed housing moves closer to where they live (the gray dots and bands shift to the left).But for renters, their preferences haven’t changed much.</a:t>
            </a:r>
            <a:endParaRPr lang="en-US" sz="1600" dirty="0"/>
          </a:p>
        </p:txBody>
      </p:sp>
      <p:pic>
        <p:nvPicPr>
          <p:cNvPr id="7" name="Picture 6" descr="A graph with black and white lin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5522" y="3650387"/>
            <a:ext cx="5051474" cy="1979445"/>
          </a:xfrm>
          <a:prstGeom prst="rect">
            <a:avLst/>
          </a:prstGeom>
        </p:spPr>
      </p:pic>
      <p:pic>
        <p:nvPicPr>
          <p:cNvPr id="5" name="Content Placeholder 4" descr="A graph of a graph with black and white lines&#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521" y="1303442"/>
            <a:ext cx="5065775" cy="1799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p:cNvSpPr>
            <a:spLocks noGrp="1" noRot="1" noChangeAspect="1" noMove="1" noResize="1" noEditPoints="1" noAdjustHandles="1" noChangeArrowheads="1" noChangeShapeType="1" noTextEdit="1"/>
          </p:cNvSpPr>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p:cNvSpPr>
            <a:spLocks noGrp="1" noRot="1" noChangeAspect="1" noMove="1" noResize="1" noEditPoints="1" noAdjustHandles="1" noChangeArrowheads="1" noChangeShapeType="1" noTextEdit="1"/>
          </p:cNvSpPr>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78320" y="1161288"/>
            <a:ext cx="2578608" cy="1239012"/>
          </a:xfrm>
        </p:spPr>
        <p:txBody>
          <a:bodyPr anchor="ctr">
            <a:normAutofit/>
          </a:bodyPr>
          <a:lstStyle/>
          <a:p>
            <a:r>
              <a:rPr lang="en-US" altLang="zh-CN" sz="2400" dirty="0"/>
              <a:t>Output</a:t>
            </a:r>
            <a:r>
              <a:rPr lang="en-US" altLang="zh-CN" sz="2400" b="1" dirty="0"/>
              <a:t>:</a:t>
            </a:r>
            <a:endParaRPr lang="zh-CN" altLang="en-US" sz="2400" dirty="0"/>
          </a:p>
        </p:txBody>
      </p:sp>
      <p:sp>
        <p:nvSpPr>
          <p:cNvPr id="18" name="Rectangle 17"/>
          <p:cNvSpPr>
            <a:spLocks noGrp="1" noRot="1" noChangeAspect="1" noMove="1" noResize="1" noEditPoints="1" noAdjustHandles="1" noChangeArrowheads="1" noChangeShapeType="1" noTextEdit="1"/>
          </p:cNvSpPr>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p:cNvSpPr>
            <a:spLocks noGrp="1" noRot="1" noChangeAspect="1" noMove="1" noResize="1" noEditPoints="1" noAdjustHandles="1" noChangeArrowheads="1" noChangeShapeType="1" noTextEdit="1"/>
          </p:cNvSpPr>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p:cNvSpPr>
            <a:spLocks noGrp="1"/>
          </p:cNvSpPr>
          <p:nvPr>
            <p:ph idx="1"/>
          </p:nvPr>
        </p:nvSpPr>
        <p:spPr>
          <a:xfrm>
            <a:off x="296919" y="3577590"/>
            <a:ext cx="3996500" cy="3207258"/>
          </a:xfrm>
        </p:spPr>
        <p:txBody>
          <a:bodyPr anchor="t">
            <a:normAutofit fontScale="85000" lnSpcReduction="20000"/>
          </a:bodyPr>
          <a:lstStyle/>
          <a:p>
            <a:r>
              <a:rPr lang="en-US" sz="1500" dirty="0"/>
              <a:t>This chart shows changes in renter preferences for proposed housing projects based on proximity to where renter live and average rent levels in the city. The figure shows how preferences for market-rate housing (gray) and affordable housing (black) change as distance changes from two miles (baseline) to one-eighth of a mile, grouped by average rent city quantile. </a:t>
            </a:r>
            <a:endParaRPr lang="en-US" sz="1500" dirty="0"/>
          </a:p>
          <a:p>
            <a:r>
              <a:rPr lang="en-US" sz="1500" dirty="0"/>
              <a:t>Renters’ preference for market-rate housing projects is significantly lower in the most expensive cities (point assessments shift to the left as shown), suggesting that renters in high-rent markets exhibit NIMBY-like behavior similar to that of homeowners . In contrast, for affordable housing, renters’ preferences remained unchanged or increased slightly. This was drawn from a national survey designed to measure the NIMBY (Not In My Back Yard) tendencies of renters in cities with different rent levels.</a:t>
            </a:r>
            <a:endParaRPr lang="en-US" sz="1500" dirty="0"/>
          </a:p>
        </p:txBody>
      </p:sp>
      <p:pic>
        <p:nvPicPr>
          <p:cNvPr id="5" name="Content Placeholder 4" descr="A graph with black and white lin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1419" y="1456317"/>
            <a:ext cx="6656010" cy="20730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stretch>
            <a:fillRect/>
          </a:stretch>
        </p:blipFill>
        <p:spPr>
          <a:xfrm>
            <a:off x="482600" y="1087819"/>
            <a:ext cx="8178799" cy="4682361"/>
          </a:xfrm>
          <a:prstGeom prst="rect">
            <a:avLst/>
          </a:prstGeom>
          <a:ln>
            <a:noFill/>
          </a:ln>
        </p:spPr>
      </p:pic>
      <p:sp>
        <p:nvSpPr>
          <p:cNvPr id="22" name="Isosceles Triangle 21"/>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stretch>
            <a:fillRect/>
          </a:stretch>
        </p:blipFill>
        <p:spPr>
          <a:xfrm>
            <a:off x="1468342" y="643467"/>
            <a:ext cx="6207315" cy="5571065"/>
          </a:xfrm>
          <a:prstGeom prst="rect">
            <a:avLst/>
          </a:prstGeom>
          <a:ln>
            <a:noFill/>
          </a:ln>
        </p:spPr>
      </p:pic>
      <p:sp>
        <p:nvSpPr>
          <p:cNvPr id="22" name="Isosceles Triangle 21"/>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2"/>
          <a:stretch>
            <a:fillRect/>
          </a:stretch>
        </p:blipFill>
        <p:spPr>
          <a:xfrm>
            <a:off x="1557655" y="944245"/>
            <a:ext cx="4348480" cy="32442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a:off x="0" y="0"/>
            <a:ext cx="9144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a:blip r:embed="rId1"/>
          <a:stretch>
            <a:fillRect/>
          </a:stretch>
        </p:blipFill>
        <p:spPr>
          <a:xfrm>
            <a:off x="1091857" y="228600"/>
            <a:ext cx="6903135" cy="495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stretch>
            <a:fillRect/>
          </a:stretch>
        </p:blipFill>
        <p:spPr>
          <a:xfrm>
            <a:off x="1485537" y="643467"/>
            <a:ext cx="6172925" cy="5571065"/>
          </a:xfrm>
          <a:prstGeom prst="rect">
            <a:avLst/>
          </a:prstGeom>
          <a:ln>
            <a:noFill/>
          </a:ln>
        </p:spPr>
      </p:pic>
      <p:sp>
        <p:nvSpPr>
          <p:cNvPr id="22" name="Isosceles Triangle 21"/>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stretch>
            <a:fillRect/>
          </a:stretch>
        </p:blipFill>
        <p:spPr>
          <a:xfrm>
            <a:off x="1333500" y="1776412"/>
            <a:ext cx="6477000" cy="3305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stretch>
            <a:fillRect/>
          </a:stretch>
        </p:blipFill>
        <p:spPr>
          <a:xfrm>
            <a:off x="482600" y="883348"/>
            <a:ext cx="8178799" cy="5091302"/>
          </a:xfrm>
          <a:prstGeom prst="rect">
            <a:avLst/>
          </a:prstGeom>
          <a:ln>
            <a:noFill/>
          </a:ln>
        </p:spPr>
      </p:pic>
      <p:sp>
        <p:nvSpPr>
          <p:cNvPr id="39" name="Isosceles Triangle 38"/>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a:stretch>
            <a:fillRect/>
          </a:stretch>
        </p:blipFill>
        <p:spPr>
          <a:xfrm>
            <a:off x="4686134" y="2461060"/>
            <a:ext cx="3971037" cy="1935880"/>
          </a:xfrm>
          <a:prstGeom prst="rect">
            <a:avLst/>
          </a:prstGeom>
        </p:spPr>
      </p:pic>
      <p:cxnSp>
        <p:nvCxnSpPr>
          <p:cNvPr id="7" name="Straight Connector 13"/>
          <p:cNvCxnSpPr>
            <a:cxnSpLocks noGrp="1" noRot="1" noChangeAspect="1" noMove="1" noResize="1" noEditPoints="1" noAdjustHandles="1" noChangeArrowheads="1" noChangeShapeType="1"/>
          </p:cNvCxnSpPr>
          <p:nvPr/>
        </p:nvCxnSpPr>
        <p:spPr>
          <a:xfrm>
            <a:off x="455996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486829" y="1941637"/>
            <a:ext cx="3971037" cy="25811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8223477" y="2358"/>
            <a:ext cx="1407490"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stretch>
            <a:fillRect/>
          </a:stretch>
        </p:blipFill>
        <p:spPr>
          <a:xfrm>
            <a:off x="857956" y="643467"/>
            <a:ext cx="7428086" cy="5571065"/>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stretch>
            <a:fillRect/>
          </a:stretch>
        </p:blipFill>
        <p:spPr>
          <a:xfrm>
            <a:off x="1175008" y="643467"/>
            <a:ext cx="6793982" cy="5571065"/>
          </a:xfrm>
          <a:prstGeom prst="rect">
            <a:avLst/>
          </a:prstGeom>
          <a:ln>
            <a:noFill/>
          </a:ln>
        </p:spPr>
      </p:pic>
      <p:sp>
        <p:nvSpPr>
          <p:cNvPr id="22" name="Isosceles Triangle 21"/>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p:cNvSpPr>
            <a:spLocks noGrp="1" noRot="1" noChangeAspect="1" noMove="1" noResize="1" noEditPoints="1" noAdjustHandles="1" noChangeArrowheads="1" noChangeShapeType="1" noTextEdit="1"/>
          </p:cNvSpPr>
          <p:nvPr/>
        </p:nvSpPr>
        <p:spPr>
          <a:xfrm>
            <a:off x="415812" y="4107624"/>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1"/>
          <a:stretch>
            <a:fillRect/>
          </a:stretch>
        </p:blipFill>
        <p:spPr>
          <a:xfrm>
            <a:off x="4649165" y="861691"/>
            <a:ext cx="4142232" cy="2474983"/>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367806" y="480023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p:cNvSpPr>
            <a:spLocks noGrp="1" noRot="1" noChangeAspect="1" noMove="1" noResize="1" noEditPoints="1" noAdjustHandles="1" noChangeArrowheads="1" noChangeShapeType="1" noTextEdit="1"/>
          </p:cNvSpPr>
          <p:nvPr/>
        </p:nvSpPr>
        <p:spPr>
          <a:xfrm rot="5400000">
            <a:off x="2999776" y="5145423"/>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3937579" y="4329321"/>
            <a:ext cx="4580057" cy="164592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ltLang="zh-CN" sz="1200" dirty="0"/>
              <a:t>This generally indicates a negative relationship between homeowners and support for a 10% increase in housing supply within the city limits (</a:t>
            </a:r>
            <a:r>
              <a:rPr lang="en-US" altLang="zh-CN" sz="1200" dirty="0" err="1"/>
              <a:t>city_supply</a:t>
            </a:r>
            <a:r>
              <a:rPr lang="en-US" altLang="zh-CN" sz="1200" dirty="0"/>
              <a:t>) and a positive relationship between homeowners and support for ban on </a:t>
            </a:r>
            <a:r>
              <a:rPr lang="en-US" altLang="zh-CN" sz="1200" dirty="0" err="1"/>
              <a:t>neighbourhood</a:t>
            </a:r>
            <a:r>
              <a:rPr lang="en-US" altLang="zh-CN" sz="1200" dirty="0"/>
              <a:t> development. That is, holding other factors constant, homeowners are less likely than renter to support increasing housing supply within a city  more likely to support bans on neighborhood development (</a:t>
            </a:r>
            <a:r>
              <a:rPr lang="en-US" altLang="zh-CN" sz="1200" dirty="0" err="1"/>
              <a:t>neighborhood_ban</a:t>
            </a:r>
            <a:r>
              <a:rPr lang="en-US" altLang="zh-CN" sz="1200" dirty="0"/>
              <a:t>)</a:t>
            </a:r>
            <a:endParaRPr lang="en-US" altLang="zh-CN" sz="1200" dirty="0"/>
          </a:p>
        </p:txBody>
      </p:sp>
      <p:pic>
        <p:nvPicPr>
          <p:cNvPr id="2" name="图片 1"/>
          <p:cNvPicPr>
            <a:picLocks noChangeAspect="1"/>
          </p:cNvPicPr>
          <p:nvPr/>
        </p:nvPicPr>
        <p:blipFill>
          <a:blip r:embed="rId2"/>
          <a:stretch>
            <a:fillRect/>
          </a:stretch>
        </p:blipFill>
        <p:spPr>
          <a:xfrm>
            <a:off x="0" y="165100"/>
            <a:ext cx="4662170" cy="3376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8223477" y="2358"/>
            <a:ext cx="1407490"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stretch>
            <a:fillRect/>
          </a:stretch>
        </p:blipFill>
        <p:spPr>
          <a:xfrm>
            <a:off x="1357312" y="1233487"/>
            <a:ext cx="6429375" cy="4391025"/>
          </a:xfrm>
          <a:prstGeom prst="rect">
            <a:avLst/>
          </a:prstGeom>
        </p:spPr>
      </p:pic>
    </p:spTree>
  </p:cSld>
  <p:clrMapOvr>
    <a:masterClrMapping/>
  </p:clrMapOvr>
</p:sld>
</file>

<file path=ppt/tags/tag1.xml><?xml version="1.0" encoding="utf-8"?>
<p:tagLst xmlns:p="http://schemas.openxmlformats.org/presentationml/2006/main">
  <p:tag name="commondata" val="eyJoZGlkIjoiYWFjNjlmNzg5MjcxMjU5ZmVkNTU0ZDM1NDA1ZWY4YTAif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1844</Words>
  <Application>WPS 演示</Application>
  <PresentationFormat>On-screen Show (4:3)</PresentationFormat>
  <Paragraphs>12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Calibri</vt:lpstr>
      <vt:lpstr>微软雅黑</vt:lpstr>
      <vt:lpstr>Arial Unicode MS</vt:lpstr>
      <vt:lpstr>Calibri Light</vt:lpstr>
      <vt:lpstr>等线</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Output:</vt:lpstr>
      <vt:lpstr>Output: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1242083893@qq.com</dc:creator>
  <cp:lastModifiedBy>流鸢つ</cp:lastModifiedBy>
  <cp:revision>5</cp:revision>
  <dcterms:created xsi:type="dcterms:W3CDTF">2024-03-31T22:55:00Z</dcterms:created>
  <dcterms:modified xsi:type="dcterms:W3CDTF">2024-04-10T16:28:00Z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9A1F264645044796B7754AEA48213DD2_13</vt:lpwstr>
  </property>
  <property fmtid="{D5CDD505-2E9C-101B-9397-08002B2CF9AE}" pid="3" name="KSOProductBuildVer">
    <vt:lpwstr>2052-12.1.0.16417</vt:lpwstr>
  </property>
</Properties>
</file>