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4A"/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96" autoAdjust="0"/>
  </p:normalViewPr>
  <p:slideViewPr>
    <p:cSldViewPr snapToGrid="0">
      <p:cViewPr>
        <p:scale>
          <a:sx n="100" d="100"/>
          <a:sy n="100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5F9AB-F6D6-4D5B-93AB-55812C6BB5C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17C9C-FC3A-4819-850B-3F828842E8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20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7C9C-FC3A-4819-850B-3F828842E8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3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Detector: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base: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haar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cascade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advance: yolo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input: frame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output: bounding boxes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Tracker: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base: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tracker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advance: SORT or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DeepSORT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input: bounding boxes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output: assigned IDs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我打算用嵌入式系統的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 stream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，很簡單，翁要也行，記得不能在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thread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跑，把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設成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就能在 其他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app.start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有想到再考慮要不要，這部分沒那麼重要，其實有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就夠了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input: frame + bounding boxes with ID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output: display input frame by somehow</a:t>
            </a: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Benchmarker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反正就是做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 input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自己訂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output: performance metrics for MOT, e.g., MOTA(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先這個就好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or MOTP or FPS(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這個應該很簡單也做一下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Optimizer (advance)</a:t>
            </a:r>
          </a:p>
          <a:p>
            <a:pPr lvl="1"/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Netadapt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7C9C-FC3A-4819-850B-3F828842E8F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32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37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38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312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386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810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98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933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928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76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00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6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43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81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51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47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07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70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91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shayajbani/oxford-town-centre/activit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B37790-2EE6-4241-AA90-8C2C82BB8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18082"/>
            <a:ext cx="7766936" cy="1733764"/>
          </a:xfrm>
        </p:spPr>
        <p:txBody>
          <a:bodyPr/>
          <a:lstStyle/>
          <a:p>
            <a:pPr algn="l"/>
            <a:r>
              <a:rPr lang="zh-TW" altLang="en-US" dirty="0"/>
              <a:t>人流計算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1A6C69-D372-41C8-9EF4-83EFA190D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06155"/>
            <a:ext cx="7766936" cy="1541577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/>
              <a:t>第</a:t>
            </a:r>
            <a:r>
              <a:rPr lang="en-US" altLang="zh-TW" dirty="0"/>
              <a:t>24</a:t>
            </a:r>
            <a:r>
              <a:rPr lang="zh-TW" altLang="en-US" dirty="0"/>
              <a:t>組</a:t>
            </a:r>
            <a:endParaRPr lang="en-US" altLang="zh-TW" dirty="0"/>
          </a:p>
          <a:p>
            <a:pPr algn="l"/>
            <a:r>
              <a:rPr lang="en-US" altLang="zh-TW" dirty="0"/>
              <a:t>0716059</a:t>
            </a:r>
            <a:r>
              <a:rPr lang="zh-TW" altLang="en-US" dirty="0"/>
              <a:t>巫奇翰</a:t>
            </a:r>
            <a:endParaRPr lang="en-US" altLang="zh-TW" dirty="0"/>
          </a:p>
          <a:p>
            <a:pPr algn="l"/>
            <a:r>
              <a:rPr lang="en-US" altLang="zh-TW" dirty="0"/>
              <a:t>0716301</a:t>
            </a:r>
            <a:r>
              <a:rPr lang="zh-TW" altLang="en-US" dirty="0"/>
              <a:t>劉育源</a:t>
            </a:r>
            <a:endParaRPr lang="en-US" altLang="zh-TW" dirty="0"/>
          </a:p>
          <a:p>
            <a:pPr algn="l"/>
            <a:r>
              <a:rPr lang="en-US" altLang="zh-TW" dirty="0"/>
              <a:t>0716310</a:t>
            </a:r>
            <a:r>
              <a:rPr lang="zh-TW" altLang="en-US" dirty="0"/>
              <a:t>翁瑞澤</a:t>
            </a:r>
            <a:endParaRPr lang="en-US" altLang="zh-TW" dirty="0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28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C8162F-7102-47A9-8BB2-0E4E834D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we learned from this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767891-2AE3-4DFB-A3BB-5F1C0045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393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37373-FD65-4636-BD6E-8B80B22A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F5755B-E454-47AF-8673-0FF70FBE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</a:p>
          <a:p>
            <a:r>
              <a:rPr lang="en-US" altLang="zh-TW" dirty="0"/>
              <a:t>Related works</a:t>
            </a:r>
          </a:p>
          <a:p>
            <a:r>
              <a:rPr lang="en-US" altLang="zh-TW" dirty="0"/>
              <a:t>Architecture</a:t>
            </a:r>
          </a:p>
          <a:p>
            <a:r>
              <a:rPr lang="en-US" altLang="zh-TW" dirty="0"/>
              <a:t>Experiment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What we learned from this project</a:t>
            </a:r>
          </a:p>
        </p:txBody>
      </p:sp>
    </p:spTree>
    <p:extLst>
      <p:ext uri="{BB962C8B-B14F-4D97-AF65-F5344CB8AC3E}">
        <p14:creationId xmlns:p14="http://schemas.microsoft.com/office/powerpoint/2010/main" val="385318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B5115-B7B7-4694-BEBE-094A44F6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4AAC39D-BC2A-4FCF-918F-457432EEE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238" y="2466365"/>
            <a:ext cx="5489047" cy="38814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C62D6D9-F42F-43A9-92DC-9C29E0287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666" y="2466365"/>
            <a:ext cx="2744296" cy="388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9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F6F57-2E37-400B-8414-059D968D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works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7DF456-77CF-432D-8F91-C0276BEA5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946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Object Detection:</a:t>
            </a:r>
          </a:p>
          <a:p>
            <a:r>
              <a:rPr lang="en-US" altLang="zh-TW" b="1" dirty="0" err="1"/>
              <a:t>Haar</a:t>
            </a:r>
            <a:r>
              <a:rPr lang="en-US" altLang="zh-TW" b="1" dirty="0"/>
              <a:t>-like feature: </a:t>
            </a:r>
            <a:r>
              <a:rPr lang="en-US" altLang="zh-TW" dirty="0"/>
              <a:t>Rapid Object Detection Using a Boosted Cascade of Simple Features</a:t>
            </a:r>
          </a:p>
          <a:p>
            <a:r>
              <a:rPr lang="en-US" altLang="zh-TW" b="1" dirty="0"/>
              <a:t>YOLOv4: </a:t>
            </a:r>
            <a:r>
              <a:rPr lang="en-US" altLang="zh-TW" dirty="0"/>
              <a:t>Optimal Speed and Accuracy of Object Detection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Multiple Object Tracking (MOT):</a:t>
            </a:r>
          </a:p>
          <a:p>
            <a:r>
              <a:rPr lang="en-US" altLang="zh-TW" b="1" dirty="0"/>
              <a:t>SORT</a:t>
            </a:r>
            <a:r>
              <a:rPr lang="en-US" altLang="zh-TW" dirty="0"/>
              <a:t>: Simple online and </a:t>
            </a:r>
            <a:r>
              <a:rPr lang="en-US" altLang="zh-TW" dirty="0" err="1"/>
              <a:t>realtime</a:t>
            </a:r>
            <a:r>
              <a:rPr lang="en-US" altLang="zh-TW" dirty="0"/>
              <a:t> tracking</a:t>
            </a:r>
          </a:p>
          <a:p>
            <a:r>
              <a:rPr lang="en-US" altLang="zh-TW" b="1" dirty="0" err="1"/>
              <a:t>DeepSORT</a:t>
            </a:r>
            <a:r>
              <a:rPr lang="en-US" altLang="zh-TW" dirty="0"/>
              <a:t>: Simple Online and Realtime Tracking with a Deep Association Metric</a:t>
            </a:r>
          </a:p>
          <a:p>
            <a:r>
              <a:rPr lang="en-US" altLang="zh-TW" b="1" dirty="0"/>
              <a:t>JDE</a:t>
            </a:r>
            <a:r>
              <a:rPr lang="en-US" altLang="zh-TW" dirty="0"/>
              <a:t>: Towards Real-Time Multi-Object Tracking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888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F02763-FC6A-44B9-8B62-D5A8C18B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Architecture: </a:t>
            </a:r>
            <a:br>
              <a:rPr lang="en-US" altLang="zh-TW" dirty="0"/>
            </a:br>
            <a:r>
              <a:rPr lang="en-US" altLang="zh-TW" dirty="0"/>
              <a:t>    A self-designed MOT framework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04316D-4BF8-45C7-914F-0B295B29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10" y="2549905"/>
            <a:ext cx="4036068" cy="3830822"/>
          </a:xfrm>
        </p:spPr>
        <p:txBody>
          <a:bodyPr/>
          <a:lstStyle/>
          <a:p>
            <a:r>
              <a:rPr lang="en-US" altLang="zh-TW" dirty="0"/>
              <a:t>Purpose: </a:t>
            </a:r>
          </a:p>
          <a:p>
            <a:pPr marL="457200" lvl="1" indent="0">
              <a:buNone/>
            </a:pPr>
            <a:r>
              <a:rPr lang="zh-TW" altLang="en-US" dirty="0"/>
              <a:t>簡單替換 </a:t>
            </a:r>
            <a:r>
              <a:rPr lang="en-US" altLang="zh-TW" dirty="0"/>
              <a:t>detector</a:t>
            </a:r>
            <a:r>
              <a:rPr lang="zh-TW" altLang="en-US" dirty="0"/>
              <a:t> 或 </a:t>
            </a:r>
            <a:r>
              <a:rPr lang="en-US" altLang="zh-TW" dirty="0"/>
              <a:t>tracker</a:t>
            </a:r>
            <a:r>
              <a:rPr lang="zh-TW" altLang="en-US" dirty="0"/>
              <a:t>演算法</a:t>
            </a:r>
            <a:endParaRPr lang="en-US" altLang="zh-TW" dirty="0"/>
          </a:p>
          <a:p>
            <a:r>
              <a:rPr lang="zh-TW" altLang="en-US" dirty="0"/>
              <a:t>功能：</a:t>
            </a:r>
            <a:endParaRPr lang="en-US" altLang="zh-TW" dirty="0"/>
          </a:p>
          <a:p>
            <a:pPr lvl="1"/>
            <a:r>
              <a:rPr lang="en-US" altLang="zh-TW" dirty="0"/>
              <a:t>Detect</a:t>
            </a:r>
          </a:p>
          <a:p>
            <a:pPr lvl="1"/>
            <a:r>
              <a:rPr lang="en-US" altLang="zh-TW" dirty="0"/>
              <a:t>Track</a:t>
            </a:r>
          </a:p>
          <a:p>
            <a:pPr lvl="1"/>
            <a:r>
              <a:rPr lang="en-US" altLang="zh-TW" dirty="0"/>
              <a:t>Display</a:t>
            </a:r>
          </a:p>
          <a:p>
            <a:pPr lvl="1"/>
            <a:r>
              <a:rPr lang="en-US" altLang="zh-TW" dirty="0"/>
              <a:t>Benchmark</a:t>
            </a:r>
          </a:p>
          <a:p>
            <a:pPr lvl="1"/>
            <a:r>
              <a:rPr lang="en-US" altLang="zh-TW" dirty="0"/>
              <a:t>Optimize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9EB9219-A4F5-457E-88F3-FD5D804108BA}"/>
              </a:ext>
            </a:extLst>
          </p:cNvPr>
          <p:cNvSpPr/>
          <p:nvPr/>
        </p:nvSpPr>
        <p:spPr>
          <a:xfrm>
            <a:off x="4746396" y="3289955"/>
            <a:ext cx="1668544" cy="6811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Detector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25EB7EA-5AB1-400B-B502-7A7DC0EBF76D}"/>
              </a:ext>
            </a:extLst>
          </p:cNvPr>
          <p:cNvSpPr/>
          <p:nvPr/>
        </p:nvSpPr>
        <p:spPr>
          <a:xfrm>
            <a:off x="4746396" y="4466466"/>
            <a:ext cx="1668544" cy="6811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Tracker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89E1E52-4070-48BC-80BA-8A0DB5971066}"/>
              </a:ext>
            </a:extLst>
          </p:cNvPr>
          <p:cNvSpPr/>
          <p:nvPr/>
        </p:nvSpPr>
        <p:spPr>
          <a:xfrm>
            <a:off x="4713403" y="5485948"/>
            <a:ext cx="1734529" cy="6811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Displayer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0182291-1563-4F43-BF79-69B0C0B47A6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580668" y="3971143"/>
            <a:ext cx="0" cy="4953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9290B180-8F1B-4AA3-A68E-03D9674DBB96}"/>
              </a:ext>
            </a:extLst>
          </p:cNvPr>
          <p:cNvSpPr/>
          <p:nvPr/>
        </p:nvSpPr>
        <p:spPr>
          <a:xfrm>
            <a:off x="7135411" y="3289955"/>
            <a:ext cx="1900181" cy="6811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Optimizer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229B033-970F-4815-AC53-2B355201A0BD}"/>
              </a:ext>
            </a:extLst>
          </p:cNvPr>
          <p:cNvCxnSpPr>
            <a:cxnSpLocks/>
            <a:stCxn id="5" idx="6"/>
            <a:endCxn id="43" idx="2"/>
          </p:cNvCxnSpPr>
          <p:nvPr/>
        </p:nvCxnSpPr>
        <p:spPr>
          <a:xfrm flipV="1">
            <a:off x="6414940" y="4805910"/>
            <a:ext cx="720471" cy="1150"/>
          </a:xfrm>
          <a:prstGeom prst="straightConnector1">
            <a:avLst/>
          </a:prstGeom>
          <a:ln>
            <a:solidFill>
              <a:srgbClr val="B31166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90D044C0-C624-4872-84C0-FC0A1D682CD2}"/>
              </a:ext>
            </a:extLst>
          </p:cNvPr>
          <p:cNvCxnSpPr>
            <a:cxnSpLocks/>
            <a:stCxn id="14" idx="2"/>
            <a:endCxn id="5" idx="6"/>
          </p:cNvCxnSpPr>
          <p:nvPr/>
        </p:nvCxnSpPr>
        <p:spPr>
          <a:xfrm flipH="1">
            <a:off x="6414940" y="3630549"/>
            <a:ext cx="720471" cy="117651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CFD5D502-3FBA-4D58-BDEB-D2E0ECF18C8B}"/>
              </a:ext>
            </a:extLst>
          </p:cNvPr>
          <p:cNvSpPr/>
          <p:nvPr/>
        </p:nvSpPr>
        <p:spPr>
          <a:xfrm>
            <a:off x="7135411" y="4465316"/>
            <a:ext cx="2428082" cy="6811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Benchmarker</a:t>
            </a:r>
            <a:endParaRPr lang="zh-TW" altLang="en-US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B29DB9D-B1A1-421E-B3FA-FC0C74DBA34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580668" y="5147654"/>
            <a:ext cx="0" cy="3382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D9F27061-72DC-4689-A0D6-DA2970033C50}"/>
              </a:ext>
            </a:extLst>
          </p:cNvPr>
          <p:cNvSpPr/>
          <p:nvPr/>
        </p:nvSpPr>
        <p:spPr>
          <a:xfrm>
            <a:off x="9970615" y="4652392"/>
            <a:ext cx="1621906" cy="3070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Benchmark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747B0BA2-3758-4E93-A683-2D7128149715}"/>
              </a:ext>
            </a:extLst>
          </p:cNvPr>
          <p:cNvSpPr/>
          <p:nvPr/>
        </p:nvSpPr>
        <p:spPr>
          <a:xfrm>
            <a:off x="6872145" y="5674234"/>
            <a:ext cx="1759461" cy="3070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Video stream</a:t>
            </a:r>
            <a:endParaRPr lang="zh-TW" altLang="en-US" dirty="0"/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965188EE-2541-4D46-950A-26647CAAF523}"/>
              </a:ext>
            </a:extLst>
          </p:cNvPr>
          <p:cNvCxnSpPr>
            <a:cxnSpLocks/>
            <a:stCxn id="4" idx="6"/>
            <a:endCxn id="43" idx="2"/>
          </p:cNvCxnSpPr>
          <p:nvPr/>
        </p:nvCxnSpPr>
        <p:spPr>
          <a:xfrm>
            <a:off x="6414940" y="3630549"/>
            <a:ext cx="720471" cy="117536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47DD173E-8167-4E96-8899-49E1DCCC50A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6414940" y="3630549"/>
            <a:ext cx="720471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588E660-918E-4527-9036-85B3B659555D}"/>
              </a:ext>
            </a:extLst>
          </p:cNvPr>
          <p:cNvCxnSpPr>
            <a:cxnSpLocks/>
            <a:stCxn id="6" idx="6"/>
            <a:endCxn id="63" idx="1"/>
          </p:cNvCxnSpPr>
          <p:nvPr/>
        </p:nvCxnSpPr>
        <p:spPr>
          <a:xfrm>
            <a:off x="6447932" y="5826542"/>
            <a:ext cx="424213" cy="12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AF26BEA6-8CE9-45B1-83A6-8790E625F507}"/>
              </a:ext>
            </a:extLst>
          </p:cNvPr>
          <p:cNvCxnSpPr>
            <a:cxnSpLocks/>
            <a:stCxn id="43" idx="6"/>
            <a:endCxn id="62" idx="1"/>
          </p:cNvCxnSpPr>
          <p:nvPr/>
        </p:nvCxnSpPr>
        <p:spPr>
          <a:xfrm>
            <a:off x="9563493" y="4805910"/>
            <a:ext cx="40712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72482DA2-493E-4F7C-B402-D6DB0BDE6DE9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9035592" y="3630549"/>
            <a:ext cx="39053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6820EB4A-0323-485D-9129-760F1DBB8441}"/>
              </a:ext>
            </a:extLst>
          </p:cNvPr>
          <p:cNvSpPr/>
          <p:nvPr/>
        </p:nvSpPr>
        <p:spPr>
          <a:xfrm>
            <a:off x="9426125" y="3477031"/>
            <a:ext cx="2166396" cy="3070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Optimized model</a:t>
            </a:r>
            <a:endParaRPr lang="zh-TW" altLang="en-US" dirty="0"/>
          </a:p>
        </p:txBody>
      </p:sp>
      <p:sp>
        <p:nvSpPr>
          <p:cNvPr id="107" name="內容版面配置區 2">
            <a:extLst>
              <a:ext uri="{FF2B5EF4-FFF2-40B4-BE49-F238E27FC236}">
                <a16:creationId xmlns:a16="http://schemas.microsoft.com/office/drawing/2014/main" id="{71761D5F-2BF1-46E9-B935-9CC9DD78BD0E}"/>
              </a:ext>
            </a:extLst>
          </p:cNvPr>
          <p:cNvSpPr txBox="1">
            <a:spLocks/>
          </p:cNvSpPr>
          <p:nvPr/>
        </p:nvSpPr>
        <p:spPr>
          <a:xfrm>
            <a:off x="4595538" y="2549905"/>
            <a:ext cx="4036068" cy="383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Arhcitecture</a:t>
            </a:r>
            <a:r>
              <a:rPr lang="en-US" altLang="zh-TW" dirty="0"/>
              <a:t> Graph: </a:t>
            </a:r>
          </a:p>
        </p:txBody>
      </p:sp>
    </p:spTree>
    <p:extLst>
      <p:ext uri="{BB962C8B-B14F-4D97-AF65-F5344CB8AC3E}">
        <p14:creationId xmlns:p14="http://schemas.microsoft.com/office/powerpoint/2010/main" val="292062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A7F25-F38B-4208-AA05-3E2C78A82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435142" cy="3416300"/>
          </a:xfrm>
        </p:spPr>
        <p:txBody>
          <a:bodyPr/>
          <a:lstStyle/>
          <a:p>
            <a:r>
              <a:rPr lang="zh-TW" altLang="en-US" dirty="0"/>
              <a:t>利用我們自己做的</a:t>
            </a:r>
            <a:r>
              <a:rPr lang="en-US" altLang="zh-TW" dirty="0"/>
              <a:t>framework</a:t>
            </a:r>
            <a:r>
              <a:rPr lang="zh-TW" altLang="en-US" dirty="0"/>
              <a:t>做一個人流計算器。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879A4EA-B107-4F41-BA6F-1E7AC31E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Architecture: </a:t>
            </a:r>
            <a:br>
              <a:rPr lang="en-US" altLang="zh-TW" dirty="0"/>
            </a:br>
            <a:r>
              <a:rPr lang="en-US" altLang="zh-TW" dirty="0"/>
              <a:t>    Person counter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CB53EFA-FD6F-403E-9141-933B08ABE578}"/>
              </a:ext>
            </a:extLst>
          </p:cNvPr>
          <p:cNvSpPr/>
          <p:nvPr/>
        </p:nvSpPr>
        <p:spPr>
          <a:xfrm>
            <a:off x="6434579" y="2857551"/>
            <a:ext cx="2003196" cy="91204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Our</a:t>
            </a:r>
          </a:p>
          <a:p>
            <a:pPr algn="ctr"/>
            <a:r>
              <a:rPr lang="en-US" altLang="zh-TW" dirty="0"/>
              <a:t>Framework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D04829A-7AD8-4343-A29A-C6D64116CB4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7436177" y="3769594"/>
            <a:ext cx="0" cy="5420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95689DD7-B61D-4B43-9A6C-BB104FDDD4D7}"/>
              </a:ext>
            </a:extLst>
          </p:cNvPr>
          <p:cNvSpPr/>
          <p:nvPr/>
        </p:nvSpPr>
        <p:spPr>
          <a:xfrm>
            <a:off x="6601905" y="4311650"/>
            <a:ext cx="1668544" cy="6811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CAE2AE1-DB83-4363-9FE2-C14359DECACC}"/>
              </a:ext>
            </a:extLst>
          </p:cNvPr>
          <p:cNvSpPr txBox="1"/>
          <p:nvPr/>
        </p:nvSpPr>
        <p:spPr>
          <a:xfrm>
            <a:off x="7576217" y="3832528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Bounding boxes </a:t>
            </a:r>
            <a:r>
              <a:rPr lang="zh-TW" altLang="en-US" dirty="0"/>
              <a:t>和</a:t>
            </a:r>
            <a:r>
              <a:rPr lang="en-US" altLang="zh-TW" dirty="0"/>
              <a:t> IDs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688301D-44FF-4ED6-8FEB-7FAD6D808C3D}"/>
              </a:ext>
            </a:extLst>
          </p:cNvPr>
          <p:cNvCxnSpPr>
            <a:cxnSpLocks/>
          </p:cNvCxnSpPr>
          <p:nvPr/>
        </p:nvCxnSpPr>
        <p:spPr>
          <a:xfrm>
            <a:off x="7443247" y="4945982"/>
            <a:ext cx="0" cy="4952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1A58784-355C-4308-8BEC-4C04FBE1F8CB}"/>
              </a:ext>
            </a:extLst>
          </p:cNvPr>
          <p:cNvSpPr/>
          <p:nvPr/>
        </p:nvSpPr>
        <p:spPr>
          <a:xfrm>
            <a:off x="6608974" y="5473652"/>
            <a:ext cx="1668545" cy="3070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人員進出淨值</a:t>
            </a:r>
          </a:p>
        </p:txBody>
      </p:sp>
    </p:spTree>
    <p:extLst>
      <p:ext uri="{BB962C8B-B14F-4D97-AF65-F5344CB8AC3E}">
        <p14:creationId xmlns:p14="http://schemas.microsoft.com/office/powerpoint/2010/main" val="161179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34084-3A39-49C7-B2E3-86B6A6E7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9FC7BC75-30E9-4DEE-96C6-FAB4F3BCC7C7}"/>
              </a:ext>
            </a:extLst>
          </p:cNvPr>
          <p:cNvGrpSpPr/>
          <p:nvPr/>
        </p:nvGrpSpPr>
        <p:grpSpPr>
          <a:xfrm>
            <a:off x="1940399" y="2277185"/>
            <a:ext cx="8311201" cy="3961690"/>
            <a:chOff x="1380059" y="2401010"/>
            <a:chExt cx="8311201" cy="3961690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A8B72919-5095-435A-8A7B-3076F8122889}"/>
                </a:ext>
              </a:extLst>
            </p:cNvPr>
            <p:cNvSpPr/>
            <p:nvPr/>
          </p:nvSpPr>
          <p:spPr>
            <a:xfrm>
              <a:off x="4709982" y="3225758"/>
              <a:ext cx="734490" cy="30703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MOT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372DF4B-DA56-4E5E-95F1-283DCA824B3F}"/>
                </a:ext>
              </a:extLst>
            </p:cNvPr>
            <p:cNvSpPr/>
            <p:nvPr/>
          </p:nvSpPr>
          <p:spPr>
            <a:xfrm>
              <a:off x="1380059" y="2698619"/>
              <a:ext cx="8311201" cy="36640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36968307-BA30-4A5D-A093-7456464849B6}"/>
                </a:ext>
              </a:extLst>
            </p:cNvPr>
            <p:cNvSpPr/>
            <p:nvPr/>
          </p:nvSpPr>
          <p:spPr>
            <a:xfrm>
              <a:off x="1380059" y="2401010"/>
              <a:ext cx="734490" cy="3070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loop</a:t>
              </a:r>
              <a:endParaRPr lang="zh-TW" altLang="en-US" dirty="0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4D2AA24-6E49-478A-9A47-18246E7EFD7C}"/>
                </a:ext>
              </a:extLst>
            </p:cNvPr>
            <p:cNvSpPr/>
            <p:nvPr/>
          </p:nvSpPr>
          <p:spPr>
            <a:xfrm>
              <a:off x="2915426" y="3090428"/>
              <a:ext cx="999642" cy="57769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Frame </a:t>
              </a:r>
            </a:p>
            <a:p>
              <a:pPr algn="ctr"/>
              <a:r>
                <a:rPr lang="en-US" altLang="zh-TW" dirty="0"/>
                <a:t>source</a:t>
              </a:r>
              <a:endParaRPr lang="zh-TW" altLang="en-US" dirty="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1D788633-B54C-44E4-8824-B7E66406F48C}"/>
                </a:ext>
              </a:extLst>
            </p:cNvPr>
            <p:cNvCxnSpPr>
              <a:cxnSpLocks/>
              <a:stCxn id="12" idx="3"/>
              <a:endCxn id="8" idx="1"/>
            </p:cNvCxnSpPr>
            <p:nvPr/>
          </p:nvCxnSpPr>
          <p:spPr>
            <a:xfrm>
              <a:off x="3915068" y="3379276"/>
              <a:ext cx="7949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1CBED6E-BE50-4DD6-AD98-7C5BB68AA111}"/>
                </a:ext>
              </a:extLst>
            </p:cNvPr>
            <p:cNvSpPr txBox="1"/>
            <p:nvPr/>
          </p:nvSpPr>
          <p:spPr>
            <a:xfrm>
              <a:off x="3955742" y="3071869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frame</a:t>
              </a:r>
              <a:endParaRPr lang="zh-TW" altLang="en-US" sz="1400" dirty="0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798077BA-D1ED-4EB3-A36E-5B2DE2BD69CB}"/>
                </a:ext>
              </a:extLst>
            </p:cNvPr>
            <p:cNvSpPr/>
            <p:nvPr/>
          </p:nvSpPr>
          <p:spPr>
            <a:xfrm>
              <a:off x="6599298" y="3090428"/>
              <a:ext cx="1643863" cy="57769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Update</a:t>
              </a:r>
            </a:p>
            <a:p>
              <a:pPr algn="ctr"/>
              <a:r>
                <a:rPr lang="en-US" altLang="zh-TW" dirty="0"/>
                <a:t>ID Database</a:t>
              </a:r>
              <a:endParaRPr lang="zh-TW" altLang="en-US" dirty="0"/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CAFEBA3B-86AA-4355-97CF-D8388F41514F}"/>
                </a:ext>
              </a:extLst>
            </p:cNvPr>
            <p:cNvCxnSpPr>
              <a:cxnSpLocks/>
              <a:stCxn id="8" idx="3"/>
              <a:endCxn id="17" idx="1"/>
            </p:cNvCxnSpPr>
            <p:nvPr/>
          </p:nvCxnSpPr>
          <p:spPr>
            <a:xfrm>
              <a:off x="5444472" y="3379276"/>
              <a:ext cx="115482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E43D7DA6-7779-4874-8682-B9A6C92E8A4D}"/>
                </a:ext>
              </a:extLst>
            </p:cNvPr>
            <p:cNvCxnSpPr>
              <a:cxnSpLocks/>
              <a:stCxn id="8" idx="2"/>
              <a:endCxn id="34" idx="0"/>
            </p:cNvCxnSpPr>
            <p:nvPr/>
          </p:nvCxnSpPr>
          <p:spPr>
            <a:xfrm>
              <a:off x="5077227" y="3532794"/>
              <a:ext cx="9027" cy="5767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3829085F-4707-4067-A556-B16CFD7BA768}"/>
                </a:ext>
              </a:extLst>
            </p:cNvPr>
            <p:cNvSpPr/>
            <p:nvPr/>
          </p:nvSpPr>
          <p:spPr>
            <a:xfrm>
              <a:off x="4275952" y="4109582"/>
              <a:ext cx="1620604" cy="57769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Update</a:t>
              </a:r>
            </a:p>
            <a:p>
              <a:pPr algn="ctr"/>
              <a:r>
                <a:rPr lang="en-US" altLang="zh-TW" dirty="0"/>
                <a:t>Frame</a:t>
              </a:r>
              <a:endParaRPr lang="zh-TW" altLang="en-US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FCE8AEB0-9E16-43B7-9B83-2D16B2D02A44}"/>
                </a:ext>
              </a:extLst>
            </p:cNvPr>
            <p:cNvSpPr txBox="1"/>
            <p:nvPr/>
          </p:nvSpPr>
          <p:spPr>
            <a:xfrm>
              <a:off x="4040964" y="3578220"/>
              <a:ext cx="10406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 dirty="0"/>
                <a:t>Detection</a:t>
              </a:r>
            </a:p>
            <a:p>
              <a:pPr algn="r"/>
              <a:r>
                <a:rPr lang="en-US" altLang="zh-TW" sz="1400" dirty="0"/>
                <a:t>And IDs</a:t>
              </a:r>
              <a:endParaRPr lang="zh-TW" altLang="en-US" sz="1400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ABDAB52D-566E-41F7-85AA-561B1CA0E096}"/>
                </a:ext>
              </a:extLst>
            </p:cNvPr>
            <p:cNvSpPr txBox="1"/>
            <p:nvPr/>
          </p:nvSpPr>
          <p:spPr>
            <a:xfrm>
              <a:off x="5433402" y="3117666"/>
              <a:ext cx="10406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/>
                <a:t>Detection</a:t>
              </a:r>
            </a:p>
            <a:p>
              <a:pPr algn="ctr"/>
              <a:r>
                <a:rPr lang="en-US" altLang="zh-TW" sz="1400" dirty="0"/>
                <a:t>And IDs</a:t>
              </a:r>
              <a:endParaRPr lang="zh-TW" altLang="en-US" sz="1400" dirty="0"/>
            </a:p>
          </p:txBody>
        </p:sp>
        <p:sp>
          <p:nvSpPr>
            <p:cNvPr id="43" name="流程圖: 決策 42">
              <a:extLst>
                <a:ext uri="{FF2B5EF4-FFF2-40B4-BE49-F238E27FC236}">
                  <a16:creationId xmlns:a16="http://schemas.microsoft.com/office/drawing/2014/main" id="{47BA270B-16F6-4408-AA8C-42A4D4992F5B}"/>
                </a:ext>
              </a:extLst>
            </p:cNvPr>
            <p:cNvSpPr/>
            <p:nvPr/>
          </p:nvSpPr>
          <p:spPr>
            <a:xfrm>
              <a:off x="6599298" y="4112511"/>
              <a:ext cx="1643862" cy="71401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Cond</a:t>
              </a:r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36D72AB1-2E8B-4699-AC5C-2B80FCE0CA9A}"/>
                </a:ext>
              </a:extLst>
            </p:cNvPr>
            <p:cNvSpPr txBox="1"/>
            <p:nvPr/>
          </p:nvSpPr>
          <p:spPr>
            <a:xfrm>
              <a:off x="7421132" y="3730087"/>
              <a:ext cx="7248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/>
                <a:t>ID info</a:t>
              </a:r>
              <a:endParaRPr lang="zh-TW" altLang="en-US" sz="1400" dirty="0"/>
            </a:p>
          </p:txBody>
        </p:sp>
        <p:sp>
          <p:nvSpPr>
            <p:cNvPr id="54" name="流程圖: 結束點 53">
              <a:extLst>
                <a:ext uri="{FF2B5EF4-FFF2-40B4-BE49-F238E27FC236}">
                  <a16:creationId xmlns:a16="http://schemas.microsoft.com/office/drawing/2014/main" id="{7D614AEC-B807-40D4-9783-E5C06E829DD3}"/>
                </a:ext>
              </a:extLst>
            </p:cNvPr>
            <p:cNvSpPr/>
            <p:nvPr/>
          </p:nvSpPr>
          <p:spPr>
            <a:xfrm>
              <a:off x="6345718" y="5630216"/>
              <a:ext cx="507160" cy="37707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+1</a:t>
              </a:r>
              <a:endParaRPr lang="zh-TW" altLang="en-US" dirty="0"/>
            </a:p>
          </p:txBody>
        </p:sp>
        <p:sp>
          <p:nvSpPr>
            <p:cNvPr id="55" name="流程圖: 結束點 54">
              <a:extLst>
                <a:ext uri="{FF2B5EF4-FFF2-40B4-BE49-F238E27FC236}">
                  <a16:creationId xmlns:a16="http://schemas.microsoft.com/office/drawing/2014/main" id="{91829BA7-ABEF-41A2-9EF4-FD61C424DA09}"/>
                </a:ext>
              </a:extLst>
            </p:cNvPr>
            <p:cNvSpPr/>
            <p:nvPr/>
          </p:nvSpPr>
          <p:spPr>
            <a:xfrm>
              <a:off x="7167552" y="5630216"/>
              <a:ext cx="507160" cy="37707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-1</a:t>
              </a:r>
              <a:endParaRPr lang="zh-TW" altLang="en-US" dirty="0"/>
            </a:p>
          </p:txBody>
        </p:sp>
        <p:sp>
          <p:nvSpPr>
            <p:cNvPr id="56" name="流程圖: 結束點 55">
              <a:extLst>
                <a:ext uri="{FF2B5EF4-FFF2-40B4-BE49-F238E27FC236}">
                  <a16:creationId xmlns:a16="http://schemas.microsoft.com/office/drawing/2014/main" id="{A0527B0B-0344-492E-B7F7-5AB0E5AB082D}"/>
                </a:ext>
              </a:extLst>
            </p:cNvPr>
            <p:cNvSpPr/>
            <p:nvPr/>
          </p:nvSpPr>
          <p:spPr>
            <a:xfrm>
              <a:off x="7989580" y="5630216"/>
              <a:ext cx="747715" cy="37707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pass</a:t>
              </a:r>
              <a:endParaRPr lang="zh-TW" altLang="en-US" dirty="0"/>
            </a:p>
          </p:txBody>
        </p:sp>
        <p:cxnSp>
          <p:nvCxnSpPr>
            <p:cNvPr id="58" name="接點: 肘形 57">
              <a:extLst>
                <a:ext uri="{FF2B5EF4-FFF2-40B4-BE49-F238E27FC236}">
                  <a16:creationId xmlns:a16="http://schemas.microsoft.com/office/drawing/2014/main" id="{8BA549A7-704B-4ACA-99E3-BC06C713CF48}"/>
                </a:ext>
              </a:extLst>
            </p:cNvPr>
            <p:cNvCxnSpPr>
              <a:stCxn id="43" idx="2"/>
              <a:endCxn id="55" idx="0"/>
            </p:cNvCxnSpPr>
            <p:nvPr/>
          </p:nvCxnSpPr>
          <p:spPr>
            <a:xfrm rot="5400000">
              <a:off x="7019336" y="5228322"/>
              <a:ext cx="803691" cy="97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接點: 肘形 59">
              <a:extLst>
                <a:ext uri="{FF2B5EF4-FFF2-40B4-BE49-F238E27FC236}">
                  <a16:creationId xmlns:a16="http://schemas.microsoft.com/office/drawing/2014/main" id="{12229672-56E7-4105-BE0C-6AE6E53857A4}"/>
                </a:ext>
              </a:extLst>
            </p:cNvPr>
            <p:cNvCxnSpPr>
              <a:cxnSpLocks/>
              <a:stCxn id="43" idx="2"/>
              <a:endCxn id="54" idx="0"/>
            </p:cNvCxnSpPr>
            <p:nvPr/>
          </p:nvCxnSpPr>
          <p:spPr>
            <a:xfrm rot="5400000">
              <a:off x="6608419" y="4817405"/>
              <a:ext cx="803691" cy="821931"/>
            </a:xfrm>
            <a:prstGeom prst="bentConnector3">
              <a:avLst>
                <a:gd name="adj1" fmla="val 39728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接點: 肘形 61">
              <a:extLst>
                <a:ext uri="{FF2B5EF4-FFF2-40B4-BE49-F238E27FC236}">
                  <a16:creationId xmlns:a16="http://schemas.microsoft.com/office/drawing/2014/main" id="{A33EB262-0BC7-402C-AD29-CFC0F490D793}"/>
                </a:ext>
              </a:extLst>
            </p:cNvPr>
            <p:cNvCxnSpPr>
              <a:cxnSpLocks/>
              <a:stCxn id="43" idx="2"/>
              <a:endCxn id="56" idx="0"/>
            </p:cNvCxnSpPr>
            <p:nvPr/>
          </p:nvCxnSpPr>
          <p:spPr>
            <a:xfrm rot="16200000" flipH="1">
              <a:off x="7490488" y="4757265"/>
              <a:ext cx="803691" cy="942209"/>
            </a:xfrm>
            <a:prstGeom prst="bentConnector3">
              <a:avLst>
                <a:gd name="adj1" fmla="val 39444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78E30E04-8A21-4FBA-8028-940319039601}"/>
                </a:ext>
              </a:extLst>
            </p:cNvPr>
            <p:cNvSpPr txBox="1"/>
            <p:nvPr/>
          </p:nvSpPr>
          <p:spPr>
            <a:xfrm>
              <a:off x="6608725" y="529782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E42C28BA-1357-4E71-8F48-1C4858E2F8A4}"/>
                </a:ext>
              </a:extLst>
            </p:cNvPr>
            <p:cNvSpPr txBox="1"/>
            <p:nvPr/>
          </p:nvSpPr>
          <p:spPr>
            <a:xfrm>
              <a:off x="7442818" y="529782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/>
                <a:t>1</a:t>
              </a:r>
              <a:endParaRPr lang="zh-TW" altLang="en-US" sz="1400" dirty="0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928BF72A-A44A-488F-B551-68B425B91F0C}"/>
                </a:ext>
              </a:extLst>
            </p:cNvPr>
            <p:cNvSpPr txBox="1"/>
            <p:nvPr/>
          </p:nvSpPr>
          <p:spPr>
            <a:xfrm>
              <a:off x="8363437" y="52978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6820ACBC-2852-45B5-84EA-D599128DE47E}"/>
                </a:ext>
              </a:extLst>
            </p:cNvPr>
            <p:cNvSpPr txBox="1"/>
            <p:nvPr/>
          </p:nvSpPr>
          <p:spPr>
            <a:xfrm>
              <a:off x="2100862" y="5083958"/>
              <a:ext cx="41440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Cond 0: </a:t>
              </a:r>
              <a:r>
                <a:rPr lang="zh-TW" altLang="en-US" dirty="0"/>
                <a:t>出現於建築外，消失於建築內</a:t>
              </a:r>
              <a:endParaRPr lang="en-US" altLang="zh-TW" dirty="0"/>
            </a:p>
            <a:p>
              <a:r>
                <a:rPr lang="en-US" altLang="zh-TW" dirty="0"/>
                <a:t>Cond 1:</a:t>
              </a:r>
              <a:r>
                <a:rPr lang="zh-TW" altLang="en-US" dirty="0"/>
                <a:t> 出現於建築內，消失於建築外</a:t>
              </a:r>
              <a:endParaRPr lang="en-US" altLang="zh-TW" dirty="0"/>
            </a:p>
            <a:p>
              <a:r>
                <a:rPr lang="en-US" altLang="zh-TW" dirty="0"/>
                <a:t>Cond 2:</a:t>
              </a:r>
              <a:r>
                <a:rPr lang="zh-TW" altLang="en-US" dirty="0"/>
                <a:t> </a:t>
              </a:r>
              <a:r>
                <a:rPr lang="en-US" altLang="zh-TW" dirty="0"/>
                <a:t>else</a:t>
              </a:r>
              <a:endParaRPr lang="zh-TW" altLang="en-US" dirty="0"/>
            </a:p>
          </p:txBody>
        </p:sp>
        <p:cxnSp>
          <p:nvCxnSpPr>
            <p:cNvPr id="81" name="直線單箭頭接點 80">
              <a:extLst>
                <a:ext uri="{FF2B5EF4-FFF2-40B4-BE49-F238E27FC236}">
                  <a16:creationId xmlns:a16="http://schemas.microsoft.com/office/drawing/2014/main" id="{13571C8A-F751-4F86-855B-978C0C0E568D}"/>
                </a:ext>
              </a:extLst>
            </p:cNvPr>
            <p:cNvCxnSpPr>
              <a:cxnSpLocks/>
              <a:stCxn id="17" idx="2"/>
              <a:endCxn id="43" idx="0"/>
            </p:cNvCxnSpPr>
            <p:nvPr/>
          </p:nvCxnSpPr>
          <p:spPr>
            <a:xfrm flipH="1">
              <a:off x="7421229" y="3668124"/>
              <a:ext cx="1" cy="4443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7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8F24D-F62E-46C2-BEEC-6F6C837E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6C9DE0-326D-4E6B-AB85-52786E18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Dataset: </a:t>
            </a:r>
            <a:r>
              <a:rPr lang="en-US" altLang="zh-TW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Oxford Town Centre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Detector: </a:t>
            </a:r>
            <a:r>
              <a:rPr lang="en-US" altLang="zh-TW" dirty="0" err="1"/>
              <a:t>Haar</a:t>
            </a:r>
            <a:r>
              <a:rPr lang="en-US" altLang="zh-TW" dirty="0"/>
              <a:t> cascade</a:t>
            </a:r>
            <a:r>
              <a:rPr lang="zh-TW" altLang="en-US" dirty="0"/>
              <a:t>、</a:t>
            </a:r>
            <a:r>
              <a:rPr lang="en-US" altLang="zh-TW" dirty="0"/>
              <a:t>YOLOv5</a:t>
            </a:r>
          </a:p>
          <a:p>
            <a:r>
              <a:rPr lang="en-US" altLang="zh-TW" dirty="0">
                <a:solidFill>
                  <a:srgbClr val="4A4A4A"/>
                </a:solidFill>
              </a:rPr>
              <a:t>Tracker: </a:t>
            </a:r>
            <a:r>
              <a:rPr lang="en-US" altLang="zh-TW" dirty="0"/>
              <a:t>SORT</a:t>
            </a:r>
          </a:p>
          <a:p>
            <a:endParaRPr lang="zh-TW" altLang="en-US"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8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961A4-EF01-47FC-95C4-9B8B0DC7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243F36-530F-46D1-AA62-2BA8A951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570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458</TotalTime>
  <Words>396</Words>
  <Application>Microsoft Office PowerPoint</Application>
  <PresentationFormat>寬螢幕</PresentationFormat>
  <Paragraphs>100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Century Gothic</vt:lpstr>
      <vt:lpstr>Wingdings 3</vt:lpstr>
      <vt:lpstr>離子會議室</vt:lpstr>
      <vt:lpstr>人流計算</vt:lpstr>
      <vt:lpstr>大綱</vt:lpstr>
      <vt:lpstr>動機</vt:lpstr>
      <vt:lpstr>Related works</vt:lpstr>
      <vt:lpstr>Architecture:      A self-designed MOT framework </vt:lpstr>
      <vt:lpstr>Architecture:      Person counter </vt:lpstr>
      <vt:lpstr>Flow chart</vt:lpstr>
      <vt:lpstr>Experiment</vt:lpstr>
      <vt:lpstr>Result</vt:lpstr>
      <vt:lpstr>What we learned from this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人流計算</dc:title>
  <dc:creator>urte3364 gg</dc:creator>
  <cp:lastModifiedBy>urte3364 gg</cp:lastModifiedBy>
  <cp:revision>42</cp:revision>
  <dcterms:created xsi:type="dcterms:W3CDTF">2021-06-21T06:49:43Z</dcterms:created>
  <dcterms:modified xsi:type="dcterms:W3CDTF">2021-06-21T14:28:15Z</dcterms:modified>
</cp:coreProperties>
</file>