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67" r:id="rId1"/>
  </p:sldMasterIdLst>
  <p:notesMasterIdLst>
    <p:notesMasterId r:id="rId9"/>
  </p:notesMasterIdLst>
  <p:handoutMasterIdLst>
    <p:handoutMasterId r:id="rId10"/>
  </p:handoutMasterIdLst>
  <p:sldIdLst>
    <p:sldId id="282" r:id="rId2"/>
    <p:sldId id="284" r:id="rId3"/>
    <p:sldId id="285" r:id="rId4"/>
    <p:sldId id="307" r:id="rId5"/>
    <p:sldId id="309" r:id="rId6"/>
    <p:sldId id="310" r:id="rId7"/>
    <p:sldId id="311" r:id="rId8"/>
  </p:sldIdLst>
  <p:sldSz cx="9144000" cy="6858000" type="screen4x3"/>
  <p:notesSz cx="7099300" cy="102346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CC"/>
    <a:srgbClr val="B4EAE7"/>
    <a:srgbClr val="0000FF"/>
    <a:srgbClr val="CCECFF"/>
    <a:srgbClr val="FF33CC"/>
    <a:srgbClr val="FFCC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2036" autoAdjust="0"/>
  </p:normalViewPr>
  <p:slideViewPr>
    <p:cSldViewPr>
      <p:cViewPr varScale="1">
        <p:scale>
          <a:sx n="100" d="100"/>
          <a:sy n="100" d="100"/>
        </p:scale>
        <p:origin x="90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9" tIns="47724" rIns="95449" bIns="47724" numCol="1" anchor="t" anchorCtr="0" compatLnSpc="1">
            <a:prstTxWarp prst="textNoShape">
              <a:avLst/>
            </a:prstTxWarp>
          </a:bodyPr>
          <a:lstStyle>
            <a:lvl1pPr algn="l" defTabSz="954088" eaLnBrk="0" hangingPunct="0">
              <a:spcBef>
                <a:spcPct val="0"/>
              </a:spcBef>
              <a:defRPr sz="1300">
                <a:latin typeface="メイリオ"/>
                <a:ea typeface="メイリオ"/>
                <a:cs typeface="メイリオ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9" tIns="47724" rIns="95449" bIns="47724" numCol="1" anchor="t" anchorCtr="0" compatLnSpc="1">
            <a:prstTxWarp prst="textNoShape">
              <a:avLst/>
            </a:prstTxWarp>
          </a:bodyPr>
          <a:lstStyle>
            <a:lvl1pPr algn="r" defTabSz="954088" eaLnBrk="0" hangingPunct="0">
              <a:spcBef>
                <a:spcPct val="0"/>
              </a:spcBef>
              <a:defRPr sz="1300">
                <a:latin typeface="メイリオ"/>
                <a:ea typeface="メイリオ"/>
                <a:cs typeface="メイリオ"/>
              </a:defRPr>
            </a:lvl1pPr>
          </a:lstStyle>
          <a:p>
            <a:pPr>
              <a:defRPr/>
            </a:pPr>
            <a:fld id="{35AC1287-B84D-43A1-9A5E-70B944596FD6}" type="datetime1">
              <a:rPr lang="en-US"/>
              <a:pPr>
                <a:defRPr/>
              </a:pPr>
              <a:t>7/22/2020</a:t>
            </a:fld>
            <a:endParaRPr lang="en-US" altLang="ja-JP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9" tIns="47724" rIns="95449" bIns="47724" numCol="1" anchor="b" anchorCtr="0" compatLnSpc="1">
            <a:prstTxWarp prst="textNoShape">
              <a:avLst/>
            </a:prstTxWarp>
          </a:bodyPr>
          <a:lstStyle>
            <a:lvl1pPr algn="l" defTabSz="954088" eaLnBrk="0" hangingPunct="0">
              <a:spcBef>
                <a:spcPct val="0"/>
              </a:spcBef>
              <a:defRPr sz="1300">
                <a:latin typeface="メイリオ"/>
                <a:ea typeface="メイリオ"/>
                <a:cs typeface="メイリオ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9" tIns="47724" rIns="95449" bIns="47724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fld id="{EE47639F-280E-4BDD-8720-3225E88053C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49" tIns="47724" rIns="95449" bIns="47724" numCol="1" anchor="t" anchorCtr="0" compatLnSpc="1">
            <a:prstTxWarp prst="textNoShape">
              <a:avLst/>
            </a:prstTxWarp>
          </a:bodyPr>
          <a:lstStyle>
            <a:lvl1pPr defTabSz="954088" eaLnBrk="1" hangingPunct="1">
              <a:defRPr sz="1300"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49" tIns="47724" rIns="95449" bIns="47724" numCol="1" anchor="t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300"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fld id="{A53D25D4-035E-4204-80B9-F69F23E5D5C7}" type="datetime1">
              <a:rPr lang="en-US" altLang="ja-JP"/>
              <a:pPr>
                <a:defRPr/>
              </a:pPr>
              <a:t>7/22/2020</a:t>
            </a:fld>
            <a:endParaRPr lang="en-US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49" tIns="47724" rIns="95449" bIns="477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49" tIns="47724" rIns="95449" bIns="47724" numCol="1" anchor="b" anchorCtr="0" compatLnSpc="1">
            <a:prstTxWarp prst="textNoShape">
              <a:avLst/>
            </a:prstTxWarp>
          </a:bodyPr>
          <a:lstStyle>
            <a:lvl1pPr defTabSz="954088" eaLnBrk="1" hangingPunct="1">
              <a:defRPr sz="1300">
                <a:ea typeface="メイリオ" panose="020B060403050404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49" tIns="47724" rIns="95449" bIns="47724" numCol="1" anchor="b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300"/>
            </a:lvl1pPr>
          </a:lstStyle>
          <a:p>
            <a:pPr>
              <a:defRPr/>
            </a:pPr>
            <a:fld id="{D4704E2B-4276-456B-BBDD-F5DDC804B35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Redis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是完全开源免费的，遵守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BSD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协议，是一个高性能的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key-value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数据库。</a:t>
            </a:r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Redis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与其他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key - value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缓存产品有以下三个特点：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Redis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支持数据的持久化，可以将内存中的数据保存在磁盘中，重启的时候可以再次加载进行使用。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Redis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不仅仅支持简单的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key-value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类型的数据，同时还提供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list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zset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hash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等数据结构的存储。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Redis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支持数据的备份，即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master-slave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模式的数据备份。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704E2B-4276-456B-BBDD-F5DDC804B355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8491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Redis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是完全开源免费的，遵守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BSD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协议，是一个高性能的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key-value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数据库。</a:t>
            </a:r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Redis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与其他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key - value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缓存产品有以下三个特点：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Redis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支持数据的持久化，可以将内存中的数据保存在磁盘中，重启的时候可以再次加载进行使用。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Redis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不仅仅支持简单的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key-value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类型的数据，同时还提供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list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zset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hash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等数据结构的存储。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Redis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支持数据的备份，即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master-slave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模式的数据备份。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704E2B-4276-456B-BBDD-F5DDC804B355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8491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Redis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是完全开源免费的，遵守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BSD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协议，是一个高性能的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key-value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数据库。</a:t>
            </a:r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Redis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与其他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key - value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缓存产品有以下三个特点：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Redis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支持数据的持久化，可以将内存中的数据保存在磁盘中，重启的时候可以再次加载进行使用。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Redis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不仅仅支持简单的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key-value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类型的数据，同时还提供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list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zset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hash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等数据结构的存储。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Redis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支持数据的备份，即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master-slave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模式的数据备份。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704E2B-4276-456B-BBDD-F5DDC804B355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8491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Redis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是完全开源免费的，遵守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BSD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协议，是一个高性能的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key-value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数据库。</a:t>
            </a:r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Redis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与其他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key - value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缓存产品有以下三个特点：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Redis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支持数据的持久化，可以将内存中的数据保存在磁盘中，重启的时候可以再次加载进行使用。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Redis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不仅仅支持简单的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key-value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类型的数据，同时还提供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list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zset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hash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等数据结构的存储。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Redis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支持数据的备份，即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master-slave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模式的数据备份。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704E2B-4276-456B-BBDD-F5DDC804B355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849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algn="ctr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l" eaLnBrk="1" hangingPunct="1">
                  <a:defRPr/>
                </a:pPr>
                <a:endParaRPr kumimoji="0" lang="ja-JP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2904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2904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86E43-C94F-4820-99CE-F9B5FC7823ED}" type="datetimeFigureOut">
              <a:rPr lang="ja-JP" altLang="en-US"/>
              <a:pPr>
                <a:defRPr/>
              </a:pPr>
              <a:t>2020/7/22</a:t>
            </a:fld>
            <a:endParaRPr lang="en-US" altLang="ja-JP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1EA44-1336-4444-8722-65B07C27CD4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3275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82D09-49D3-437A-B817-A6C36C0ADC4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11430-8520-40D5-AAB2-93B3036F59B1}" type="datetimeFigureOut">
              <a:rPr lang="ja-JP" altLang="en-US"/>
              <a:pPr>
                <a:defRPr/>
              </a:pPr>
              <a:t>2020/7/22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744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D1268-3487-4FED-8CC2-46665472B62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05CCA-B26F-49EA-ACEF-68F74093E896}" type="datetimeFigureOut">
              <a:rPr lang="ja-JP" altLang="en-US"/>
              <a:pPr>
                <a:defRPr/>
              </a:pPr>
              <a:t>2020/7/22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02370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B7E1F-D758-4317-9730-3C4634D91838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D4504-B7A3-42DF-AE72-C58C7725004A}" type="datetimeFigureOut">
              <a:rPr lang="ja-JP" altLang="en-US"/>
              <a:pPr>
                <a:defRPr/>
              </a:pPr>
              <a:t>2020/7/22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3317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6E647-985C-4FF1-9D94-821EC76FBD0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89CAD-8467-4F1D-8D5D-3F76E4BC3CBA}" type="datetimeFigureOut">
              <a:rPr lang="ja-JP" altLang="en-US"/>
              <a:pPr>
                <a:defRPr/>
              </a:pPr>
              <a:t>2020/7/22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488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42D7C-1EF5-4A31-ABFF-D0AC2B368120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85C1D-6BB9-4F7F-BAB7-21EFD3F4E66F}" type="datetimeFigureOut">
              <a:rPr lang="ja-JP" altLang="en-US"/>
              <a:pPr>
                <a:defRPr/>
              </a:pPr>
              <a:t>2020/7/22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6676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23BCC-7B2D-4346-AEBB-6BDECA22DAE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A2B26-FD7D-4F68-B61B-55531830F43D}" type="datetimeFigureOut">
              <a:rPr lang="ja-JP" altLang="en-US"/>
              <a:pPr>
                <a:defRPr/>
              </a:pPr>
              <a:t>2020/7/22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0915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F06FD-832B-4BFB-ADA5-766808A273E8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B4032-7E33-4CD7-914D-6C9920B87AE4}" type="datetimeFigureOut">
              <a:rPr lang="ja-JP" altLang="en-US"/>
              <a:pPr>
                <a:defRPr/>
              </a:pPr>
              <a:t>2020/7/22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648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DFB0-6CCD-4D1A-A2BF-9A43CDB641C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150C1-2247-4713-84D9-31030BDC6171}" type="datetimeFigureOut">
              <a:rPr lang="ja-JP" altLang="en-US"/>
              <a:pPr>
                <a:defRPr/>
              </a:pPr>
              <a:t>2020/7/22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25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F4150-C11A-49F5-8D9A-18E2BB1F240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B1A95-DF6A-4B34-BE16-D07E21B5E0C5}" type="datetimeFigureOut">
              <a:rPr lang="ja-JP" altLang="en-US"/>
              <a:pPr>
                <a:defRPr/>
              </a:pPr>
              <a:t>2020/7/22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4051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85176-C4CC-463F-B8CB-E68150A2549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BD7AC-705E-40E2-9D31-EDFAD1E03AAB}" type="datetimeFigureOut">
              <a:rPr lang="ja-JP" altLang="en-US"/>
              <a:pPr>
                <a:defRPr/>
              </a:pPr>
              <a:t>2020/7/22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9579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52345-8907-4CB4-915D-9167CD4E8D7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F99F9-91D6-42BF-8577-EFFDA5D5B5FB}" type="datetimeFigureOut">
              <a:rPr lang="ja-JP" altLang="en-US"/>
              <a:pPr>
                <a:defRPr/>
              </a:pPr>
              <a:t>2020/7/22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97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8438C79-725F-43F3-B639-490EF9713C7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ctr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l" eaLnBrk="1" hangingPunct="1">
                <a:defRPr/>
              </a:pPr>
              <a:endParaRPr kumimoji="0" lang="ja-JP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2801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/>
            </a:lvl1pPr>
          </a:lstStyle>
          <a:p>
            <a:pPr>
              <a:defRPr/>
            </a:pPr>
            <a:fld id="{8AEC57A3-C293-4750-9EFB-4F2A2CDB2789}" type="datetimeFigureOut">
              <a:rPr lang="ja-JP" altLang="en-US"/>
              <a:pPr>
                <a:defRPr/>
              </a:pPr>
              <a:t>2020/7/22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900" i="1"/>
              <a:t>Copyright</a:t>
            </a:r>
            <a:r>
              <a:rPr lang="ja-JP" altLang="en-US" sz="900" i="1"/>
              <a:t>（</a:t>
            </a:r>
            <a:r>
              <a:rPr lang="en-US" altLang="ja-JP" sz="900" i="1"/>
              <a:t>C</a:t>
            </a:r>
            <a:r>
              <a:rPr lang="ja-JP" altLang="en-US" sz="900" i="1"/>
              <a:t>）　</a:t>
            </a:r>
            <a:r>
              <a:rPr lang="en-US" altLang="ja-JP" sz="900" i="1"/>
              <a:t>Sompo Systems </a:t>
            </a:r>
            <a:r>
              <a:rPr lang="ja-JP" altLang="en-US" sz="900" i="1"/>
              <a:t>（</a:t>
            </a:r>
            <a:r>
              <a:rPr lang="en-US" altLang="ja-JP" sz="900" i="1"/>
              <a:t>Dalian</a:t>
            </a:r>
            <a:r>
              <a:rPr lang="ja-JP" altLang="en-US" sz="900" i="1"/>
              <a:t>） </a:t>
            </a:r>
            <a:r>
              <a:rPr lang="en-US" altLang="ja-JP" sz="900" i="1"/>
              <a:t>Inc.</a:t>
            </a:r>
          </a:p>
        </p:txBody>
      </p:sp>
      <p:sp>
        <p:nvSpPr>
          <p:cNvPr id="5123" name="タイトル 1"/>
          <p:cNvSpPr>
            <a:spLocks noGrp="1"/>
          </p:cNvSpPr>
          <p:nvPr>
            <p:ph type="ctrTitle"/>
          </p:nvPr>
        </p:nvSpPr>
        <p:spPr>
          <a:xfrm>
            <a:off x="2338388" y="1844675"/>
            <a:ext cx="6337300" cy="2209800"/>
          </a:xfrm>
        </p:spPr>
        <p:txBody>
          <a:bodyPr/>
          <a:lstStyle/>
          <a:p>
            <a:pPr eaLnBrk="1" hangingPunct="1"/>
            <a:r>
              <a:rPr lang="ja-JP" altLang="en-US" b="1" dirty="0"/>
              <a:t>Ｓｐｒｉｎｇ開発レッスン⑦</a:t>
            </a:r>
            <a:endParaRPr lang="ja-JP" altLang="en-US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900113" y="5229225"/>
            <a:ext cx="7345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dirty="0">
              <a:solidFill>
                <a:schemeClr val="tx2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 dirty="0">
                <a:solidFill>
                  <a:schemeClr val="tx2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日本財産保険系統（大連）有限公司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目次</a:t>
            </a:r>
          </a:p>
        </p:txBody>
      </p:sp>
      <p:sp>
        <p:nvSpPr>
          <p:cNvPr id="7171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sz="2400" dirty="0"/>
              <a:t>BASIC </a:t>
            </a:r>
            <a:r>
              <a:rPr lang="zh-CN" altLang="en-US" sz="2400" dirty="0"/>
              <a:t>認証</a:t>
            </a:r>
            <a:endParaRPr lang="en-US" altLang="zh-CN" sz="2400" dirty="0"/>
          </a:p>
          <a:p>
            <a:pPr eaLnBrk="1" hangingPunct="1"/>
            <a:r>
              <a:rPr lang="ja-JP" altLang="en-US" sz="2400" dirty="0"/>
              <a:t>カスタマイズ認証</a:t>
            </a:r>
            <a:endParaRPr lang="en-US" altLang="zh-CN" sz="2400" dirty="0"/>
          </a:p>
          <a:p>
            <a:pPr eaLnBrk="1" hangingPunct="1"/>
            <a:endParaRPr lang="en-US" altLang="ja-JP" sz="2400" dirty="0"/>
          </a:p>
          <a:p>
            <a:pPr marL="457200" lvl="1" indent="0" eaLnBrk="1" hangingPunct="1">
              <a:buNone/>
            </a:pPr>
            <a:endParaRPr lang="en-US" altLang="ja-JP" sz="1400" dirty="0"/>
          </a:p>
          <a:p>
            <a:pPr lvl="1" eaLnBrk="1" hangingPunct="1"/>
            <a:endParaRPr lang="en-US" altLang="ja-JP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379512"/>
          </a:xfrm>
        </p:spPr>
        <p:txBody>
          <a:bodyPr/>
          <a:lstStyle/>
          <a:p>
            <a:r>
              <a:rPr lang="en-US" altLang="ja-JP" sz="2400" dirty="0"/>
              <a:t>BASIC </a:t>
            </a:r>
            <a:r>
              <a:rPr lang="zh-CN" altLang="en-US" sz="2400" dirty="0"/>
              <a:t>認証</a:t>
            </a:r>
            <a:r>
              <a:rPr kumimoji="1" lang="ja-JP" altLang="en-US" sz="2400" dirty="0"/>
              <a:t>とは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4360" y="908720"/>
            <a:ext cx="8435280" cy="5616624"/>
          </a:xfrm>
        </p:spPr>
        <p:txBody>
          <a:bodyPr/>
          <a:lstStyle/>
          <a:p>
            <a:r>
              <a:rPr lang="en-US" altLang="ja-JP" sz="1800" dirty="0"/>
              <a:t>Basic</a:t>
            </a:r>
            <a:r>
              <a:rPr lang="ja-JP" altLang="en-US" sz="1800" dirty="0"/>
              <a:t>認証では、ユーザ名とパスワードの組みをコロン </a:t>
            </a:r>
            <a:r>
              <a:rPr lang="en-US" altLang="ja-JP" sz="1800" dirty="0"/>
              <a:t>":" </a:t>
            </a:r>
            <a:r>
              <a:rPr lang="ja-JP" altLang="en-US" sz="1800" dirty="0"/>
              <a:t>でつなぎ、</a:t>
            </a:r>
            <a:r>
              <a:rPr lang="en-US" altLang="ja-JP" sz="1800" dirty="0"/>
              <a:t>Base64</a:t>
            </a:r>
            <a:r>
              <a:rPr lang="ja-JP" altLang="en-US" sz="1800" dirty="0"/>
              <a:t>でエンコードして送信する。このため、盗聴や改竄が簡単であるという欠点を持つが、ほぼ全ての</a:t>
            </a:r>
            <a:r>
              <a:rPr lang="en-US" altLang="ja-JP" sz="1800" dirty="0"/>
              <a:t>Web</a:t>
            </a:r>
            <a:r>
              <a:rPr lang="ja-JP" altLang="en-US" sz="1800" dirty="0"/>
              <a:t>サーバおよびブラウザで対応しているため、広く使われている。</a:t>
            </a:r>
            <a:endParaRPr lang="en-US" altLang="ja-JP" sz="1800" dirty="0"/>
          </a:p>
          <a:p>
            <a:r>
              <a:rPr lang="ja-JP" altLang="en-US" sz="1800" dirty="0"/>
              <a:t>ユーザー</a:t>
            </a:r>
            <a:r>
              <a:rPr lang="en-US" altLang="ja-JP" sz="1800" dirty="0"/>
              <a:t>ID</a:t>
            </a:r>
            <a:r>
              <a:rPr lang="ja-JP" altLang="en-US" sz="1800" dirty="0"/>
              <a:t>とパスワードはネットワークを介してクリアテキスト </a:t>
            </a:r>
            <a:r>
              <a:rPr lang="en-US" altLang="ja-JP" sz="1800" dirty="0"/>
              <a:t>(base64 </a:t>
            </a:r>
            <a:r>
              <a:rPr lang="ja-JP" altLang="en-US" sz="1800" dirty="0"/>
              <a:t>でエンコードされていますが、</a:t>
            </a:r>
            <a:r>
              <a:rPr lang="en-US" altLang="ja-JP" sz="1800" dirty="0"/>
              <a:t>base64 </a:t>
            </a:r>
            <a:r>
              <a:rPr lang="ja-JP" altLang="en-US" sz="1800" dirty="0"/>
              <a:t>は可逆エンコードです</a:t>
            </a:r>
            <a:r>
              <a:rPr lang="en-US" altLang="ja-JP" sz="1800" dirty="0"/>
              <a:t>) </a:t>
            </a:r>
            <a:r>
              <a:rPr lang="ja-JP" altLang="en-US" sz="1800" dirty="0"/>
              <a:t>として渡されるため、</a:t>
            </a:r>
            <a:r>
              <a:rPr lang="en-US" altLang="ja-JP" sz="1800" dirty="0"/>
              <a:t>Basic </a:t>
            </a:r>
            <a:r>
              <a:rPr lang="ja-JP" altLang="en-US" sz="1800" dirty="0"/>
              <a:t>認証方式は安全ではありません。</a:t>
            </a:r>
            <a:endParaRPr kumimoji="1" lang="ja-JP" altLang="en-US" sz="1600" dirty="0"/>
          </a:p>
          <a:p>
            <a:r>
              <a:rPr lang="en-US" altLang="ja-JP" sz="1800" dirty="0"/>
              <a:t>Basic </a:t>
            </a:r>
            <a:r>
              <a:rPr lang="ja-JP" altLang="en-US" sz="1800" dirty="0"/>
              <a:t>認証は </a:t>
            </a:r>
            <a:r>
              <a:rPr lang="en-US" altLang="ja-JP" sz="1800" dirty="0"/>
              <a:t>HTTPS </a:t>
            </a:r>
            <a:r>
              <a:rPr lang="ja-JP" altLang="en-US" sz="1800" dirty="0"/>
              <a:t>との組み合わせで使用することをお勧めします。</a:t>
            </a:r>
            <a:endParaRPr lang="en-US" altLang="ja-JP" sz="1800" dirty="0"/>
          </a:p>
          <a:p>
            <a:r>
              <a:rPr lang="en-US" altLang="ja-JP" sz="1800" dirty="0"/>
              <a:t>Request Header</a:t>
            </a:r>
            <a:r>
              <a:rPr lang="ja-JP" altLang="en-US" sz="1800" dirty="0"/>
              <a:t>（</a:t>
            </a:r>
            <a:r>
              <a:rPr lang="en-US" altLang="ja-JP" sz="1800" dirty="0"/>
              <a:t>Authorization: &lt;type&gt; &lt;credentials&gt;</a:t>
            </a:r>
            <a:r>
              <a:rPr lang="ja-JP" altLang="en-US" sz="1800" dirty="0"/>
              <a:t>）</a:t>
            </a:r>
            <a:endParaRPr lang="en-US" altLang="ja-JP" sz="1800" dirty="0"/>
          </a:p>
          <a:p>
            <a:endParaRPr kumimoji="1" lang="ja-JP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7662E1-3EF1-44A4-BEA8-A1E7E2FD6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20" y="3501008"/>
            <a:ext cx="6716564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4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379512"/>
          </a:xfrm>
        </p:spPr>
        <p:txBody>
          <a:bodyPr/>
          <a:lstStyle/>
          <a:p>
            <a:r>
              <a:rPr lang="en-US" altLang="ja-JP" sz="2400" dirty="0"/>
              <a:t>Spring Security</a:t>
            </a:r>
            <a:r>
              <a:rPr lang="ja-JP" altLang="en-US" sz="2400" dirty="0"/>
              <a:t>で </a:t>
            </a:r>
            <a:r>
              <a:rPr lang="en-US" altLang="ja-JP" sz="2400" dirty="0"/>
              <a:t>BASIC </a:t>
            </a:r>
            <a:r>
              <a:rPr lang="zh-CN" altLang="en-US" sz="2400" dirty="0"/>
              <a:t>認証</a:t>
            </a:r>
            <a:r>
              <a:rPr lang="ja-JP" altLang="en-US" sz="2400" dirty="0"/>
              <a:t>を</a:t>
            </a:r>
            <a:r>
              <a:rPr lang="zh-CN" altLang="en-US" sz="2400" dirty="0"/>
              <a:t>実現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4360" y="908720"/>
            <a:ext cx="8435280" cy="5616624"/>
          </a:xfrm>
        </p:spPr>
        <p:txBody>
          <a:bodyPr/>
          <a:lstStyle/>
          <a:p>
            <a:r>
              <a:rPr lang="ja-JP" altLang="en-US" sz="2000" dirty="0"/>
              <a:t>依存関係の追加</a:t>
            </a:r>
            <a:endParaRPr lang="en-US" altLang="ja-JP" sz="2000" dirty="0"/>
          </a:p>
          <a:p>
            <a:pPr lvl="1"/>
            <a:r>
              <a:rPr kumimoji="1" lang="en-US" altLang="ja-JP" sz="1400" dirty="0"/>
              <a:t>maven</a:t>
            </a:r>
            <a:r>
              <a:rPr kumimoji="1" lang="ja-JP" altLang="en-US" sz="1400" dirty="0"/>
              <a:t>の場合</a:t>
            </a:r>
            <a:r>
              <a:rPr kumimoji="1" lang="en-US" altLang="ja-JP" sz="1400" dirty="0"/>
              <a:t>pom</a:t>
            </a:r>
            <a:r>
              <a:rPr kumimoji="1" lang="ja-JP" altLang="en-US" sz="1400" dirty="0"/>
              <a:t>に</a:t>
            </a:r>
            <a:r>
              <a:rPr kumimoji="1" lang="en-US" altLang="ja-JP" sz="1400" dirty="0"/>
              <a:t>spring-boot-starter-security</a:t>
            </a:r>
            <a:r>
              <a:rPr kumimoji="1" lang="ja-JP" altLang="en-US" sz="1400" dirty="0"/>
              <a:t>を追加する。</a:t>
            </a:r>
            <a:endParaRPr kumimoji="1" lang="en-US" altLang="ja-JP" sz="1400" dirty="0"/>
          </a:p>
          <a:p>
            <a:pPr lvl="1"/>
            <a:endParaRPr lang="en-US" altLang="ja-JP" sz="1400" dirty="0"/>
          </a:p>
          <a:p>
            <a:pPr lvl="1"/>
            <a:endParaRPr kumimoji="1" lang="en-US" altLang="ja-JP" sz="1400" dirty="0"/>
          </a:p>
          <a:p>
            <a:pPr lvl="1"/>
            <a:endParaRPr lang="en-US" altLang="ja-JP" sz="1400" dirty="0"/>
          </a:p>
          <a:p>
            <a:pPr lvl="1"/>
            <a:endParaRPr kumimoji="1" lang="en-US" altLang="ja-JP" sz="1400" dirty="0"/>
          </a:p>
          <a:p>
            <a:pPr lvl="1"/>
            <a:endParaRPr lang="en-US" altLang="ja-JP" sz="1400" dirty="0"/>
          </a:p>
          <a:p>
            <a:pPr lvl="1"/>
            <a:endParaRPr kumimoji="1" lang="en-US" altLang="ja-JP" sz="1400" dirty="0"/>
          </a:p>
          <a:p>
            <a:pPr lvl="1"/>
            <a:endParaRPr lang="en-US" altLang="ja-JP" sz="1400" dirty="0"/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BASIC</a:t>
            </a:r>
            <a:r>
              <a:rPr lang="ja-JP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認証ユーザ、パスワード設定</a:t>
            </a:r>
            <a:endParaRPr kumimoji="1" lang="en-US" altLang="zh-CN" sz="1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B3CD01-55F4-45B4-B16A-97F1A466D7BA}"/>
              </a:ext>
            </a:extLst>
          </p:cNvPr>
          <p:cNvSpPr/>
          <p:nvPr/>
        </p:nvSpPr>
        <p:spPr>
          <a:xfrm>
            <a:off x="827584" y="1628800"/>
            <a:ext cx="7704856" cy="144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spring-boot-starter-security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2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zh-CN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ja-JP" sz="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正方形/長方形 3">
            <a:extLst>
              <a:ext uri="{FF2B5EF4-FFF2-40B4-BE49-F238E27FC236}">
                <a16:creationId xmlns:a16="http://schemas.microsoft.com/office/drawing/2014/main" id="{81580673-26C0-4889-8498-3E6665F0CBFA}"/>
              </a:ext>
            </a:extLst>
          </p:cNvPr>
          <p:cNvSpPr/>
          <p:nvPr/>
        </p:nvSpPr>
        <p:spPr>
          <a:xfrm>
            <a:off x="827584" y="3789040"/>
            <a:ext cx="7704856" cy="108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spring.security.user.name=</a:t>
            </a:r>
            <a:r>
              <a:rPr lang="ja-JP" altLang="en-US" sz="1400" dirty="0">
                <a:solidFill>
                  <a:srgbClr val="2AA198"/>
                </a:solidFill>
                <a:latin typeface="Consolas" panose="020B0609020204030204" pitchFamily="49" charset="0"/>
              </a:rPr>
              <a:t>ｘｘｘｘ</a:t>
            </a:r>
            <a:endParaRPr lang="en-US" altLang="zh-CN" sz="1400" dirty="0">
              <a:solidFill>
                <a:srgbClr val="2AA198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spring.security.user.password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ja-JP" altLang="en-US" sz="1400" dirty="0">
                <a:solidFill>
                  <a:srgbClr val="2AA198"/>
                </a:solidFill>
                <a:latin typeface="Consolas" panose="020B0609020204030204" pitchFamily="49" charset="0"/>
              </a:rPr>
              <a:t>ｘｘｘｘ</a:t>
            </a:r>
            <a:endParaRPr lang="en-US" altLang="ja-JP" sz="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599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379512"/>
          </a:xfrm>
        </p:spPr>
        <p:txBody>
          <a:bodyPr/>
          <a:lstStyle/>
          <a:p>
            <a:r>
              <a:rPr lang="en-US" altLang="ja-JP" sz="2400" dirty="0"/>
              <a:t>Spring Security</a:t>
            </a:r>
            <a:r>
              <a:rPr lang="ja-JP" altLang="en-US" sz="2400" dirty="0"/>
              <a:t>で </a:t>
            </a:r>
            <a:r>
              <a:rPr lang="en-US" altLang="ja-JP" sz="2400" dirty="0"/>
              <a:t>BASIC </a:t>
            </a:r>
            <a:r>
              <a:rPr lang="zh-CN" altLang="en-US" sz="2400" dirty="0"/>
              <a:t>認証</a:t>
            </a:r>
            <a:r>
              <a:rPr lang="ja-JP" altLang="en-US" sz="2400" dirty="0"/>
              <a:t>を</a:t>
            </a:r>
            <a:r>
              <a:rPr lang="zh-CN" altLang="en-US" sz="2400" dirty="0"/>
              <a:t>実現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4360" y="908720"/>
            <a:ext cx="8435280" cy="5616624"/>
          </a:xfrm>
        </p:spPr>
        <p:txBody>
          <a:bodyPr/>
          <a:lstStyle/>
          <a:p>
            <a:r>
              <a:rPr kumimoji="1" lang="en-US" altLang="zh-CN" sz="1800" dirty="0"/>
              <a:t>@EnableWebSecurity</a:t>
            </a:r>
            <a:r>
              <a:rPr lang="ja-JP" altLang="en-US" sz="1800" dirty="0"/>
              <a:t>で</a:t>
            </a:r>
            <a:r>
              <a:rPr lang="en-US" altLang="ja-JP" sz="1800" dirty="0"/>
              <a:t>Spring</a:t>
            </a:r>
            <a:r>
              <a:rPr kumimoji="1" lang="ja-JP" altLang="en-US" sz="1800" dirty="0"/>
              <a:t>セキュリティ</a:t>
            </a:r>
            <a:r>
              <a:rPr lang="ja-JP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を有効化</a:t>
            </a:r>
            <a:endParaRPr kumimoji="1" lang="en-US" altLang="ja-JP" sz="1800" dirty="0"/>
          </a:p>
          <a:p>
            <a:r>
              <a:rPr kumimoji="1" lang="en-US" altLang="zh-CN" sz="1800" dirty="0" err="1"/>
              <a:t>WebSecurityConfigurer</a:t>
            </a:r>
            <a:r>
              <a:rPr kumimoji="1" lang="ja-JP" altLang="en-US" sz="1800" dirty="0"/>
              <a:t>を</a:t>
            </a:r>
            <a:r>
              <a:rPr kumimoji="1" lang="zh-CN" altLang="en-US" sz="1800" dirty="0"/>
              <a:t>継承</a:t>
            </a:r>
            <a:r>
              <a:rPr kumimoji="1" lang="ja-JP" altLang="en-US" sz="1800" dirty="0"/>
              <a:t>し認証方式を設定</a:t>
            </a:r>
            <a:endParaRPr kumimoji="1" lang="en-US" altLang="ja-JP" sz="1800" dirty="0"/>
          </a:p>
          <a:p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http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.httpBasic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ja-JP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で</a:t>
            </a:r>
            <a:r>
              <a:rPr lang="en-US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BASIC</a:t>
            </a:r>
            <a:r>
              <a:rPr lang="ja-JP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認証を有効化</a:t>
            </a:r>
            <a:endParaRPr kumimoji="1" lang="en-US" altLang="zh-CN" sz="1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B3CD01-55F4-45B4-B16A-97F1A466D7BA}"/>
              </a:ext>
            </a:extLst>
          </p:cNvPr>
          <p:cNvSpPr/>
          <p:nvPr/>
        </p:nvSpPr>
        <p:spPr>
          <a:xfrm>
            <a:off x="755576" y="1988840"/>
            <a:ext cx="7704856" cy="35283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1200" dirty="0">
                <a:solidFill>
                  <a:srgbClr val="646464"/>
                </a:solidFill>
                <a:latin typeface="Consolas" panose="020B0609020204030204" pitchFamily="49" charset="0"/>
              </a:rPr>
              <a:t>@EnableWebSecurity</a:t>
            </a:r>
          </a:p>
          <a:p>
            <a:pPr algn="l"/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SecurityConfig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646464"/>
                </a:solidFill>
                <a:latin typeface="Consolas" panose="020B0609020204030204" pitchFamily="49" charset="0"/>
              </a:rPr>
              <a:t>@Configuration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CommonSecurityConfig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WebSecurityConfigurerAdapter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HttpSecurity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http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algn="l"/>
            <a:r>
              <a:rPr lang="ja-JP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　　　　　　　　</a:t>
            </a:r>
            <a:r>
              <a:rPr lang="en-US" altLang="ja-JP" sz="12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認証が必要な </a:t>
            </a:r>
            <a:r>
              <a:rPr lang="en-US" altLang="ja-JP" sz="1200" dirty="0">
                <a:solidFill>
                  <a:srgbClr val="3F7F5F"/>
                </a:solidFill>
                <a:latin typeface="Consolas" panose="020B0609020204030204" pitchFamily="49" charset="0"/>
              </a:rPr>
              <a:t>URL </a:t>
            </a:r>
            <a:r>
              <a:rPr lang="ja-JP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を指定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http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.antMatcher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"/**"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ja-JP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　　　　　　　　</a:t>
            </a:r>
            <a:r>
              <a:rPr lang="en-US" altLang="zh-CN" sz="1200" dirty="0">
                <a:solidFill>
                  <a:srgbClr val="3F7F5F"/>
                </a:solidFill>
                <a:latin typeface="Consolas" panose="020B0609020204030204" pitchFamily="49" charset="0"/>
              </a:rPr>
              <a:t>// BASIC </a:t>
            </a:r>
            <a:r>
              <a:rPr lang="zh-CN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認証</a:t>
            </a:r>
            <a:r>
              <a:rPr lang="ja-JP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を</a:t>
            </a:r>
            <a:r>
              <a:rPr lang="zh-CN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有効化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http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.httpBasic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ja-JP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ja-JP" sz="12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指定した </a:t>
            </a:r>
            <a:r>
              <a:rPr lang="en-US" altLang="ja-JP" sz="1200" dirty="0">
                <a:solidFill>
                  <a:srgbClr val="3F7F5F"/>
                </a:solidFill>
                <a:latin typeface="Consolas" panose="020B0609020204030204" pitchFamily="49" charset="0"/>
              </a:rPr>
              <a:t>URL </a:t>
            </a:r>
            <a:r>
              <a:rPr lang="ja-JP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を対象とした認証を有効化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http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.authorizeRequests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anyRequest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().authenticated().and();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sz="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133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379512"/>
          </a:xfrm>
        </p:spPr>
        <p:txBody>
          <a:bodyPr/>
          <a:lstStyle/>
          <a:p>
            <a:r>
              <a:rPr lang="en-US" altLang="ja-JP" sz="2400" dirty="0"/>
              <a:t>Spring Security</a:t>
            </a:r>
            <a:r>
              <a:rPr lang="ja-JP" altLang="en-US" sz="2400" dirty="0"/>
              <a:t>でカスタマイズ認証を</a:t>
            </a:r>
            <a:r>
              <a:rPr lang="zh-CN" altLang="en-US" sz="2400" dirty="0"/>
              <a:t>実現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4360" y="908720"/>
            <a:ext cx="8435280" cy="5616624"/>
          </a:xfrm>
        </p:spPr>
        <p:txBody>
          <a:bodyPr/>
          <a:lstStyle/>
          <a:p>
            <a:r>
              <a:rPr kumimoji="1" lang="en-US" altLang="zh-CN" sz="1800" dirty="0"/>
              <a:t>@EnableWebSecurity</a:t>
            </a:r>
            <a:r>
              <a:rPr lang="ja-JP" altLang="en-US" sz="1800" dirty="0"/>
              <a:t>で</a:t>
            </a:r>
            <a:r>
              <a:rPr lang="en-US" altLang="ja-JP" sz="1800" dirty="0"/>
              <a:t>Spring</a:t>
            </a:r>
            <a:r>
              <a:rPr kumimoji="1" lang="ja-JP" altLang="en-US" sz="1800" dirty="0"/>
              <a:t>セキュリティ</a:t>
            </a:r>
            <a:r>
              <a:rPr lang="ja-JP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を有効化</a:t>
            </a:r>
            <a:endParaRPr kumimoji="1" lang="en-US" altLang="ja-JP" sz="1800" dirty="0"/>
          </a:p>
          <a:p>
            <a:r>
              <a:rPr kumimoji="1" lang="en-US" altLang="zh-CN" sz="1800" dirty="0" err="1"/>
              <a:t>WebSecurityConfigurer</a:t>
            </a:r>
            <a:r>
              <a:rPr kumimoji="1" lang="ja-JP" altLang="en-US" sz="1800" dirty="0"/>
              <a:t>を</a:t>
            </a:r>
            <a:r>
              <a:rPr kumimoji="1" lang="zh-CN" altLang="en-US" sz="1800" dirty="0"/>
              <a:t>継承</a:t>
            </a:r>
            <a:r>
              <a:rPr kumimoji="1" lang="ja-JP" altLang="en-US" sz="1800" dirty="0"/>
              <a:t>し認証方式を設定</a:t>
            </a:r>
            <a:endParaRPr kumimoji="1" lang="en-US" altLang="ja-JP" sz="1800" dirty="0"/>
          </a:p>
          <a:p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http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.formLogin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ja-JP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で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ja-JP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機能を有効化</a:t>
            </a:r>
            <a:endParaRPr kumimoji="1" lang="en-US" altLang="zh-CN" sz="1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B3CD01-55F4-45B4-B16A-97F1A466D7BA}"/>
              </a:ext>
            </a:extLst>
          </p:cNvPr>
          <p:cNvSpPr/>
          <p:nvPr/>
        </p:nvSpPr>
        <p:spPr>
          <a:xfrm>
            <a:off x="755576" y="1988840"/>
            <a:ext cx="7704856" cy="2952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1200" dirty="0">
                <a:solidFill>
                  <a:srgbClr val="646464"/>
                </a:solidFill>
                <a:latin typeface="Consolas" panose="020B0609020204030204" pitchFamily="49" charset="0"/>
              </a:rPr>
              <a:t>@EnableWebSecurity</a:t>
            </a:r>
          </a:p>
          <a:p>
            <a:pPr algn="l"/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SecurityConfig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646464"/>
                </a:solidFill>
                <a:latin typeface="Consolas" panose="020B0609020204030204" pitchFamily="49" charset="0"/>
              </a:rPr>
              <a:t>@Configuration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CommonSecurityConfig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WebSecurityConfigurerAdapter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HttpSecurity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http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algn="l"/>
            <a:r>
              <a:rPr lang="ja-JP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　　　　　　　　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http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.authorizeRequests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anyRequest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().authenticated();</a:t>
            </a:r>
            <a:endParaRPr lang="en-US" altLang="zh-CN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ja-JP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　　　　　　　　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http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.formLogin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successForwardUrl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altLang="zh-CN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loginSucess</a:t>
            </a:r>
            <a:r>
              <a:rPr lang="en-US" altLang="zh-CN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ja-JP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　　　　　　　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sz="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735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379512"/>
          </a:xfrm>
        </p:spPr>
        <p:txBody>
          <a:bodyPr/>
          <a:lstStyle/>
          <a:p>
            <a:r>
              <a:rPr lang="en-US" altLang="ja-JP" sz="2400" dirty="0"/>
              <a:t>Spring Security</a:t>
            </a:r>
            <a:r>
              <a:rPr lang="ja-JP" altLang="en-US" sz="2400" dirty="0"/>
              <a:t>でカスタマイズ認証を</a:t>
            </a:r>
            <a:r>
              <a:rPr lang="zh-CN" altLang="en-US" sz="2400" dirty="0"/>
              <a:t>実現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4360" y="908720"/>
            <a:ext cx="8435280" cy="5616624"/>
          </a:xfrm>
        </p:spPr>
        <p:txBody>
          <a:bodyPr/>
          <a:lstStyle/>
          <a:p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AuthenticationManagerBuilder</a:t>
            </a:r>
            <a:r>
              <a:rPr lang="en-US" altLang="ja-JP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#userDetailsService</a:t>
            </a:r>
            <a:r>
              <a:rPr lang="ja-JP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で</a:t>
            </a:r>
            <a:endParaRPr lang="en-US" altLang="ja-JP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　　認証機能をカスタマイズ</a:t>
            </a:r>
            <a:endParaRPr lang="en-US" altLang="ja-JP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ja-JP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ja-JP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ja-JP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ja-JP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ja-JP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ja-JP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ja-JP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ja-JP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カスタマイズ認証用サービス（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UserDetailsService</a:t>
            </a:r>
            <a:r>
              <a:rPr lang="ja-JP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）</a:t>
            </a:r>
            <a:endParaRPr lang="en-US" altLang="ja-JP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kumimoji="1" lang="en-US" altLang="zh-CN" sz="1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B3CD01-55F4-45B4-B16A-97F1A466D7BA}"/>
              </a:ext>
            </a:extLst>
          </p:cNvPr>
          <p:cNvSpPr/>
          <p:nvPr/>
        </p:nvSpPr>
        <p:spPr>
          <a:xfrm>
            <a:off x="755576" y="1556792"/>
            <a:ext cx="7704856" cy="2160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ja-JP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　　　　　　</a:t>
            </a:r>
            <a:r>
              <a:rPr lang="en-US" altLang="zh-CN" sz="11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altLang="zh-CN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AuthenticationManagerBuilder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auth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algn="l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sz="11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CommonSecurityConfig#configure</a:t>
            </a:r>
            <a:r>
              <a:rPr lang="en-US" altLang="zh-CN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AuthenticationManagerBuilder</a:t>
            </a:r>
            <a:r>
              <a:rPr lang="en-US" altLang="zh-CN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)”</a:t>
            </a:r>
            <a:r>
              <a:rPr lang="en-US" altLang="zh-CN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auth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.userDetailsService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loginService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ja-JP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ja-JP" sz="11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入力値を</a:t>
            </a:r>
            <a:r>
              <a:rPr lang="en-US" altLang="ja-JP" sz="11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bcrypt</a:t>
            </a:r>
            <a:r>
              <a:rPr lang="ja-JP" altLang="en-US" sz="1100" u="sng" dirty="0">
                <a:solidFill>
                  <a:srgbClr val="3F7F5F"/>
                </a:solidFill>
                <a:latin typeface="Consolas" panose="020B0609020204030204" pitchFamily="49" charset="0"/>
              </a:rPr>
              <a:t>でハッシュ化した値でパスワード認証を行う</a:t>
            </a:r>
          </a:p>
          <a:p>
            <a:pPr algn="l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.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passwordEncoder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passwordEncoder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100" dirty="0">
                <a:solidFill>
                  <a:srgbClr val="646464"/>
                </a:solidFill>
                <a:latin typeface="Consolas" panose="020B0609020204030204" pitchFamily="49" charset="0"/>
              </a:rPr>
              <a:t>@Bean</a:t>
            </a:r>
          </a:p>
          <a:p>
            <a:pPr algn="l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PasswordEncoder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passwordEncoder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BCryptPasswordEncoder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sz="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正方形/長方形 3">
            <a:extLst>
              <a:ext uri="{FF2B5EF4-FFF2-40B4-BE49-F238E27FC236}">
                <a16:creationId xmlns:a16="http://schemas.microsoft.com/office/drawing/2014/main" id="{47998B8B-6AC2-4058-A22A-CB96325B22A2}"/>
              </a:ext>
            </a:extLst>
          </p:cNvPr>
          <p:cNvSpPr/>
          <p:nvPr/>
        </p:nvSpPr>
        <p:spPr>
          <a:xfrm>
            <a:off x="750888" y="4293096"/>
            <a:ext cx="7704856" cy="244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1200" dirty="0">
                <a:solidFill>
                  <a:srgbClr val="646464"/>
                </a:solidFill>
                <a:latin typeface="Consolas" panose="020B0609020204030204" pitchFamily="49" charset="0"/>
              </a:rPr>
              <a:t>@Service</a:t>
            </a:r>
          </a:p>
          <a:p>
            <a:pPr algn="l"/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LoginService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UserDetailsService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zh-CN" alt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loadUserByUsername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UsernameNotFoundException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ja-JP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　　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nb-NO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User </a:t>
            </a:r>
            <a:r>
              <a:rPr lang="nb-NO" altLang="zh-CN" sz="120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nb-NO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b-NO" altLang="zh-CN" sz="1200" dirty="0">
                <a:solidFill>
                  <a:srgbClr val="0000C0"/>
                </a:solidFill>
                <a:latin typeface="Consolas" panose="020B0609020204030204" pitchFamily="49" charset="0"/>
              </a:rPr>
              <a:t>userService</a:t>
            </a:r>
            <a:r>
              <a:rPr lang="nb-NO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.findOneByUserId(</a:t>
            </a:r>
            <a:r>
              <a:rPr lang="nb-NO" altLang="zh-CN" sz="1200" dirty="0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nb-NO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ja-JP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　　　　　　　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org.springframework.security.core.userdetails.User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.getUserId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.getUserPassword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AuthorityUtils.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createAuthorityList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"ROLE_USER"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9235180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  <a:ln>
          <a:solidFill>
            <a:srgbClr val="FF0000"/>
          </a:solidFill>
        </a:ln>
      </a:spPr>
      <a:bodyPr rot="0" spcFirstLastPara="0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kumimoji="1" sz="1200" b="0" cap="none" spc="0" dirty="0">
            <a:ln w="0"/>
            <a:solidFill>
              <a:srgbClr val="FF0000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50" charset="-128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20117</TotalTime>
  <Words>1089</Words>
  <Application>Microsoft Office PowerPoint</Application>
  <PresentationFormat>全屏显示(4:3)</PresentationFormat>
  <Paragraphs>123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Helvetica Neue</vt:lpstr>
      <vt:lpstr>HG丸ｺﾞｼｯｸM-PRO</vt:lpstr>
      <vt:lpstr>メイリオ</vt:lpstr>
      <vt:lpstr>Arial</vt:lpstr>
      <vt:lpstr>Arial Black</vt:lpstr>
      <vt:lpstr>Consolas</vt:lpstr>
      <vt:lpstr>Times New Roman</vt:lpstr>
      <vt:lpstr>Wingdings</vt:lpstr>
      <vt:lpstr>Pixel</vt:lpstr>
      <vt:lpstr>Ｓｐｒｉｎｇ開発レッスン⑦</vt:lpstr>
      <vt:lpstr>目次</vt:lpstr>
      <vt:lpstr>BASIC 認証とは</vt:lpstr>
      <vt:lpstr>Spring Securityで BASIC 認証を実現</vt:lpstr>
      <vt:lpstr>Spring Securityで BASIC 認証を実現</vt:lpstr>
      <vt:lpstr>Spring Securityでカスタマイズ認証を実現</vt:lpstr>
      <vt:lpstr>Spring Securityでカスタマイズ認証を実現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フロントシステム</dc:title>
  <dc:creator>CA20079</dc:creator>
  <cp:lastModifiedBy>Liu Zhao</cp:lastModifiedBy>
  <cp:revision>928</cp:revision>
  <dcterms:created xsi:type="dcterms:W3CDTF">2008-09-10T09:21:12Z</dcterms:created>
  <dcterms:modified xsi:type="dcterms:W3CDTF">2020-07-22T03:06:23Z</dcterms:modified>
</cp:coreProperties>
</file>