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67" r:id="rId1"/>
  </p:sldMasterIdLst>
  <p:notesMasterIdLst>
    <p:notesMasterId r:id="rId10"/>
  </p:notesMasterIdLst>
  <p:handoutMasterIdLst>
    <p:handoutMasterId r:id="rId11"/>
  </p:handoutMasterIdLst>
  <p:sldIdLst>
    <p:sldId id="282" r:id="rId2"/>
    <p:sldId id="284" r:id="rId3"/>
    <p:sldId id="285" r:id="rId4"/>
    <p:sldId id="286" r:id="rId5"/>
    <p:sldId id="289" r:id="rId6"/>
    <p:sldId id="287" r:id="rId7"/>
    <p:sldId id="288" r:id="rId8"/>
    <p:sldId id="290" r:id="rId9"/>
  </p:sldIdLst>
  <p:sldSz cx="9144000" cy="6858000" type="screen4x3"/>
  <p:notesSz cx="7099300" cy="102346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a:srgbClr val="B4EAE7"/>
    <a:srgbClr val="0000FF"/>
    <a:srgbClr val="CCECFF"/>
    <a:srgbClr val="FF33CC"/>
    <a:srgbClr val="FFCC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2036" autoAdjust="0"/>
  </p:normalViewPr>
  <p:slideViewPr>
    <p:cSldViewPr>
      <p:cViewPr varScale="1">
        <p:scale>
          <a:sx n="100" d="100"/>
          <a:sy n="100" d="100"/>
        </p:scale>
        <p:origin x="90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5"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5449" tIns="47724" rIns="95449" bIns="47724" numCol="1" anchor="t" anchorCtr="0" compatLnSpc="1">
            <a:prstTxWarp prst="textNoShape">
              <a:avLst/>
            </a:prstTxWarp>
          </a:bodyPr>
          <a:lstStyle>
            <a:lvl1pPr algn="r" defTabSz="954088" eaLnBrk="0" hangingPunct="0">
              <a:spcBef>
                <a:spcPct val="0"/>
              </a:spcBef>
              <a:defRPr sz="1300">
                <a:latin typeface="メイリオ"/>
                <a:ea typeface="メイリオ"/>
                <a:cs typeface="メイリオ"/>
              </a:defRPr>
            </a:lvl1pPr>
          </a:lstStyle>
          <a:p>
            <a:pPr>
              <a:defRPr/>
            </a:pPr>
            <a:fld id="{35AC1287-B84D-43A1-9A5E-70B944596FD6}" type="datetime1">
              <a:rPr lang="en-US"/>
              <a:pPr>
                <a:defRPr/>
              </a:pPr>
              <a:t>8/23/2020</a:t>
            </a:fld>
            <a:endParaRPr lang="en-US" altLang="ja-JP"/>
          </a:p>
        </p:txBody>
      </p:sp>
      <p:sp>
        <p:nvSpPr>
          <p:cNvPr id="33796"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l" defTabSz="954088" eaLnBrk="0" hangingPunct="0">
              <a:spcBef>
                <a:spcPct val="0"/>
              </a:spcBef>
              <a:defRPr sz="1300">
                <a:latin typeface="メイリオ"/>
                <a:ea typeface="メイリオ"/>
                <a:cs typeface="メイリオ"/>
              </a:defRPr>
            </a:lvl1pPr>
          </a:lstStyle>
          <a:p>
            <a:pPr>
              <a:defRPr/>
            </a:pPr>
            <a:endParaRPr lang="en-US" altLang="ja-JP"/>
          </a:p>
        </p:txBody>
      </p:sp>
      <p:sp>
        <p:nvSpPr>
          <p:cNvPr id="33797"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5449" tIns="47724" rIns="95449" bIns="47724" numCol="1" anchor="b" anchorCtr="0" compatLnSpc="1">
            <a:prstTxWarp prst="textNoShape">
              <a:avLst/>
            </a:prstTxWarp>
          </a:bodyPr>
          <a:lstStyle>
            <a:lvl1pPr algn="r" defTabSz="954088" eaLnBrk="0" hangingPunct="0">
              <a:defRPr sz="1300">
                <a:latin typeface="メイリオ" panose="020B0604030504040204" pitchFamily="50" charset="-128"/>
                <a:ea typeface="メイリオ" panose="020B0604030504040204" pitchFamily="50" charset="-128"/>
              </a:defRPr>
            </a:lvl1pPr>
          </a:lstStyle>
          <a:p>
            <a:pPr>
              <a:defRPr/>
            </a:pPr>
            <a:fld id="{EE47639F-280E-4BDD-8720-3225E88053C5}" type="slidenum">
              <a:rPr lang="ja-JP" altLang="en-US"/>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1"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lvl1pPr algn="r" defTabSz="954088" eaLnBrk="1" hangingPunct="1">
              <a:defRPr sz="1300">
                <a:ea typeface="メイリオ" panose="020B0604030504040204" pitchFamily="50" charset="-128"/>
              </a:defRPr>
            </a:lvl1pPr>
          </a:lstStyle>
          <a:p>
            <a:pPr>
              <a:defRPr/>
            </a:pPr>
            <a:fld id="{A53D25D4-035E-4204-80B9-F69F23E5D5C7}" type="datetime1">
              <a:rPr lang="en-US" altLang="ja-JP"/>
              <a:pPr>
                <a:defRPr/>
              </a:pPr>
              <a:t>8/23/2020</a:t>
            </a:fld>
            <a:endParaRPr lang="en-US" altLang="ja-JP"/>
          </a:p>
        </p:txBody>
      </p:sp>
      <p:sp>
        <p:nvSpPr>
          <p:cNvPr id="30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p:spPr>
        <p:txBody>
          <a:bodyPr vert="horz" wrap="square" lIns="95449" tIns="47724" rIns="95449" bIns="477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defTabSz="954088" eaLnBrk="1" hangingPunct="1">
              <a:defRPr sz="1300">
                <a:ea typeface="メイリオ" panose="020B0604030504040204" pitchFamily="50" charset="-128"/>
              </a:defRPr>
            </a:lvl1pPr>
          </a:lstStyle>
          <a:p>
            <a:pPr>
              <a:defRPr/>
            </a:pPr>
            <a:endParaRPr lang="en-US" altLang="ja-JP"/>
          </a:p>
        </p:txBody>
      </p:sp>
      <p:sp>
        <p:nvSpPr>
          <p:cNvPr id="7175"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p:spPr>
        <p:txBody>
          <a:bodyPr vert="horz" wrap="square" lIns="95449" tIns="47724" rIns="95449" bIns="47724" numCol="1" anchor="b" anchorCtr="0" compatLnSpc="1">
            <a:prstTxWarp prst="textNoShape">
              <a:avLst/>
            </a:prstTxWarp>
          </a:bodyPr>
          <a:lstStyle>
            <a:lvl1pPr algn="r" defTabSz="954088" eaLnBrk="1" hangingPunct="1">
              <a:defRPr sz="1300"/>
            </a:lvl1pPr>
          </a:lstStyle>
          <a:p>
            <a:pPr>
              <a:defRPr/>
            </a:pPr>
            <a:fld id="{D4704E2B-4276-456B-BBDD-F5DDC804B35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ja-JP" altLang="en-US" noProof="0"/>
              <a:t>マスタ タイトルの書式設定</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ja-JP" altLang="en-US" noProof="0"/>
              <a:t>マスタ サブタイトルの書式設定</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F7086E43-C94F-4820-99CE-F9B5FC7823ED}" type="datetimeFigureOut">
              <a:rPr lang="ja-JP" altLang="en-US"/>
              <a:pPr>
                <a:defRPr/>
              </a:pPr>
              <a:t>2020/8/23</a:t>
            </a:fld>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0A31EA44-1336-4444-8722-65B07C27CD4C}" type="slidenum">
              <a:rPr lang="ja-JP" altLang="en-US"/>
              <a:pPr>
                <a:defRPr/>
              </a:pPr>
              <a:t>‹#›</a:t>
            </a:fld>
            <a:endParaRPr lang="en-US" altLang="ja-JP"/>
          </a:p>
        </p:txBody>
      </p:sp>
    </p:spTree>
    <p:extLst>
      <p:ext uri="{BB962C8B-B14F-4D97-AF65-F5344CB8AC3E}">
        <p14:creationId xmlns:p14="http://schemas.microsoft.com/office/powerpoint/2010/main" val="413275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89582D09-49D3-437A-B817-A6C36C0ADC41}"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1F911430-8520-40D5-AAB2-93B3036F59B1}" type="datetimeFigureOut">
              <a:rPr lang="ja-JP" altLang="en-US"/>
              <a:pPr>
                <a:defRPr/>
              </a:pPr>
              <a:t>2020/8/23</a:t>
            </a:fld>
            <a:endParaRPr lang="en-US" altLang="ja-JP"/>
          </a:p>
        </p:txBody>
      </p:sp>
    </p:spTree>
    <p:extLst>
      <p:ext uri="{BB962C8B-B14F-4D97-AF65-F5344CB8AC3E}">
        <p14:creationId xmlns:p14="http://schemas.microsoft.com/office/powerpoint/2010/main" val="188744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457200"/>
            <a:ext cx="60198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0ED1268-3487-4FED-8CC2-46665472B626}"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FD505CCA-B26F-49EA-ACEF-68F74093E896}" type="datetimeFigureOut">
              <a:rPr lang="ja-JP" altLang="en-US"/>
              <a:pPr>
                <a:defRPr/>
              </a:pPr>
              <a:t>2020/8/23</a:t>
            </a:fld>
            <a:endParaRPr lang="en-US" altLang="ja-JP"/>
          </a:p>
        </p:txBody>
      </p:sp>
    </p:spTree>
    <p:extLst>
      <p:ext uri="{BB962C8B-B14F-4D97-AF65-F5344CB8AC3E}">
        <p14:creationId xmlns:p14="http://schemas.microsoft.com/office/powerpoint/2010/main" val="70237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457200" y="457200"/>
            <a:ext cx="8229600" cy="5410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24FB7E1F-D758-4317-9730-3C4634D91838}"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9B3D4504-B7A3-42DF-AE72-C58C7725004A}" type="datetimeFigureOut">
              <a:rPr lang="ja-JP" altLang="en-US"/>
              <a:pPr>
                <a:defRPr/>
              </a:pPr>
              <a:t>2020/8/23</a:t>
            </a:fld>
            <a:endParaRPr lang="en-US" altLang="ja-JP"/>
          </a:p>
        </p:txBody>
      </p:sp>
    </p:spTree>
    <p:extLst>
      <p:ext uri="{BB962C8B-B14F-4D97-AF65-F5344CB8AC3E}">
        <p14:creationId xmlns:p14="http://schemas.microsoft.com/office/powerpoint/2010/main" val="193317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5476E647-985C-4FF1-9D94-821EC76FBD07}"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67789CAD-8467-4F1D-8D5D-3F76E4BC3CBA}" type="datetimeFigureOut">
              <a:rPr lang="ja-JP" altLang="en-US"/>
              <a:pPr>
                <a:defRPr/>
              </a:pPr>
              <a:t>2020/8/23</a:t>
            </a:fld>
            <a:endParaRPr lang="en-US" altLang="ja-JP"/>
          </a:p>
        </p:txBody>
      </p:sp>
    </p:spTree>
    <p:extLst>
      <p:ext uri="{BB962C8B-B14F-4D97-AF65-F5344CB8AC3E}">
        <p14:creationId xmlns:p14="http://schemas.microsoft.com/office/powerpoint/2010/main" val="78488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6B42D7C-1EF5-4A31-ABFF-D0AC2B368120}" type="slidenum">
              <a:rPr lang="ja-JP" altLang="en-US"/>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fld id="{D1985C1D-6BB9-4F7F-BAB7-21EFD3F4E66F}" type="datetimeFigureOut">
              <a:rPr lang="ja-JP" altLang="en-US"/>
              <a:pPr>
                <a:defRPr/>
              </a:pPr>
              <a:t>2020/8/23</a:t>
            </a:fld>
            <a:endParaRPr lang="en-US" altLang="ja-JP"/>
          </a:p>
        </p:txBody>
      </p:sp>
    </p:spTree>
    <p:extLst>
      <p:ext uri="{BB962C8B-B14F-4D97-AF65-F5344CB8AC3E}">
        <p14:creationId xmlns:p14="http://schemas.microsoft.com/office/powerpoint/2010/main" val="256676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B823BCC-7B2D-4346-AEBB-6BDECA22DAEA}"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016A2B26-FD7D-4F68-B61B-55531830F43D}" type="datetimeFigureOut">
              <a:rPr lang="ja-JP" altLang="en-US"/>
              <a:pPr>
                <a:defRPr/>
              </a:pPr>
              <a:t>2020/8/23</a:t>
            </a:fld>
            <a:endParaRPr lang="en-US" altLang="ja-JP"/>
          </a:p>
        </p:txBody>
      </p:sp>
    </p:spTree>
    <p:extLst>
      <p:ext uri="{BB962C8B-B14F-4D97-AF65-F5344CB8AC3E}">
        <p14:creationId xmlns:p14="http://schemas.microsoft.com/office/powerpoint/2010/main" val="220915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621F06FD-832B-4BFB-ADA5-766808A273E8}" type="slidenum">
              <a:rPr lang="ja-JP" altLang="en-US"/>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fld id="{C60B4032-7E33-4CD7-914D-6C9920B87AE4}" type="datetimeFigureOut">
              <a:rPr lang="ja-JP" altLang="en-US"/>
              <a:pPr>
                <a:defRPr/>
              </a:pPr>
              <a:t>2020/8/23</a:t>
            </a:fld>
            <a:endParaRPr lang="en-US" altLang="ja-JP"/>
          </a:p>
        </p:txBody>
      </p:sp>
    </p:spTree>
    <p:extLst>
      <p:ext uri="{BB962C8B-B14F-4D97-AF65-F5344CB8AC3E}">
        <p14:creationId xmlns:p14="http://schemas.microsoft.com/office/powerpoint/2010/main" val="32264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FEA5DFB0-6CCD-4D1A-A2BF-9A43CDB641CC}" type="slidenum">
              <a:rPr lang="ja-JP" altLang="en-US"/>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fld id="{329150C1-2247-4713-84D9-31030BDC6171}" type="datetimeFigureOut">
              <a:rPr lang="ja-JP" altLang="en-US"/>
              <a:pPr>
                <a:defRPr/>
              </a:pPr>
              <a:t>2020/8/23</a:t>
            </a:fld>
            <a:endParaRPr lang="en-US" altLang="ja-JP"/>
          </a:p>
        </p:txBody>
      </p:sp>
    </p:spTree>
    <p:extLst>
      <p:ext uri="{BB962C8B-B14F-4D97-AF65-F5344CB8AC3E}">
        <p14:creationId xmlns:p14="http://schemas.microsoft.com/office/powerpoint/2010/main" val="3792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32EF4150-C11A-49F5-8D9A-18E2BB1F2406}" type="slidenum">
              <a:rPr lang="ja-JP" altLang="en-US"/>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fld id="{7C0B1A95-DF6A-4B34-BE16-D07E21B5E0C5}" type="datetimeFigureOut">
              <a:rPr lang="ja-JP" altLang="en-US"/>
              <a:pPr>
                <a:defRPr/>
              </a:pPr>
              <a:t>2020/8/23</a:t>
            </a:fld>
            <a:endParaRPr lang="en-US" altLang="ja-JP"/>
          </a:p>
        </p:txBody>
      </p:sp>
    </p:spTree>
    <p:extLst>
      <p:ext uri="{BB962C8B-B14F-4D97-AF65-F5344CB8AC3E}">
        <p14:creationId xmlns:p14="http://schemas.microsoft.com/office/powerpoint/2010/main" val="364051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9EA85176-C4CC-463F-B8CB-E68150A25499}"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D8EBD7AC-705E-40E2-9D31-EDFAD1E03AAB}" type="datetimeFigureOut">
              <a:rPr lang="ja-JP" altLang="en-US"/>
              <a:pPr>
                <a:defRPr/>
              </a:pPr>
              <a:t>2020/8/23</a:t>
            </a:fld>
            <a:endParaRPr lang="en-US" altLang="ja-JP"/>
          </a:p>
        </p:txBody>
      </p:sp>
    </p:spTree>
    <p:extLst>
      <p:ext uri="{BB962C8B-B14F-4D97-AF65-F5344CB8AC3E}">
        <p14:creationId xmlns:p14="http://schemas.microsoft.com/office/powerpoint/2010/main" val="209579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AD552345-8907-4CB4-915D-9167CD4E8D7B}" type="slidenum">
              <a:rPr lang="ja-JP" altLang="en-US"/>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fld id="{E70F99F9-91D6-42BF-8577-EFFDA5D5B5FB}" type="datetimeFigureOut">
              <a:rPr lang="ja-JP" altLang="en-US"/>
              <a:pPr>
                <a:defRPr/>
              </a:pPr>
              <a:t>2020/8/23</a:t>
            </a:fld>
            <a:endParaRPr lang="en-US" altLang="ja-JP"/>
          </a:p>
        </p:txBody>
      </p:sp>
    </p:spTree>
    <p:extLst>
      <p:ext uri="{BB962C8B-B14F-4D97-AF65-F5344CB8AC3E}">
        <p14:creationId xmlns:p14="http://schemas.microsoft.com/office/powerpoint/2010/main" val="15797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lvl1pPr>
          </a:lstStyle>
          <a:p>
            <a:pPr>
              <a:defRPr/>
            </a:pPr>
            <a:endParaRPr lang="en-US" altLang="ja-JP"/>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pPr>
              <a:defRPr/>
            </a:pPr>
            <a:fld id="{A8438C79-725F-43F3-B639-490EF9713C7B}" type="slidenum">
              <a:rPr lang="ja-JP" altLang="en-US"/>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kumimoji="0" lang="ja-JP"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Arial" panose="020B0604020202020204" pitchFamily="34" charset="0"/>
                  <a:ea typeface="ＭＳ Ｐゴシック" panose="020B0600070205080204" pitchFamily="50" charset="-128"/>
                </a:defRPr>
              </a:lvl1pPr>
              <a:lvl2pPr marL="742950" indent="-285750" algn="ctr">
                <a:defRPr kumimoji="1">
                  <a:solidFill>
                    <a:schemeClr val="tx1"/>
                  </a:solidFill>
                  <a:latin typeface="Arial" panose="020B0604020202020204" pitchFamily="34" charset="0"/>
                  <a:ea typeface="ＭＳ Ｐゴシック" panose="020B0600070205080204" pitchFamily="50" charset="-128"/>
                </a:defRPr>
              </a:lvl2pPr>
              <a:lvl3pPr marL="1143000" indent="-228600" algn="ctr">
                <a:defRPr kumimoji="1">
                  <a:solidFill>
                    <a:schemeClr val="tx1"/>
                  </a:solidFill>
                  <a:latin typeface="Arial" panose="020B0604020202020204" pitchFamily="34" charset="0"/>
                  <a:ea typeface="ＭＳ Ｐゴシック" panose="020B0600070205080204" pitchFamily="50" charset="-128"/>
                </a:defRPr>
              </a:lvl3pPr>
              <a:lvl4pPr marL="1600200" indent="-228600" algn="ctr">
                <a:defRPr kumimoji="1">
                  <a:solidFill>
                    <a:schemeClr val="tx1"/>
                  </a:solidFill>
                  <a:latin typeface="Arial" panose="020B0604020202020204" pitchFamily="34" charset="0"/>
                  <a:ea typeface="ＭＳ Ｐゴシック" panose="020B0600070205080204" pitchFamily="50" charset="-128"/>
                </a:defRPr>
              </a:lvl4pPr>
              <a:lvl5pPr marL="2057400" indent="-228600" algn="ctr">
                <a:defRPr kumimoji="1">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l" eaLnBrk="1" hangingPunct="1">
                <a:defRPr/>
              </a:pPr>
              <a:endParaRPr kumimoji="0" lang="ja-JP"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200"/>
            </a:lvl1pPr>
          </a:lstStyle>
          <a:p>
            <a:pPr>
              <a:defRPr/>
            </a:pPr>
            <a:fld id="{8AEC57A3-C293-4750-9EFB-4F2A2CDB2789}" type="datetimeFigureOut">
              <a:rPr lang="ja-JP" altLang="en-US"/>
              <a:pPr>
                <a:defRPr/>
              </a:pPr>
              <a:t>2020/8/23</a:t>
            </a:fld>
            <a:endParaRPr lang="en-US" altLang="ja-JP"/>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xStyles>
    <p:titleStyle>
      <a:lvl1pPr algn="l" rtl="0" eaLnBrk="0" fontAlgn="base" hangingPunct="0">
        <a:spcBef>
          <a:spcPct val="0"/>
        </a:spcBef>
        <a:spcAft>
          <a:spcPct val="0"/>
        </a:spcAft>
        <a:defRPr kumimoji="1" sz="4400" kern="12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2pPr>
      <a:lvl3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3pPr>
      <a:lvl4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4pPr>
      <a:lvl5pPr algn="l" rtl="0" eaLnBrk="0" fontAlgn="base" hangingPunct="0">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defRPr kumimoji="1" sz="44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l">
              <a:spcBef>
                <a:spcPct val="0"/>
              </a:spcBef>
              <a:buClrTx/>
              <a:buSzTx/>
              <a:buFontTx/>
              <a:buNone/>
            </a:pPr>
            <a:r>
              <a:rPr lang="en-US" altLang="ja-JP" sz="900" i="1"/>
              <a:t>Copyright</a:t>
            </a:r>
            <a:r>
              <a:rPr lang="ja-JP" altLang="en-US" sz="900" i="1"/>
              <a:t>（</a:t>
            </a:r>
            <a:r>
              <a:rPr lang="en-US" altLang="ja-JP" sz="900" i="1"/>
              <a:t>C</a:t>
            </a:r>
            <a:r>
              <a:rPr lang="ja-JP" altLang="en-US" sz="900" i="1"/>
              <a:t>）　</a:t>
            </a:r>
            <a:r>
              <a:rPr lang="en-US" altLang="ja-JP" sz="900" i="1"/>
              <a:t>Sompo Systems </a:t>
            </a:r>
            <a:r>
              <a:rPr lang="ja-JP" altLang="en-US" sz="900" i="1"/>
              <a:t>（</a:t>
            </a:r>
            <a:r>
              <a:rPr lang="en-US" altLang="ja-JP" sz="900" i="1"/>
              <a:t>Dalian</a:t>
            </a:r>
            <a:r>
              <a:rPr lang="ja-JP" altLang="en-US" sz="900" i="1"/>
              <a:t>） </a:t>
            </a:r>
            <a:r>
              <a:rPr lang="en-US" altLang="ja-JP" sz="900" i="1"/>
              <a:t>Inc.</a:t>
            </a:r>
          </a:p>
        </p:txBody>
      </p:sp>
      <p:sp>
        <p:nvSpPr>
          <p:cNvPr id="5123" name="タイトル 1"/>
          <p:cNvSpPr>
            <a:spLocks noGrp="1"/>
          </p:cNvSpPr>
          <p:nvPr>
            <p:ph type="ctrTitle"/>
          </p:nvPr>
        </p:nvSpPr>
        <p:spPr>
          <a:xfrm>
            <a:off x="2338388" y="1844675"/>
            <a:ext cx="6337300" cy="2209800"/>
          </a:xfrm>
        </p:spPr>
        <p:txBody>
          <a:bodyPr/>
          <a:lstStyle/>
          <a:p>
            <a:pPr eaLnBrk="1" hangingPunct="1"/>
            <a:r>
              <a:rPr lang="ja-JP" altLang="en-US" b="1" dirty="0"/>
              <a:t>Ｓｐｒｉｎｇ開発レッスン⑧</a:t>
            </a:r>
            <a:endParaRPr lang="ja-JP" altLang="en-US" dirty="0"/>
          </a:p>
        </p:txBody>
      </p:sp>
      <p:sp>
        <p:nvSpPr>
          <p:cNvPr id="5124" name="Rectangle 4"/>
          <p:cNvSpPr>
            <a:spLocks noChangeArrowheads="1"/>
          </p:cNvSpPr>
          <p:nvPr/>
        </p:nvSpPr>
        <p:spPr bwMode="auto">
          <a:xfrm>
            <a:off x="900113" y="5229225"/>
            <a:ext cx="73453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buClrTx/>
              <a:buSzTx/>
              <a:buFontTx/>
              <a:buNone/>
            </a:pPr>
            <a:endParaRPr lang="en-US" altLang="ja-JP" sz="1800" dirty="0">
              <a:solidFill>
                <a:schemeClr val="tx2"/>
              </a:solidFill>
              <a:latin typeface="HG丸ｺﾞｼｯｸM-PRO" panose="020F0600000000000000" pitchFamily="50" charset="-128"/>
              <a:ea typeface="HG丸ｺﾞｼｯｸM-PRO" panose="020F0600000000000000" pitchFamily="50" charset="-128"/>
            </a:endParaRPr>
          </a:p>
          <a:p>
            <a:pPr algn="ctr">
              <a:spcBef>
                <a:spcPct val="0"/>
              </a:spcBef>
              <a:buClrTx/>
              <a:buSzTx/>
              <a:buFontTx/>
              <a:buNone/>
            </a:pPr>
            <a:r>
              <a:rPr lang="ja-JP" altLang="en-US" sz="1800" dirty="0">
                <a:solidFill>
                  <a:schemeClr val="tx2"/>
                </a:solidFill>
                <a:latin typeface="HG丸ｺﾞｼｯｸM-PRO" panose="020F0600000000000000" pitchFamily="50" charset="-128"/>
                <a:ea typeface="HG丸ｺﾞｼｯｸM-PRO" panose="020F0600000000000000" pitchFamily="50" charset="-128"/>
              </a:rPr>
              <a:t>日本財産保険系統（大連）有限公司</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eaLnBrk="1" hangingPunct="1"/>
            <a:r>
              <a:rPr lang="ja-JP" altLang="en-US" dirty="0"/>
              <a:t>目次</a:t>
            </a:r>
          </a:p>
        </p:txBody>
      </p:sp>
      <p:sp>
        <p:nvSpPr>
          <p:cNvPr id="7171" name="コンテンツ プレースホルダー 2"/>
          <p:cNvSpPr>
            <a:spLocks noGrp="1"/>
          </p:cNvSpPr>
          <p:nvPr>
            <p:ph idx="1"/>
          </p:nvPr>
        </p:nvSpPr>
        <p:spPr/>
        <p:txBody>
          <a:bodyPr/>
          <a:lstStyle/>
          <a:p>
            <a:pPr eaLnBrk="1" hangingPunct="1"/>
            <a:r>
              <a:rPr lang="en-US" altLang="ja-JP" sz="2800" dirty="0"/>
              <a:t>RESTful API</a:t>
            </a:r>
          </a:p>
          <a:p>
            <a:pPr eaLnBrk="1" hangingPunct="1"/>
            <a:r>
              <a:rPr lang="en-US" altLang="zh-CN" sz="2800" dirty="0"/>
              <a:t>Spring RESTful API</a:t>
            </a:r>
            <a:r>
              <a:rPr lang="ja-JP" altLang="en-US" sz="2800" dirty="0"/>
              <a:t>の実現</a:t>
            </a:r>
            <a:endParaRPr lang="en-US" altLang="ja-JP" sz="2800" dirty="0"/>
          </a:p>
          <a:p>
            <a:pPr lvl="1" eaLnBrk="1" hangingPunct="1"/>
            <a:endParaRPr lang="en-US" altLang="ja-JP"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r>
              <a:rPr lang="en-US" altLang="ja-JP" sz="2400" dirty="0"/>
              <a:t>RESTful API</a:t>
            </a:r>
            <a:endParaRPr kumimoji="1" lang="ja-JP" altLang="en-US"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err="1"/>
              <a:t>REpresentational</a:t>
            </a:r>
            <a:r>
              <a:rPr lang="en-US" altLang="ja-JP" sz="1800" dirty="0"/>
              <a:t> State Transfer</a:t>
            </a:r>
            <a:r>
              <a:rPr lang="ja-JP" altLang="en-US" sz="1800" dirty="0"/>
              <a:t>の略である</a:t>
            </a:r>
            <a:r>
              <a:rPr lang="en-US" altLang="ja-JP" sz="1800" dirty="0"/>
              <a:t>REST</a:t>
            </a:r>
            <a:r>
              <a:rPr lang="ja-JP" altLang="en-US" sz="1800" dirty="0"/>
              <a:t>。</a:t>
            </a:r>
            <a:r>
              <a:rPr lang="en-US" altLang="ja-JP" sz="1800" dirty="0"/>
              <a:t>RESTful API</a:t>
            </a:r>
            <a:r>
              <a:rPr lang="ja-JP" altLang="en-US" sz="1800" dirty="0"/>
              <a:t>は、基本的に「</a:t>
            </a:r>
            <a:r>
              <a:rPr lang="en-US" altLang="ja-JP" sz="1800" dirty="0"/>
              <a:t>REST</a:t>
            </a:r>
            <a:r>
              <a:rPr lang="ja-JP" altLang="en-US" sz="1800" dirty="0"/>
              <a:t>の原則」に従って実装されている</a:t>
            </a:r>
            <a:r>
              <a:rPr lang="en-US" altLang="ja-JP" sz="1800" dirty="0"/>
              <a:t>Web</a:t>
            </a:r>
            <a:r>
              <a:rPr lang="ja-JP" altLang="en-US" sz="1800" dirty="0"/>
              <a:t>システムの</a:t>
            </a:r>
            <a:r>
              <a:rPr lang="en-US" altLang="ja-JP" sz="1800" dirty="0"/>
              <a:t>HTTP</a:t>
            </a:r>
            <a:r>
              <a:rPr lang="ja-JP" altLang="en-US" sz="1800" dirty="0"/>
              <a:t>での呼び出しインターフェースのことを指します。</a:t>
            </a:r>
            <a:endParaRPr lang="en-US" altLang="ja-JP" sz="1800" dirty="0"/>
          </a:p>
          <a:p>
            <a:r>
              <a:rPr kumimoji="1" lang="en-US" altLang="ja-JP" sz="1800" dirty="0"/>
              <a:t>RESTful API</a:t>
            </a:r>
            <a:r>
              <a:rPr kumimoji="1" lang="ja-JP" altLang="en-US" sz="1800" dirty="0"/>
              <a:t>の特徴</a:t>
            </a:r>
          </a:p>
          <a:p>
            <a:pPr lvl="1"/>
            <a:r>
              <a:rPr kumimoji="1" lang="en-US" altLang="ja-JP" sz="1600" dirty="0"/>
              <a:t>URI(HTTP</a:t>
            </a:r>
            <a:r>
              <a:rPr kumimoji="1" lang="ja-JP" altLang="en-US" sz="1600" dirty="0"/>
              <a:t>のパス</a:t>
            </a:r>
            <a:r>
              <a:rPr kumimoji="1" lang="en-US" altLang="ja-JP" sz="1600" dirty="0"/>
              <a:t>)</a:t>
            </a:r>
            <a:r>
              <a:rPr kumimoji="1" lang="ja-JP" altLang="en-US" sz="1600" dirty="0"/>
              <a:t>が名詞形であること</a:t>
            </a:r>
            <a:r>
              <a:rPr kumimoji="1" lang="en-US" altLang="ja-JP" sz="1600" dirty="0"/>
              <a:t>(</a:t>
            </a:r>
            <a:r>
              <a:rPr kumimoji="1" lang="ja-JP" altLang="en-US" sz="1600" dirty="0"/>
              <a:t>動詞を含まないこと</a:t>
            </a:r>
            <a:r>
              <a:rPr kumimoji="1" lang="en-US" altLang="ja-JP" sz="1600" dirty="0"/>
              <a:t>)</a:t>
            </a:r>
          </a:p>
          <a:p>
            <a:pPr lvl="1"/>
            <a:r>
              <a:rPr kumimoji="1" lang="ja-JP" altLang="en-US" sz="1600" dirty="0"/>
              <a:t>リソース</a:t>
            </a:r>
            <a:r>
              <a:rPr kumimoji="1" lang="en-US" altLang="ja-JP" sz="1600" dirty="0"/>
              <a:t>(</a:t>
            </a:r>
            <a:r>
              <a:rPr kumimoji="1" lang="ja-JP" altLang="en-US" sz="1600" dirty="0"/>
              <a:t>操作対象のもの</a:t>
            </a:r>
            <a:r>
              <a:rPr kumimoji="1" lang="en-US" altLang="ja-JP" sz="1600" dirty="0"/>
              <a:t>)</a:t>
            </a:r>
            <a:r>
              <a:rPr kumimoji="1" lang="ja-JP" altLang="en-US" sz="1600" dirty="0"/>
              <a:t>の操作</a:t>
            </a:r>
            <a:r>
              <a:rPr kumimoji="1" lang="en-US" altLang="ja-JP" sz="1600" dirty="0"/>
              <a:t>(</a:t>
            </a:r>
            <a:r>
              <a:rPr kumimoji="1" lang="ja-JP" altLang="en-US" sz="1600" dirty="0"/>
              <a:t>作成</a:t>
            </a:r>
            <a:r>
              <a:rPr kumimoji="1" lang="en-US" altLang="ja-JP" sz="1600" dirty="0"/>
              <a:t>/</a:t>
            </a:r>
            <a:r>
              <a:rPr kumimoji="1" lang="ja-JP" altLang="en-US" sz="1600" dirty="0"/>
              <a:t>閲覧</a:t>
            </a:r>
            <a:r>
              <a:rPr kumimoji="1" lang="en-US" altLang="ja-JP" sz="1600" dirty="0"/>
              <a:t>/</a:t>
            </a:r>
            <a:r>
              <a:rPr kumimoji="1" lang="ja-JP" altLang="en-US" sz="1600" dirty="0"/>
              <a:t>変更</a:t>
            </a:r>
            <a:r>
              <a:rPr kumimoji="1" lang="en-US" altLang="ja-JP" sz="1600" dirty="0"/>
              <a:t>/</a:t>
            </a:r>
            <a:r>
              <a:rPr kumimoji="1" lang="ja-JP" altLang="en-US" sz="1600" dirty="0"/>
              <a:t>削除</a:t>
            </a:r>
            <a:r>
              <a:rPr kumimoji="1" lang="en-US" altLang="ja-JP" sz="1600" dirty="0"/>
              <a:t>)</a:t>
            </a:r>
            <a:r>
              <a:rPr kumimoji="1" lang="ja-JP" altLang="en-US" sz="1600" dirty="0"/>
              <a:t>を</a:t>
            </a:r>
            <a:r>
              <a:rPr kumimoji="1" lang="en-US" altLang="ja-JP" sz="1600" dirty="0"/>
              <a:t>HTTP</a:t>
            </a:r>
            <a:r>
              <a:rPr kumimoji="1" lang="ja-JP" altLang="en-US" sz="1600" dirty="0"/>
              <a:t>のメソッドにより指定できること</a:t>
            </a:r>
          </a:p>
          <a:p>
            <a:pPr lvl="1"/>
            <a:r>
              <a:rPr kumimoji="1" lang="ja-JP" altLang="en-US" sz="1600" dirty="0"/>
              <a:t>レスポンス形式が</a:t>
            </a:r>
            <a:r>
              <a:rPr kumimoji="1" lang="en-US" altLang="ja-JP" sz="1600" dirty="0"/>
              <a:t>json</a:t>
            </a:r>
            <a:r>
              <a:rPr kumimoji="1" lang="ja-JP" altLang="en-US" sz="1600" dirty="0"/>
              <a:t>もしくは</a:t>
            </a:r>
            <a:r>
              <a:rPr kumimoji="1" lang="en-US" altLang="ja-JP" sz="1600" dirty="0"/>
              <a:t>XML</a:t>
            </a:r>
            <a:r>
              <a:rPr kumimoji="1" lang="ja-JP" altLang="en-US" sz="1600" dirty="0"/>
              <a:t>であること</a:t>
            </a:r>
            <a:endParaRPr kumimoji="1" lang="en-US" altLang="ja-JP" sz="1600" dirty="0"/>
          </a:p>
          <a:p>
            <a:r>
              <a:rPr kumimoji="1" lang="en-US" altLang="ja-JP" sz="2000" dirty="0"/>
              <a:t>4</a:t>
            </a:r>
            <a:r>
              <a:rPr kumimoji="1" lang="ja-JP" altLang="en-US" sz="2000" dirty="0"/>
              <a:t>つの原則</a:t>
            </a:r>
            <a:endParaRPr kumimoji="1" lang="en-US" altLang="ja-JP" sz="2000" dirty="0"/>
          </a:p>
          <a:p>
            <a:pPr lvl="1"/>
            <a:r>
              <a:rPr kumimoji="1" lang="ja-JP" altLang="en-US" sz="1600" dirty="0"/>
              <a:t>アドレス可能性：</a:t>
            </a:r>
            <a:r>
              <a:rPr kumimoji="1" lang="en-US" altLang="ja-JP" sz="1600" dirty="0"/>
              <a:t>URI</a:t>
            </a:r>
            <a:r>
              <a:rPr kumimoji="1" lang="ja-JP" altLang="en-US" sz="1600" dirty="0"/>
              <a:t>を通じ、リソースを端的に指し示すことができる性質を有していること。</a:t>
            </a:r>
            <a:r>
              <a:rPr kumimoji="1" lang="en-US" altLang="ja-JP" sz="1600" dirty="0"/>
              <a:t>API</a:t>
            </a:r>
            <a:r>
              <a:rPr kumimoji="1" lang="ja-JP" altLang="en-US" sz="1600" dirty="0"/>
              <a:t>のバージョン、データを取得するのか、それとも更新するのか、などが一目でわかるように、すべての情報が一意な</a:t>
            </a:r>
            <a:r>
              <a:rPr kumimoji="1" lang="en-US" altLang="ja-JP" sz="1600" dirty="0"/>
              <a:t>URI</a:t>
            </a:r>
            <a:r>
              <a:rPr kumimoji="1" lang="ja-JP" altLang="en-US" sz="1600" dirty="0"/>
              <a:t>で表現されるようにすること。</a:t>
            </a:r>
            <a:endParaRPr kumimoji="1" lang="ja-JP" altLang="en-US" sz="2000" dirty="0"/>
          </a:p>
          <a:p>
            <a:pPr lvl="1"/>
            <a:r>
              <a:rPr kumimoji="1" lang="ja-JP" altLang="en-US" sz="1600" dirty="0"/>
              <a:t>ステートレス性：すべての</a:t>
            </a:r>
            <a:r>
              <a:rPr kumimoji="1" lang="en-US" altLang="ja-JP" sz="1600" dirty="0"/>
              <a:t>HTTP</a:t>
            </a:r>
            <a:r>
              <a:rPr kumimoji="1" lang="ja-JP" altLang="en-US" sz="1600" dirty="0"/>
              <a:t>リクエストが完全に分離している性質であること。セッションなどの状態管理は行われないこと。</a:t>
            </a:r>
            <a:endParaRPr kumimoji="1" lang="ja-JP" altLang="en-US" sz="2000" dirty="0"/>
          </a:p>
          <a:p>
            <a:pPr lvl="1"/>
            <a:r>
              <a:rPr kumimoji="1" lang="ja-JP" altLang="en-US" sz="1600" dirty="0"/>
              <a:t>接続性：ある情報に「別の情報へのリンク」を含めることができること。そして、リンクを含めることで「別の情報に接続すること」ができること。</a:t>
            </a:r>
            <a:endParaRPr kumimoji="1" lang="ja-JP" altLang="en-US" sz="2000" dirty="0"/>
          </a:p>
          <a:p>
            <a:pPr lvl="1"/>
            <a:r>
              <a:rPr kumimoji="1" lang="ja-JP" altLang="en-US" sz="1600" dirty="0"/>
              <a:t>統一インターフェース：情報の取得、作成、更新、削除といった操作は、すべて</a:t>
            </a:r>
            <a:r>
              <a:rPr kumimoji="1" lang="en-US" altLang="ja-JP" sz="1600" dirty="0"/>
              <a:t>HTTP</a:t>
            </a:r>
            <a:r>
              <a:rPr kumimoji="1" lang="ja-JP" altLang="en-US" sz="1600" dirty="0"/>
              <a:t>メソッドを利用すること。この場合の</a:t>
            </a:r>
            <a:r>
              <a:rPr kumimoji="1" lang="en-US" altLang="ja-JP" sz="1600" dirty="0"/>
              <a:t>HTTP</a:t>
            </a:r>
            <a:r>
              <a:rPr kumimoji="1" lang="ja-JP" altLang="en-US" sz="1600" dirty="0"/>
              <a:t>メソッドとは、取得「</a:t>
            </a:r>
            <a:r>
              <a:rPr kumimoji="1" lang="en-US" altLang="ja-JP" sz="1600" dirty="0"/>
              <a:t>GET</a:t>
            </a:r>
            <a:r>
              <a:rPr kumimoji="1" lang="ja-JP" altLang="en-US" sz="1600" dirty="0"/>
              <a:t>」、作成「</a:t>
            </a:r>
            <a:r>
              <a:rPr kumimoji="1" lang="en-US" altLang="ja-JP" sz="1600" dirty="0"/>
              <a:t>POST</a:t>
            </a:r>
            <a:r>
              <a:rPr kumimoji="1" lang="ja-JP" altLang="en-US" sz="1600" dirty="0"/>
              <a:t>」、更新「</a:t>
            </a:r>
            <a:r>
              <a:rPr kumimoji="1" lang="en-US" altLang="ja-JP" sz="1600" dirty="0"/>
              <a:t>PUT</a:t>
            </a:r>
            <a:r>
              <a:rPr kumimoji="1" lang="ja-JP" altLang="en-US" sz="1600" dirty="0"/>
              <a:t>」、削除「</a:t>
            </a:r>
            <a:r>
              <a:rPr kumimoji="1" lang="en-US" altLang="ja-JP" sz="1600" dirty="0"/>
              <a:t>DELETE</a:t>
            </a:r>
            <a:r>
              <a:rPr kumimoji="1" lang="ja-JP" altLang="en-US" sz="1600" dirty="0"/>
              <a:t>」となる。</a:t>
            </a:r>
          </a:p>
        </p:txBody>
      </p:sp>
    </p:spTree>
    <p:extLst>
      <p:ext uri="{BB962C8B-B14F-4D97-AF65-F5344CB8AC3E}">
        <p14:creationId xmlns:p14="http://schemas.microsoft.com/office/powerpoint/2010/main" val="68574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r>
              <a:rPr lang="en-US" altLang="ja-JP" sz="2400" dirty="0"/>
              <a:t>RESTful API</a:t>
            </a:r>
            <a:endParaRPr kumimoji="1" lang="ja-JP" altLang="en-US"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a:t>RESTful API</a:t>
            </a:r>
            <a:r>
              <a:rPr lang="ja-JP" altLang="en-US" sz="1800" dirty="0"/>
              <a:t>のメリット</a:t>
            </a:r>
            <a:endParaRPr lang="en-US" altLang="ja-JP" sz="1800" dirty="0"/>
          </a:p>
          <a:p>
            <a:pPr lvl="1"/>
            <a:r>
              <a:rPr kumimoji="1" lang="ja-JP" altLang="en-US" sz="1600" dirty="0"/>
              <a:t>モバイルアプリケーションへの対応が容易になる。</a:t>
            </a:r>
            <a:r>
              <a:rPr kumimoji="1" lang="en-US" altLang="ja-JP" sz="1600" dirty="0"/>
              <a:t>RESTful API</a:t>
            </a:r>
            <a:r>
              <a:rPr kumimoji="1" lang="ja-JP" altLang="en-US" sz="1600" dirty="0"/>
              <a:t>の場合は、</a:t>
            </a:r>
            <a:r>
              <a:rPr kumimoji="1" lang="en-US" altLang="ja-JP" sz="1600" dirty="0"/>
              <a:t>HTTP</a:t>
            </a:r>
            <a:r>
              <a:rPr kumimoji="1" lang="ja-JP" altLang="en-US" sz="1600" dirty="0"/>
              <a:t>リクエストに対し、</a:t>
            </a:r>
            <a:r>
              <a:rPr kumimoji="1" lang="en-US" altLang="ja-JP" sz="1600" dirty="0"/>
              <a:t>JSON</a:t>
            </a:r>
            <a:r>
              <a:rPr kumimoji="1" lang="ja-JP" altLang="en-US" sz="1600" dirty="0"/>
              <a:t>形式や</a:t>
            </a:r>
            <a:r>
              <a:rPr kumimoji="1" lang="en-US" altLang="ja-JP" sz="1600" dirty="0"/>
              <a:t>XML</a:t>
            </a:r>
            <a:r>
              <a:rPr kumimoji="1" lang="ja-JP" altLang="en-US" sz="1600" dirty="0"/>
              <a:t>形式といった、データのみを返します。画面（</a:t>
            </a:r>
            <a:r>
              <a:rPr kumimoji="1" lang="en-US" altLang="ja-JP" sz="1600" dirty="0"/>
              <a:t>HTML</a:t>
            </a:r>
            <a:r>
              <a:rPr kumimoji="1" lang="ja-JP" altLang="en-US" sz="1600" dirty="0"/>
              <a:t>）ではなく、軽量のデータなので、加工も容易で、通信環境が悪い場所であっても、「待機時間が長くなる」とか、「操作性が低くなる」といった不具合が起こりづらくなります。これは、モバイルアプリケーションへの対応はもちろん、外部システムとの連携においても大きな効果を発揮します。</a:t>
            </a:r>
            <a:endParaRPr kumimoji="1" lang="en-US" altLang="ja-JP" sz="1600" dirty="0"/>
          </a:p>
          <a:p>
            <a:pPr lvl="1"/>
            <a:r>
              <a:rPr kumimoji="1" lang="ja-JP" altLang="en-US" sz="1600" dirty="0"/>
              <a:t>インフラ構築の手間を大幅に削減できる</a:t>
            </a:r>
            <a:r>
              <a:rPr lang="ja-JP" altLang="en-US" sz="1600" dirty="0"/>
              <a:t>。クラウドサービスの多くは、クラウド上でのインフラ環境構築や運用管理を制御する際に必要となる</a:t>
            </a:r>
            <a:r>
              <a:rPr lang="en-US" altLang="ja-JP" sz="1600" dirty="0"/>
              <a:t>RESTful API</a:t>
            </a:r>
            <a:r>
              <a:rPr lang="ja-JP" altLang="en-US" sz="1600" dirty="0"/>
              <a:t>を提供しています。これを活用することで、これまで手動で行っていた構築作業から解放されるようになります。その結果、手間を大幅に削減でき、作業ミスによる障害発生リスクの減少も実現されます。</a:t>
            </a:r>
            <a:endParaRPr lang="en-US" altLang="ja-JP" sz="1600" dirty="0"/>
          </a:p>
        </p:txBody>
      </p:sp>
      <p:pic>
        <p:nvPicPr>
          <p:cNvPr id="5" name="图片 4">
            <a:extLst>
              <a:ext uri="{FF2B5EF4-FFF2-40B4-BE49-F238E27FC236}">
                <a16:creationId xmlns:a16="http://schemas.microsoft.com/office/drawing/2014/main" id="{430C0900-1D1D-48C0-8A64-A1429D26B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207842"/>
            <a:ext cx="4838700" cy="2305050"/>
          </a:xfrm>
          <a:prstGeom prst="rect">
            <a:avLst/>
          </a:prstGeom>
        </p:spPr>
      </p:pic>
    </p:spTree>
    <p:extLst>
      <p:ext uri="{BB962C8B-B14F-4D97-AF65-F5344CB8AC3E}">
        <p14:creationId xmlns:p14="http://schemas.microsoft.com/office/powerpoint/2010/main" val="256913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r>
              <a:rPr lang="en-US" altLang="ja-JP" sz="2400" dirty="0"/>
              <a:t>RESTful API</a:t>
            </a:r>
            <a:endParaRPr kumimoji="1" lang="ja-JP" altLang="en-US"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err="1"/>
              <a:t>RestTemplate</a:t>
            </a:r>
            <a:r>
              <a:rPr lang="ja-JP" altLang="en-US" sz="1800" dirty="0"/>
              <a:t>は、</a:t>
            </a:r>
            <a:endParaRPr lang="en-US" altLang="ja-JP" sz="1800" dirty="0"/>
          </a:p>
          <a:p>
            <a:pPr lvl="1"/>
            <a:r>
              <a:rPr lang="en-US" altLang="ja-JP" sz="1600" dirty="0"/>
              <a:t>REST API(Web API)</a:t>
            </a:r>
            <a:r>
              <a:rPr lang="ja-JP" altLang="en-US" sz="1600" dirty="0"/>
              <a:t>を呼び出すためのメソッドを提供するクラス。</a:t>
            </a:r>
            <a:endParaRPr lang="en-US" altLang="ja-JP" sz="1600" dirty="0"/>
          </a:p>
          <a:p>
            <a:pPr lvl="1"/>
            <a:r>
              <a:rPr lang="en-US" altLang="ja-JP" sz="1600" dirty="0"/>
              <a:t>Spring Framework</a:t>
            </a:r>
            <a:r>
              <a:rPr lang="ja-JP" altLang="en-US" sz="1600" dirty="0"/>
              <a:t>が提供する</a:t>
            </a:r>
            <a:r>
              <a:rPr lang="en-US" altLang="ja-JP" sz="1600" dirty="0"/>
              <a:t>HTTP</a:t>
            </a:r>
            <a:r>
              <a:rPr lang="ja-JP" altLang="en-US" sz="1600" dirty="0"/>
              <a:t>クライアント（</a:t>
            </a:r>
            <a:r>
              <a:rPr lang="en-US" altLang="ja-JP" sz="1600" dirty="0" err="1"/>
              <a:t>HttpClient</a:t>
            </a:r>
            <a:r>
              <a:rPr lang="ja-JP" altLang="en-US" sz="1600" dirty="0"/>
              <a:t>をラップしている）。</a:t>
            </a:r>
            <a:endParaRPr lang="en-US" altLang="ja-JP" sz="1600" dirty="0"/>
          </a:p>
          <a:p>
            <a:pPr lvl="1"/>
            <a:r>
              <a:rPr lang="en-US" altLang="ja-JP" sz="1600" dirty="0"/>
              <a:t>DTO</a:t>
            </a:r>
            <a:r>
              <a:rPr lang="ja-JP" altLang="en-US" sz="1600" dirty="0"/>
              <a:t>から</a:t>
            </a:r>
            <a:r>
              <a:rPr lang="en-US" altLang="ja-JP" sz="1600" dirty="0"/>
              <a:t>Json</a:t>
            </a:r>
            <a:r>
              <a:rPr lang="ja-JP" altLang="en-US" sz="1600" dirty="0"/>
              <a:t>形式のリクエストに変換する処理や、</a:t>
            </a:r>
            <a:r>
              <a:rPr lang="en-US" altLang="ja-JP" sz="1600" dirty="0"/>
              <a:t>Json</a:t>
            </a:r>
            <a:r>
              <a:rPr lang="ja-JP" altLang="en-US" sz="1600" dirty="0"/>
              <a:t>形式のレスポンスを</a:t>
            </a:r>
            <a:r>
              <a:rPr lang="en-US" altLang="ja-JP" sz="1600" dirty="0"/>
              <a:t>DTO</a:t>
            </a:r>
            <a:r>
              <a:rPr lang="ja-JP" altLang="en-US" sz="1600" dirty="0"/>
              <a:t>にバインドする処理をしてくれる。</a:t>
            </a:r>
          </a:p>
          <a:p>
            <a:pPr lvl="1"/>
            <a:r>
              <a:rPr lang="ja-JP" altLang="en-US" sz="1600" dirty="0"/>
              <a:t>データ形式は</a:t>
            </a:r>
            <a:r>
              <a:rPr lang="en-US" altLang="ja-JP" sz="1600" dirty="0"/>
              <a:t>Json</a:t>
            </a:r>
            <a:r>
              <a:rPr lang="ja-JP" altLang="en-US" sz="1600" dirty="0"/>
              <a:t>以外に</a:t>
            </a:r>
            <a:r>
              <a:rPr lang="en-US" altLang="ja-JP" sz="1600" dirty="0"/>
              <a:t>Xml</a:t>
            </a:r>
            <a:r>
              <a:rPr lang="ja-JP" altLang="en-US" sz="1600" dirty="0"/>
              <a:t>や</a:t>
            </a:r>
            <a:r>
              <a:rPr lang="en-US" altLang="ja-JP" sz="1600" dirty="0"/>
              <a:t>Form</a:t>
            </a:r>
            <a:r>
              <a:rPr lang="ja-JP" altLang="en-US" sz="1600" dirty="0"/>
              <a:t>など様々対応していて、カスタマイズも可能。</a:t>
            </a:r>
            <a:endParaRPr lang="en-US" altLang="ja-JP" sz="1600" dirty="0"/>
          </a:p>
          <a:p>
            <a:r>
              <a:rPr lang="en-US" altLang="ja-JP" sz="2000" dirty="0"/>
              <a:t>GET</a:t>
            </a:r>
            <a:r>
              <a:rPr lang="ja-JP" altLang="en-US" sz="2000" dirty="0"/>
              <a:t>送信（</a:t>
            </a:r>
            <a:r>
              <a:rPr lang="en-US" altLang="ja-JP" sz="2000" dirty="0" err="1"/>
              <a:t>getForObject</a:t>
            </a:r>
            <a:r>
              <a:rPr lang="ja-JP" altLang="en-US" sz="2000" dirty="0"/>
              <a:t>の引数）</a:t>
            </a:r>
            <a:endParaRPr lang="en-US" altLang="ja-JP" sz="2000" dirty="0"/>
          </a:p>
          <a:p>
            <a:endParaRPr lang="en-US" altLang="ja-JP" sz="2000" dirty="0"/>
          </a:p>
          <a:p>
            <a:endParaRPr lang="en-US" altLang="ja-JP" sz="2000" dirty="0"/>
          </a:p>
          <a:p>
            <a:endParaRPr lang="en-US" altLang="ja-JP" sz="2000" dirty="0"/>
          </a:p>
          <a:p>
            <a:endParaRPr lang="en-US" altLang="ja-JP" sz="2000" dirty="0"/>
          </a:p>
          <a:p>
            <a:r>
              <a:rPr lang="en-US" altLang="ja-JP" sz="2000" dirty="0"/>
              <a:t>POST</a:t>
            </a:r>
            <a:r>
              <a:rPr lang="zh-CN" altLang="en-US" sz="2000" dirty="0"/>
              <a:t>送信</a:t>
            </a:r>
            <a:r>
              <a:rPr lang="ja-JP" altLang="en-US" sz="2000" dirty="0"/>
              <a:t>（</a:t>
            </a:r>
            <a:r>
              <a:rPr lang="en-US" altLang="ja-JP" sz="2000" dirty="0" err="1"/>
              <a:t>postForObject</a:t>
            </a:r>
            <a:r>
              <a:rPr lang="ja-JP" altLang="en-US" sz="2000" dirty="0"/>
              <a:t>の</a:t>
            </a:r>
            <a:r>
              <a:rPr lang="zh-CN" altLang="en-US" sz="2000" dirty="0"/>
              <a:t>引数</a:t>
            </a:r>
            <a:r>
              <a:rPr lang="ja-JP" altLang="en-US" sz="2000" dirty="0"/>
              <a:t>）</a:t>
            </a:r>
            <a:endParaRPr lang="en-US" altLang="ja-JP" sz="2000" dirty="0"/>
          </a:p>
          <a:p>
            <a:endParaRPr lang="ja-JP" altLang="en-US" sz="2000" dirty="0"/>
          </a:p>
          <a:p>
            <a:endParaRPr lang="ja-JP" altLang="en-US" sz="2000" dirty="0"/>
          </a:p>
        </p:txBody>
      </p:sp>
      <p:graphicFrame>
        <p:nvGraphicFramePr>
          <p:cNvPr id="4" name="表格 3">
            <a:extLst>
              <a:ext uri="{FF2B5EF4-FFF2-40B4-BE49-F238E27FC236}">
                <a16:creationId xmlns:a16="http://schemas.microsoft.com/office/drawing/2014/main" id="{F2F5C247-69F4-496C-839F-6798F03A90C1}"/>
              </a:ext>
            </a:extLst>
          </p:cNvPr>
          <p:cNvGraphicFramePr>
            <a:graphicFrameLocks noGrp="1"/>
          </p:cNvGraphicFramePr>
          <p:nvPr>
            <p:extLst>
              <p:ext uri="{D42A27DB-BD31-4B8C-83A1-F6EECF244321}">
                <p14:modId xmlns:p14="http://schemas.microsoft.com/office/powerpoint/2010/main" val="1509940579"/>
              </p:ext>
            </p:extLst>
          </p:nvPr>
        </p:nvGraphicFramePr>
        <p:xfrm>
          <a:off x="755576" y="3068960"/>
          <a:ext cx="8229600" cy="1036320"/>
        </p:xfrm>
        <a:graphic>
          <a:graphicData uri="http://schemas.openxmlformats.org/drawingml/2006/table">
            <a:tbl>
              <a:tblPr/>
              <a:tblGrid>
                <a:gridCol w="1368152">
                  <a:extLst>
                    <a:ext uri="{9D8B030D-6E8A-4147-A177-3AD203B41FA5}">
                      <a16:colId xmlns:a16="http://schemas.microsoft.com/office/drawing/2014/main" val="2056866733"/>
                    </a:ext>
                  </a:extLst>
                </a:gridCol>
                <a:gridCol w="1656184">
                  <a:extLst>
                    <a:ext uri="{9D8B030D-6E8A-4147-A177-3AD203B41FA5}">
                      <a16:colId xmlns:a16="http://schemas.microsoft.com/office/drawing/2014/main" val="3527652588"/>
                    </a:ext>
                  </a:extLst>
                </a:gridCol>
                <a:gridCol w="5205264">
                  <a:extLst>
                    <a:ext uri="{9D8B030D-6E8A-4147-A177-3AD203B41FA5}">
                      <a16:colId xmlns:a16="http://schemas.microsoft.com/office/drawing/2014/main" val="3074900354"/>
                    </a:ext>
                  </a:extLst>
                </a:gridCol>
              </a:tblGrid>
              <a:tr h="0">
                <a:tc>
                  <a:txBody>
                    <a:bodyPr/>
                    <a:lstStyle/>
                    <a:p>
                      <a:pPr algn="l"/>
                      <a:r>
                        <a:rPr lang="zh-CN" altLang="en-US" sz="1600" b="1">
                          <a:effectLst/>
                        </a:rPr>
                        <a:t>引数順</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sz="1600" b="1" dirty="0">
                          <a:effectLst/>
                        </a:rPr>
                        <a:t>型</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sz="1600" b="1" dirty="0">
                          <a:effectLst/>
                        </a:rPr>
                        <a:t>説明</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48845009"/>
                  </a:ext>
                </a:extLst>
              </a:tr>
              <a:tr h="0">
                <a:tc>
                  <a:txBody>
                    <a:bodyPr/>
                    <a:lstStyle/>
                    <a:p>
                      <a:pPr algn="l"/>
                      <a:r>
                        <a:rPr lang="en-US" altLang="zh-CN" sz="1600">
                          <a:effectLst/>
                        </a:rPr>
                        <a:t>1</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en-US" sz="1600">
                          <a:effectLst/>
                        </a:rPr>
                        <a:t>String</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zh-CN" altLang="en-US" sz="1600">
                          <a:effectLst/>
                        </a:rPr>
                        <a:t>送信先</a:t>
                      </a:r>
                      <a:r>
                        <a:rPr lang="ja-JP" altLang="en-US" sz="1600">
                          <a:effectLst/>
                        </a:rPr>
                        <a:t>の</a:t>
                      </a:r>
                      <a:r>
                        <a:rPr lang="en-US" sz="1600">
                          <a:effectLst/>
                        </a:rPr>
                        <a:t>URL</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2078358902"/>
                  </a:ext>
                </a:extLst>
              </a:tr>
              <a:tr h="0">
                <a:tc>
                  <a:txBody>
                    <a:bodyPr/>
                    <a:lstStyle/>
                    <a:p>
                      <a:pPr algn="l"/>
                      <a:r>
                        <a:rPr lang="en-US" altLang="zh-CN" sz="1600">
                          <a:effectLst/>
                        </a:rPr>
                        <a:t>2</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600" dirty="0">
                          <a:effectLst/>
                        </a:rPr>
                        <a:t>Class&lt;T&gt;</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ja-JP" altLang="en-US" sz="1600" dirty="0">
                          <a:effectLst/>
                        </a:rPr>
                        <a:t>送信先から返却された</a:t>
                      </a:r>
                      <a:r>
                        <a:rPr lang="en-US" altLang="ja-JP" sz="1600" dirty="0" err="1">
                          <a:effectLst/>
                        </a:rPr>
                        <a:t>ResponseBody</a:t>
                      </a:r>
                      <a:r>
                        <a:rPr lang="ja-JP" altLang="en-US" sz="1600" dirty="0">
                          <a:effectLst/>
                        </a:rPr>
                        <a:t>をバインドするクラス</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7185201"/>
                  </a:ext>
                </a:extLst>
              </a:tr>
            </a:tbl>
          </a:graphicData>
        </a:graphic>
      </p:graphicFrame>
      <p:graphicFrame>
        <p:nvGraphicFramePr>
          <p:cNvPr id="7" name="表格 6">
            <a:extLst>
              <a:ext uri="{FF2B5EF4-FFF2-40B4-BE49-F238E27FC236}">
                <a16:creationId xmlns:a16="http://schemas.microsoft.com/office/drawing/2014/main" id="{D429CF1A-6B48-40E2-A2CE-A85013115455}"/>
              </a:ext>
            </a:extLst>
          </p:cNvPr>
          <p:cNvGraphicFramePr>
            <a:graphicFrameLocks noGrp="1"/>
          </p:cNvGraphicFramePr>
          <p:nvPr>
            <p:extLst>
              <p:ext uri="{D42A27DB-BD31-4B8C-83A1-F6EECF244321}">
                <p14:modId xmlns:p14="http://schemas.microsoft.com/office/powerpoint/2010/main" val="3032624819"/>
              </p:ext>
            </p:extLst>
          </p:nvPr>
        </p:nvGraphicFramePr>
        <p:xfrm>
          <a:off x="755576" y="4941168"/>
          <a:ext cx="8229600" cy="1381760"/>
        </p:xfrm>
        <a:graphic>
          <a:graphicData uri="http://schemas.openxmlformats.org/drawingml/2006/table">
            <a:tbl>
              <a:tblPr/>
              <a:tblGrid>
                <a:gridCol w="1378496">
                  <a:extLst>
                    <a:ext uri="{9D8B030D-6E8A-4147-A177-3AD203B41FA5}">
                      <a16:colId xmlns:a16="http://schemas.microsoft.com/office/drawing/2014/main" val="4242737143"/>
                    </a:ext>
                  </a:extLst>
                </a:gridCol>
                <a:gridCol w="1656184">
                  <a:extLst>
                    <a:ext uri="{9D8B030D-6E8A-4147-A177-3AD203B41FA5}">
                      <a16:colId xmlns:a16="http://schemas.microsoft.com/office/drawing/2014/main" val="3138958952"/>
                    </a:ext>
                  </a:extLst>
                </a:gridCol>
                <a:gridCol w="5194920">
                  <a:extLst>
                    <a:ext uri="{9D8B030D-6E8A-4147-A177-3AD203B41FA5}">
                      <a16:colId xmlns:a16="http://schemas.microsoft.com/office/drawing/2014/main" val="3601020407"/>
                    </a:ext>
                  </a:extLst>
                </a:gridCol>
              </a:tblGrid>
              <a:tr h="0">
                <a:tc>
                  <a:txBody>
                    <a:bodyPr/>
                    <a:lstStyle/>
                    <a:p>
                      <a:pPr algn="l"/>
                      <a:r>
                        <a:rPr lang="zh-CN" altLang="en-US" sz="1600" b="1">
                          <a:effectLst/>
                        </a:rPr>
                        <a:t>引数順</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sz="1600" b="1">
                          <a:effectLst/>
                        </a:rPr>
                        <a:t>型</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sz="1600" b="1" dirty="0">
                          <a:effectLst/>
                        </a:rPr>
                        <a:t>説明</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7433447"/>
                  </a:ext>
                </a:extLst>
              </a:tr>
              <a:tr h="0">
                <a:tc>
                  <a:txBody>
                    <a:bodyPr/>
                    <a:lstStyle/>
                    <a:p>
                      <a:pPr algn="l"/>
                      <a:r>
                        <a:rPr lang="en-US" altLang="zh-CN" sz="1600">
                          <a:effectLst/>
                        </a:rPr>
                        <a:t>1</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en-US" sz="1600">
                          <a:effectLst/>
                        </a:rPr>
                        <a:t>String</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zh-CN" altLang="en-US" sz="1600">
                          <a:effectLst/>
                        </a:rPr>
                        <a:t>送信先</a:t>
                      </a:r>
                      <a:r>
                        <a:rPr lang="ja-JP" altLang="en-US" sz="1600">
                          <a:effectLst/>
                        </a:rPr>
                        <a:t>の</a:t>
                      </a:r>
                      <a:r>
                        <a:rPr lang="en-US" sz="1600">
                          <a:effectLst/>
                        </a:rPr>
                        <a:t>URL</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647960955"/>
                  </a:ext>
                </a:extLst>
              </a:tr>
              <a:tr h="0">
                <a:tc>
                  <a:txBody>
                    <a:bodyPr/>
                    <a:lstStyle/>
                    <a:p>
                      <a:pPr algn="l"/>
                      <a:r>
                        <a:rPr lang="en-US" altLang="zh-CN" sz="1600">
                          <a:effectLst/>
                        </a:rPr>
                        <a:t>2</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en-US" sz="1600" dirty="0">
                          <a:effectLst/>
                        </a:rPr>
                        <a:t>Object</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a:r>
                        <a:rPr lang="zh-CN" altLang="en-US" sz="1600">
                          <a:effectLst/>
                        </a:rPr>
                        <a:t>送信</a:t>
                      </a:r>
                      <a:r>
                        <a:rPr lang="ja-JP" altLang="en-US" sz="1600">
                          <a:effectLst/>
                        </a:rPr>
                        <a:t>する</a:t>
                      </a:r>
                      <a:r>
                        <a:rPr lang="zh-CN" altLang="en-US" sz="1600">
                          <a:effectLst/>
                        </a:rPr>
                        <a:t>値</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6231640"/>
                  </a:ext>
                </a:extLst>
              </a:tr>
              <a:tr h="0">
                <a:tc>
                  <a:txBody>
                    <a:bodyPr/>
                    <a:lstStyle/>
                    <a:p>
                      <a:pPr algn="l"/>
                      <a:r>
                        <a:rPr lang="en-US" altLang="zh-CN" sz="1600">
                          <a:effectLst/>
                        </a:rPr>
                        <a:t>3</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en-US" sz="1600">
                          <a:effectLst/>
                        </a:rPr>
                        <a:t>Class&lt;T&gt;</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tc>
                  <a:txBody>
                    <a:bodyPr/>
                    <a:lstStyle/>
                    <a:p>
                      <a:pPr algn="l"/>
                      <a:r>
                        <a:rPr lang="ja-JP" altLang="en-US" sz="1600" dirty="0">
                          <a:effectLst/>
                        </a:rPr>
                        <a:t>送信先から返却された</a:t>
                      </a:r>
                      <a:r>
                        <a:rPr lang="en-US" altLang="ja-JP" sz="1600" dirty="0" err="1">
                          <a:effectLst/>
                        </a:rPr>
                        <a:t>ResponseBody</a:t>
                      </a:r>
                      <a:r>
                        <a:rPr lang="ja-JP" altLang="en-US" sz="1600" dirty="0">
                          <a:effectLst/>
                        </a:rPr>
                        <a:t>をバインドするクラス</a:t>
                      </a:r>
                    </a:p>
                  </a:txBody>
                  <a:tcPr marL="63500" marR="63500" marT="50800" marB="50800" anchor="ctr">
                    <a:lnL w="6350" cap="flat" cmpd="sng" algn="ctr">
                      <a:solidFill>
                        <a:srgbClr val="DDDDDD"/>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2177638508"/>
                  </a:ext>
                </a:extLst>
              </a:tr>
            </a:tbl>
          </a:graphicData>
        </a:graphic>
      </p:graphicFrame>
    </p:spTree>
    <p:extLst>
      <p:ext uri="{BB962C8B-B14F-4D97-AF65-F5344CB8AC3E}">
        <p14:creationId xmlns:p14="http://schemas.microsoft.com/office/powerpoint/2010/main" val="114408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zh-CN" sz="2400" dirty="0"/>
              <a:t>Spring RESTful API</a:t>
            </a:r>
            <a:r>
              <a:rPr lang="ja-JP" altLang="en-US" sz="2400" dirty="0"/>
              <a:t>の実現</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kumimoji="1" lang="en-US" altLang="ja-JP" sz="1800" dirty="0"/>
              <a:t>RESTful</a:t>
            </a:r>
            <a:r>
              <a:rPr lang="ja-JP" altLang="en-US" sz="1800" dirty="0"/>
              <a:t> </a:t>
            </a:r>
            <a:r>
              <a:rPr lang="en-US" altLang="ja-JP" sz="1800" dirty="0"/>
              <a:t>Server</a:t>
            </a:r>
            <a:r>
              <a:rPr lang="ja-JP" altLang="en-US" sz="1800" dirty="0"/>
              <a:t> </a:t>
            </a:r>
            <a:r>
              <a:rPr lang="en-US" altLang="ja-JP" sz="1800" dirty="0"/>
              <a:t>Port</a:t>
            </a:r>
            <a:r>
              <a:rPr lang="ja-JP" altLang="en-US" sz="1800" dirty="0"/>
              <a:t>指定</a:t>
            </a:r>
            <a:endParaRPr lang="en-US" altLang="ja-JP" sz="1800" dirty="0"/>
          </a:p>
          <a:p>
            <a:pPr lvl="1"/>
            <a:r>
              <a:rPr kumimoji="1" lang="en-US" altLang="ja-JP" sz="1800" dirty="0" err="1"/>
              <a:t>server.port</a:t>
            </a:r>
            <a:r>
              <a:rPr kumimoji="1" lang="en-US" altLang="ja-JP" sz="1800" dirty="0"/>
              <a:t>=8081</a:t>
            </a:r>
          </a:p>
          <a:p>
            <a:pPr lvl="1"/>
            <a:endParaRPr kumimoji="1" lang="en-US" altLang="ja-JP" sz="1800" dirty="0"/>
          </a:p>
          <a:p>
            <a:r>
              <a:rPr kumimoji="1" lang="en-US" altLang="ja-JP" sz="1800" dirty="0"/>
              <a:t>Controller</a:t>
            </a:r>
          </a:p>
          <a:p>
            <a:pPr lvl="1"/>
            <a:r>
              <a:rPr lang="ja-JP" altLang="en-US" sz="1600" dirty="0"/>
              <a:t>「</a:t>
            </a:r>
            <a:r>
              <a:rPr lang="en-US" altLang="ja-JP" sz="1600" dirty="0"/>
              <a:t>@RestController</a:t>
            </a:r>
            <a:r>
              <a:rPr lang="ja-JP" altLang="en-US" sz="1600" dirty="0"/>
              <a:t>」だけで</a:t>
            </a:r>
            <a:r>
              <a:rPr lang="en-US" altLang="ja-JP" sz="1600" dirty="0"/>
              <a:t>RESTful</a:t>
            </a:r>
            <a:r>
              <a:rPr lang="zh-CN" altLang="en-US" sz="1600" dirty="0"/>
              <a:t> </a:t>
            </a:r>
            <a:r>
              <a:rPr lang="en-US" altLang="zh-CN" sz="1600" dirty="0"/>
              <a:t>API</a:t>
            </a:r>
            <a:r>
              <a:rPr lang="ja-JP" altLang="en-US" sz="1600" dirty="0"/>
              <a:t>を作成できる。</a:t>
            </a:r>
            <a:endParaRPr kumimoji="1" lang="ja-JP" altLang="en-US" sz="1600" dirty="0"/>
          </a:p>
        </p:txBody>
      </p:sp>
      <p:sp>
        <p:nvSpPr>
          <p:cNvPr id="4" name="矩形 3">
            <a:extLst>
              <a:ext uri="{FF2B5EF4-FFF2-40B4-BE49-F238E27FC236}">
                <a16:creationId xmlns:a16="http://schemas.microsoft.com/office/drawing/2014/main" id="{98358996-EEB7-4F88-B7E2-E653CB67DC40}"/>
              </a:ext>
            </a:extLst>
          </p:cNvPr>
          <p:cNvSpPr/>
          <p:nvPr/>
        </p:nvSpPr>
        <p:spPr>
          <a:xfrm>
            <a:off x="827584" y="2708920"/>
            <a:ext cx="7200800" cy="2520280"/>
          </a:xfrm>
          <a:prstGeom prst="rect">
            <a:avLst/>
          </a:prstGeom>
          <a:solidFill>
            <a:schemeClr val="accent6">
              <a:lumMod val="20000"/>
              <a:lumOff val="80000"/>
            </a:schemeClr>
          </a:solidFill>
          <a:ln>
            <a:solidFill>
              <a:schemeClr val="tx1">
                <a:lumMod val="95000"/>
                <a:lumOff val="5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zh-CN" sz="1800" dirty="0">
                <a:solidFill>
                  <a:srgbClr val="646464"/>
                </a:solidFill>
                <a:latin typeface="Consolas" panose="020B0609020204030204" pitchFamily="49" charset="0"/>
              </a:rPr>
              <a:t>@RestController</a:t>
            </a:r>
          </a:p>
          <a:p>
            <a:pPr algn="l"/>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class</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UserRestController</a:t>
            </a:r>
            <a:r>
              <a:rPr lang="en-US" altLang="zh-CN" sz="1800" b="1" dirty="0">
                <a:solidFill>
                  <a:srgbClr val="000000"/>
                </a:solidFill>
                <a:latin typeface="Consolas" panose="020B0609020204030204" pitchFamily="49" charset="0"/>
              </a:rPr>
              <a:t> {</a:t>
            </a:r>
          </a:p>
          <a:p>
            <a:pPr algn="l"/>
            <a:r>
              <a:rPr lang="en-US" altLang="zh-CN" sz="1800" dirty="0">
                <a:solidFill>
                  <a:srgbClr val="000000"/>
                </a:solidFill>
                <a:latin typeface="Consolas" panose="020B0609020204030204" pitchFamily="49" charset="0"/>
              </a:rPr>
              <a:t>    </a:t>
            </a:r>
            <a:r>
              <a:rPr lang="en-US" altLang="zh-CN" sz="1800" dirty="0">
                <a:solidFill>
                  <a:srgbClr val="646464"/>
                </a:solidFill>
                <a:latin typeface="Consolas" panose="020B0609020204030204" pitchFamily="49" charset="0"/>
              </a:rPr>
              <a:t>@RequestMapping</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"/rest"</a:t>
            </a:r>
            <a:r>
              <a:rPr lang="en-US" altLang="zh-CN" sz="1800" dirty="0">
                <a:solidFill>
                  <a:srgbClr val="00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String </a:t>
            </a:r>
            <a:r>
              <a:rPr lang="en-US" altLang="zh-CN" sz="1800" b="1" dirty="0" err="1">
                <a:solidFill>
                  <a:srgbClr val="000000"/>
                </a:solidFill>
                <a:latin typeface="Consolas" panose="020B0609020204030204" pitchFamily="49" charset="0"/>
              </a:rPr>
              <a:t>restHello</a:t>
            </a:r>
            <a:r>
              <a:rPr lang="en-US" altLang="zh-CN" sz="1800" b="1" dirty="0">
                <a:solidFill>
                  <a:srgbClr val="000000"/>
                </a:solidFill>
                <a:latin typeface="Consolas" panose="020B0609020204030204" pitchFamily="49" charset="0"/>
              </a:rPr>
              <a:t>() {</a:t>
            </a:r>
          </a:p>
          <a:p>
            <a:pPr algn="l"/>
            <a:r>
              <a:rPr lang="en-US" altLang="zh-CN" sz="1800"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return</a:t>
            </a:r>
            <a:r>
              <a:rPr lang="en-US" altLang="zh-CN" sz="1800" b="1" dirty="0">
                <a:solidFill>
                  <a:srgbClr val="000000"/>
                </a:solidFill>
                <a:latin typeface="Consolas" panose="020B0609020204030204" pitchFamily="49" charset="0"/>
              </a:rPr>
              <a:t> </a:t>
            </a:r>
            <a:r>
              <a:rPr lang="en-US" altLang="zh-CN" sz="1800" b="1" dirty="0">
                <a:solidFill>
                  <a:srgbClr val="2A00FF"/>
                </a:solidFill>
                <a:latin typeface="Consolas" panose="020B0609020204030204" pitchFamily="49" charset="0"/>
              </a:rPr>
              <a:t>"This is RESTful API response"</a:t>
            </a:r>
            <a:r>
              <a:rPr lang="en-US" altLang="zh-CN" sz="1800" b="1" dirty="0">
                <a:solidFill>
                  <a:srgbClr val="000000"/>
                </a:solidFill>
                <a:latin typeface="Consolas" panose="020B0609020204030204" pitchFamily="49" charset="0"/>
              </a:rPr>
              <a:t>;</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a:t>
            </a:r>
          </a:p>
          <a:p>
            <a:pPr algn="l"/>
            <a:endParaRPr kumimoji="1" lang="zh-CN" altLang="en-US" sz="1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7485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zh-CN" sz="2400" dirty="0"/>
              <a:t>Spring RESTful API</a:t>
            </a:r>
            <a:r>
              <a:rPr lang="ja-JP" altLang="en-US" sz="2400" dirty="0"/>
              <a:t>の実現</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a:t>GET</a:t>
            </a:r>
            <a:r>
              <a:rPr lang="ja-JP" altLang="en-US" sz="1800" dirty="0"/>
              <a:t>送信</a:t>
            </a:r>
            <a:endParaRPr lang="en-US" altLang="ja-JP" sz="1800" dirty="0"/>
          </a:p>
          <a:p>
            <a:pPr lvl="1"/>
            <a:r>
              <a:rPr kumimoji="1" lang="en-US" altLang="ja-JP" sz="1600" dirty="0"/>
              <a:t>RESTful</a:t>
            </a:r>
            <a:r>
              <a:rPr kumimoji="1" lang="ja-JP" altLang="en-US" sz="1600" dirty="0"/>
              <a:t>側</a:t>
            </a:r>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marL="457200" lvl="1" indent="0">
              <a:buNone/>
            </a:pPr>
            <a:endParaRPr lang="en-US" altLang="ja-JP" sz="1600" dirty="0"/>
          </a:p>
          <a:p>
            <a:pPr lvl="1"/>
            <a:r>
              <a:rPr kumimoji="1" lang="ja-JP" altLang="en-US" sz="1600" dirty="0"/>
              <a:t>クライアント側</a:t>
            </a:r>
          </a:p>
        </p:txBody>
      </p:sp>
      <p:sp>
        <p:nvSpPr>
          <p:cNvPr id="4" name="矩形 3">
            <a:extLst>
              <a:ext uri="{FF2B5EF4-FFF2-40B4-BE49-F238E27FC236}">
                <a16:creationId xmlns:a16="http://schemas.microsoft.com/office/drawing/2014/main" id="{98358996-EEB7-4F88-B7E2-E653CB67DC40}"/>
              </a:ext>
            </a:extLst>
          </p:cNvPr>
          <p:cNvSpPr/>
          <p:nvPr/>
        </p:nvSpPr>
        <p:spPr>
          <a:xfrm>
            <a:off x="1043608" y="1628800"/>
            <a:ext cx="7200800" cy="1800200"/>
          </a:xfrm>
          <a:prstGeom prst="rect">
            <a:avLst/>
          </a:prstGeom>
          <a:solidFill>
            <a:schemeClr val="accent6">
              <a:lumMod val="20000"/>
              <a:lumOff val="80000"/>
            </a:schemeClr>
          </a:solidFill>
          <a:ln>
            <a:solidFill>
              <a:schemeClr val="tx1">
                <a:lumMod val="95000"/>
                <a:lumOff val="5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rgbClr val="646464"/>
                </a:solidFill>
                <a:latin typeface="Consolas" panose="020B0609020204030204" pitchFamily="49" charset="0"/>
              </a:rPr>
              <a:t>@RestController</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UserRestController</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46464"/>
                </a:solidFill>
                <a:latin typeface="Consolas" panose="020B0609020204030204" pitchFamily="49" charset="0"/>
              </a:rPr>
              <a:t>@RequestMapping</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"/user/findAll"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List&lt;User&gt; </a:t>
            </a:r>
            <a:r>
              <a:rPr lang="en-US" altLang="zh-CN" sz="1400" b="1" dirty="0" err="1">
                <a:solidFill>
                  <a:srgbClr val="000000"/>
                </a:solidFill>
                <a:latin typeface="Consolas" panose="020B0609020204030204" pitchFamily="49" charset="0"/>
              </a:rPr>
              <a:t>findAllUserApi</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userService</a:t>
            </a:r>
            <a:r>
              <a:rPr lang="en-US" altLang="zh-CN" sz="1400" b="1" dirty="0" err="1">
                <a:solidFill>
                  <a:srgbClr val="000000"/>
                </a:solidFill>
                <a:latin typeface="Consolas" panose="020B0609020204030204" pitchFamily="49" charset="0"/>
              </a:rPr>
              <a:t>.findAll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a:p>
            <a:pPr algn="l"/>
            <a:endParaRPr kumimoji="1" lang="zh-CN" altLang="en-US" sz="105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3B986218-AAD9-49B9-A48B-A1F8166A0A8B}"/>
              </a:ext>
            </a:extLst>
          </p:cNvPr>
          <p:cNvSpPr/>
          <p:nvPr/>
        </p:nvSpPr>
        <p:spPr>
          <a:xfrm>
            <a:off x="1043608" y="4058642"/>
            <a:ext cx="7200800" cy="2304256"/>
          </a:xfrm>
          <a:prstGeom prst="rect">
            <a:avLst/>
          </a:prstGeom>
          <a:solidFill>
            <a:schemeClr val="accent6">
              <a:lumMod val="20000"/>
              <a:lumOff val="80000"/>
            </a:schemeClr>
          </a:solidFill>
          <a:ln>
            <a:solidFill>
              <a:schemeClr val="tx1">
                <a:lumMod val="95000"/>
                <a:lumOff val="5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zh-CN" sz="1400" dirty="0">
                <a:solidFill>
                  <a:srgbClr val="646464"/>
                </a:solidFill>
                <a:latin typeface="Consolas" panose="020B0609020204030204" pitchFamily="49" charset="0"/>
              </a:rPr>
              <a:t>@GetMapping</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"userList"</a:t>
            </a:r>
            <a:r>
              <a:rPr lang="en-US" altLang="zh-CN" sz="1400" dirty="0">
                <a:solidFill>
                  <a:srgbClr val="000000"/>
                </a:solidFill>
                <a:latin typeface="Consolas" panose="020B0609020204030204" pitchFamily="49" charset="0"/>
              </a:rPr>
              <a:t>)</a:t>
            </a:r>
          </a:p>
          <a:p>
            <a:pPr algn="l"/>
            <a:r>
              <a:rPr lang="nn-NO" altLang="zh-CN" sz="1400" dirty="0">
                <a:solidFill>
                  <a:srgbClr val="000000"/>
                </a:solidFill>
                <a:latin typeface="Consolas" panose="020B0609020204030204" pitchFamily="49" charset="0"/>
              </a:rPr>
              <a:t>    </a:t>
            </a:r>
            <a:r>
              <a:rPr lang="nn-NO" altLang="zh-CN" sz="1400" b="1" dirty="0">
                <a:solidFill>
                  <a:srgbClr val="7F0055"/>
                </a:solidFill>
                <a:latin typeface="Consolas" panose="020B0609020204030204" pitchFamily="49" charset="0"/>
              </a:rPr>
              <a:t>public</a:t>
            </a:r>
            <a:r>
              <a:rPr lang="nn-NO" altLang="zh-CN" sz="1400" b="1" dirty="0">
                <a:solidFill>
                  <a:srgbClr val="000000"/>
                </a:solidFill>
                <a:latin typeface="Consolas" panose="020B0609020204030204" pitchFamily="49" charset="0"/>
              </a:rPr>
              <a:t> String init(</a:t>
            </a:r>
            <a:r>
              <a:rPr lang="nn-NO" altLang="zh-CN" sz="1400" b="1" dirty="0">
                <a:solidFill>
                  <a:srgbClr val="646464"/>
                </a:solidFill>
                <a:latin typeface="Consolas" panose="020B0609020204030204" pitchFamily="49" charset="0"/>
              </a:rPr>
              <a:t>@ModelAttribute</a:t>
            </a:r>
            <a:r>
              <a:rPr lang="nn-NO" altLang="zh-CN" sz="1400" b="1" dirty="0">
                <a:solidFill>
                  <a:srgbClr val="000000"/>
                </a:solidFill>
                <a:latin typeface="Consolas" panose="020B0609020204030204" pitchFamily="49" charset="0"/>
              </a:rPr>
              <a:t> UserListForm </a:t>
            </a:r>
            <a:r>
              <a:rPr lang="nn-NO" altLang="zh-CN" sz="1400" b="1" dirty="0">
                <a:solidFill>
                  <a:srgbClr val="6A3E3E"/>
                </a:solidFill>
                <a:latin typeface="Consolas" panose="020B0609020204030204" pitchFamily="49" charset="0"/>
              </a:rPr>
              <a:t>form</a:t>
            </a:r>
            <a:r>
              <a:rPr lang="nn-NO" altLang="zh-CN" sz="1400" b="1" dirty="0">
                <a:solidFill>
                  <a:srgbClr val="000000"/>
                </a:solidFill>
                <a:latin typeface="Consolas" panose="020B0609020204030204" pitchFamily="49" charset="0"/>
              </a:rPr>
              <a:t>) {</a:t>
            </a:r>
          </a:p>
          <a:p>
            <a:pPr algn="l"/>
            <a:r>
              <a:rPr lang="en-US" altLang="zh-CN" sz="1400" dirty="0" err="1">
                <a:solidFill>
                  <a:srgbClr val="000000"/>
                </a:solidFill>
                <a:latin typeface="Consolas" panose="020B0609020204030204" pitchFamily="49" charset="0"/>
              </a:rPr>
              <a:t>ResponseEntity</a:t>
            </a:r>
            <a:r>
              <a:rPr lang="en-US" altLang="zh-CN" sz="1400" dirty="0">
                <a:solidFill>
                  <a:srgbClr val="000000"/>
                </a:solidFill>
                <a:latin typeface="Consolas" panose="020B0609020204030204" pitchFamily="49" charset="0"/>
              </a:rPr>
              <a:t>&lt;User[]&gt; </a:t>
            </a:r>
            <a:r>
              <a:rPr lang="en-US" altLang="zh-CN" sz="1400" dirty="0">
                <a:solidFill>
                  <a:srgbClr val="6A3E3E"/>
                </a:solidFill>
                <a:latin typeface="Consolas" panose="020B0609020204030204" pitchFamily="49" charset="0"/>
              </a:rPr>
              <a:t>users</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restTemplate</a:t>
            </a:r>
            <a:r>
              <a:rPr lang="en-US" altLang="zh-CN" sz="1400" dirty="0" err="1">
                <a:solidFill>
                  <a:srgbClr val="000000"/>
                </a:solidFill>
                <a:latin typeface="Consolas" panose="020B0609020204030204" pitchFamily="49" charset="0"/>
              </a:rPr>
              <a:t>.getForEntity</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"http://localhost:8081/user/</a:t>
            </a:r>
            <a:r>
              <a:rPr lang="en-US" altLang="zh-CN" sz="1400" dirty="0" err="1">
                <a:solidFill>
                  <a:srgbClr val="2A00FF"/>
                </a:solidFill>
                <a:latin typeface="Consolas" panose="020B0609020204030204" pitchFamily="49" charset="0"/>
              </a:rPr>
              <a:t>findAll</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User[].</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List&lt;User&gt; </a:t>
            </a:r>
            <a:r>
              <a:rPr lang="en-US" altLang="zh-CN" sz="1400" dirty="0" err="1">
                <a:solidFill>
                  <a:srgbClr val="6A3E3E"/>
                </a:solidFill>
                <a:latin typeface="Consolas" panose="020B0609020204030204" pitchFamily="49" charset="0"/>
              </a:rPr>
              <a:t>userList</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Arrays.</a:t>
            </a:r>
            <a:r>
              <a:rPr lang="en-US" altLang="zh-CN" sz="1400" i="1" dirty="0" err="1">
                <a:solidFill>
                  <a:srgbClr val="000000"/>
                </a:solidFill>
                <a:latin typeface="Consolas" panose="020B0609020204030204" pitchFamily="49" charset="0"/>
              </a:rPr>
              <a:t>asList</a:t>
            </a:r>
            <a:r>
              <a:rPr lang="en-US" altLang="zh-CN" sz="1400" i="1" dirty="0">
                <a:solidFill>
                  <a:srgbClr val="000000"/>
                </a:solidFill>
                <a:latin typeface="Consolas" panose="020B0609020204030204" pitchFamily="49" charset="0"/>
              </a:rPr>
              <a:t>(</a:t>
            </a:r>
            <a:r>
              <a:rPr lang="en-US" altLang="zh-CN" sz="1400" i="1" dirty="0" err="1">
                <a:solidFill>
                  <a:srgbClr val="6A3E3E"/>
                </a:solidFill>
                <a:latin typeface="Consolas" panose="020B0609020204030204" pitchFamily="49" charset="0"/>
              </a:rPr>
              <a:t>users</a:t>
            </a:r>
            <a:r>
              <a:rPr lang="en-US" altLang="zh-CN" sz="1400" i="1" dirty="0" err="1">
                <a:solidFill>
                  <a:srgbClr val="000000"/>
                </a:solidFill>
                <a:latin typeface="Consolas" panose="020B0609020204030204" pitchFamily="49" charset="0"/>
              </a:rPr>
              <a:t>.getBody</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form</a:t>
            </a:r>
            <a:r>
              <a:rPr lang="en-US" altLang="zh-CN" sz="1400" dirty="0" err="1">
                <a:solidFill>
                  <a:srgbClr val="000000"/>
                </a:solidFill>
                <a:latin typeface="Consolas" panose="020B0609020204030204" pitchFamily="49" charset="0"/>
              </a:rPr>
              <a:t>.setUserList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userList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 </a:t>
            </a:r>
            <a:r>
              <a:rPr lang="en-US" altLang="zh-CN" sz="1400" b="1" dirty="0">
                <a:solidFill>
                  <a:srgbClr val="2A00FF"/>
                </a:solidFill>
                <a:latin typeface="Consolas" panose="020B0609020204030204" pitchFamily="49" charset="0"/>
              </a:rPr>
              <a:t>"</a:t>
            </a:r>
            <a:r>
              <a:rPr lang="en-US" altLang="zh-CN" sz="1400" b="1" dirty="0" err="1">
                <a:solidFill>
                  <a:srgbClr val="2A00FF"/>
                </a:solidFill>
                <a:latin typeface="Consolas" panose="020B0609020204030204" pitchFamily="49" charset="0"/>
              </a:rPr>
              <a:t>userList</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kumimoji="1" lang="zh-CN" altLang="en-US" sz="105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223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379512"/>
          </a:xfrm>
        </p:spPr>
        <p:txBody>
          <a:bodyPr/>
          <a:lstStyle/>
          <a:p>
            <a:pPr eaLnBrk="1" hangingPunct="1"/>
            <a:r>
              <a:rPr lang="en-US" altLang="zh-CN" sz="2400" dirty="0"/>
              <a:t>Spring RESTful API</a:t>
            </a:r>
            <a:r>
              <a:rPr lang="ja-JP" altLang="en-US" sz="2400" dirty="0"/>
              <a:t>の実現</a:t>
            </a:r>
            <a:endParaRPr lang="en-US" altLang="ja-JP" sz="2400" dirty="0"/>
          </a:p>
        </p:txBody>
      </p:sp>
      <p:sp>
        <p:nvSpPr>
          <p:cNvPr id="3" name="コンテンツ プレースホルダー 2"/>
          <p:cNvSpPr>
            <a:spLocks noGrp="1"/>
          </p:cNvSpPr>
          <p:nvPr>
            <p:ph idx="1"/>
          </p:nvPr>
        </p:nvSpPr>
        <p:spPr>
          <a:xfrm>
            <a:off x="354360" y="908720"/>
            <a:ext cx="8435280" cy="5616624"/>
          </a:xfrm>
        </p:spPr>
        <p:txBody>
          <a:bodyPr/>
          <a:lstStyle/>
          <a:p>
            <a:r>
              <a:rPr lang="en-US" altLang="ja-JP" sz="1800" dirty="0"/>
              <a:t>POST</a:t>
            </a:r>
            <a:r>
              <a:rPr lang="zh-CN" altLang="en-US" sz="1800" dirty="0"/>
              <a:t>送信</a:t>
            </a:r>
            <a:endParaRPr lang="en-US" altLang="zh-CN" sz="1800" dirty="0"/>
          </a:p>
          <a:p>
            <a:pPr lvl="1"/>
            <a:r>
              <a:rPr kumimoji="1" lang="en-US" altLang="ja-JP" sz="1600" dirty="0"/>
              <a:t>RESTful</a:t>
            </a:r>
            <a:r>
              <a:rPr kumimoji="1" lang="ja-JP" altLang="en-US" sz="1600" dirty="0"/>
              <a:t>側</a:t>
            </a:r>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lvl="1"/>
            <a:endParaRPr lang="en-US" altLang="ja-JP" sz="1600" dirty="0"/>
          </a:p>
          <a:p>
            <a:pPr lvl="1"/>
            <a:endParaRPr kumimoji="1" lang="en-US" altLang="ja-JP" sz="1600" dirty="0"/>
          </a:p>
          <a:p>
            <a:pPr marL="457200" lvl="1" indent="0">
              <a:buNone/>
            </a:pPr>
            <a:endParaRPr lang="en-US" altLang="ja-JP" sz="1600" dirty="0"/>
          </a:p>
          <a:p>
            <a:pPr lvl="1"/>
            <a:r>
              <a:rPr kumimoji="1" lang="ja-JP" altLang="en-US" sz="1600" dirty="0"/>
              <a:t>クライアント側</a:t>
            </a:r>
          </a:p>
        </p:txBody>
      </p:sp>
      <p:sp>
        <p:nvSpPr>
          <p:cNvPr id="4" name="矩形 3">
            <a:extLst>
              <a:ext uri="{FF2B5EF4-FFF2-40B4-BE49-F238E27FC236}">
                <a16:creationId xmlns:a16="http://schemas.microsoft.com/office/drawing/2014/main" id="{98358996-EEB7-4F88-B7E2-E653CB67DC40}"/>
              </a:ext>
            </a:extLst>
          </p:cNvPr>
          <p:cNvSpPr/>
          <p:nvPr/>
        </p:nvSpPr>
        <p:spPr>
          <a:xfrm>
            <a:off x="1043608" y="1628800"/>
            <a:ext cx="7200800" cy="1800200"/>
          </a:xfrm>
          <a:prstGeom prst="rect">
            <a:avLst/>
          </a:prstGeom>
          <a:solidFill>
            <a:schemeClr val="accent6">
              <a:lumMod val="20000"/>
              <a:lumOff val="80000"/>
            </a:schemeClr>
          </a:solidFill>
          <a:ln>
            <a:solidFill>
              <a:schemeClr val="tx1">
                <a:lumMod val="95000"/>
                <a:lumOff val="5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fr-FR" altLang="zh-CN" sz="1400" dirty="0">
                <a:solidFill>
                  <a:srgbClr val="646464"/>
                </a:solidFill>
                <a:latin typeface="Consolas" panose="020B0609020204030204" pitchFamily="49" charset="0"/>
              </a:rPr>
              <a:t>@RequestMapping</a:t>
            </a:r>
            <a:r>
              <a:rPr lang="fr-FR" altLang="zh-CN" sz="1400" dirty="0">
                <a:solidFill>
                  <a:srgbClr val="000000"/>
                </a:solidFill>
                <a:latin typeface="Consolas" panose="020B0609020204030204" pitchFamily="49" charset="0"/>
              </a:rPr>
              <a:t>(value = </a:t>
            </a:r>
            <a:r>
              <a:rPr lang="fr-FR" altLang="zh-CN" sz="1400" dirty="0">
                <a:solidFill>
                  <a:srgbClr val="2A00FF"/>
                </a:solidFill>
                <a:latin typeface="Consolas" panose="020B0609020204030204" pitchFamily="49" charset="0"/>
              </a:rPr>
              <a:t>"/user/save"</a:t>
            </a:r>
            <a:r>
              <a:rPr lang="fr-FR" altLang="zh-CN" sz="1400" dirty="0">
                <a:solidFill>
                  <a:srgbClr val="000000"/>
                </a:solidFill>
                <a:latin typeface="Consolas" panose="020B0609020204030204" pitchFamily="49" charset="0"/>
              </a:rPr>
              <a:t>, consumes = </a:t>
            </a:r>
            <a:r>
              <a:rPr lang="fr-FR" altLang="zh-CN" sz="1400" dirty="0">
                <a:solidFill>
                  <a:srgbClr val="2A00FF"/>
                </a:solidFill>
                <a:latin typeface="Consolas" panose="020B0609020204030204" pitchFamily="49" charset="0"/>
              </a:rPr>
              <a:t>"application/json"</a:t>
            </a:r>
            <a:r>
              <a:rPr lang="fr-FR" altLang="zh-CN" sz="1400" dirty="0">
                <a:solidFill>
                  <a:srgbClr val="000000"/>
                </a:solidFill>
                <a:latin typeface="Consolas" panose="020B0609020204030204" pitchFamily="49" charset="0"/>
              </a:rPr>
              <a:t>, produces = </a:t>
            </a:r>
            <a:r>
              <a:rPr lang="fr-FR" altLang="zh-CN" sz="1400" dirty="0">
                <a:solidFill>
                  <a:srgbClr val="2A00FF"/>
                </a:solidFill>
                <a:latin typeface="Consolas" panose="020B0609020204030204" pitchFamily="49" charset="0"/>
              </a:rPr>
              <a:t>"application/json"</a:t>
            </a:r>
            <a:r>
              <a:rPr lang="fr-FR"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saveUser</a:t>
            </a:r>
            <a:r>
              <a:rPr lang="en-US" altLang="zh-CN" sz="1400" b="1" dirty="0">
                <a:solidFill>
                  <a:srgbClr val="000000"/>
                </a:solidFill>
                <a:latin typeface="Consolas" panose="020B0609020204030204" pitchFamily="49" charset="0"/>
              </a:rPr>
              <a:t>(</a:t>
            </a:r>
            <a:r>
              <a:rPr lang="en-US" altLang="zh-CN" sz="1400" b="1" dirty="0">
                <a:solidFill>
                  <a:srgbClr val="646464"/>
                </a:solidFill>
                <a:latin typeface="Consolas" panose="020B0609020204030204" pitchFamily="49" charset="0"/>
              </a:rPr>
              <a:t>@RequestBody</a:t>
            </a:r>
            <a:r>
              <a:rPr lang="en-US" altLang="zh-CN" sz="1400" b="1" dirty="0">
                <a:solidFill>
                  <a:srgbClr val="000000"/>
                </a:solidFill>
                <a:latin typeface="Consolas" panose="020B0609020204030204" pitchFamily="49" charset="0"/>
              </a:rPr>
              <a:t> User </a:t>
            </a:r>
            <a:r>
              <a:rPr lang="en-US" altLang="zh-CN" sz="1400" b="1" dirty="0">
                <a:solidFill>
                  <a:srgbClr val="6A3E3E"/>
                </a:solidFill>
                <a:latin typeface="Consolas" panose="020B0609020204030204" pitchFamily="49" charset="0"/>
              </a:rPr>
              <a:t>user</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userService</a:t>
            </a:r>
            <a:r>
              <a:rPr lang="en-US" altLang="zh-CN" sz="1400" dirty="0" err="1">
                <a:solidFill>
                  <a:srgbClr val="000000"/>
                </a:solidFill>
                <a:latin typeface="Consolas" panose="020B0609020204030204" pitchFamily="49" charset="0"/>
              </a:rPr>
              <a:t>.save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user</a:t>
            </a:r>
            <a:r>
              <a:rPr lang="en-US" altLang="zh-CN" sz="1400" dirty="0" err="1">
                <a:solidFill>
                  <a:srgbClr val="000000"/>
                </a:solidFill>
                <a:latin typeface="Consolas" panose="020B0609020204030204" pitchFamily="49" charset="0"/>
              </a:rPr>
              <a:t>.getUserSerialId</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user</a:t>
            </a:r>
            <a:r>
              <a:rPr lang="en-US" altLang="zh-CN" sz="1400" dirty="0" err="1">
                <a:solidFill>
                  <a:srgbClr val="000000"/>
                </a:solidFill>
                <a:latin typeface="Consolas" panose="020B0609020204030204" pitchFamily="49" charset="0"/>
              </a:rPr>
              <a:t>.getUserId</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user</a:t>
            </a:r>
            <a:r>
              <a:rPr lang="en-US" altLang="zh-CN" sz="1400" dirty="0" err="1">
                <a:solidFill>
                  <a:srgbClr val="000000"/>
                </a:solidFill>
                <a:latin typeface="Consolas" panose="020B0609020204030204" pitchFamily="49" charset="0"/>
              </a:rPr>
              <a:t>.getUserName</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user</a:t>
            </a:r>
            <a:r>
              <a:rPr lang="en-US" altLang="zh-CN" sz="1400" dirty="0" err="1">
                <a:solidFill>
                  <a:srgbClr val="000000"/>
                </a:solidFill>
                <a:latin typeface="Consolas" panose="020B0609020204030204" pitchFamily="49" charset="0"/>
              </a:rPr>
              <a:t>.getUserMail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kumimoji="1" lang="zh-CN" altLang="en-US" sz="90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3B986218-AAD9-49B9-A48B-A1F8166A0A8B}"/>
              </a:ext>
            </a:extLst>
          </p:cNvPr>
          <p:cNvSpPr/>
          <p:nvPr/>
        </p:nvSpPr>
        <p:spPr>
          <a:xfrm>
            <a:off x="1043608" y="4058642"/>
            <a:ext cx="7200800" cy="2304256"/>
          </a:xfrm>
          <a:prstGeom prst="rect">
            <a:avLst/>
          </a:prstGeom>
          <a:solidFill>
            <a:schemeClr val="accent6">
              <a:lumMod val="20000"/>
              <a:lumOff val="80000"/>
            </a:schemeClr>
          </a:solidFill>
          <a:ln>
            <a:solidFill>
              <a:schemeClr val="tx1">
                <a:lumMod val="95000"/>
                <a:lumOff val="5000"/>
              </a:schemeClr>
            </a:solid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altLang="zh-CN" sz="1400" dirty="0" err="1">
                <a:solidFill>
                  <a:srgbClr val="000000"/>
                </a:solidFill>
                <a:latin typeface="Consolas" panose="020B0609020204030204" pitchFamily="49" charset="0"/>
              </a:rPr>
              <a:t>RestTemplate</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restTemplate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RestTemplate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ResponseEntity</a:t>
            </a:r>
            <a:r>
              <a:rPr lang="en-US" altLang="zh-CN" sz="1400" dirty="0">
                <a:solidFill>
                  <a:srgbClr val="000000"/>
                </a:solidFill>
                <a:latin typeface="Consolas" panose="020B0609020204030204" pitchFamily="49" charset="0"/>
              </a:rPr>
              <a:t>&lt;User&gt; </a:t>
            </a:r>
            <a:r>
              <a:rPr lang="en-US" altLang="zh-CN" sz="1400" dirty="0">
                <a:solidFill>
                  <a:srgbClr val="6A3E3E"/>
                </a:solidFill>
                <a:latin typeface="Consolas" panose="020B0609020204030204" pitchFamily="49" charset="0"/>
              </a:rPr>
              <a:t>res</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restTemplate</a:t>
            </a:r>
            <a:r>
              <a:rPr lang="en-US" altLang="zh-CN" sz="1400" dirty="0" err="1">
                <a:solidFill>
                  <a:srgbClr val="000000"/>
                </a:solidFill>
                <a:latin typeface="Consolas" panose="020B0609020204030204" pitchFamily="49" charset="0"/>
              </a:rPr>
              <a:t>.postForEntity</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"http://localhost:8081/user/save"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user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User.</a:t>
            </a:r>
            <a:r>
              <a:rPr lang="en-US" altLang="zh-CN" sz="1400" b="1" dirty="0" err="1">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a:t>
            </a:r>
            <a:endParaRPr kumimoji="1" lang="zh-CN" altLang="en-US" sz="9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2196248"/>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20000"/>
            <a:lumOff val="80000"/>
          </a:schemeClr>
        </a:solidFill>
        <a:ln>
          <a:solidFill>
            <a:srgbClr val="FF0000"/>
          </a:solidFill>
        </a:ln>
      </a:spPr>
      <a:bodyPr rot="0" spcFirstLastPara="0" vert="horz" wrap="square" lIns="91440" tIns="45720" rIns="91440" bIns="45720" numCol="1" spcCol="0" rtlCol="0" fromWordArt="0" anchor="t" anchorCtr="0" forceAA="0" compatLnSpc="1">
        <a:prstTxWarp prst="textNoShape">
          <a:avLst/>
        </a:prstTxWarp>
        <a:noAutofit/>
      </a:bodyPr>
      <a:lstStyle>
        <a:defPPr algn="l">
          <a:defRPr kumimoji="1" sz="1200" b="0" cap="none" spc="0" dirty="0">
            <a:ln w="0"/>
            <a:solidFill>
              <a:srgbClr val="FF0000"/>
            </a:solidFill>
            <a:effectLst>
              <a:outerShdw blurRad="38100" dist="19050" dir="2700000" algn="tl" rotWithShape="0">
                <a:schemeClr val="dk1">
                  <a:alpha val="40000"/>
                </a:schemeClr>
              </a:outerShdw>
            </a:effectLst>
          </a:defRPr>
        </a:defPPr>
      </a:lstStyle>
      <a:style>
        <a:lnRef idx="2">
          <a:schemeClr val="accent6">
            <a:shade val="50000"/>
          </a:schemeClr>
        </a:lnRef>
        <a:fillRef idx="1">
          <a:schemeClr val="accent6"/>
        </a:fillRef>
        <a:effectRef idx="0">
          <a:schemeClr val="accent6"/>
        </a:effectRef>
        <a:fontRef idx="minor">
          <a:schemeClr val="lt1"/>
        </a:fontRef>
      </a: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20262</TotalTime>
  <Words>935</Words>
  <Application>Microsoft Office PowerPoint</Application>
  <PresentationFormat>全屏显示(4:3)</PresentationFormat>
  <Paragraphs>110</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HGMaruGothicMPRO</vt:lpstr>
      <vt:lpstr>Meiryo</vt:lpstr>
      <vt:lpstr>Arial</vt:lpstr>
      <vt:lpstr>Arial Black</vt:lpstr>
      <vt:lpstr>Consolas</vt:lpstr>
      <vt:lpstr>Times New Roman</vt:lpstr>
      <vt:lpstr>Wingdings</vt:lpstr>
      <vt:lpstr>Pixel</vt:lpstr>
      <vt:lpstr>Ｓｐｒｉｎｇ開発レッスン⑧</vt:lpstr>
      <vt:lpstr>目次</vt:lpstr>
      <vt:lpstr>RESTful API</vt:lpstr>
      <vt:lpstr>RESTful API</vt:lpstr>
      <vt:lpstr>RESTful API</vt:lpstr>
      <vt:lpstr>Spring RESTful APIの実現</vt:lpstr>
      <vt:lpstr>Spring RESTful APIの実現</vt:lpstr>
      <vt:lpstr>Spring RESTful APIの実現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フロントシステム</dc:title>
  <dc:creator>CA20079</dc:creator>
  <cp:lastModifiedBy>Liu Zhao</cp:lastModifiedBy>
  <cp:revision>949</cp:revision>
  <dcterms:created xsi:type="dcterms:W3CDTF">2008-09-10T09:21:12Z</dcterms:created>
  <dcterms:modified xsi:type="dcterms:W3CDTF">2020-08-23T12:23:51Z</dcterms:modified>
</cp:coreProperties>
</file>