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7" r:id="rId1"/>
  </p:sldMasterIdLst>
  <p:notesMasterIdLst>
    <p:notesMasterId r:id="rId9"/>
  </p:notesMasterIdLst>
  <p:handoutMasterIdLst>
    <p:handoutMasterId r:id="rId10"/>
  </p:handoutMasterIdLst>
  <p:sldIdLst>
    <p:sldId id="282" r:id="rId2"/>
    <p:sldId id="284" r:id="rId3"/>
    <p:sldId id="285" r:id="rId4"/>
    <p:sldId id="307" r:id="rId5"/>
    <p:sldId id="308" r:id="rId6"/>
    <p:sldId id="306" r:id="rId7"/>
    <p:sldId id="309" r:id="rId8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B4EAE7"/>
    <a:srgbClr val="0000FF"/>
    <a:srgbClr val="CCECFF"/>
    <a:srgbClr val="FF33CC"/>
    <a:srgbClr val="FF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2036" autoAdjust="0"/>
  </p:normalViewPr>
  <p:slideViewPr>
    <p:cSldViewPr>
      <p:cViewPr varScale="1">
        <p:scale>
          <a:sx n="100" d="100"/>
          <a:sy n="100" d="100"/>
        </p:scale>
        <p:origin x="9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35AC1287-B84D-43A1-9A5E-70B944596FD6}" type="datetime1">
              <a:rPr lang="en-US"/>
              <a:pPr>
                <a:defRPr/>
              </a:pPr>
              <a:t>7/19/2020</a:t>
            </a:fld>
            <a:endParaRPr lang="en-US" altLang="ja-JP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EE47639F-280E-4BDD-8720-3225E88053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A53D25D4-035E-4204-80B9-F69F23E5D5C7}" type="datetime1">
              <a:rPr lang="en-US" altLang="ja-JP"/>
              <a:pPr>
                <a:defRPr/>
              </a:pPr>
              <a:t>7/19/2020</a:t>
            </a:fld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/>
            </a:lvl1pPr>
          </a:lstStyle>
          <a:p>
            <a:pPr>
              <a:defRPr/>
            </a:pPr>
            <a:fld id="{D4704E2B-4276-456B-BBDD-F5DDC804B3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是完全开源免费的，遵守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BSD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协议，是一个高性能的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数据库。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与其他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 - value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缓存产品有以下三个特点：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支持数据的持久化，可以将内存中的数据保存在磁盘中，重启的时候可以再次加载进行使用。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不仅仅支持简单的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类型的数据，同时还提供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zset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等数据结构的存储。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支持数据的备份，即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master-slave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模式的数据备份。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04E2B-4276-456B-BBDD-F5DDC804B35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84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6E43-C94F-4820-99CE-F9B5FC7823ED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EA44-1336-4444-8722-65B07C27CD4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27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2D09-49D3-437A-B817-A6C36C0ADC4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1430-8520-40D5-AAB2-93B3036F59B1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74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D1268-3487-4FED-8CC2-46665472B62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5CCA-B26F-49EA-ACEF-68F74093E896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37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B7E1F-D758-4317-9730-3C4634D9183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D4504-B7A3-42DF-AE72-C58C7725004A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31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6E647-985C-4FF1-9D94-821EC76FBD0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9CAD-8467-4F1D-8D5D-3F76E4BC3CBA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48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2D7C-1EF5-4A31-ABFF-D0AC2B36812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5C1D-6BB9-4F7F-BAB7-21EFD3F4E66F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67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3BCC-7B2D-4346-AEBB-6BDECA22DAE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2B26-FD7D-4F68-B61B-55531830F43D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91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06FD-832B-4BFB-ADA5-766808A273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4032-7E33-4CD7-914D-6C9920B87AE4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4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DFB0-6CCD-4D1A-A2BF-9A43CDB641C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150C1-2247-4713-84D9-31030BDC6171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4150-C11A-49F5-8D9A-18E2BB1F24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B1A95-DF6A-4B34-BE16-D07E21B5E0C5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5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5176-C4CC-463F-B8CB-E68150A2549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BD7AC-705E-40E2-9D31-EDFAD1E03AAB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57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52345-8907-4CB4-915D-9167CD4E8D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F99F9-91D6-42BF-8577-EFFDA5D5B5FB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438C79-725F-43F3-B639-490EF9713C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/>
            </a:lvl1pPr>
          </a:lstStyle>
          <a:p>
            <a:pPr>
              <a:defRPr/>
            </a:pPr>
            <a:fld id="{8AEC57A3-C293-4750-9EFB-4F2A2CDB2789}" type="datetimeFigureOut">
              <a:rPr lang="ja-JP" altLang="en-US"/>
              <a:pPr>
                <a:defRPr/>
              </a:pPr>
              <a:t>2020/7/19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i="1"/>
              <a:t>Copyright</a:t>
            </a:r>
            <a:r>
              <a:rPr lang="ja-JP" altLang="en-US" sz="900" i="1"/>
              <a:t>（</a:t>
            </a:r>
            <a:r>
              <a:rPr lang="en-US" altLang="ja-JP" sz="900" i="1"/>
              <a:t>C</a:t>
            </a:r>
            <a:r>
              <a:rPr lang="ja-JP" altLang="en-US" sz="900" i="1"/>
              <a:t>）　</a:t>
            </a:r>
            <a:r>
              <a:rPr lang="en-US" altLang="ja-JP" sz="900" i="1"/>
              <a:t>Sompo Systems </a:t>
            </a:r>
            <a:r>
              <a:rPr lang="ja-JP" altLang="en-US" sz="900" i="1"/>
              <a:t>（</a:t>
            </a:r>
            <a:r>
              <a:rPr lang="en-US" altLang="ja-JP" sz="900" i="1"/>
              <a:t>Dalian</a:t>
            </a:r>
            <a:r>
              <a:rPr lang="ja-JP" altLang="en-US" sz="900" i="1"/>
              <a:t>） </a:t>
            </a:r>
            <a:r>
              <a:rPr lang="en-US" altLang="ja-JP" sz="900" i="1"/>
              <a:t>Inc.</a:t>
            </a:r>
          </a:p>
        </p:txBody>
      </p:sp>
      <p:sp>
        <p:nvSpPr>
          <p:cNvPr id="5123" name="タイトル 1"/>
          <p:cNvSpPr>
            <a:spLocks noGrp="1"/>
          </p:cNvSpPr>
          <p:nvPr>
            <p:ph type="ctrTitle"/>
          </p:nvPr>
        </p:nvSpPr>
        <p:spPr>
          <a:xfrm>
            <a:off x="2338388" y="1844675"/>
            <a:ext cx="6337300" cy="2209800"/>
          </a:xfrm>
        </p:spPr>
        <p:txBody>
          <a:bodyPr/>
          <a:lstStyle/>
          <a:p>
            <a:pPr eaLnBrk="1" hangingPunct="1"/>
            <a:r>
              <a:rPr lang="ja-JP" altLang="en-US" b="1" dirty="0"/>
              <a:t>Ｓｐｒｉｎｇ開発レッスン⑥</a:t>
            </a:r>
            <a:endParaRPr lang="ja-JP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00113" y="5229225"/>
            <a:ext cx="7345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>
              <a:solidFill>
                <a:schemeClr val="tx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日本財産保険系統（大連）有限公司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目次</a:t>
            </a:r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/>
              <a:t>Redis</a:t>
            </a:r>
            <a:r>
              <a:rPr lang="ja-JP" altLang="en-US" sz="2400" dirty="0"/>
              <a:t>とは</a:t>
            </a:r>
            <a:endParaRPr lang="en-US" altLang="ja-JP" sz="2400" dirty="0"/>
          </a:p>
          <a:p>
            <a:pPr eaLnBrk="1" hangingPunct="1"/>
            <a:r>
              <a:rPr lang="en-US" altLang="ja-JP" sz="2400" dirty="0"/>
              <a:t>Spring Session</a:t>
            </a:r>
            <a:r>
              <a:rPr lang="ja-JP" altLang="en-US" sz="2400" dirty="0"/>
              <a:t>とは</a:t>
            </a:r>
            <a:endParaRPr lang="en-US" altLang="ja-JP" sz="2400" dirty="0"/>
          </a:p>
          <a:p>
            <a:pPr eaLnBrk="1" hangingPunct="1"/>
            <a:r>
              <a:rPr lang="en-US" altLang="ja-JP" sz="2400" dirty="0"/>
              <a:t>Spring Data Redis</a:t>
            </a:r>
            <a:r>
              <a:rPr lang="ja-JP" altLang="en-US" sz="2400" dirty="0"/>
              <a:t>の利用（セッション管理）</a:t>
            </a:r>
            <a:endParaRPr lang="en-US" altLang="ja-JP" sz="2400" dirty="0"/>
          </a:p>
          <a:p>
            <a:pPr eaLnBrk="1" hangingPunct="1"/>
            <a:endParaRPr lang="en-US" altLang="ja-JP" sz="2400" dirty="0"/>
          </a:p>
          <a:p>
            <a:pPr marL="457200" lvl="1" indent="0" eaLnBrk="1" hangingPunct="1">
              <a:buNone/>
            </a:pPr>
            <a:endParaRPr lang="en-US" altLang="ja-JP" sz="1400" dirty="0"/>
          </a:p>
          <a:p>
            <a:pPr lvl="1" eaLnBrk="1" hangingPunct="1"/>
            <a:endParaRPr lang="en-US" altLang="ja-JP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Redis</a:t>
            </a:r>
            <a:r>
              <a:rPr kumimoji="1" lang="ja-JP" altLang="en-US" sz="2400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1800" dirty="0"/>
              <a:t>Redis</a:t>
            </a:r>
            <a:r>
              <a:rPr lang="ja-JP" altLang="en-US" sz="1800" dirty="0"/>
              <a:t>はインメモリで動作する</a:t>
            </a:r>
            <a:r>
              <a:rPr lang="en-US" altLang="ja-JP" sz="1800" dirty="0"/>
              <a:t>Key-Value</a:t>
            </a:r>
            <a:r>
              <a:rPr lang="ja-JP" altLang="en-US" sz="1800" dirty="0"/>
              <a:t>ストア</a:t>
            </a:r>
            <a:r>
              <a:rPr lang="en-US" altLang="ja-JP" sz="1800" dirty="0"/>
              <a:t>(KVS)</a:t>
            </a:r>
            <a:r>
              <a:rPr lang="ja-JP" altLang="en-US" sz="1800" dirty="0"/>
              <a:t>ソフトウェアです。</a:t>
            </a:r>
            <a:r>
              <a:rPr lang="en-US" altLang="ja-JP" sz="1800" dirty="0"/>
              <a:t>Redis</a:t>
            </a:r>
            <a:r>
              <a:rPr lang="ja-JP" altLang="en-US" sz="1800" dirty="0"/>
              <a:t>のデータはすべてメモリ内に保存されるため、高速なデータの読み書きが可能です。また、単純なキーと値のペアだけでなく様々なデータ構造が利用でき、データの永続化、冗長化、クラスタといった機能を備えており、様々な用途に対応できます。</a:t>
            </a:r>
            <a:r>
              <a:rPr lang="en-US" altLang="ja-JP" sz="1800" dirty="0"/>
              <a:t>BSD</a:t>
            </a:r>
            <a:r>
              <a:rPr lang="ja-JP" altLang="en-US" sz="1800" dirty="0"/>
              <a:t>ライセンスで公開されています。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Redis</a:t>
            </a:r>
            <a:r>
              <a:rPr lang="ja-JP" altLang="en-US" sz="1800" dirty="0"/>
              <a:t>の</a:t>
            </a:r>
            <a:r>
              <a:rPr lang="zh-CN" altLang="en-US" sz="1800" dirty="0"/>
              <a:t>用途</a:t>
            </a:r>
            <a:endParaRPr lang="en-US" altLang="zh-CN" sz="1800" dirty="0"/>
          </a:p>
          <a:p>
            <a:pPr lvl="1"/>
            <a:r>
              <a:rPr lang="ja-JP" altLang="en-US" sz="1600" dirty="0"/>
              <a:t>セッション管理・キャッシュ：</a:t>
            </a:r>
            <a:r>
              <a:rPr lang="en-US" altLang="ja-JP" sz="1600" dirty="0"/>
              <a:t>Web</a:t>
            </a:r>
            <a:r>
              <a:rPr lang="ja-JP" altLang="en-US" sz="1600" dirty="0"/>
              <a:t>アプリケーションのセッション管理への利用。</a:t>
            </a:r>
          </a:p>
          <a:p>
            <a:pPr lvl="1"/>
            <a:r>
              <a:rPr kumimoji="1" lang="ja-JP" altLang="en-US" sz="1600" dirty="0"/>
              <a:t>リアルタイム更新：商品・ユーザー・コンテンツなどのデータをリスト化した状態で保持し、変化があれば更新やソートを行います。</a:t>
            </a:r>
            <a:endParaRPr kumimoji="1" lang="en-US" altLang="ja-JP" sz="1600" dirty="0"/>
          </a:p>
          <a:p>
            <a:pPr lvl="1"/>
            <a:endParaRPr kumimoji="1" lang="ja-JP" altLang="en-US" sz="1600" dirty="0"/>
          </a:p>
          <a:p>
            <a:pPr lvl="1"/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57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Redis</a:t>
            </a:r>
            <a:r>
              <a:rPr lang="ja-JP" altLang="en-US" sz="2400" dirty="0"/>
              <a:t>の</a:t>
            </a:r>
            <a:r>
              <a:rPr lang="zh-CN" altLang="en-US" sz="2400" dirty="0"/>
              <a:t>特長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ja-JP" altLang="en-US" sz="2000" dirty="0"/>
              <a:t>インメモリ型データ構造ストア</a:t>
            </a:r>
            <a:endParaRPr kumimoji="1" lang="en-US" altLang="ja-JP" sz="2000" dirty="0"/>
          </a:p>
          <a:p>
            <a:pPr lvl="1"/>
            <a:r>
              <a:rPr kumimoji="1" lang="ja-JP" altLang="en-US" sz="1600" dirty="0"/>
              <a:t>豊富なデータ構造：</a:t>
            </a:r>
            <a:r>
              <a:rPr kumimoji="1" lang="en-US" altLang="ja-JP" sz="1600" dirty="0"/>
              <a:t>Redis</a:t>
            </a:r>
            <a:r>
              <a:rPr kumimoji="1" lang="ja-JP" altLang="en-US" sz="1600" dirty="0"/>
              <a:t>は単純なキーと値のペアだけでなく以下のような様々なデータ型に対応しています。</a:t>
            </a:r>
          </a:p>
          <a:p>
            <a:pPr lvl="1"/>
            <a:r>
              <a:rPr kumimoji="1" lang="en-US" altLang="ja-JP" sz="1600" dirty="0"/>
              <a:t>Strings: </a:t>
            </a:r>
            <a:r>
              <a:rPr kumimoji="1" lang="ja-JP" altLang="en-US" sz="1600" dirty="0"/>
              <a:t>テキストまたはバイナリデータ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最大 </a:t>
            </a:r>
            <a:r>
              <a:rPr kumimoji="1" lang="en-US" altLang="ja-JP" sz="1600" dirty="0"/>
              <a:t>512MB)</a:t>
            </a:r>
          </a:p>
          <a:p>
            <a:pPr lvl="1"/>
            <a:r>
              <a:rPr kumimoji="1" lang="en-US" altLang="ja-JP" sz="1600" dirty="0"/>
              <a:t>Lists: </a:t>
            </a:r>
            <a:r>
              <a:rPr kumimoji="1" lang="ja-JP" altLang="en-US" sz="1600" dirty="0"/>
              <a:t>追加された順に並べられた文字列の集合</a:t>
            </a:r>
          </a:p>
          <a:p>
            <a:pPr lvl="1"/>
            <a:r>
              <a:rPr kumimoji="1" lang="en-US" altLang="ja-JP" sz="1600" dirty="0"/>
              <a:t>Sets: </a:t>
            </a:r>
            <a:r>
              <a:rPr kumimoji="1" lang="ja-JP" altLang="en-US" sz="1600" dirty="0"/>
              <a:t>順序なしの文字列の集合</a:t>
            </a:r>
          </a:p>
          <a:p>
            <a:pPr lvl="1"/>
            <a:r>
              <a:rPr kumimoji="1" lang="en-US" altLang="ja-JP" sz="1600" dirty="0"/>
              <a:t>Sorted Sets: </a:t>
            </a:r>
            <a:r>
              <a:rPr kumimoji="1" lang="ja-JP" altLang="en-US" sz="1600" dirty="0"/>
              <a:t>スコアで順序付けされた文字列の集合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ランキングなどに使える</a:t>
            </a:r>
            <a:r>
              <a:rPr kumimoji="1" lang="en-US" altLang="ja-JP" sz="1600" dirty="0"/>
              <a:t>)</a:t>
            </a:r>
          </a:p>
          <a:p>
            <a:pPr lvl="1"/>
            <a:r>
              <a:rPr kumimoji="1" lang="en-US" altLang="ja-JP" sz="1600" dirty="0"/>
              <a:t>Hashes: </a:t>
            </a:r>
            <a:r>
              <a:rPr kumimoji="1" lang="ja-JP" altLang="en-US" sz="1600" dirty="0"/>
              <a:t>フィールドと値のリストを保存するデータ構造</a:t>
            </a:r>
          </a:p>
          <a:p>
            <a:pPr lvl="1"/>
            <a:r>
              <a:rPr kumimoji="1" lang="en-US" altLang="ja-JP" sz="1600" dirty="0"/>
              <a:t>Bitmaps: </a:t>
            </a:r>
            <a:r>
              <a:rPr kumimoji="1" lang="ja-JP" altLang="en-US" sz="1600" dirty="0"/>
              <a:t>ビット演算を実行できるデータ型</a:t>
            </a:r>
          </a:p>
          <a:p>
            <a:pPr lvl="1"/>
            <a:r>
              <a:rPr kumimoji="1" lang="en-US" altLang="ja-JP" sz="1600" dirty="0" err="1"/>
              <a:t>HyperLogLogs</a:t>
            </a:r>
            <a:r>
              <a:rPr kumimoji="1" lang="en-US" altLang="ja-JP" sz="1600" dirty="0"/>
              <a:t>: </a:t>
            </a:r>
            <a:r>
              <a:rPr kumimoji="1" lang="ja-JP" altLang="en-US" sz="1600" dirty="0"/>
              <a:t>データセット内の一意の値の数を推定する確率的データ構造</a:t>
            </a:r>
          </a:p>
          <a:p>
            <a:pPr lvl="1"/>
            <a:r>
              <a:rPr kumimoji="1" lang="en-US" altLang="ja-JP" sz="1600" dirty="0"/>
              <a:t>Streams: (Redis 5</a:t>
            </a:r>
            <a:r>
              <a:rPr kumimoji="1" lang="ja-JP" altLang="en-US" sz="1600" dirty="0"/>
              <a:t>以降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ストリーム処理のための追記専用の時系列データ構造</a:t>
            </a:r>
            <a:endParaRPr kumimoji="1" lang="en-US" altLang="ja-JP" sz="1600" dirty="0"/>
          </a:p>
          <a:p>
            <a:r>
              <a:rPr kumimoji="1" lang="ja-JP" altLang="en-US" sz="2000" dirty="0"/>
              <a:t>データの永続化</a:t>
            </a:r>
          </a:p>
          <a:p>
            <a:pPr lvl="1"/>
            <a:r>
              <a:rPr kumimoji="1" lang="en-US" altLang="ja-JP" sz="1600" dirty="0"/>
              <a:t>Redis</a:t>
            </a:r>
            <a:r>
              <a:rPr kumimoji="1" lang="ja-JP" altLang="en-US" sz="1600" dirty="0"/>
              <a:t>はインメモリデータベースですが、データをディスクに保存しておき、次回起動時にデータを読み込むことで永続化させることができます。</a:t>
            </a:r>
            <a:endParaRPr kumimoji="1" lang="en-US" altLang="ja-JP" sz="1600" dirty="0"/>
          </a:p>
          <a:p>
            <a:r>
              <a:rPr kumimoji="1" lang="ja-JP" altLang="en-US" sz="2000" dirty="0"/>
              <a:t>レプリケーション機能（冗長化）</a:t>
            </a:r>
          </a:p>
          <a:p>
            <a:pPr lvl="1"/>
            <a:r>
              <a:rPr kumimoji="1" lang="en-US" altLang="ja-JP" sz="1600" dirty="0"/>
              <a:t>Redis</a:t>
            </a:r>
            <a:r>
              <a:rPr kumimoji="1" lang="ja-JP" altLang="en-US" sz="1600" dirty="0"/>
              <a:t>はマスター・スレーブ型のレプリケーションに対応しています。マスターの死活監視を行い、自動フェイルオーバーを行うことも可能です。複数のマスターから成る</a:t>
            </a:r>
            <a:r>
              <a:rPr kumimoji="1" lang="en-US" altLang="ja-JP" sz="1600" dirty="0"/>
              <a:t>Cluster</a:t>
            </a:r>
            <a:r>
              <a:rPr kumimoji="1" lang="ja-JP" altLang="en-US" sz="1600" dirty="0"/>
              <a:t>構成をとることもできます。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191599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Spring Session</a:t>
            </a:r>
            <a:r>
              <a:rPr lang="ja-JP" altLang="en-US" sz="2400" dirty="0"/>
              <a:t>とは</a:t>
            </a:r>
            <a:endParaRPr lang="en-US" altLang="ja-JP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Spring Session </a:t>
            </a:r>
            <a:r>
              <a:rPr lang="ja-JP" altLang="en-US" sz="2000" dirty="0"/>
              <a:t>は、ユーザーのセッション情報を管理するための </a:t>
            </a:r>
            <a:r>
              <a:rPr lang="en-US" altLang="ja-JP" sz="2000" dirty="0"/>
              <a:t>API </a:t>
            </a:r>
            <a:r>
              <a:rPr lang="ja-JP" altLang="en-US" sz="2000" dirty="0"/>
              <a:t>と実装を提供します。</a:t>
            </a:r>
            <a:r>
              <a:rPr lang="en-US" altLang="ja-JP" sz="2000" dirty="0" err="1"/>
              <a:t>HttpSession</a:t>
            </a:r>
            <a:r>
              <a:rPr lang="ja-JP" altLang="en-US" sz="2000" dirty="0"/>
              <a:t>の機能を上書きして、</a:t>
            </a:r>
            <a:r>
              <a:rPr lang="en-US" altLang="ja-JP" sz="2000" dirty="0"/>
              <a:t>Redis</a:t>
            </a:r>
            <a:r>
              <a:rPr lang="ja-JP" altLang="en-US" sz="2000" dirty="0"/>
              <a:t>や</a:t>
            </a:r>
            <a:r>
              <a:rPr lang="en-US" altLang="ja-JP" sz="2000" dirty="0"/>
              <a:t>RDBMS</a:t>
            </a:r>
            <a:r>
              <a:rPr lang="ja-JP" altLang="en-US" sz="2000" dirty="0"/>
              <a:t>などでセッション情報を管理することができます。</a:t>
            </a:r>
          </a:p>
          <a:p>
            <a:r>
              <a:rPr lang="ja-JP" altLang="en-US" sz="2000" dirty="0"/>
              <a:t>通常はアプリケーションサーバでセッション情報を管理していますが、複数台のサーバを用意してロードバランスしながら運用している場合、複数サーバ間でセッション情報を同期する（セッションレプリケーション）、もしくはユーザとサーバが</a:t>
            </a:r>
            <a:r>
              <a:rPr lang="en-US" altLang="ja-JP" sz="2000" dirty="0"/>
              <a:t>1</a:t>
            </a:r>
            <a:r>
              <a:rPr lang="ja-JP" altLang="en-US" sz="2000" dirty="0"/>
              <a:t>対</a:t>
            </a:r>
            <a:r>
              <a:rPr lang="en-US" altLang="ja-JP" sz="2000" dirty="0"/>
              <a:t>1</a:t>
            </a:r>
            <a:r>
              <a:rPr lang="ja-JP" altLang="en-US" sz="2000" dirty="0"/>
              <a:t>となるようにロードバランスする（スティッキーセッション）といった必要があり、何かと面倒です。そこで、セッション情報をアプリケーションサーバ以外の場所に切り出してしまおう、というときに</a:t>
            </a:r>
            <a:r>
              <a:rPr lang="en-US" altLang="ja-JP" sz="2000" dirty="0"/>
              <a:t>Spring Session</a:t>
            </a:r>
            <a:r>
              <a:rPr lang="ja-JP" altLang="en-US" sz="2000" dirty="0"/>
              <a:t>はいい感じに使えます。</a:t>
            </a:r>
            <a:endParaRPr lang="en-US" altLang="ja-JP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2A19F4-E417-4C5B-9B2B-F9DB07C0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0" b="17132"/>
          <a:stretch/>
        </p:blipFill>
        <p:spPr>
          <a:xfrm>
            <a:off x="827584" y="3933056"/>
            <a:ext cx="705678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Spring Data Redis</a:t>
            </a:r>
            <a:r>
              <a:rPr lang="ja-JP" altLang="en-US" sz="2400" dirty="0"/>
              <a:t>の利用（セッション管理）</a:t>
            </a:r>
            <a:endParaRPr lang="en-US" altLang="ja-JP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ja-JP" altLang="en-US" sz="2000" dirty="0"/>
              <a:t>依存関係の追加</a:t>
            </a:r>
            <a:endParaRPr lang="en-US" altLang="ja-JP" sz="2000" dirty="0"/>
          </a:p>
          <a:p>
            <a:pPr lvl="1"/>
            <a:r>
              <a:rPr kumimoji="1" lang="en-US" altLang="ja-JP" sz="1400" dirty="0"/>
              <a:t>maven</a:t>
            </a:r>
            <a:r>
              <a:rPr kumimoji="1" lang="ja-JP" altLang="en-US" sz="1400" dirty="0"/>
              <a:t>の場合</a:t>
            </a:r>
            <a:r>
              <a:rPr kumimoji="1" lang="en-US" altLang="ja-JP" sz="1400" dirty="0"/>
              <a:t>pom</a:t>
            </a:r>
            <a:r>
              <a:rPr kumimoji="1" lang="ja-JP" altLang="en-US" sz="1400" dirty="0"/>
              <a:t>に</a:t>
            </a:r>
            <a:r>
              <a:rPr kumimoji="1" lang="en-US" altLang="ja-JP" sz="1400" dirty="0"/>
              <a:t>spring-boot-starter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spring-boot-starter-</a:t>
            </a:r>
            <a:r>
              <a:rPr kumimoji="1" lang="en-US" altLang="ja-JP" sz="1400" dirty="0" err="1"/>
              <a:t>redis</a:t>
            </a:r>
            <a:r>
              <a:rPr kumimoji="1" lang="ja-JP" altLang="en-US" sz="1400" dirty="0"/>
              <a:t>を追加する。</a:t>
            </a:r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marL="0" indent="0">
              <a:buNone/>
            </a:pPr>
            <a:endParaRPr lang="en-US" altLang="ja-JP" sz="1800" dirty="0"/>
          </a:p>
          <a:p>
            <a:endParaRPr kumimoji="1" lang="en-US" altLang="ja-JP" sz="1800" dirty="0"/>
          </a:p>
          <a:p>
            <a:r>
              <a:rPr kumimoji="1" lang="ja-JP" altLang="en-US" sz="1800" dirty="0"/>
              <a:t>プロジェクトの設定</a:t>
            </a:r>
            <a:endParaRPr kumimoji="1" lang="en-US" altLang="ja-JP" sz="1800" dirty="0"/>
          </a:p>
          <a:p>
            <a:pPr lvl="1"/>
            <a:r>
              <a:rPr kumimoji="1" lang="en-US" altLang="ja-JP" sz="1400" dirty="0" err="1"/>
              <a:t>application.properties</a:t>
            </a:r>
            <a:r>
              <a:rPr kumimoji="1" lang="ja-JP" altLang="en-US" sz="1400" dirty="0"/>
              <a:t>に以下のように記載、コネクションプールの設定なども記載可能。</a:t>
            </a:r>
            <a:endParaRPr kumimoji="1" lang="en-US" altLang="ja-JP" sz="1400" dirty="0"/>
          </a:p>
          <a:p>
            <a:pPr lvl="1"/>
            <a:r>
              <a:rPr kumimoji="1" lang="ja-JP" altLang="en-US" sz="1400" dirty="0"/>
              <a:t>デフォルトでは</a:t>
            </a:r>
            <a:r>
              <a:rPr kumimoji="1" lang="en-US" altLang="ja-JP" sz="1400" dirty="0"/>
              <a:t>localhost:6379</a:t>
            </a:r>
            <a:r>
              <a:rPr kumimoji="1" lang="ja-JP" altLang="en-US" sz="1400" dirty="0"/>
              <a:t>に接続する。</a:t>
            </a:r>
          </a:p>
        </p:txBody>
      </p:sp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C82DD944-5E43-44BB-B874-B663B15B72B8}"/>
              </a:ext>
            </a:extLst>
          </p:cNvPr>
          <p:cNvSpPr/>
          <p:nvPr/>
        </p:nvSpPr>
        <p:spPr>
          <a:xfrm>
            <a:off x="827584" y="1628800"/>
            <a:ext cx="7704856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　　　　　　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spring-boot-starter-data-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org.springframework.session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spring-session-data-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ja-JP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3">
            <a:extLst>
              <a:ext uri="{FF2B5EF4-FFF2-40B4-BE49-F238E27FC236}">
                <a16:creationId xmlns:a16="http://schemas.microsoft.com/office/drawing/2014/main" id="{E7D1DC08-E674-4D88-85AB-BF629D97F445}"/>
              </a:ext>
            </a:extLst>
          </p:cNvPr>
          <p:cNvSpPr/>
          <p:nvPr/>
        </p:nvSpPr>
        <p:spPr>
          <a:xfrm>
            <a:off x="827584" y="4725144"/>
            <a:ext cx="7704856" cy="115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spring.session.store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-type=</a:t>
            </a:r>
            <a:r>
              <a:rPr lang="en-US" altLang="zh-CN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redis</a:t>
            </a:r>
            <a:endParaRPr lang="en-US" altLang="zh-CN" sz="14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spring.redis.host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localhost</a:t>
            </a:r>
          </a:p>
          <a:p>
            <a:pPr algn="l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spring.redis.port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2AA198"/>
                </a:solidFill>
                <a:latin typeface="Consolas" panose="020B0609020204030204" pitchFamily="49" charset="0"/>
              </a:rPr>
              <a:t>6379</a:t>
            </a:r>
            <a:endParaRPr lang="en-US" altLang="ja-JP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69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Spring Data Redis</a:t>
            </a:r>
            <a:r>
              <a:rPr lang="ja-JP" altLang="en-US" sz="2400" dirty="0"/>
              <a:t>の利用（セッション管理）</a:t>
            </a:r>
            <a:endParaRPr lang="en-US" altLang="ja-JP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Redis</a:t>
            </a:r>
            <a:r>
              <a:rPr lang="ja-JP" altLang="en-US" sz="2000" dirty="0"/>
              <a:t>セッションの導入</a:t>
            </a:r>
            <a:endParaRPr kumimoji="1" lang="en-US" altLang="ja-JP" sz="1400" dirty="0"/>
          </a:p>
          <a:p>
            <a:pPr lvl="1"/>
            <a:r>
              <a:rPr lang="ja-JP" altLang="en-US" sz="1400" dirty="0"/>
              <a:t>セッションタイムアウト（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maxInactiveIntervalInSeconds</a:t>
            </a:r>
            <a:r>
              <a:rPr lang="ja-JP" altLang="en-US" sz="14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に設定したい秒数を設定する</a:t>
            </a:r>
            <a:r>
              <a:rPr lang="ja-JP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800" dirty="0"/>
          </a:p>
          <a:p>
            <a:pPr marL="457200" lvl="1" indent="0">
              <a:buNone/>
            </a:pPr>
            <a:endParaRPr kumimoji="1" lang="en-US" altLang="ja-JP" sz="1800" dirty="0"/>
          </a:p>
          <a:p>
            <a:r>
              <a:rPr lang="ja-JP" altLang="en-US" sz="1800" dirty="0"/>
              <a:t>セッションの取得と利用</a:t>
            </a:r>
            <a:endParaRPr kumimoji="1" lang="en-US" altLang="ja-JP" sz="1800" dirty="0"/>
          </a:p>
        </p:txBody>
      </p:sp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C82DD944-5E43-44BB-B874-B663B15B72B8}"/>
              </a:ext>
            </a:extLst>
          </p:cNvPr>
          <p:cNvSpPr/>
          <p:nvPr/>
        </p:nvSpPr>
        <p:spPr>
          <a:xfrm>
            <a:off x="827584" y="1772816"/>
            <a:ext cx="7704856" cy="115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pPr algn="l"/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@EnableRedisHttpSession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(maxInactiveIntervalInSeconds = 1800)</a:t>
            </a:r>
          </a:p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HttpSessionConfig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正方形/長方形 3">
            <a:extLst>
              <a:ext uri="{FF2B5EF4-FFF2-40B4-BE49-F238E27FC236}">
                <a16:creationId xmlns:a16="http://schemas.microsoft.com/office/drawing/2014/main" id="{56E62C67-B586-4A3B-AF27-2803BDB99923}"/>
              </a:ext>
            </a:extLst>
          </p:cNvPr>
          <p:cNvSpPr/>
          <p:nvPr/>
        </p:nvSpPr>
        <p:spPr>
          <a:xfrm>
            <a:off x="805260" y="3727326"/>
            <a:ext cx="7704856" cy="229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RedisSessionManager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  * セッション</a:t>
            </a:r>
          </a:p>
          <a:p>
            <a:pPr algn="l"/>
            <a:r>
              <a:rPr lang="zh-CN" alt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  *</a:t>
            </a:r>
            <a:r>
              <a:rPr lang="en-US" altLang="zh-CN" sz="12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HttpSession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C0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｝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4226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rgbClr val="FF0000"/>
          </a:solidFill>
        </a:ln>
      </a:spPr>
      <a:bodyPr rot="0" spcFirstLastPara="0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kumimoji="1" sz="1200" b="0" cap="none" spc="0" dirty="0">
            <a:ln w="0"/>
            <a:solidFill>
              <a:srgbClr val="FF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19972</TotalTime>
  <Words>877</Words>
  <Application>Microsoft Office PowerPoint</Application>
  <PresentationFormat>全屏显示(4:3)</PresentationFormat>
  <Paragraphs>88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Helvetica Neue</vt:lpstr>
      <vt:lpstr>HG丸ｺﾞｼｯｸM-PRO</vt:lpstr>
      <vt:lpstr>メイリオ</vt:lpstr>
      <vt:lpstr>Arial</vt:lpstr>
      <vt:lpstr>Arial Black</vt:lpstr>
      <vt:lpstr>Consolas</vt:lpstr>
      <vt:lpstr>Helvetica</vt:lpstr>
      <vt:lpstr>Times New Roman</vt:lpstr>
      <vt:lpstr>Wingdings</vt:lpstr>
      <vt:lpstr>Pixel</vt:lpstr>
      <vt:lpstr>Ｓｐｒｉｎｇ開発レッスン⑥</vt:lpstr>
      <vt:lpstr>目次</vt:lpstr>
      <vt:lpstr>Redisとは</vt:lpstr>
      <vt:lpstr>Redisの特長</vt:lpstr>
      <vt:lpstr>Spring Sessionとは</vt:lpstr>
      <vt:lpstr>Spring Data Redisの利用（セッション管理）</vt:lpstr>
      <vt:lpstr>Spring Data Redisの利用（セッション管理）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フロントシステム</dc:title>
  <dc:creator>CA20079</dc:creator>
  <cp:lastModifiedBy>Liu Zhao</cp:lastModifiedBy>
  <cp:revision>914</cp:revision>
  <dcterms:created xsi:type="dcterms:W3CDTF">2008-09-10T09:21:12Z</dcterms:created>
  <dcterms:modified xsi:type="dcterms:W3CDTF">2020-07-19T06:40:55Z</dcterms:modified>
</cp:coreProperties>
</file>