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67" r:id="rId1"/>
  </p:sldMasterIdLst>
  <p:notesMasterIdLst>
    <p:notesMasterId r:id="rId11"/>
  </p:notesMasterIdLst>
  <p:handoutMasterIdLst>
    <p:handoutMasterId r:id="rId12"/>
  </p:handoutMasterIdLst>
  <p:sldIdLst>
    <p:sldId id="282" r:id="rId2"/>
    <p:sldId id="284" r:id="rId3"/>
    <p:sldId id="285" r:id="rId4"/>
    <p:sldId id="306" r:id="rId5"/>
    <p:sldId id="307" r:id="rId6"/>
    <p:sldId id="308" r:id="rId7"/>
    <p:sldId id="309" r:id="rId8"/>
    <p:sldId id="310" r:id="rId9"/>
    <p:sldId id="311" r:id="rId10"/>
  </p:sldIdLst>
  <p:sldSz cx="9144000" cy="6858000" type="screen4x3"/>
  <p:notesSz cx="7099300" cy="10234613"/>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CC"/>
    <a:srgbClr val="B4EAE7"/>
    <a:srgbClr val="0000FF"/>
    <a:srgbClr val="CCECFF"/>
    <a:srgbClr val="FF33CC"/>
    <a:srgbClr val="FFCC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5747" autoAdjust="0"/>
  </p:normalViewPr>
  <p:slideViewPr>
    <p:cSldViewPr>
      <p:cViewPr varScale="1">
        <p:scale>
          <a:sx n="95" d="100"/>
          <a:sy n="95" d="100"/>
        </p:scale>
        <p:origin x="1068"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1044"/>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449" tIns="47724" rIns="95449" bIns="47724" numCol="1" anchor="t" anchorCtr="0" compatLnSpc="1">
            <a:prstTxWarp prst="textNoShape">
              <a:avLst/>
            </a:prstTxWarp>
          </a:bodyPr>
          <a:lstStyle>
            <a:lvl1pPr algn="l" defTabSz="954088" eaLnBrk="0" hangingPunct="0">
              <a:spcBef>
                <a:spcPct val="0"/>
              </a:spcBef>
              <a:defRPr sz="1300">
                <a:latin typeface="メイリオ"/>
                <a:ea typeface="メイリオ"/>
                <a:cs typeface="メイリオ"/>
              </a:defRPr>
            </a:lvl1pPr>
          </a:lstStyle>
          <a:p>
            <a:pPr>
              <a:defRPr/>
            </a:pPr>
            <a:endParaRPr lang="en-US" altLang="ja-JP"/>
          </a:p>
        </p:txBody>
      </p:sp>
      <p:sp>
        <p:nvSpPr>
          <p:cNvPr id="33795"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5449" tIns="47724" rIns="95449" bIns="47724" numCol="1" anchor="t" anchorCtr="0" compatLnSpc="1">
            <a:prstTxWarp prst="textNoShape">
              <a:avLst/>
            </a:prstTxWarp>
          </a:bodyPr>
          <a:lstStyle>
            <a:lvl1pPr algn="r" defTabSz="954088" eaLnBrk="0" hangingPunct="0">
              <a:spcBef>
                <a:spcPct val="0"/>
              </a:spcBef>
              <a:defRPr sz="1300">
                <a:latin typeface="メイリオ"/>
                <a:ea typeface="メイリオ"/>
                <a:cs typeface="メイリオ"/>
              </a:defRPr>
            </a:lvl1pPr>
          </a:lstStyle>
          <a:p>
            <a:pPr>
              <a:defRPr/>
            </a:pPr>
            <a:fld id="{35AC1287-B84D-43A1-9A5E-70B944596FD6}" type="datetime1">
              <a:rPr lang="en-US"/>
              <a:pPr>
                <a:defRPr/>
              </a:pPr>
              <a:t>7/18/2020</a:t>
            </a:fld>
            <a:endParaRPr lang="en-US" altLang="ja-JP"/>
          </a:p>
        </p:txBody>
      </p:sp>
      <p:sp>
        <p:nvSpPr>
          <p:cNvPr id="33796"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5449" tIns="47724" rIns="95449" bIns="47724" numCol="1" anchor="b" anchorCtr="0" compatLnSpc="1">
            <a:prstTxWarp prst="textNoShape">
              <a:avLst/>
            </a:prstTxWarp>
          </a:bodyPr>
          <a:lstStyle>
            <a:lvl1pPr algn="l" defTabSz="954088" eaLnBrk="0" hangingPunct="0">
              <a:spcBef>
                <a:spcPct val="0"/>
              </a:spcBef>
              <a:defRPr sz="1300">
                <a:latin typeface="メイリオ"/>
                <a:ea typeface="メイリオ"/>
                <a:cs typeface="メイリオ"/>
              </a:defRPr>
            </a:lvl1pPr>
          </a:lstStyle>
          <a:p>
            <a:pPr>
              <a:defRPr/>
            </a:pPr>
            <a:endParaRPr lang="en-US" altLang="ja-JP"/>
          </a:p>
        </p:txBody>
      </p:sp>
      <p:sp>
        <p:nvSpPr>
          <p:cNvPr id="33797"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5449" tIns="47724" rIns="95449" bIns="47724" numCol="1" anchor="b" anchorCtr="0" compatLnSpc="1">
            <a:prstTxWarp prst="textNoShape">
              <a:avLst/>
            </a:prstTxWarp>
          </a:bodyPr>
          <a:lstStyle>
            <a:lvl1pPr algn="r" defTabSz="954088" eaLnBrk="0" hangingPunct="0">
              <a:defRPr sz="1300">
                <a:latin typeface="メイリオ" panose="020B0604030504040204" pitchFamily="50" charset="-128"/>
                <a:ea typeface="メイリオ" panose="020B0604030504040204" pitchFamily="50" charset="-128"/>
              </a:defRPr>
            </a:lvl1pPr>
          </a:lstStyle>
          <a:p>
            <a:pPr>
              <a:defRPr/>
            </a:pPr>
            <a:fld id="{EE47639F-280E-4BDD-8720-3225E88053C5}" type="slidenum">
              <a:rPr lang="ja-JP" altLang="en-US"/>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lvl1pPr defTabSz="954088" eaLnBrk="1" hangingPunct="1">
              <a:defRPr sz="1300">
                <a:ea typeface="メイリオ" panose="020B0604030504040204" pitchFamily="50" charset="-128"/>
              </a:defRPr>
            </a:lvl1pPr>
          </a:lstStyle>
          <a:p>
            <a:pPr>
              <a:defRPr/>
            </a:pPr>
            <a:endParaRPr lang="en-US" altLang="ja-JP"/>
          </a:p>
        </p:txBody>
      </p:sp>
      <p:sp>
        <p:nvSpPr>
          <p:cNvPr id="7171" name="Rectangle 3"/>
          <p:cNvSpPr>
            <a:spLocks noGrp="1" noChangeArrowheads="1"/>
          </p:cNvSpPr>
          <p:nvPr>
            <p:ph type="dt" idx="1"/>
          </p:nvPr>
        </p:nvSpPr>
        <p:spPr bwMode="auto">
          <a:xfrm>
            <a:off x="4021138" y="0"/>
            <a:ext cx="3076575" cy="512763"/>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lvl1pPr algn="r" defTabSz="954088" eaLnBrk="1" hangingPunct="1">
              <a:defRPr sz="1300">
                <a:ea typeface="メイリオ" panose="020B0604030504040204" pitchFamily="50" charset="-128"/>
              </a:defRPr>
            </a:lvl1pPr>
          </a:lstStyle>
          <a:p>
            <a:pPr>
              <a:defRPr/>
            </a:pPr>
            <a:fld id="{A53D25D4-035E-4204-80B9-F69F23E5D5C7}" type="datetime1">
              <a:rPr lang="en-US" altLang="ja-JP"/>
              <a:pPr>
                <a:defRPr/>
              </a:pPr>
              <a:t>7/18/2020</a:t>
            </a:fld>
            <a:endParaRPr lang="en-US" altLang="ja-JP"/>
          </a:p>
        </p:txBody>
      </p:sp>
      <p:sp>
        <p:nvSpPr>
          <p:cNvPr id="30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7174"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p:spPr>
        <p:txBody>
          <a:bodyPr vert="horz" wrap="square" lIns="95449" tIns="47724" rIns="95449" bIns="47724" numCol="1" anchor="b" anchorCtr="0" compatLnSpc="1">
            <a:prstTxWarp prst="textNoShape">
              <a:avLst/>
            </a:prstTxWarp>
          </a:bodyPr>
          <a:lstStyle>
            <a:lvl1pPr defTabSz="954088" eaLnBrk="1" hangingPunct="1">
              <a:defRPr sz="1300">
                <a:ea typeface="メイリオ" panose="020B0604030504040204" pitchFamily="50" charset="-128"/>
              </a:defRPr>
            </a:lvl1pPr>
          </a:lstStyle>
          <a:p>
            <a:pPr>
              <a:defRPr/>
            </a:pPr>
            <a:endParaRPr lang="en-US" altLang="ja-JP"/>
          </a:p>
        </p:txBody>
      </p:sp>
      <p:sp>
        <p:nvSpPr>
          <p:cNvPr id="7175"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p:spPr>
        <p:txBody>
          <a:bodyPr vert="horz" wrap="square" lIns="95449" tIns="47724" rIns="95449" bIns="47724" numCol="1" anchor="b" anchorCtr="0" compatLnSpc="1">
            <a:prstTxWarp prst="textNoShape">
              <a:avLst/>
            </a:prstTxWarp>
          </a:bodyPr>
          <a:lstStyle>
            <a:lvl1pPr algn="r" defTabSz="954088" eaLnBrk="1" hangingPunct="1">
              <a:defRPr sz="1300"/>
            </a:lvl1pPr>
          </a:lstStyle>
          <a:p>
            <a:pPr>
              <a:defRPr/>
            </a:pPr>
            <a:fld id="{D4704E2B-4276-456B-BBDD-F5DDC804B35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333333"/>
                </a:solidFill>
                <a:effectLst/>
                <a:latin typeface="Verdana" panose="020B0604030504040204" pitchFamily="34" charset="0"/>
              </a:rPr>
              <a:t>传播行为</a:t>
            </a:r>
          </a:p>
          <a:p>
            <a:pPr algn="l"/>
            <a:r>
              <a:rPr lang="zh-CN" altLang="en-US" b="0" i="0" dirty="0">
                <a:solidFill>
                  <a:srgbClr val="333333"/>
                </a:solidFill>
                <a:effectLst/>
                <a:latin typeface="Verdana" panose="020B0604030504040204" pitchFamily="34" charset="0"/>
              </a:rPr>
              <a:t>事务的第一个方面是传播行为。传播行为定义关于客户端和被调用方法的事务边界。</a:t>
            </a:r>
            <a:r>
              <a:rPr lang="en-US" altLang="zh-CN" b="0" i="0" dirty="0">
                <a:solidFill>
                  <a:srgbClr val="333333"/>
                </a:solidFill>
                <a:effectLst/>
                <a:latin typeface="Verdana" panose="020B0604030504040204" pitchFamily="34" charset="0"/>
              </a:rPr>
              <a:t>Spring</a:t>
            </a:r>
            <a:r>
              <a:rPr lang="zh-CN" altLang="en-US" b="0" i="0" dirty="0">
                <a:solidFill>
                  <a:srgbClr val="333333"/>
                </a:solidFill>
                <a:effectLst/>
                <a:latin typeface="Verdana" panose="020B0604030504040204" pitchFamily="34" charset="0"/>
              </a:rPr>
              <a:t>定义了</a:t>
            </a:r>
            <a:r>
              <a:rPr lang="en-US" altLang="zh-CN" b="0" i="0" dirty="0">
                <a:solidFill>
                  <a:srgbClr val="333333"/>
                </a:solidFill>
                <a:effectLst/>
                <a:latin typeface="Verdana" panose="020B0604030504040204" pitchFamily="34" charset="0"/>
              </a:rPr>
              <a:t>7</a:t>
            </a:r>
            <a:r>
              <a:rPr lang="zh-CN" altLang="en-US" b="0" i="0" dirty="0">
                <a:solidFill>
                  <a:srgbClr val="333333"/>
                </a:solidFill>
                <a:effectLst/>
                <a:latin typeface="Verdana" panose="020B0604030504040204" pitchFamily="34" charset="0"/>
              </a:rPr>
              <a:t>中传播行为。</a:t>
            </a:r>
          </a:p>
          <a:p>
            <a:pPr algn="l"/>
            <a:r>
              <a:rPr lang="zh-CN" altLang="en-US" b="1" dirty="0">
                <a:effectLst/>
              </a:rPr>
              <a:t>传播行为意义</a:t>
            </a:r>
            <a:endParaRPr lang="en-US" altLang="zh-CN" b="1" dirty="0">
              <a:effectLst/>
            </a:endParaRPr>
          </a:p>
          <a:p>
            <a:pPr algn="l"/>
            <a:r>
              <a:rPr lang="en-US" altLang="zh-CN" b="1" dirty="0">
                <a:effectLst/>
              </a:rPr>
              <a:t>PROPAGATION_REQUIRES</a:t>
            </a:r>
            <a:r>
              <a:rPr lang="zh-CN" altLang="en-US" dirty="0">
                <a:effectLst/>
              </a:rPr>
              <a:t>表示当前方法必须在一个事务中运行。如果一个现有事务正在进行中，该方法将在那个事务中运行，否则就要开始一个新事务。</a:t>
            </a:r>
            <a:endParaRPr lang="en-US" altLang="zh-CN" dirty="0">
              <a:effectLst/>
            </a:endParaRPr>
          </a:p>
          <a:p>
            <a:pPr algn="l"/>
            <a:r>
              <a:rPr lang="en-US" altLang="zh-CN" b="1" dirty="0">
                <a:effectLst/>
              </a:rPr>
              <a:t>PROPAGATION_SUPPORTS</a:t>
            </a:r>
            <a:r>
              <a:rPr lang="zh-CN" altLang="en-US" dirty="0">
                <a:effectLst/>
              </a:rPr>
              <a:t>表示当前方法不需要事务性上下文，但是如果有一个事务已经在运行的话，它也可以在这个事务里运行。</a:t>
            </a:r>
            <a:endParaRPr lang="en-US" altLang="zh-CN" dirty="0">
              <a:effectLst/>
            </a:endParaRPr>
          </a:p>
          <a:p>
            <a:pPr algn="l"/>
            <a:r>
              <a:rPr lang="en-US" altLang="zh-CN" b="1" dirty="0">
                <a:effectLst/>
              </a:rPr>
              <a:t>PROPAGATION_MANDATORY</a:t>
            </a:r>
            <a:r>
              <a:rPr lang="zh-CN" altLang="en-US" dirty="0">
                <a:effectLst/>
              </a:rPr>
              <a:t>表示该方法必须运行在一个事务中。如果当前没有事务正在发生，将抛出一个异常。</a:t>
            </a:r>
            <a:endParaRPr lang="en-US" altLang="zh-CN" dirty="0">
              <a:effectLst/>
            </a:endParaRPr>
          </a:p>
          <a:p>
            <a:pPr algn="l"/>
            <a:r>
              <a:rPr lang="en-US" altLang="zh-CN" b="1" dirty="0">
                <a:effectLst/>
              </a:rPr>
              <a:t>PROPAGATION_REQUIRES_NEW</a:t>
            </a:r>
            <a:r>
              <a:rPr lang="zh-CN" altLang="en-US" dirty="0">
                <a:effectLst/>
              </a:rPr>
              <a:t>表示当前方法必须在它自己的事务里运行。一个新的事务将被启动，而且如果有一个现有事务在运行的话，则将在这个方法运行期间被挂起。</a:t>
            </a:r>
            <a:r>
              <a:rPr lang="en-US" altLang="zh-CN" b="1" dirty="0">
                <a:effectLst/>
              </a:rPr>
              <a:t>PROPAGATION_NOT_SUPPORTED</a:t>
            </a:r>
            <a:r>
              <a:rPr lang="zh-CN" altLang="en-US" dirty="0">
                <a:effectLst/>
              </a:rPr>
              <a:t>表示当前方法不需要事务性上下文，但是如果有一个事务已经在运行的话，它也可以在这个事务里运行。</a:t>
            </a:r>
            <a:endParaRPr lang="en-US" altLang="zh-CN" dirty="0">
              <a:effectLst/>
            </a:endParaRPr>
          </a:p>
          <a:p>
            <a:pPr algn="l"/>
            <a:r>
              <a:rPr lang="en-US" altLang="zh-CN" b="1" dirty="0">
                <a:effectLst/>
              </a:rPr>
              <a:t>PROPAGATION_NEVER</a:t>
            </a:r>
            <a:r>
              <a:rPr lang="zh-CN" altLang="en-US" dirty="0">
                <a:effectLst/>
              </a:rPr>
              <a:t>表示当前的方法不应该在一个事务中运行。如果一个事务正在进行，则会抛出一个异常。</a:t>
            </a:r>
            <a:endParaRPr lang="en-US" altLang="zh-CN" dirty="0">
              <a:effectLst/>
            </a:endParaRPr>
          </a:p>
          <a:p>
            <a:pPr algn="l"/>
            <a:r>
              <a:rPr lang="en-US" altLang="zh-CN" b="1" dirty="0">
                <a:effectLst/>
              </a:rPr>
              <a:t>PROPAGATION_NESTED</a:t>
            </a:r>
            <a:r>
              <a:rPr lang="zh-CN" altLang="en-US" dirty="0">
                <a:effectLst/>
              </a:rPr>
              <a:t>表示如果当前正有一个事务在进行中，则该方法应当运行在一个嵌套式事务中。被嵌套的事务可以独立于封装事务进行提交或回滚。如果封装事务不存在，行为就像</a:t>
            </a:r>
            <a:r>
              <a:rPr lang="en-US" altLang="zh-CN" dirty="0">
                <a:effectLst/>
              </a:rPr>
              <a:t>PROPAGATION_REQUIRES</a:t>
            </a:r>
            <a:r>
              <a:rPr lang="zh-CN" altLang="en-US" dirty="0">
                <a:effectLst/>
              </a:rPr>
              <a:t>一样。</a:t>
            </a:r>
            <a:r>
              <a:rPr lang="zh-CN" altLang="en-US" b="0" i="0" dirty="0">
                <a:solidFill>
                  <a:srgbClr val="333333"/>
                </a:solidFill>
                <a:effectLst/>
                <a:latin typeface="Verdana" panose="020B0604030504040204" pitchFamily="34" charset="0"/>
              </a:rPr>
              <a:t>传播规则回答了这样一个问题，就是一个新的事务应该被启动还是被挂起，或者是一个方法是否应该在事务性上下文中运行。</a:t>
            </a:r>
          </a:p>
          <a:p>
            <a:endParaRPr lang="zh-CN" altLang="en-US" dirty="0"/>
          </a:p>
        </p:txBody>
      </p:sp>
      <p:sp>
        <p:nvSpPr>
          <p:cNvPr id="4" name="灯片编号占位符 3"/>
          <p:cNvSpPr>
            <a:spLocks noGrp="1"/>
          </p:cNvSpPr>
          <p:nvPr>
            <p:ph type="sldNum" sz="quarter" idx="5"/>
          </p:nvPr>
        </p:nvSpPr>
        <p:spPr/>
        <p:txBody>
          <a:bodyPr/>
          <a:lstStyle/>
          <a:p>
            <a:pPr>
              <a:defRPr/>
            </a:pPr>
            <a:fld id="{D4704E2B-4276-456B-BBDD-F5DDC804B355}" type="slidenum">
              <a:rPr lang="en-US" altLang="ja-JP" smtClean="0"/>
              <a:pPr>
                <a:defRPr/>
              </a:pPr>
              <a:t>6</a:t>
            </a:fld>
            <a:endParaRPr lang="en-US" altLang="ja-JP"/>
          </a:p>
        </p:txBody>
      </p:sp>
    </p:spTree>
    <p:extLst>
      <p:ext uri="{BB962C8B-B14F-4D97-AF65-F5344CB8AC3E}">
        <p14:creationId xmlns:p14="http://schemas.microsoft.com/office/powerpoint/2010/main" val="140921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333333"/>
                </a:solidFill>
                <a:effectLst/>
                <a:latin typeface="Verdana" panose="020B0604030504040204" pitchFamily="34" charset="0"/>
              </a:rPr>
              <a:t>隔离级别</a:t>
            </a:r>
          </a:p>
          <a:p>
            <a:pPr algn="l"/>
            <a:r>
              <a:rPr lang="zh-CN" altLang="en-US" b="0" i="0" dirty="0">
                <a:solidFill>
                  <a:srgbClr val="333333"/>
                </a:solidFill>
                <a:effectLst/>
                <a:latin typeface="Verdana" panose="020B0604030504040204" pitchFamily="34" charset="0"/>
              </a:rPr>
              <a:t>声明式事务的第二个方面是隔离级别。隔离级别定义一个事务可能受其他并发事务活动活动影响的程度。另一种考虑一个事务的隔离级别的方式，是把它想象为那个事务对于事物处理数据的自私程度。</a:t>
            </a:r>
          </a:p>
          <a:p>
            <a:pPr algn="l"/>
            <a:r>
              <a:rPr lang="zh-CN" altLang="en-US" b="0" i="0" dirty="0">
                <a:solidFill>
                  <a:srgbClr val="333333"/>
                </a:solidFill>
                <a:effectLst/>
                <a:latin typeface="Verdana" panose="020B0604030504040204" pitchFamily="34" charset="0"/>
              </a:rPr>
              <a:t>在一个典型的应用程序中，多个事务同时运行，经常会为了完成他们的工作而操作同一个数据。并发虽然是必需的，但是会导致一下问题：</a:t>
            </a:r>
          </a:p>
          <a:p>
            <a:pPr algn="l">
              <a:buFont typeface="Arial" panose="020B0604020202020204" pitchFamily="34" charset="0"/>
              <a:buChar char="•"/>
            </a:pPr>
            <a:r>
              <a:rPr lang="zh-CN" altLang="en-US" b="0" i="0" dirty="0">
                <a:solidFill>
                  <a:srgbClr val="333333"/>
                </a:solidFill>
                <a:effectLst/>
                <a:latin typeface="Verdana" panose="020B0604030504040204" pitchFamily="34" charset="0"/>
              </a:rPr>
              <a:t>脏读（</a:t>
            </a:r>
            <a:r>
              <a:rPr lang="en-US" altLang="zh-CN" b="0" i="0" dirty="0">
                <a:solidFill>
                  <a:srgbClr val="333333"/>
                </a:solidFill>
                <a:effectLst/>
                <a:latin typeface="Verdana" panose="020B0604030504040204" pitchFamily="34" charset="0"/>
              </a:rPr>
              <a:t>Dirty read</a:t>
            </a:r>
            <a:r>
              <a:rPr lang="zh-CN" altLang="en-US" b="0" i="0" dirty="0">
                <a:solidFill>
                  <a:srgbClr val="333333"/>
                </a:solidFill>
                <a:effectLst/>
                <a:latin typeface="Verdana" panose="020B0604030504040204" pitchFamily="34" charset="0"/>
              </a:rPr>
              <a:t>）</a:t>
            </a:r>
            <a:r>
              <a:rPr lang="en-US" altLang="zh-CN" b="0" i="0" dirty="0">
                <a:solidFill>
                  <a:srgbClr val="333333"/>
                </a:solidFill>
                <a:effectLst/>
                <a:latin typeface="Verdana" panose="020B0604030504040204" pitchFamily="34" charset="0"/>
              </a:rPr>
              <a:t>-- </a:t>
            </a:r>
            <a:r>
              <a:rPr lang="zh-CN" altLang="en-US" b="0" i="0" dirty="0">
                <a:solidFill>
                  <a:srgbClr val="333333"/>
                </a:solidFill>
                <a:effectLst/>
                <a:latin typeface="Verdana" panose="020B0604030504040204" pitchFamily="34" charset="0"/>
              </a:rPr>
              <a:t>脏读发生在一个事务读取了被另一个事务改写但尚未提交的数据时。如果这些改变在稍后被回滚了，那么第一个事务读取的数据就会是无效的。</a:t>
            </a:r>
          </a:p>
          <a:p>
            <a:pPr algn="l">
              <a:buFont typeface="Arial" panose="020B0604020202020204" pitchFamily="34" charset="0"/>
              <a:buChar char="•"/>
            </a:pPr>
            <a:r>
              <a:rPr lang="zh-CN" altLang="en-US" b="0" i="0" dirty="0">
                <a:solidFill>
                  <a:srgbClr val="333333"/>
                </a:solidFill>
                <a:effectLst/>
                <a:latin typeface="Verdana" panose="020B0604030504040204" pitchFamily="34" charset="0"/>
              </a:rPr>
              <a:t>不可重复读（</a:t>
            </a:r>
            <a:r>
              <a:rPr lang="en-US" altLang="zh-CN" b="0" i="0" dirty="0">
                <a:solidFill>
                  <a:srgbClr val="333333"/>
                </a:solidFill>
                <a:effectLst/>
                <a:latin typeface="Verdana" panose="020B0604030504040204" pitchFamily="34" charset="0"/>
              </a:rPr>
              <a:t>Nonrepeatable read</a:t>
            </a:r>
            <a:r>
              <a:rPr lang="zh-CN" altLang="en-US" b="0" i="0" dirty="0">
                <a:solidFill>
                  <a:srgbClr val="333333"/>
                </a:solidFill>
                <a:effectLst/>
                <a:latin typeface="Verdana" panose="020B0604030504040204" pitchFamily="34" charset="0"/>
              </a:rPr>
              <a:t>）</a:t>
            </a:r>
            <a:r>
              <a:rPr lang="en-US" altLang="zh-CN" b="0" i="0" dirty="0">
                <a:solidFill>
                  <a:srgbClr val="333333"/>
                </a:solidFill>
                <a:effectLst/>
                <a:latin typeface="Verdana" panose="020B0604030504040204" pitchFamily="34" charset="0"/>
              </a:rPr>
              <a:t>-- </a:t>
            </a:r>
            <a:r>
              <a:rPr lang="zh-CN" altLang="en-US" b="0" i="0" dirty="0">
                <a:solidFill>
                  <a:srgbClr val="333333"/>
                </a:solidFill>
                <a:effectLst/>
                <a:latin typeface="Verdana" panose="020B0604030504040204" pitchFamily="34" charset="0"/>
              </a:rPr>
              <a:t>不可重复读发生在一个事务执行相同的查询两次或两次以上，但每次查询结果都不相同时。这通常是由于另一个并发事务在两次查询之间更新了数据。</a:t>
            </a:r>
          </a:p>
          <a:p>
            <a:pPr algn="l">
              <a:buFont typeface="Arial" panose="020B0604020202020204" pitchFamily="34" charset="0"/>
              <a:buChar char="•"/>
            </a:pPr>
            <a:r>
              <a:rPr lang="zh-CN" altLang="en-US" b="0" i="0" dirty="0">
                <a:solidFill>
                  <a:srgbClr val="333333"/>
                </a:solidFill>
                <a:effectLst/>
                <a:latin typeface="Verdana" panose="020B0604030504040204" pitchFamily="34" charset="0"/>
              </a:rPr>
              <a:t>幻影读（</a:t>
            </a:r>
            <a:r>
              <a:rPr lang="en-US" altLang="zh-CN" b="0" i="0" dirty="0">
                <a:solidFill>
                  <a:srgbClr val="333333"/>
                </a:solidFill>
                <a:effectLst/>
                <a:latin typeface="Verdana" panose="020B0604030504040204" pitchFamily="34" charset="0"/>
              </a:rPr>
              <a:t>Phantom reads</a:t>
            </a:r>
            <a:r>
              <a:rPr lang="zh-CN" altLang="en-US" b="0" i="0" dirty="0">
                <a:solidFill>
                  <a:srgbClr val="333333"/>
                </a:solidFill>
                <a:effectLst/>
                <a:latin typeface="Verdana" panose="020B0604030504040204" pitchFamily="34" charset="0"/>
              </a:rPr>
              <a:t>）</a:t>
            </a:r>
            <a:r>
              <a:rPr lang="en-US" altLang="zh-CN" b="0" i="0" dirty="0">
                <a:solidFill>
                  <a:srgbClr val="333333"/>
                </a:solidFill>
                <a:effectLst/>
                <a:latin typeface="Verdana" panose="020B0604030504040204" pitchFamily="34" charset="0"/>
              </a:rPr>
              <a:t>-- </a:t>
            </a:r>
            <a:r>
              <a:rPr lang="zh-CN" altLang="en-US" b="0" i="0" dirty="0">
                <a:solidFill>
                  <a:srgbClr val="333333"/>
                </a:solidFill>
                <a:effectLst/>
                <a:latin typeface="Verdana" panose="020B0604030504040204" pitchFamily="34" charset="0"/>
              </a:rPr>
              <a:t>幻影读和不可重复读相似。当一个事务（</a:t>
            </a:r>
            <a:r>
              <a:rPr lang="en-US" altLang="zh-CN" b="0" i="0" dirty="0">
                <a:solidFill>
                  <a:srgbClr val="333333"/>
                </a:solidFill>
                <a:effectLst/>
                <a:latin typeface="Verdana" panose="020B0604030504040204" pitchFamily="34" charset="0"/>
              </a:rPr>
              <a:t>T1</a:t>
            </a:r>
            <a:r>
              <a:rPr lang="zh-CN" altLang="en-US" b="0" i="0" dirty="0">
                <a:solidFill>
                  <a:srgbClr val="333333"/>
                </a:solidFill>
                <a:effectLst/>
                <a:latin typeface="Verdana" panose="020B0604030504040204" pitchFamily="34" charset="0"/>
              </a:rPr>
              <a:t>）读取几行记录后，另一个并发事务（</a:t>
            </a:r>
            <a:r>
              <a:rPr lang="en-US" altLang="zh-CN" b="0" i="0" dirty="0">
                <a:solidFill>
                  <a:srgbClr val="333333"/>
                </a:solidFill>
                <a:effectLst/>
                <a:latin typeface="Verdana" panose="020B0604030504040204" pitchFamily="34" charset="0"/>
              </a:rPr>
              <a:t>T2</a:t>
            </a:r>
            <a:r>
              <a:rPr lang="zh-CN" altLang="en-US" b="0" i="0" dirty="0">
                <a:solidFill>
                  <a:srgbClr val="333333"/>
                </a:solidFill>
                <a:effectLst/>
                <a:latin typeface="Verdana" panose="020B0604030504040204" pitchFamily="34" charset="0"/>
              </a:rPr>
              <a:t>）插入了一些记录时，幻影读就发生了。在后来的查询中，第一个事务（</a:t>
            </a:r>
            <a:r>
              <a:rPr lang="en-US" altLang="zh-CN" b="0" i="0" dirty="0">
                <a:solidFill>
                  <a:srgbClr val="333333"/>
                </a:solidFill>
                <a:effectLst/>
                <a:latin typeface="Verdana" panose="020B0604030504040204" pitchFamily="34" charset="0"/>
              </a:rPr>
              <a:t>T1</a:t>
            </a:r>
            <a:r>
              <a:rPr lang="zh-CN" altLang="en-US" b="0" i="0" dirty="0">
                <a:solidFill>
                  <a:srgbClr val="333333"/>
                </a:solidFill>
                <a:effectLst/>
                <a:latin typeface="Verdana" panose="020B0604030504040204" pitchFamily="34" charset="0"/>
              </a:rPr>
              <a:t>）就会发现一些原来没有的额外记录。</a:t>
            </a:r>
          </a:p>
          <a:p>
            <a:pPr algn="l"/>
            <a:r>
              <a:rPr lang="zh-CN" altLang="en-US" b="0" i="0" dirty="0">
                <a:solidFill>
                  <a:srgbClr val="333333"/>
                </a:solidFill>
                <a:effectLst/>
                <a:latin typeface="Verdana" panose="020B0604030504040204" pitchFamily="34" charset="0"/>
              </a:rPr>
              <a:t>在理想状态下，事务之间将完全隔离，从而可以防止这些问题发生。然而，完全隔离会影响性能，因为隔离经常牵扯到锁定在数据库中的记录（而且有时是锁定完整的数据表）。侵占性的锁定会阻碍并发，要求事务相互等待来完成工作。</a:t>
            </a:r>
          </a:p>
          <a:p>
            <a:pPr algn="l"/>
            <a:r>
              <a:rPr lang="zh-CN" altLang="en-US" b="0" i="0" dirty="0">
                <a:solidFill>
                  <a:srgbClr val="333333"/>
                </a:solidFill>
                <a:effectLst/>
                <a:latin typeface="Verdana" panose="020B0604030504040204" pitchFamily="34" charset="0"/>
              </a:rPr>
              <a:t>考虑到完全隔离会影响性能，而且并不是所有应用程序都要求完全隔离，所以有时可以在事务隔离方面灵活处理。因此，就会有好几个隔离级别。</a:t>
            </a:r>
            <a:endParaRPr lang="en-US" altLang="zh-CN" b="1" dirty="0">
              <a:effectLst/>
            </a:endParaRPr>
          </a:p>
          <a:p>
            <a:endParaRPr lang="en-US" altLang="zh-CN" b="1" dirty="0">
              <a:effectLst/>
            </a:endParaRPr>
          </a:p>
          <a:p>
            <a:r>
              <a:rPr lang="zh-CN" altLang="en-US" b="1" dirty="0">
                <a:effectLst/>
              </a:rPr>
              <a:t>隔离级别含义</a:t>
            </a:r>
            <a:endParaRPr lang="en-US" altLang="zh-CN" b="1" dirty="0">
              <a:effectLst/>
            </a:endParaRPr>
          </a:p>
          <a:p>
            <a:r>
              <a:rPr lang="en-US" altLang="zh-CN" b="1" dirty="0">
                <a:effectLst/>
              </a:rPr>
              <a:t>ISOLATION_DEFAULT</a:t>
            </a:r>
            <a:r>
              <a:rPr lang="zh-CN" altLang="en-US" dirty="0">
                <a:effectLst/>
              </a:rPr>
              <a:t>使用后端数据库默认的隔离级别。</a:t>
            </a:r>
            <a:endParaRPr lang="en-US" altLang="zh-CN" dirty="0">
              <a:effectLst/>
            </a:endParaRPr>
          </a:p>
          <a:p>
            <a:r>
              <a:rPr lang="en-US" altLang="zh-CN" b="1" dirty="0">
                <a:effectLst/>
              </a:rPr>
              <a:t>ISOLATION_READ_UNCOMMITTED</a:t>
            </a:r>
            <a:r>
              <a:rPr lang="zh-CN" altLang="en-US" dirty="0">
                <a:effectLst/>
              </a:rPr>
              <a:t>允许读取尚未提交的更改。可能导致脏读、幻影读或不可重复读。</a:t>
            </a:r>
            <a:endParaRPr lang="en-US" altLang="zh-CN" dirty="0">
              <a:effectLst/>
            </a:endParaRPr>
          </a:p>
          <a:p>
            <a:r>
              <a:rPr lang="en-US" altLang="zh-CN" b="1" dirty="0">
                <a:effectLst/>
              </a:rPr>
              <a:t>ISOLATION_READ_COMMITTED</a:t>
            </a:r>
            <a:r>
              <a:rPr lang="zh-CN" altLang="en-US" dirty="0">
                <a:effectLst/>
              </a:rPr>
              <a:t>允许从已经提交的并发事务读取。可防止脏读，但幻影读和不可重复读仍可能会发生。</a:t>
            </a:r>
            <a:endParaRPr lang="en-US" altLang="zh-CN" dirty="0">
              <a:effectLst/>
            </a:endParaRPr>
          </a:p>
          <a:p>
            <a:r>
              <a:rPr lang="en-US" altLang="zh-CN" b="1" dirty="0">
                <a:effectLst/>
              </a:rPr>
              <a:t>ISOLATION_REPEATABLE_READ</a:t>
            </a:r>
            <a:r>
              <a:rPr lang="zh-CN" altLang="en-US" dirty="0">
                <a:effectLst/>
              </a:rPr>
              <a:t>对相同字段的多次读取的结果是一致的，除非数据被当前事务本身改变。可防止脏读和不可重复读，但幻影读仍可能发生。　</a:t>
            </a:r>
          </a:p>
          <a:p>
            <a:r>
              <a:rPr lang="en-US" altLang="zh-CN" b="1" dirty="0">
                <a:effectLst/>
              </a:rPr>
              <a:t>ISOLATION_SERIALIZABLE</a:t>
            </a:r>
            <a:r>
              <a:rPr lang="zh-CN" altLang="en-US" dirty="0">
                <a:effectLst/>
              </a:rPr>
              <a:t>完全服从</a:t>
            </a:r>
            <a:r>
              <a:rPr lang="en-US" altLang="zh-CN" dirty="0">
                <a:effectLst/>
              </a:rPr>
              <a:t>ACID</a:t>
            </a:r>
            <a:r>
              <a:rPr lang="zh-CN" altLang="en-US" dirty="0">
                <a:effectLst/>
              </a:rPr>
              <a:t>的隔离级别，确保不发生脏读、不可重复读和幻影读。这在所有隔离级别中也是最慢的，因为它通常是通过完全锁定当前事务所涉及的数据表来完成的。</a:t>
            </a:r>
          </a:p>
          <a:p>
            <a:endParaRPr lang="zh-CN" altLang="en-US" dirty="0"/>
          </a:p>
        </p:txBody>
      </p:sp>
      <p:sp>
        <p:nvSpPr>
          <p:cNvPr id="4" name="灯片编号占位符 3"/>
          <p:cNvSpPr>
            <a:spLocks noGrp="1"/>
          </p:cNvSpPr>
          <p:nvPr>
            <p:ph type="sldNum" sz="quarter" idx="5"/>
          </p:nvPr>
        </p:nvSpPr>
        <p:spPr/>
        <p:txBody>
          <a:bodyPr/>
          <a:lstStyle/>
          <a:p>
            <a:pPr>
              <a:defRPr/>
            </a:pPr>
            <a:fld id="{D4704E2B-4276-456B-BBDD-F5DDC804B355}" type="slidenum">
              <a:rPr lang="en-US" altLang="ja-JP" smtClean="0"/>
              <a:pPr>
                <a:defRPr/>
              </a:pPr>
              <a:t>7</a:t>
            </a:fld>
            <a:endParaRPr lang="en-US" altLang="ja-JP"/>
          </a:p>
        </p:txBody>
      </p:sp>
    </p:spTree>
    <p:extLst>
      <p:ext uri="{BB962C8B-B14F-4D97-AF65-F5344CB8AC3E}">
        <p14:creationId xmlns:p14="http://schemas.microsoft.com/office/powerpoint/2010/main" val="140921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333333"/>
                </a:solidFill>
                <a:effectLst/>
                <a:latin typeface="Verdana" panose="020B0604030504040204" pitchFamily="34" charset="0"/>
              </a:rPr>
              <a:t>只读</a:t>
            </a:r>
          </a:p>
          <a:p>
            <a:pPr algn="l"/>
            <a:r>
              <a:rPr lang="zh-CN" altLang="en-US" b="0" i="0" dirty="0">
                <a:solidFill>
                  <a:srgbClr val="333333"/>
                </a:solidFill>
                <a:effectLst/>
                <a:latin typeface="Verdana" panose="020B0604030504040204" pitchFamily="34" charset="0"/>
              </a:rPr>
              <a:t>声明式事务的第三个特性是它是否是一个只读事务。如果一个事务只对后端数据库执行读操作，那么该数据库就可能利用那个事务的只读特性，采取某些优化 措施。通过把一个事务声明为只读，可以给后端数据库一个机会来应用那些它认为合适的优化措施。由于只读的优化措施是在一个事务启动时由后端数据库实施的， 因此，只有对于那些具有可能启动一个新事务的传播行为（</a:t>
            </a:r>
            <a:r>
              <a:rPr lang="en-US" altLang="zh-CN" b="0" i="0" dirty="0">
                <a:solidFill>
                  <a:srgbClr val="333333"/>
                </a:solidFill>
                <a:effectLst/>
                <a:latin typeface="Verdana" panose="020B0604030504040204" pitchFamily="34" charset="0"/>
              </a:rPr>
              <a:t>PROPAGATION_REQUIRES_NEW</a:t>
            </a:r>
            <a:r>
              <a:rPr lang="zh-CN" altLang="en-US" b="0" i="0" dirty="0">
                <a:solidFill>
                  <a:srgbClr val="333333"/>
                </a:solidFill>
                <a:effectLst/>
                <a:latin typeface="Verdana" panose="020B0604030504040204" pitchFamily="34" charset="0"/>
              </a:rPr>
              <a:t>、</a:t>
            </a:r>
            <a:r>
              <a:rPr lang="en-US" altLang="zh-CN" b="0" i="0" dirty="0">
                <a:solidFill>
                  <a:srgbClr val="333333"/>
                </a:solidFill>
                <a:effectLst/>
                <a:latin typeface="Verdana" panose="020B0604030504040204" pitchFamily="34" charset="0"/>
              </a:rPr>
              <a:t>PROPAGATION_REQUIRED</a:t>
            </a:r>
            <a:r>
              <a:rPr lang="zh-CN" altLang="en-US" b="0" i="0" dirty="0">
                <a:solidFill>
                  <a:srgbClr val="333333"/>
                </a:solidFill>
                <a:effectLst/>
                <a:latin typeface="Verdana" panose="020B0604030504040204" pitchFamily="34" charset="0"/>
              </a:rPr>
              <a:t>、 </a:t>
            </a:r>
            <a:r>
              <a:rPr lang="en-US" altLang="zh-CN" b="0" i="0" dirty="0">
                <a:solidFill>
                  <a:srgbClr val="333333"/>
                </a:solidFill>
                <a:effectLst/>
                <a:latin typeface="Verdana" panose="020B0604030504040204" pitchFamily="34" charset="0"/>
              </a:rPr>
              <a:t>ROPAGATION_NESTED</a:t>
            </a:r>
            <a:r>
              <a:rPr lang="zh-CN" altLang="en-US" b="0" i="0" dirty="0">
                <a:solidFill>
                  <a:srgbClr val="333333"/>
                </a:solidFill>
                <a:effectLst/>
                <a:latin typeface="Verdana" panose="020B0604030504040204" pitchFamily="34" charset="0"/>
              </a:rPr>
              <a:t>）的方法来说，将事务声明为只读才有意义。</a:t>
            </a:r>
          </a:p>
          <a:p>
            <a:pPr algn="l"/>
            <a:r>
              <a:rPr lang="zh-CN" altLang="en-US" b="0" i="0" dirty="0">
                <a:solidFill>
                  <a:srgbClr val="333333"/>
                </a:solidFill>
                <a:effectLst/>
                <a:latin typeface="Verdana" panose="020B0604030504040204" pitchFamily="34" charset="0"/>
              </a:rPr>
              <a:t>此外，如果使用</a:t>
            </a:r>
            <a:r>
              <a:rPr lang="en-US" altLang="zh-CN" b="0" i="0" dirty="0">
                <a:solidFill>
                  <a:srgbClr val="333333"/>
                </a:solidFill>
                <a:effectLst/>
                <a:latin typeface="Verdana" panose="020B0604030504040204" pitchFamily="34" charset="0"/>
              </a:rPr>
              <a:t>Hibernate</a:t>
            </a:r>
            <a:r>
              <a:rPr lang="zh-CN" altLang="en-US" b="0" i="0" dirty="0">
                <a:solidFill>
                  <a:srgbClr val="333333"/>
                </a:solidFill>
                <a:effectLst/>
                <a:latin typeface="Verdana" panose="020B0604030504040204" pitchFamily="34" charset="0"/>
              </a:rPr>
              <a:t>作为持久化机制，那么把一个事务声明为只读，将使</a:t>
            </a:r>
            <a:r>
              <a:rPr lang="en-US" altLang="zh-CN" b="0" i="0" dirty="0">
                <a:solidFill>
                  <a:srgbClr val="333333"/>
                </a:solidFill>
                <a:effectLst/>
                <a:latin typeface="Verdana" panose="020B0604030504040204" pitchFamily="34" charset="0"/>
              </a:rPr>
              <a:t>Hibernate</a:t>
            </a:r>
            <a:r>
              <a:rPr lang="zh-CN" altLang="en-US" b="0" i="0" dirty="0">
                <a:solidFill>
                  <a:srgbClr val="333333"/>
                </a:solidFill>
                <a:effectLst/>
                <a:latin typeface="Verdana" panose="020B0604030504040204" pitchFamily="34" charset="0"/>
              </a:rPr>
              <a:t>的</a:t>
            </a:r>
            <a:r>
              <a:rPr lang="en-US" altLang="zh-CN" b="0" i="0" dirty="0">
                <a:solidFill>
                  <a:srgbClr val="333333"/>
                </a:solidFill>
                <a:effectLst/>
                <a:latin typeface="Verdana" panose="020B0604030504040204" pitchFamily="34" charset="0"/>
              </a:rPr>
              <a:t>flush</a:t>
            </a:r>
            <a:r>
              <a:rPr lang="zh-CN" altLang="en-US" b="0" i="0" dirty="0">
                <a:solidFill>
                  <a:srgbClr val="333333"/>
                </a:solidFill>
                <a:effectLst/>
                <a:latin typeface="Verdana" panose="020B0604030504040204" pitchFamily="34" charset="0"/>
              </a:rPr>
              <a:t>模式被设置为</a:t>
            </a:r>
            <a:r>
              <a:rPr lang="en-US" altLang="zh-CN" b="0" i="0" dirty="0">
                <a:solidFill>
                  <a:srgbClr val="333333"/>
                </a:solidFill>
                <a:effectLst/>
                <a:latin typeface="Verdana" panose="020B0604030504040204" pitchFamily="34" charset="0"/>
              </a:rPr>
              <a:t>FLUSH_NEVER</a:t>
            </a:r>
            <a:r>
              <a:rPr lang="zh-CN" altLang="en-US" b="0" i="0" dirty="0">
                <a:solidFill>
                  <a:srgbClr val="333333"/>
                </a:solidFill>
                <a:effectLst/>
                <a:latin typeface="Verdana" panose="020B0604030504040204" pitchFamily="34" charset="0"/>
              </a:rPr>
              <a:t>。这就告诉</a:t>
            </a:r>
            <a:r>
              <a:rPr lang="en-US" altLang="zh-CN" b="0" i="0" dirty="0">
                <a:solidFill>
                  <a:srgbClr val="333333"/>
                </a:solidFill>
                <a:effectLst/>
                <a:latin typeface="Verdana" panose="020B0604030504040204" pitchFamily="34" charset="0"/>
              </a:rPr>
              <a:t>Hibernate</a:t>
            </a:r>
            <a:r>
              <a:rPr lang="zh-CN" altLang="en-US" b="0" i="0" dirty="0">
                <a:solidFill>
                  <a:srgbClr val="333333"/>
                </a:solidFill>
                <a:effectLst/>
                <a:latin typeface="Verdana" panose="020B0604030504040204" pitchFamily="34" charset="0"/>
              </a:rPr>
              <a:t>避免和数据库进行不必要的对象同步，从而把所有更新延迟到事务的结束。</a:t>
            </a:r>
          </a:p>
          <a:p>
            <a:pPr algn="l"/>
            <a:r>
              <a:rPr lang="zh-CN" altLang="en-US" b="1" i="0" dirty="0">
                <a:solidFill>
                  <a:srgbClr val="333333"/>
                </a:solidFill>
                <a:effectLst/>
                <a:latin typeface="Verdana" panose="020B0604030504040204" pitchFamily="34" charset="0"/>
              </a:rPr>
              <a:t>事务超时</a:t>
            </a:r>
          </a:p>
          <a:p>
            <a:pPr algn="l"/>
            <a:r>
              <a:rPr lang="zh-CN" altLang="en-US" b="0" i="0" dirty="0">
                <a:solidFill>
                  <a:srgbClr val="333333"/>
                </a:solidFill>
                <a:effectLst/>
                <a:latin typeface="Verdana" panose="020B0604030504040204" pitchFamily="34" charset="0"/>
              </a:rPr>
              <a:t>为了使一个应用程序很好地执行，它的事务不能运行太长时间。因此，声明式事务的下一个特性就是它的超时。</a:t>
            </a:r>
          </a:p>
          <a:p>
            <a:pPr algn="l"/>
            <a:r>
              <a:rPr lang="zh-CN" altLang="en-US" b="0" i="0" dirty="0">
                <a:solidFill>
                  <a:srgbClr val="333333"/>
                </a:solidFill>
                <a:effectLst/>
                <a:latin typeface="Verdana" panose="020B0604030504040204" pitchFamily="34" charset="0"/>
              </a:rPr>
              <a:t>假设事务的运行时间变得格外的长，由于事务可能涉及对后端数据库的锁定，所以长时间运行的事务会不必要地占用数据库资源。这时就可以声明一个事务在特定秒数后自动回滚，不必等它自己结束。</a:t>
            </a:r>
          </a:p>
          <a:p>
            <a:pPr algn="l"/>
            <a:r>
              <a:rPr lang="zh-CN" altLang="en-US" b="0" i="0" dirty="0">
                <a:solidFill>
                  <a:srgbClr val="333333"/>
                </a:solidFill>
                <a:effectLst/>
                <a:latin typeface="Verdana" panose="020B0604030504040204" pitchFamily="34" charset="0"/>
              </a:rPr>
              <a:t>由于超时时钟在一个事务启动的时候开始的，因此，只有对于那些具有可能启动一个新事务的传播行为（</a:t>
            </a:r>
            <a:r>
              <a:rPr lang="en-US" altLang="zh-CN" b="0" i="0" dirty="0">
                <a:solidFill>
                  <a:srgbClr val="333333"/>
                </a:solidFill>
                <a:effectLst/>
                <a:latin typeface="Verdana" panose="020B0604030504040204" pitchFamily="34" charset="0"/>
              </a:rPr>
              <a:t>PROPAGATION_REQUIRES_NEW</a:t>
            </a:r>
            <a:r>
              <a:rPr lang="zh-CN" altLang="en-US" b="0" i="0" dirty="0">
                <a:solidFill>
                  <a:srgbClr val="333333"/>
                </a:solidFill>
                <a:effectLst/>
                <a:latin typeface="Verdana" panose="020B0604030504040204" pitchFamily="34" charset="0"/>
              </a:rPr>
              <a:t>、</a:t>
            </a:r>
            <a:r>
              <a:rPr lang="en-US" altLang="zh-CN" b="0" i="0" dirty="0">
                <a:solidFill>
                  <a:srgbClr val="333333"/>
                </a:solidFill>
                <a:effectLst/>
                <a:latin typeface="Verdana" panose="020B0604030504040204" pitchFamily="34" charset="0"/>
              </a:rPr>
              <a:t>PROPAGATION_REQUIRED</a:t>
            </a:r>
            <a:r>
              <a:rPr lang="zh-CN" altLang="en-US" b="0" i="0" dirty="0">
                <a:solidFill>
                  <a:srgbClr val="333333"/>
                </a:solidFill>
                <a:effectLst/>
                <a:latin typeface="Verdana" panose="020B0604030504040204" pitchFamily="34" charset="0"/>
              </a:rPr>
              <a:t>、</a:t>
            </a:r>
            <a:r>
              <a:rPr lang="en-US" altLang="zh-CN" b="0" i="0" dirty="0">
                <a:solidFill>
                  <a:srgbClr val="333333"/>
                </a:solidFill>
                <a:effectLst/>
                <a:latin typeface="Verdana" panose="020B0604030504040204" pitchFamily="34" charset="0"/>
              </a:rPr>
              <a:t>ROPAGATION_NESTED</a:t>
            </a:r>
            <a:r>
              <a:rPr lang="zh-CN" altLang="en-US" b="0" i="0" dirty="0">
                <a:solidFill>
                  <a:srgbClr val="333333"/>
                </a:solidFill>
                <a:effectLst/>
                <a:latin typeface="Verdana" panose="020B0604030504040204" pitchFamily="34" charset="0"/>
              </a:rPr>
              <a:t>）的方法来说，声明事务超时才有意义。</a:t>
            </a:r>
          </a:p>
          <a:p>
            <a:pPr algn="l"/>
            <a:r>
              <a:rPr lang="zh-CN" altLang="en-US" b="1" i="0" dirty="0">
                <a:solidFill>
                  <a:srgbClr val="333333"/>
                </a:solidFill>
                <a:effectLst/>
                <a:latin typeface="Verdana" panose="020B0604030504040204" pitchFamily="34" charset="0"/>
              </a:rPr>
              <a:t>回滚规则</a:t>
            </a:r>
          </a:p>
          <a:p>
            <a:pPr algn="l"/>
            <a:r>
              <a:rPr lang="zh-CN" altLang="en-US" b="0" i="0" dirty="0">
                <a:solidFill>
                  <a:srgbClr val="333333"/>
                </a:solidFill>
                <a:effectLst/>
                <a:latin typeface="Verdana" panose="020B0604030504040204" pitchFamily="34" charset="0"/>
              </a:rPr>
              <a:t>事务五边形的对后一个边是一组规则，它们定义哪些异常引起回滚，哪些不引起。在默认设置下，事务只在出现运行时异常（</a:t>
            </a:r>
            <a:r>
              <a:rPr lang="en-US" altLang="zh-CN" b="0" i="0" dirty="0">
                <a:solidFill>
                  <a:srgbClr val="333333"/>
                </a:solidFill>
                <a:effectLst/>
                <a:latin typeface="Verdana" panose="020B0604030504040204" pitchFamily="34" charset="0"/>
              </a:rPr>
              <a:t>runtime exception</a:t>
            </a:r>
            <a:r>
              <a:rPr lang="zh-CN" altLang="en-US" b="0" i="0" dirty="0">
                <a:solidFill>
                  <a:srgbClr val="333333"/>
                </a:solidFill>
                <a:effectLst/>
                <a:latin typeface="Verdana" panose="020B0604030504040204" pitchFamily="34" charset="0"/>
              </a:rPr>
              <a:t>）时回滚，而在出现受检查异常（</a:t>
            </a:r>
            <a:r>
              <a:rPr lang="en-US" altLang="zh-CN" b="0" i="0" dirty="0">
                <a:solidFill>
                  <a:srgbClr val="333333"/>
                </a:solidFill>
                <a:effectLst/>
                <a:latin typeface="Verdana" panose="020B0604030504040204" pitchFamily="34" charset="0"/>
              </a:rPr>
              <a:t>checked exception</a:t>
            </a:r>
            <a:r>
              <a:rPr lang="zh-CN" altLang="en-US" b="0" i="0" dirty="0">
                <a:solidFill>
                  <a:srgbClr val="333333"/>
                </a:solidFill>
                <a:effectLst/>
                <a:latin typeface="Verdana" panose="020B0604030504040204" pitchFamily="34" charset="0"/>
              </a:rPr>
              <a:t>）时不回滚（这一行为和</a:t>
            </a:r>
            <a:r>
              <a:rPr lang="en-US" altLang="zh-CN" b="0" i="0" dirty="0">
                <a:solidFill>
                  <a:srgbClr val="333333"/>
                </a:solidFill>
                <a:effectLst/>
                <a:latin typeface="Verdana" panose="020B0604030504040204" pitchFamily="34" charset="0"/>
              </a:rPr>
              <a:t>EJB</a:t>
            </a:r>
            <a:r>
              <a:rPr lang="zh-CN" altLang="en-US" b="0" i="0" dirty="0">
                <a:solidFill>
                  <a:srgbClr val="333333"/>
                </a:solidFill>
                <a:effectLst/>
                <a:latin typeface="Verdana" panose="020B0604030504040204" pitchFamily="34" charset="0"/>
              </a:rPr>
              <a:t>中的回滚行为是一致的）。</a:t>
            </a:r>
          </a:p>
          <a:p>
            <a:pPr algn="l"/>
            <a:r>
              <a:rPr lang="zh-CN" altLang="en-US" b="0" i="0" dirty="0">
                <a:solidFill>
                  <a:srgbClr val="333333"/>
                </a:solidFill>
                <a:effectLst/>
                <a:latin typeface="Verdana" panose="020B0604030504040204" pitchFamily="34" charset="0"/>
              </a:rPr>
              <a:t>不过，也可以声明在出现特定受检查异常时像运行时异常一样回滚。同样，也可以声明一个事务在出现特定的异常时不回滚，即使那些异常是运行时一场。</a:t>
            </a:r>
          </a:p>
          <a:p>
            <a:endParaRPr lang="zh-CN" altLang="en-US" dirty="0"/>
          </a:p>
        </p:txBody>
      </p:sp>
      <p:sp>
        <p:nvSpPr>
          <p:cNvPr id="4" name="灯片编号占位符 3"/>
          <p:cNvSpPr>
            <a:spLocks noGrp="1"/>
          </p:cNvSpPr>
          <p:nvPr>
            <p:ph type="sldNum" sz="quarter" idx="5"/>
          </p:nvPr>
        </p:nvSpPr>
        <p:spPr/>
        <p:txBody>
          <a:bodyPr/>
          <a:lstStyle/>
          <a:p>
            <a:pPr>
              <a:defRPr/>
            </a:pPr>
            <a:fld id="{D4704E2B-4276-456B-BBDD-F5DDC804B355}" type="slidenum">
              <a:rPr lang="en-US" altLang="ja-JP" smtClean="0"/>
              <a:pPr>
                <a:defRPr/>
              </a:pPr>
              <a:t>8</a:t>
            </a:fld>
            <a:endParaRPr lang="en-US" altLang="ja-JP"/>
          </a:p>
        </p:txBody>
      </p:sp>
    </p:spTree>
    <p:extLst>
      <p:ext uri="{BB962C8B-B14F-4D97-AF65-F5344CB8AC3E}">
        <p14:creationId xmlns:p14="http://schemas.microsoft.com/office/powerpoint/2010/main" val="140921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ja-JP"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grpSp>
      </p:grpSp>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ja-JP" altLang="en-US" noProof="0"/>
              <a:t>マスタ タイトルの書式設定</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ja-JP" altLang="en-US" noProof="0"/>
              <a:t>マスタ サブタイトルの書式設定</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F7086E43-C94F-4820-99CE-F9B5FC7823ED}" type="datetimeFigureOut">
              <a:rPr lang="ja-JP" altLang="en-US"/>
              <a:pPr>
                <a:defRPr/>
              </a:pPr>
              <a:t>2020/7/18</a:t>
            </a:fld>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0A31EA44-1336-4444-8722-65B07C27CD4C}" type="slidenum">
              <a:rPr lang="ja-JP" altLang="en-US"/>
              <a:pPr>
                <a:defRPr/>
              </a:pPr>
              <a:t>‹#›</a:t>
            </a:fld>
            <a:endParaRPr lang="en-US" altLang="ja-JP"/>
          </a:p>
        </p:txBody>
      </p:sp>
    </p:spTree>
    <p:extLst>
      <p:ext uri="{BB962C8B-B14F-4D97-AF65-F5344CB8AC3E}">
        <p14:creationId xmlns:p14="http://schemas.microsoft.com/office/powerpoint/2010/main" val="413275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89582D09-49D3-437A-B817-A6C36C0ADC41}"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1F911430-8520-40D5-AAB2-93B3036F59B1}" type="datetimeFigureOut">
              <a:rPr lang="ja-JP" altLang="en-US"/>
              <a:pPr>
                <a:defRPr/>
              </a:pPr>
              <a:t>2020/7/18</a:t>
            </a:fld>
            <a:endParaRPr lang="en-US" altLang="ja-JP"/>
          </a:p>
        </p:txBody>
      </p:sp>
    </p:spTree>
    <p:extLst>
      <p:ext uri="{BB962C8B-B14F-4D97-AF65-F5344CB8AC3E}">
        <p14:creationId xmlns:p14="http://schemas.microsoft.com/office/powerpoint/2010/main" val="188744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457200"/>
            <a:ext cx="60198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0ED1268-3487-4FED-8CC2-46665472B626}"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FD505CCA-B26F-49EA-ACEF-68F74093E896}" type="datetimeFigureOut">
              <a:rPr lang="ja-JP" altLang="en-US"/>
              <a:pPr>
                <a:defRPr/>
              </a:pPr>
              <a:t>2020/7/18</a:t>
            </a:fld>
            <a:endParaRPr lang="en-US" altLang="ja-JP"/>
          </a:p>
        </p:txBody>
      </p:sp>
    </p:spTree>
    <p:extLst>
      <p:ext uri="{BB962C8B-B14F-4D97-AF65-F5344CB8AC3E}">
        <p14:creationId xmlns:p14="http://schemas.microsoft.com/office/powerpoint/2010/main" val="70237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457200" y="457200"/>
            <a:ext cx="8229600" cy="5410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24FB7E1F-D758-4317-9730-3C4634D91838}" type="slidenum">
              <a:rPr lang="ja-JP" altLang="en-US"/>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fld id="{9B3D4504-B7A3-42DF-AE72-C58C7725004A}" type="datetimeFigureOut">
              <a:rPr lang="ja-JP" altLang="en-US"/>
              <a:pPr>
                <a:defRPr/>
              </a:pPr>
              <a:t>2020/7/18</a:t>
            </a:fld>
            <a:endParaRPr lang="en-US" altLang="ja-JP"/>
          </a:p>
        </p:txBody>
      </p:sp>
    </p:spTree>
    <p:extLst>
      <p:ext uri="{BB962C8B-B14F-4D97-AF65-F5344CB8AC3E}">
        <p14:creationId xmlns:p14="http://schemas.microsoft.com/office/powerpoint/2010/main" val="193317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5476E647-985C-4FF1-9D94-821EC76FBD07}"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67789CAD-8467-4F1D-8D5D-3F76E4BC3CBA}" type="datetimeFigureOut">
              <a:rPr lang="ja-JP" altLang="en-US"/>
              <a:pPr>
                <a:defRPr/>
              </a:pPr>
              <a:t>2020/7/18</a:t>
            </a:fld>
            <a:endParaRPr lang="en-US" altLang="ja-JP"/>
          </a:p>
        </p:txBody>
      </p:sp>
    </p:spTree>
    <p:extLst>
      <p:ext uri="{BB962C8B-B14F-4D97-AF65-F5344CB8AC3E}">
        <p14:creationId xmlns:p14="http://schemas.microsoft.com/office/powerpoint/2010/main" val="78488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6B42D7C-1EF5-4A31-ABFF-D0AC2B368120}"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D1985C1D-6BB9-4F7F-BAB7-21EFD3F4E66F}" type="datetimeFigureOut">
              <a:rPr lang="ja-JP" altLang="en-US"/>
              <a:pPr>
                <a:defRPr/>
              </a:pPr>
              <a:t>2020/7/18</a:t>
            </a:fld>
            <a:endParaRPr lang="en-US" altLang="ja-JP"/>
          </a:p>
        </p:txBody>
      </p:sp>
    </p:spTree>
    <p:extLst>
      <p:ext uri="{BB962C8B-B14F-4D97-AF65-F5344CB8AC3E}">
        <p14:creationId xmlns:p14="http://schemas.microsoft.com/office/powerpoint/2010/main" val="256676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B823BCC-7B2D-4346-AEBB-6BDECA22DAEA}"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016A2B26-FD7D-4F68-B61B-55531830F43D}" type="datetimeFigureOut">
              <a:rPr lang="ja-JP" altLang="en-US"/>
              <a:pPr>
                <a:defRPr/>
              </a:pPr>
              <a:t>2020/7/18</a:t>
            </a:fld>
            <a:endParaRPr lang="en-US" altLang="ja-JP"/>
          </a:p>
        </p:txBody>
      </p:sp>
    </p:spTree>
    <p:extLst>
      <p:ext uri="{BB962C8B-B14F-4D97-AF65-F5344CB8AC3E}">
        <p14:creationId xmlns:p14="http://schemas.microsoft.com/office/powerpoint/2010/main" val="220915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621F06FD-832B-4BFB-ADA5-766808A273E8}" type="slidenum">
              <a:rPr lang="ja-JP" altLang="en-US"/>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fld id="{C60B4032-7E33-4CD7-914D-6C9920B87AE4}" type="datetimeFigureOut">
              <a:rPr lang="ja-JP" altLang="en-US"/>
              <a:pPr>
                <a:defRPr/>
              </a:pPr>
              <a:t>2020/7/18</a:t>
            </a:fld>
            <a:endParaRPr lang="en-US" altLang="ja-JP"/>
          </a:p>
        </p:txBody>
      </p:sp>
    </p:spTree>
    <p:extLst>
      <p:ext uri="{BB962C8B-B14F-4D97-AF65-F5344CB8AC3E}">
        <p14:creationId xmlns:p14="http://schemas.microsoft.com/office/powerpoint/2010/main" val="32264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FEA5DFB0-6CCD-4D1A-A2BF-9A43CDB641CC}" type="slidenum">
              <a:rPr lang="ja-JP" altLang="en-US"/>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fld id="{329150C1-2247-4713-84D9-31030BDC6171}" type="datetimeFigureOut">
              <a:rPr lang="ja-JP" altLang="en-US"/>
              <a:pPr>
                <a:defRPr/>
              </a:pPr>
              <a:t>2020/7/18</a:t>
            </a:fld>
            <a:endParaRPr lang="en-US" altLang="ja-JP"/>
          </a:p>
        </p:txBody>
      </p:sp>
    </p:spTree>
    <p:extLst>
      <p:ext uri="{BB962C8B-B14F-4D97-AF65-F5344CB8AC3E}">
        <p14:creationId xmlns:p14="http://schemas.microsoft.com/office/powerpoint/2010/main" val="37925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32EF4150-C11A-49F5-8D9A-18E2BB1F2406}" type="slidenum">
              <a:rPr lang="ja-JP" altLang="en-US"/>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fld id="{7C0B1A95-DF6A-4B34-BE16-D07E21B5E0C5}" type="datetimeFigureOut">
              <a:rPr lang="ja-JP" altLang="en-US"/>
              <a:pPr>
                <a:defRPr/>
              </a:pPr>
              <a:t>2020/7/18</a:t>
            </a:fld>
            <a:endParaRPr lang="en-US" altLang="ja-JP"/>
          </a:p>
        </p:txBody>
      </p:sp>
    </p:spTree>
    <p:extLst>
      <p:ext uri="{BB962C8B-B14F-4D97-AF65-F5344CB8AC3E}">
        <p14:creationId xmlns:p14="http://schemas.microsoft.com/office/powerpoint/2010/main" val="364051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EA85176-C4CC-463F-B8CB-E68150A25499}"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D8EBD7AC-705E-40E2-9D31-EDFAD1E03AAB}" type="datetimeFigureOut">
              <a:rPr lang="ja-JP" altLang="en-US"/>
              <a:pPr>
                <a:defRPr/>
              </a:pPr>
              <a:t>2020/7/18</a:t>
            </a:fld>
            <a:endParaRPr lang="en-US" altLang="ja-JP"/>
          </a:p>
        </p:txBody>
      </p:sp>
    </p:spTree>
    <p:extLst>
      <p:ext uri="{BB962C8B-B14F-4D97-AF65-F5344CB8AC3E}">
        <p14:creationId xmlns:p14="http://schemas.microsoft.com/office/powerpoint/2010/main" val="209579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AD552345-8907-4CB4-915D-9167CD4E8D7B}"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E70F99F9-91D6-42BF-8577-EFFDA5D5B5FB}" type="datetimeFigureOut">
              <a:rPr lang="ja-JP" altLang="en-US"/>
              <a:pPr>
                <a:defRPr/>
              </a:pPr>
              <a:t>2020/7/18</a:t>
            </a:fld>
            <a:endParaRPr lang="en-US" altLang="ja-JP"/>
          </a:p>
        </p:txBody>
      </p:sp>
    </p:spTree>
    <p:extLst>
      <p:ext uri="{BB962C8B-B14F-4D97-AF65-F5344CB8AC3E}">
        <p14:creationId xmlns:p14="http://schemas.microsoft.com/office/powerpoint/2010/main" val="15797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200"/>
            </a:lvl1pPr>
          </a:lstStyle>
          <a:p>
            <a:pPr>
              <a:defRPr/>
            </a:pPr>
            <a:endParaRPr lang="en-US" altLang="ja-JP"/>
          </a:p>
        </p:txBody>
      </p:sp>
      <p:sp>
        <p:nvSpPr>
          <p:cNvPr id="1280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pPr>
              <a:defRPr/>
            </a:pPr>
            <a:fld id="{A8438C79-725F-43F3-B639-490EF9713C7B}" type="slidenum">
              <a:rPr lang="ja-JP" altLang="en-US"/>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ja-JP"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0" sz="1200"/>
            </a:lvl1pPr>
          </a:lstStyle>
          <a:p>
            <a:pPr>
              <a:defRPr/>
            </a:pPr>
            <a:fld id="{8AEC57A3-C293-4750-9EFB-4F2A2CDB2789}" type="datetimeFigureOut">
              <a:rPr lang="ja-JP" altLang="en-US"/>
              <a:pPr>
                <a:defRPr/>
              </a:pPr>
              <a:t>2020/7/18</a:t>
            </a:fld>
            <a:endParaRPr lang="en-US" altLang="ja-JP"/>
          </a:p>
        </p:txBody>
      </p:sp>
    </p:spTree>
  </p:cSld>
  <p:clrMap bg1="lt1" tx1="dk1" bg2="lt2" tx2="dk2" accent1="accent1" accent2="accent2" accent3="accent3" accent4="accent4" accent5="accent5" accent6="accent6" hlink="hlink" folHlink="folHlink"/>
  <p:sldLayoutIdLst>
    <p:sldLayoutId id="2147483844"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xStyles>
    <p:titleStyle>
      <a:lvl1pPr algn="l" rtl="0" eaLnBrk="0" fontAlgn="base" hangingPunct="0">
        <a:spcBef>
          <a:spcPct val="0"/>
        </a:spcBef>
        <a:spcAft>
          <a:spcPct val="0"/>
        </a:spcAft>
        <a:defRPr kumimoji="1" sz="4400" kern="12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2pPr>
      <a:lvl3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3pPr>
      <a:lvl4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4pPr>
      <a:lvl5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5pPr>
      <a:lvl6pPr marL="4572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6pPr>
      <a:lvl7pPr marL="9144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7pPr>
      <a:lvl8pPr marL="13716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8pPr>
      <a:lvl9pPr marL="18288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l">
              <a:spcBef>
                <a:spcPct val="0"/>
              </a:spcBef>
              <a:buClrTx/>
              <a:buSzTx/>
              <a:buFontTx/>
              <a:buNone/>
            </a:pPr>
            <a:r>
              <a:rPr lang="en-US" altLang="ja-JP" sz="900" i="1"/>
              <a:t>Copyright</a:t>
            </a:r>
            <a:r>
              <a:rPr lang="ja-JP" altLang="en-US" sz="900" i="1"/>
              <a:t>（</a:t>
            </a:r>
            <a:r>
              <a:rPr lang="en-US" altLang="ja-JP" sz="900" i="1"/>
              <a:t>C</a:t>
            </a:r>
            <a:r>
              <a:rPr lang="ja-JP" altLang="en-US" sz="900" i="1"/>
              <a:t>）　</a:t>
            </a:r>
            <a:r>
              <a:rPr lang="en-US" altLang="ja-JP" sz="900" i="1"/>
              <a:t>Sompo Systems </a:t>
            </a:r>
            <a:r>
              <a:rPr lang="ja-JP" altLang="en-US" sz="900" i="1"/>
              <a:t>（</a:t>
            </a:r>
            <a:r>
              <a:rPr lang="en-US" altLang="ja-JP" sz="900" i="1"/>
              <a:t>Dalian</a:t>
            </a:r>
            <a:r>
              <a:rPr lang="ja-JP" altLang="en-US" sz="900" i="1"/>
              <a:t>） </a:t>
            </a:r>
            <a:r>
              <a:rPr lang="en-US" altLang="ja-JP" sz="900" i="1"/>
              <a:t>Inc.</a:t>
            </a:r>
          </a:p>
        </p:txBody>
      </p:sp>
      <p:sp>
        <p:nvSpPr>
          <p:cNvPr id="5123" name="タイトル 1"/>
          <p:cNvSpPr>
            <a:spLocks noGrp="1"/>
          </p:cNvSpPr>
          <p:nvPr>
            <p:ph type="ctrTitle"/>
          </p:nvPr>
        </p:nvSpPr>
        <p:spPr>
          <a:xfrm>
            <a:off x="2338388" y="1844675"/>
            <a:ext cx="6337300" cy="2209800"/>
          </a:xfrm>
        </p:spPr>
        <p:txBody>
          <a:bodyPr/>
          <a:lstStyle/>
          <a:p>
            <a:pPr eaLnBrk="1" hangingPunct="1"/>
            <a:r>
              <a:rPr lang="ja-JP" altLang="en-US" b="1" dirty="0"/>
              <a:t>Ｓｐｒｉｎｇ開発レッスン⑤</a:t>
            </a:r>
            <a:endParaRPr lang="ja-JP" altLang="en-US" dirty="0"/>
          </a:p>
        </p:txBody>
      </p:sp>
      <p:sp>
        <p:nvSpPr>
          <p:cNvPr id="5124" name="Rectangle 4"/>
          <p:cNvSpPr>
            <a:spLocks noChangeArrowheads="1"/>
          </p:cNvSpPr>
          <p:nvPr/>
        </p:nvSpPr>
        <p:spPr bwMode="auto">
          <a:xfrm>
            <a:off x="900113" y="5229225"/>
            <a:ext cx="73453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buClrTx/>
              <a:buSzTx/>
              <a:buFontTx/>
              <a:buNone/>
            </a:pPr>
            <a:endParaRPr lang="en-US" altLang="ja-JP" sz="1800" dirty="0">
              <a:solidFill>
                <a:schemeClr val="tx2"/>
              </a:solidFill>
              <a:latin typeface="HG丸ｺﾞｼｯｸM-PRO" panose="020F0600000000000000" pitchFamily="50" charset="-128"/>
              <a:ea typeface="HG丸ｺﾞｼｯｸM-PRO" panose="020F0600000000000000" pitchFamily="50" charset="-128"/>
            </a:endParaRPr>
          </a:p>
          <a:p>
            <a:pPr algn="ctr">
              <a:spcBef>
                <a:spcPct val="0"/>
              </a:spcBef>
              <a:buClrTx/>
              <a:buSzTx/>
              <a:buFontTx/>
              <a:buNone/>
            </a:pPr>
            <a:r>
              <a:rPr lang="ja-JP" altLang="en-US" sz="1800" dirty="0">
                <a:solidFill>
                  <a:schemeClr val="tx2"/>
                </a:solidFill>
                <a:latin typeface="HG丸ｺﾞｼｯｸM-PRO" panose="020F0600000000000000" pitchFamily="50" charset="-128"/>
                <a:ea typeface="HG丸ｺﾞｼｯｸM-PRO" panose="020F0600000000000000" pitchFamily="50" charset="-128"/>
              </a:rPr>
              <a:t>日本財産保険系統（大連）有限公司</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pPr eaLnBrk="1" hangingPunct="1"/>
            <a:r>
              <a:rPr lang="ja-JP" altLang="en-US"/>
              <a:t>目次</a:t>
            </a:r>
          </a:p>
        </p:txBody>
      </p:sp>
      <p:sp>
        <p:nvSpPr>
          <p:cNvPr id="7171" name="コンテンツ プレースホルダー 2"/>
          <p:cNvSpPr>
            <a:spLocks noGrp="1"/>
          </p:cNvSpPr>
          <p:nvPr>
            <p:ph idx="1"/>
          </p:nvPr>
        </p:nvSpPr>
        <p:spPr/>
        <p:txBody>
          <a:bodyPr/>
          <a:lstStyle/>
          <a:p>
            <a:pPr eaLnBrk="1" hangingPunct="1"/>
            <a:r>
              <a:rPr lang="ja-JP" altLang="en-US" sz="2400" dirty="0"/>
              <a:t>トランザクション</a:t>
            </a:r>
            <a:endParaRPr lang="en-US" altLang="ja-JP" sz="2400" dirty="0"/>
          </a:p>
          <a:p>
            <a:pPr eaLnBrk="1" hangingPunct="1"/>
            <a:r>
              <a:rPr lang="en-US" altLang="ja-JP" sz="2400" dirty="0"/>
              <a:t>Spring</a:t>
            </a:r>
            <a:r>
              <a:rPr lang="ja-JP" altLang="en-US" sz="2400" dirty="0"/>
              <a:t>でのトランザクション管理</a:t>
            </a:r>
            <a:endParaRPr lang="en-US" altLang="ja-JP" sz="2400" dirty="0"/>
          </a:p>
          <a:p>
            <a:pPr lvl="1" eaLnBrk="1" hangingPunct="1"/>
            <a:r>
              <a:rPr lang="ja-JP" altLang="en-US" sz="2000" dirty="0"/>
              <a:t>プログラミングによるトランザクション管理</a:t>
            </a:r>
            <a:endParaRPr lang="en-US" altLang="ja-JP" sz="2000" dirty="0"/>
          </a:p>
          <a:p>
            <a:pPr lvl="1" eaLnBrk="1" hangingPunct="1"/>
            <a:r>
              <a:rPr lang="ja-JP" altLang="en-US" sz="2000" dirty="0"/>
              <a:t>宣言的トランザクション管理</a:t>
            </a:r>
            <a:endParaRPr lang="en-US" altLang="ja-JP" sz="2000" dirty="0"/>
          </a:p>
          <a:p>
            <a:pPr lvl="1" eaLnBrk="1" hangingPunct="1"/>
            <a:r>
              <a:rPr lang="en-US" altLang="ja-JP" sz="2000" dirty="0"/>
              <a:t>Transactional</a:t>
            </a:r>
            <a:r>
              <a:rPr lang="ja-JP" altLang="en-US" sz="2000" dirty="0"/>
              <a:t>アノテーションのプロパティ</a:t>
            </a:r>
            <a:endParaRPr lang="en-US" altLang="ja-JP" sz="2000" dirty="0"/>
          </a:p>
          <a:p>
            <a:pPr eaLnBrk="1" hangingPunct="1"/>
            <a:endParaRPr lang="en-US" altLang="ja-JP" sz="2400" dirty="0"/>
          </a:p>
          <a:p>
            <a:pPr eaLnBrk="1" hangingPunct="1"/>
            <a:endParaRPr lang="en-US" altLang="ja-JP" sz="2400" dirty="0"/>
          </a:p>
          <a:p>
            <a:pPr marL="457200" lvl="1" indent="0" eaLnBrk="1" hangingPunct="1">
              <a:buNone/>
            </a:pPr>
            <a:endParaRPr lang="en-US" altLang="ja-JP" sz="1400" dirty="0"/>
          </a:p>
          <a:p>
            <a:pPr lvl="1" eaLnBrk="1" hangingPunct="1"/>
            <a:endParaRPr lang="en-US" altLang="ja-JP"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r>
              <a:rPr lang="ja-JP" altLang="en-US" sz="2400" dirty="0"/>
              <a:t>トランザクション</a:t>
            </a:r>
            <a:r>
              <a:rPr kumimoji="1" lang="ja-JP" altLang="en-US" sz="2400" dirty="0"/>
              <a:t>とは</a:t>
            </a:r>
          </a:p>
        </p:txBody>
      </p:sp>
      <p:sp>
        <p:nvSpPr>
          <p:cNvPr id="3" name="コンテンツ プレースホルダー 2"/>
          <p:cNvSpPr>
            <a:spLocks noGrp="1"/>
          </p:cNvSpPr>
          <p:nvPr>
            <p:ph idx="1"/>
          </p:nvPr>
        </p:nvSpPr>
        <p:spPr>
          <a:xfrm>
            <a:off x="354360" y="908720"/>
            <a:ext cx="8435280" cy="5616624"/>
          </a:xfrm>
        </p:spPr>
        <p:txBody>
          <a:bodyPr/>
          <a:lstStyle/>
          <a:p>
            <a:r>
              <a:rPr lang="ja-JP" altLang="en-US" sz="2000" dirty="0"/>
              <a:t>トランザクションは、データベースをある一貫した状態から別の一貫した状態へ変更するアクションを</a:t>
            </a:r>
            <a:r>
              <a:rPr lang="en-US" altLang="ja-JP" sz="2000" dirty="0"/>
              <a:t>1</a:t>
            </a:r>
            <a:r>
              <a:rPr lang="ja-JP" altLang="en-US" sz="2000" dirty="0"/>
              <a:t>つに束ねたものである。</a:t>
            </a:r>
          </a:p>
          <a:p>
            <a:r>
              <a:rPr lang="ja-JP" altLang="en-US" sz="2000" dirty="0"/>
              <a:t>トランザクション処理は、既知の一貫した状態のデータベースを維持するよう設計されており、相互依存のある複数の操作が全て完了するか、全てキャンセルされることを保証する。</a:t>
            </a:r>
            <a:endParaRPr kumimoji="1" lang="ja-JP" altLang="en-US" sz="1800" dirty="0"/>
          </a:p>
        </p:txBody>
      </p:sp>
    </p:spTree>
    <p:extLst>
      <p:ext uri="{BB962C8B-B14F-4D97-AF65-F5344CB8AC3E}">
        <p14:creationId xmlns:p14="http://schemas.microsoft.com/office/powerpoint/2010/main" val="68574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en-US" altLang="ja-JP" sz="2400" dirty="0"/>
              <a:t>Spring</a:t>
            </a:r>
            <a:r>
              <a:rPr lang="ja-JP" altLang="en-US" sz="2400" dirty="0"/>
              <a:t>でのトランザクション管理</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lang="ja-JP" altLang="en-US" sz="2000" dirty="0"/>
              <a:t>プログラミングによるトランザクション管理</a:t>
            </a:r>
          </a:p>
          <a:p>
            <a:pPr lvl="1"/>
            <a:r>
              <a:rPr lang="ja-JP" altLang="en-US" sz="1600" dirty="0"/>
              <a:t>プログラミングによってトランザクションを手動管理する方法。以下のようなイメージでトランザクション制御コードをソースコード内に記述する。</a:t>
            </a:r>
            <a:endParaRPr lang="en-US" altLang="ja-JP" sz="1600" dirty="0"/>
          </a:p>
          <a:p>
            <a:pPr lvl="1"/>
            <a:endParaRPr kumimoji="1" lang="en-US" altLang="ja-JP" sz="1600" dirty="0"/>
          </a:p>
          <a:p>
            <a:pPr lvl="1"/>
            <a:endParaRPr lang="en-US" altLang="ja-JP" sz="1600" dirty="0"/>
          </a:p>
          <a:p>
            <a:pPr lvl="1"/>
            <a:endParaRPr kumimoji="1" lang="en-US" altLang="ja-JP" sz="1600" dirty="0"/>
          </a:p>
          <a:p>
            <a:pPr lvl="1"/>
            <a:endParaRPr lang="en-US" altLang="ja-JP" sz="1600" dirty="0"/>
          </a:p>
          <a:p>
            <a:pPr lvl="1"/>
            <a:endParaRPr kumimoji="1" lang="en-US" altLang="ja-JP" sz="1600" dirty="0"/>
          </a:p>
          <a:p>
            <a:pPr lvl="1"/>
            <a:endParaRPr lang="en-US" altLang="ja-JP" sz="1600" dirty="0"/>
          </a:p>
          <a:p>
            <a:pPr marL="0" indent="0">
              <a:buNone/>
            </a:pPr>
            <a:r>
              <a:rPr lang="en-US" altLang="ja-JP" sz="1800" dirty="0"/>
              <a:t>※</a:t>
            </a:r>
            <a:r>
              <a:rPr kumimoji="1" lang="ja-JP" altLang="en-US" sz="1800" dirty="0"/>
              <a:t>ソースコード内にトランザクション制御コードも入りこむため、見通しが悪くなったり制御を間違えるとバグの温床にもなったりするので、極力使うべきではない。</a:t>
            </a:r>
          </a:p>
        </p:txBody>
      </p:sp>
      <p:sp>
        <p:nvSpPr>
          <p:cNvPr id="7" name="正方形/長方形 3">
            <a:extLst>
              <a:ext uri="{FF2B5EF4-FFF2-40B4-BE49-F238E27FC236}">
                <a16:creationId xmlns:a16="http://schemas.microsoft.com/office/drawing/2014/main" id="{C82DD944-5E43-44BB-B874-B663B15B72B8}"/>
              </a:ext>
            </a:extLst>
          </p:cNvPr>
          <p:cNvSpPr/>
          <p:nvPr/>
        </p:nvSpPr>
        <p:spPr>
          <a:xfrm>
            <a:off x="899592" y="1988840"/>
            <a:ext cx="7704856" cy="1152128"/>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r>
              <a:rPr lang="en-US" altLang="zh-CN" sz="1200" dirty="0" err="1">
                <a:solidFill>
                  <a:srgbClr val="000000"/>
                </a:solidFill>
                <a:latin typeface="Consolas" panose="020B0609020204030204" pitchFamily="49" charset="0"/>
              </a:rPr>
              <a:t>transactionManager.begin</a:t>
            </a:r>
            <a:r>
              <a:rPr lang="en-US" altLang="zh-CN" sz="1200" dirty="0">
                <a:solidFill>
                  <a:srgbClr val="000000"/>
                </a:solidFill>
                <a:latin typeface="Consolas" panose="020B0609020204030204" pitchFamily="49" charset="0"/>
              </a:rPr>
              <a:t>();</a:t>
            </a:r>
          </a:p>
          <a:p>
            <a:pPr algn="l"/>
            <a:r>
              <a:rPr lang="en-US" altLang="zh-CN" sz="1200" dirty="0" err="1">
                <a:solidFill>
                  <a:srgbClr val="000000"/>
                </a:solidFill>
                <a:latin typeface="Consolas" panose="020B0609020204030204" pitchFamily="49" charset="0"/>
              </a:rPr>
              <a:t>transactionManager.commit</a:t>
            </a:r>
            <a:r>
              <a:rPr lang="en-US" altLang="zh-CN" sz="1200" dirty="0">
                <a:solidFill>
                  <a:srgbClr val="000000"/>
                </a:solidFill>
                <a:latin typeface="Consolas" panose="020B0609020204030204" pitchFamily="49" charset="0"/>
              </a:rPr>
              <a:t>();</a:t>
            </a:r>
          </a:p>
          <a:p>
            <a:pPr algn="l"/>
            <a:r>
              <a:rPr lang="en-US" altLang="zh-CN" sz="1200" dirty="0" err="1">
                <a:solidFill>
                  <a:srgbClr val="000000"/>
                </a:solidFill>
                <a:latin typeface="Consolas" panose="020B0609020204030204" pitchFamily="49" charset="0"/>
              </a:rPr>
              <a:t>transactionManager.rollback</a:t>
            </a:r>
            <a:r>
              <a:rPr lang="en-US" altLang="zh-CN" sz="1200" dirty="0">
                <a:solidFill>
                  <a:srgbClr val="000000"/>
                </a:solidFill>
                <a:latin typeface="Consolas" panose="020B0609020204030204" pitchFamily="49" charset="0"/>
              </a:rPr>
              <a:t>();</a:t>
            </a:r>
            <a:endParaRPr lang="en-US" altLang="ja-JP" sz="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0769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en-US" altLang="ja-JP" sz="2400" dirty="0"/>
              <a:t>Spring</a:t>
            </a:r>
            <a:r>
              <a:rPr lang="ja-JP" altLang="en-US" sz="2400" dirty="0"/>
              <a:t>でのトランザクション管理</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lang="ja-JP" altLang="en-US" sz="2000" dirty="0"/>
              <a:t>宣言的トランザクション管理</a:t>
            </a:r>
            <a:endParaRPr lang="en-US" altLang="ja-JP" sz="2000" dirty="0"/>
          </a:p>
          <a:p>
            <a:pPr lvl="1"/>
            <a:r>
              <a:rPr lang="ja-JP" altLang="en-US" sz="1600" dirty="0"/>
              <a:t>「あるメソッドを呼び出したときにトランザクションをかける」と宣言する方法。以下のようなイメージでメソッド</a:t>
            </a:r>
            <a:r>
              <a:rPr lang="en-US" altLang="ja-JP" sz="1600" dirty="0"/>
              <a:t>(</a:t>
            </a:r>
            <a:r>
              <a:rPr lang="ja-JP" altLang="en-US" sz="1600" dirty="0"/>
              <a:t>やクラスに</a:t>
            </a:r>
            <a:r>
              <a:rPr lang="en-US" altLang="ja-JP" sz="1600" dirty="0"/>
              <a:t>)</a:t>
            </a:r>
            <a:r>
              <a:rPr lang="ja-JP" altLang="en-US" sz="1600" dirty="0"/>
              <a:t>に</a:t>
            </a:r>
            <a:r>
              <a:rPr lang="en-US" altLang="ja-JP" sz="1600" dirty="0"/>
              <a:t>@Transactional</a:t>
            </a:r>
            <a:r>
              <a:rPr lang="ja-JP" altLang="en-US" sz="1600" dirty="0"/>
              <a:t>アノテーションを付与することで実現される。</a:t>
            </a:r>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marL="457200" lvl="1" indent="0">
              <a:buNone/>
            </a:pPr>
            <a:endParaRPr lang="en-US" altLang="ja-JP" sz="1600" dirty="0"/>
          </a:p>
          <a:p>
            <a:pPr lvl="1"/>
            <a:endParaRPr lang="en-US" altLang="ja-JP" sz="1600" dirty="0"/>
          </a:p>
          <a:p>
            <a:pPr lvl="1"/>
            <a:r>
              <a:rPr lang="ja-JP" altLang="en-US" sz="1600" dirty="0"/>
              <a:t>メソッドやクラスに</a:t>
            </a:r>
            <a:r>
              <a:rPr lang="en-US" altLang="ja-JP" sz="1600" dirty="0"/>
              <a:t>@Transactional</a:t>
            </a:r>
            <a:r>
              <a:rPr lang="ja-JP" altLang="en-US" sz="1600" dirty="0"/>
              <a:t>アノテーションを付与することで管理され、トランザクションの開始、コミット、ロールバックは自動で行われる。</a:t>
            </a:r>
            <a:endParaRPr lang="en-US" altLang="ja-JP" sz="1600" dirty="0"/>
          </a:p>
          <a:p>
            <a:pPr lvl="1"/>
            <a:r>
              <a:rPr lang="en-US" altLang="ja-JP" sz="1600" dirty="0"/>
              <a:t>Spring</a:t>
            </a:r>
            <a:r>
              <a:rPr lang="ja-JP" altLang="en-US" sz="1600" dirty="0"/>
              <a:t>の宣言的トランザクションは</a:t>
            </a:r>
            <a:r>
              <a:rPr lang="en-US" altLang="ja-JP" sz="1600" dirty="0"/>
              <a:t>AOP</a:t>
            </a:r>
            <a:r>
              <a:rPr lang="ja-JP" altLang="en-US" sz="1600" dirty="0"/>
              <a:t>を使って実現されている。</a:t>
            </a:r>
          </a:p>
        </p:txBody>
      </p:sp>
      <p:sp>
        <p:nvSpPr>
          <p:cNvPr id="7" name="正方形/長方形 3">
            <a:extLst>
              <a:ext uri="{FF2B5EF4-FFF2-40B4-BE49-F238E27FC236}">
                <a16:creationId xmlns:a16="http://schemas.microsoft.com/office/drawing/2014/main" id="{C82DD944-5E43-44BB-B874-B663B15B72B8}"/>
              </a:ext>
            </a:extLst>
          </p:cNvPr>
          <p:cNvSpPr/>
          <p:nvPr/>
        </p:nvSpPr>
        <p:spPr>
          <a:xfrm>
            <a:off x="974602" y="2274590"/>
            <a:ext cx="7704856" cy="1152128"/>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r>
              <a:rPr lang="en-US" altLang="zh-CN" sz="1400" dirty="0">
                <a:solidFill>
                  <a:srgbClr val="646464"/>
                </a:solidFill>
                <a:latin typeface="Consolas" panose="020B0609020204030204" pitchFamily="49" charset="0"/>
              </a:rPr>
              <a:t>@Transactional</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save(Long </a:t>
            </a:r>
            <a:r>
              <a:rPr lang="en-US" altLang="zh-CN" sz="1400" b="1" dirty="0" err="1">
                <a:solidFill>
                  <a:srgbClr val="6A3E3E"/>
                </a:solidFill>
                <a:latin typeface="Consolas" panose="020B0609020204030204" pitchFamily="49" charset="0"/>
              </a:rPr>
              <a:t>userSerialId</a:t>
            </a:r>
            <a:r>
              <a:rPr lang="en-US" altLang="zh-CN" sz="1400" b="1" dirty="0">
                <a:solidFill>
                  <a:srgbClr val="000000"/>
                </a:solidFill>
                <a:latin typeface="Consolas" panose="020B0609020204030204" pitchFamily="49" charset="0"/>
              </a:rPr>
              <a:t>, String </a:t>
            </a:r>
            <a:r>
              <a:rPr lang="en-US" altLang="zh-CN" sz="1400" b="1" dirty="0" err="1">
                <a:solidFill>
                  <a:srgbClr val="6A3E3E"/>
                </a:solidFill>
                <a:latin typeface="Consolas" panose="020B0609020204030204" pitchFamily="49" charset="0"/>
              </a:rPr>
              <a:t>userId</a:t>
            </a:r>
            <a:r>
              <a:rPr lang="en-US" altLang="zh-CN" sz="1400" b="1" dirty="0">
                <a:solidFill>
                  <a:srgbClr val="000000"/>
                </a:solidFill>
                <a:latin typeface="Consolas" panose="020B0609020204030204" pitchFamily="49" charset="0"/>
              </a:rPr>
              <a:t>, String </a:t>
            </a:r>
            <a:r>
              <a:rPr lang="en-US" altLang="zh-CN" sz="1400" b="1" dirty="0" err="1">
                <a:solidFill>
                  <a:srgbClr val="6A3E3E"/>
                </a:solidFill>
                <a:latin typeface="Consolas" panose="020B0609020204030204" pitchFamily="49" charset="0"/>
              </a:rPr>
              <a:t>userName</a:t>
            </a:r>
            <a:r>
              <a:rPr lang="en-US" altLang="zh-CN" sz="1400" b="1" dirty="0">
                <a:solidFill>
                  <a:srgbClr val="000000"/>
                </a:solidFill>
                <a:latin typeface="Consolas" panose="020B0609020204030204" pitchFamily="49" charset="0"/>
              </a:rPr>
              <a:t>, String </a:t>
            </a:r>
            <a:r>
              <a:rPr lang="en-US" altLang="zh-CN" sz="1400" b="1" dirty="0" err="1">
                <a:solidFill>
                  <a:srgbClr val="6A3E3E"/>
                </a:solidFill>
                <a:latin typeface="Consolas" panose="020B0609020204030204" pitchFamily="49" charset="0"/>
              </a:rPr>
              <a:t>userEmail</a:t>
            </a:r>
            <a:r>
              <a:rPr lang="en-US" altLang="zh-CN" sz="1400" b="1" dirty="0">
                <a:solidFill>
                  <a:srgbClr val="000000"/>
                </a:solidFill>
                <a:latin typeface="Consolas" panose="020B0609020204030204" pitchFamily="49" charset="0"/>
              </a:rPr>
              <a:t>) {</a:t>
            </a:r>
          </a:p>
          <a:p>
            <a:pPr algn="l"/>
            <a:r>
              <a:rPr lang="ja-JP" altLang="en-US" sz="1400" b="1" dirty="0">
                <a:ln w="0"/>
                <a:solidFill>
                  <a:srgbClr val="000000"/>
                </a:solidFill>
                <a:effectLst>
                  <a:outerShdw blurRad="38100" dist="19050" dir="2700000" algn="tl" rotWithShape="0">
                    <a:schemeClr val="dk1">
                      <a:alpha val="40000"/>
                    </a:schemeClr>
                  </a:outerShdw>
                </a:effectLst>
                <a:latin typeface="Consolas" panose="020B0609020204030204" pitchFamily="49" charset="0"/>
              </a:rPr>
              <a:t>．．．．．．</a:t>
            </a:r>
            <a:endParaRPr lang="en-US" altLang="ja-JP" sz="1400" b="1" dirty="0">
              <a:ln w="0"/>
              <a:solidFill>
                <a:srgbClr val="000000"/>
              </a:solidFill>
              <a:effectLst>
                <a:outerShdw blurRad="38100" dist="19050" dir="2700000" algn="tl" rotWithShape="0">
                  <a:schemeClr val="dk1">
                    <a:alpha val="40000"/>
                  </a:schemeClr>
                </a:outerShdw>
              </a:effectLst>
              <a:latin typeface="Consolas" panose="020B0609020204030204" pitchFamily="49" charset="0"/>
            </a:endParaRPr>
          </a:p>
          <a:p>
            <a:pPr algn="l"/>
            <a:r>
              <a:rPr lang="ja-JP" altLang="en-US" sz="1400" b="1" dirty="0">
                <a:ln w="0"/>
                <a:solidFill>
                  <a:srgbClr val="000000"/>
                </a:solidFill>
                <a:effectLst>
                  <a:outerShdw blurRad="38100" dist="19050" dir="2700000" algn="tl" rotWithShape="0">
                    <a:schemeClr val="dk1">
                      <a:alpha val="40000"/>
                    </a:schemeClr>
                  </a:outerShdw>
                </a:effectLst>
                <a:latin typeface="Consolas" panose="020B0609020204030204" pitchFamily="49" charset="0"/>
              </a:rPr>
              <a:t>｝</a:t>
            </a:r>
            <a:endParaRPr lang="en-US" altLang="ja-JP" sz="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725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en-US" altLang="ja-JP" sz="2400" dirty="0"/>
              <a:t>Transactional</a:t>
            </a:r>
            <a:r>
              <a:rPr lang="ja-JP" altLang="en-US" sz="2400" dirty="0"/>
              <a:t>アノテーションのプロパティと設定例</a:t>
            </a:r>
            <a:endParaRPr lang="en-US" altLang="ja-JP" sz="2400" dirty="0"/>
          </a:p>
        </p:txBody>
      </p:sp>
      <p:graphicFrame>
        <p:nvGraphicFramePr>
          <p:cNvPr id="4" name="表格 3">
            <a:extLst>
              <a:ext uri="{FF2B5EF4-FFF2-40B4-BE49-F238E27FC236}">
                <a16:creationId xmlns:a16="http://schemas.microsoft.com/office/drawing/2014/main" id="{C5DC707A-FC2F-4C7C-852B-FFCB5D3543E2}"/>
              </a:ext>
            </a:extLst>
          </p:cNvPr>
          <p:cNvGraphicFramePr>
            <a:graphicFrameLocks noGrp="1"/>
          </p:cNvGraphicFramePr>
          <p:nvPr>
            <p:extLst>
              <p:ext uri="{D42A27DB-BD31-4B8C-83A1-F6EECF244321}">
                <p14:modId xmlns:p14="http://schemas.microsoft.com/office/powerpoint/2010/main" val="1585041290"/>
              </p:ext>
            </p:extLst>
          </p:nvPr>
        </p:nvGraphicFramePr>
        <p:xfrm>
          <a:off x="338944" y="1025190"/>
          <a:ext cx="8466112" cy="5356138"/>
        </p:xfrm>
        <a:graphic>
          <a:graphicData uri="http://schemas.openxmlformats.org/drawingml/2006/table">
            <a:tbl>
              <a:tblPr>
                <a:tableStyleId>{22838BEF-8BB2-4498-84A7-C5851F593DF1}</a:tableStyleId>
              </a:tblPr>
              <a:tblGrid>
                <a:gridCol w="1953718">
                  <a:extLst>
                    <a:ext uri="{9D8B030D-6E8A-4147-A177-3AD203B41FA5}">
                      <a16:colId xmlns:a16="http://schemas.microsoft.com/office/drawing/2014/main" val="1990013969"/>
                    </a:ext>
                  </a:extLst>
                </a:gridCol>
                <a:gridCol w="2360743">
                  <a:extLst>
                    <a:ext uri="{9D8B030D-6E8A-4147-A177-3AD203B41FA5}">
                      <a16:colId xmlns:a16="http://schemas.microsoft.com/office/drawing/2014/main" val="2110849986"/>
                    </a:ext>
                  </a:extLst>
                </a:gridCol>
                <a:gridCol w="4151651">
                  <a:extLst>
                    <a:ext uri="{9D8B030D-6E8A-4147-A177-3AD203B41FA5}">
                      <a16:colId xmlns:a16="http://schemas.microsoft.com/office/drawing/2014/main" val="10344612"/>
                    </a:ext>
                  </a:extLst>
                </a:gridCol>
              </a:tblGrid>
              <a:tr h="247325">
                <a:tc>
                  <a:txBody>
                    <a:bodyPr/>
                    <a:lstStyle/>
                    <a:p>
                      <a:pPr algn="l"/>
                      <a:r>
                        <a:rPr lang="ja-JP" altLang="en-US" sz="1400" b="1" dirty="0">
                          <a:effectLst/>
                        </a:rPr>
                        <a:t>プロパティ</a:t>
                      </a:r>
                    </a:p>
                  </a:txBody>
                  <a:tcPr marL="23859" marR="23859" marT="19087" marB="19087" anchor="ctr"/>
                </a:tc>
                <a:tc>
                  <a:txBody>
                    <a:bodyPr/>
                    <a:lstStyle/>
                    <a:p>
                      <a:pPr algn="l"/>
                      <a:r>
                        <a:rPr lang="zh-CN" altLang="en-US" sz="1400" b="1" dirty="0">
                          <a:effectLst/>
                        </a:rPr>
                        <a:t>型</a:t>
                      </a:r>
                    </a:p>
                  </a:txBody>
                  <a:tcPr marL="23859" marR="23859" marT="19087" marB="19087" anchor="ctr"/>
                </a:tc>
                <a:tc>
                  <a:txBody>
                    <a:bodyPr/>
                    <a:lstStyle/>
                    <a:p>
                      <a:pPr algn="l"/>
                      <a:r>
                        <a:rPr lang="zh-CN" altLang="en-US" sz="1400" b="1" dirty="0">
                          <a:effectLst/>
                        </a:rPr>
                        <a:t>定義</a:t>
                      </a:r>
                    </a:p>
                  </a:txBody>
                  <a:tcPr marL="23859" marR="23859" marT="19087" marB="19087" anchor="ctr"/>
                </a:tc>
                <a:extLst>
                  <a:ext uri="{0D108BD9-81ED-4DB2-BD59-A6C34878D82A}">
                    <a16:rowId xmlns:a16="http://schemas.microsoft.com/office/drawing/2014/main" val="47503905"/>
                  </a:ext>
                </a:extLst>
              </a:tr>
              <a:tr h="719424">
                <a:tc>
                  <a:txBody>
                    <a:bodyPr/>
                    <a:lstStyle/>
                    <a:p>
                      <a:pPr algn="l"/>
                      <a:r>
                        <a:rPr lang="en-US" sz="1400">
                          <a:effectLst/>
                        </a:rPr>
                        <a:t>value</a:t>
                      </a:r>
                    </a:p>
                  </a:txBody>
                  <a:tcPr marL="23859" marR="23859" marT="19087" marB="19087" anchor="ctr"/>
                </a:tc>
                <a:tc>
                  <a:txBody>
                    <a:bodyPr/>
                    <a:lstStyle/>
                    <a:p>
                      <a:pPr algn="l"/>
                      <a:r>
                        <a:rPr lang="en-US" sz="1400" dirty="0">
                          <a:effectLst/>
                        </a:rPr>
                        <a:t>String</a:t>
                      </a:r>
                    </a:p>
                  </a:txBody>
                  <a:tcPr marL="23859" marR="23859" marT="19087" marB="19087" anchor="ctr"/>
                </a:tc>
                <a:tc>
                  <a:txBody>
                    <a:bodyPr/>
                    <a:lstStyle/>
                    <a:p>
                      <a:pPr algn="l"/>
                      <a:r>
                        <a:rPr lang="en-US" altLang="ja-JP" sz="1400" dirty="0">
                          <a:effectLst/>
                        </a:rPr>
                        <a:t>1</a:t>
                      </a:r>
                      <a:r>
                        <a:rPr lang="ja-JP" altLang="en-US" sz="1400" dirty="0">
                          <a:effectLst/>
                        </a:rPr>
                        <a:t>つのアプリケーションで複数のトランザクションマネージャを利用する場合に、どのトランザクションマネージャを利用するかを指定する。</a:t>
                      </a:r>
                    </a:p>
                  </a:txBody>
                  <a:tcPr marL="23859" marR="23859" marT="19087" marB="19087" anchor="ctr"/>
                </a:tc>
                <a:extLst>
                  <a:ext uri="{0D108BD9-81ED-4DB2-BD59-A6C34878D82A}">
                    <a16:rowId xmlns:a16="http://schemas.microsoft.com/office/drawing/2014/main" val="183333431"/>
                  </a:ext>
                </a:extLst>
              </a:tr>
              <a:tr h="457115">
                <a:tc>
                  <a:txBody>
                    <a:bodyPr/>
                    <a:lstStyle/>
                    <a:p>
                      <a:pPr algn="l"/>
                      <a:r>
                        <a:rPr lang="en-US" sz="1400">
                          <a:effectLst/>
                        </a:rPr>
                        <a:t>propagation</a:t>
                      </a:r>
                    </a:p>
                  </a:txBody>
                  <a:tcPr marL="23859" marR="23859" marT="19087" marB="19087" anchor="ctr"/>
                </a:tc>
                <a:tc>
                  <a:txBody>
                    <a:bodyPr/>
                    <a:lstStyle/>
                    <a:p>
                      <a:pPr algn="l"/>
                      <a:r>
                        <a:rPr lang="en-US" sz="1400" dirty="0">
                          <a:effectLst/>
                        </a:rPr>
                        <a:t>Enum: Propagation</a:t>
                      </a:r>
                    </a:p>
                  </a:txBody>
                  <a:tcPr marL="23859" marR="23859" marT="19087" marB="19087" anchor="ctr"/>
                </a:tc>
                <a:tc>
                  <a:txBody>
                    <a:bodyPr/>
                    <a:lstStyle/>
                    <a:p>
                      <a:pPr algn="l"/>
                      <a:r>
                        <a:rPr lang="ja-JP" altLang="en-US" sz="1400" dirty="0">
                          <a:effectLst/>
                        </a:rPr>
                        <a:t>どのような場合にトランザクションを開始するか等の属性を指定する。</a:t>
                      </a:r>
                    </a:p>
                  </a:txBody>
                  <a:tcPr marL="23859" marR="23859" marT="19087" marB="19087" anchor="ctr"/>
                </a:tc>
                <a:extLst>
                  <a:ext uri="{0D108BD9-81ED-4DB2-BD59-A6C34878D82A}">
                    <a16:rowId xmlns:a16="http://schemas.microsoft.com/office/drawing/2014/main" val="2867517877"/>
                  </a:ext>
                </a:extLst>
              </a:tr>
              <a:tr h="547268">
                <a:tc>
                  <a:txBody>
                    <a:bodyPr/>
                    <a:lstStyle/>
                    <a:p>
                      <a:pPr algn="l"/>
                      <a:r>
                        <a:rPr lang="en-US" sz="1400" dirty="0">
                          <a:effectLst/>
                        </a:rPr>
                        <a:t>isolation</a:t>
                      </a:r>
                    </a:p>
                  </a:txBody>
                  <a:tcPr marL="23859" marR="23859" marT="19087" marB="19087" anchor="ctr"/>
                </a:tc>
                <a:tc>
                  <a:txBody>
                    <a:bodyPr/>
                    <a:lstStyle/>
                    <a:p>
                      <a:pPr algn="l"/>
                      <a:r>
                        <a:rPr lang="en-US" sz="1400">
                          <a:effectLst/>
                        </a:rPr>
                        <a:t>Enum: Isolation</a:t>
                      </a:r>
                    </a:p>
                  </a:txBody>
                  <a:tcPr marL="23859" marR="23859" marT="19087" marB="19087" anchor="ctr"/>
                </a:tc>
                <a:tc>
                  <a:txBody>
                    <a:bodyPr/>
                    <a:lstStyle/>
                    <a:p>
                      <a:pPr algn="l"/>
                      <a:r>
                        <a:rPr lang="ja-JP" altLang="en-US" sz="1400">
                          <a:effectLst/>
                        </a:rPr>
                        <a:t>トランザクションの分離レベルを指定する。デフォルトは</a:t>
                      </a:r>
                      <a:r>
                        <a:rPr lang="en-US" altLang="ja-JP" sz="1400">
                          <a:effectLst/>
                        </a:rPr>
                        <a:t>DEFAULT</a:t>
                      </a:r>
                      <a:r>
                        <a:rPr lang="ja-JP" altLang="en-US" sz="1400">
                          <a:effectLst/>
                        </a:rPr>
                        <a:t>レベル。</a:t>
                      </a:r>
                    </a:p>
                  </a:txBody>
                  <a:tcPr marL="23859" marR="23859" marT="19087" marB="19087" anchor="ctr"/>
                </a:tc>
                <a:extLst>
                  <a:ext uri="{0D108BD9-81ED-4DB2-BD59-A6C34878D82A}">
                    <a16:rowId xmlns:a16="http://schemas.microsoft.com/office/drawing/2014/main" val="2670486003"/>
                  </a:ext>
                </a:extLst>
              </a:tr>
              <a:tr h="457115">
                <a:tc>
                  <a:txBody>
                    <a:bodyPr/>
                    <a:lstStyle/>
                    <a:p>
                      <a:pPr algn="l"/>
                      <a:r>
                        <a:rPr lang="en-US" sz="1400" dirty="0" err="1">
                          <a:effectLst/>
                        </a:rPr>
                        <a:t>readOnly</a:t>
                      </a:r>
                      <a:endParaRPr lang="en-US" sz="1400" dirty="0">
                        <a:effectLst/>
                      </a:endParaRPr>
                    </a:p>
                  </a:txBody>
                  <a:tcPr marL="23859" marR="23859" marT="19087" marB="19087" anchor="ctr"/>
                </a:tc>
                <a:tc>
                  <a:txBody>
                    <a:bodyPr/>
                    <a:lstStyle/>
                    <a:p>
                      <a:pPr algn="l"/>
                      <a:r>
                        <a:rPr lang="en-US" sz="1400">
                          <a:effectLst/>
                        </a:rPr>
                        <a:t>boolean</a:t>
                      </a:r>
                    </a:p>
                  </a:txBody>
                  <a:tcPr marL="23859" marR="23859" marT="19087" marB="19087" anchor="ctr"/>
                </a:tc>
                <a:tc>
                  <a:txBody>
                    <a:bodyPr/>
                    <a:lstStyle/>
                    <a:p>
                      <a:pPr algn="l"/>
                      <a:r>
                        <a:rPr lang="ja-JP" altLang="en-US" sz="1400">
                          <a:effectLst/>
                        </a:rPr>
                        <a:t>読み取り専用かどうかを指定する。デフォルトは</a:t>
                      </a:r>
                      <a:r>
                        <a:rPr lang="en-US" altLang="ja-JP" sz="1400">
                          <a:effectLst/>
                        </a:rPr>
                        <a:t>false</a:t>
                      </a:r>
                      <a:r>
                        <a:rPr lang="ja-JP" altLang="en-US" sz="1400">
                          <a:effectLst/>
                        </a:rPr>
                        <a:t>。</a:t>
                      </a:r>
                    </a:p>
                  </a:txBody>
                  <a:tcPr marL="23859" marR="23859" marT="19087" marB="19087" anchor="ctr"/>
                </a:tc>
                <a:extLst>
                  <a:ext uri="{0D108BD9-81ED-4DB2-BD59-A6C34878D82A}">
                    <a16:rowId xmlns:a16="http://schemas.microsoft.com/office/drawing/2014/main" val="625950005"/>
                  </a:ext>
                </a:extLst>
              </a:tr>
              <a:tr h="891579">
                <a:tc>
                  <a:txBody>
                    <a:bodyPr/>
                    <a:lstStyle/>
                    <a:p>
                      <a:pPr algn="l"/>
                      <a:r>
                        <a:rPr lang="en-US" sz="1400">
                          <a:effectLst/>
                        </a:rPr>
                        <a:t>timeout</a:t>
                      </a:r>
                    </a:p>
                  </a:txBody>
                  <a:tcPr marL="23859" marR="23859" marT="19087" marB="19087" anchor="ctr"/>
                </a:tc>
                <a:tc>
                  <a:txBody>
                    <a:bodyPr/>
                    <a:lstStyle/>
                    <a:p>
                      <a:pPr algn="l"/>
                      <a:r>
                        <a:rPr lang="en-US" sz="1400">
                          <a:effectLst/>
                        </a:rPr>
                        <a:t>int (in seconds granularity)</a:t>
                      </a:r>
                    </a:p>
                  </a:txBody>
                  <a:tcPr marL="23859" marR="23859" marT="19087" marB="19087" anchor="ctr"/>
                </a:tc>
                <a:tc>
                  <a:txBody>
                    <a:bodyPr/>
                    <a:lstStyle/>
                    <a:p>
                      <a:pPr algn="l"/>
                      <a:r>
                        <a:rPr lang="ja-JP" altLang="en-US" sz="1400">
                          <a:effectLst/>
                        </a:rPr>
                        <a:t>そのトランザクションがタイムアウトする時間を指定する</a:t>
                      </a:r>
                      <a:r>
                        <a:rPr lang="en-US" altLang="ja-JP" sz="1400">
                          <a:effectLst/>
                        </a:rPr>
                        <a:t>(</a:t>
                      </a:r>
                      <a:r>
                        <a:rPr lang="ja-JP" altLang="en-US" sz="1400">
                          <a:effectLst/>
                        </a:rPr>
                        <a:t>秒指定</a:t>
                      </a:r>
                      <a:r>
                        <a:rPr lang="en-US" altLang="ja-JP" sz="1400">
                          <a:effectLst/>
                        </a:rPr>
                        <a:t>)</a:t>
                      </a:r>
                      <a:r>
                        <a:rPr lang="ja-JP" altLang="en-US" sz="1400">
                          <a:effectLst/>
                        </a:rPr>
                        <a:t>。デフォルトは利用しているトランザクション管理システムのタイムアウトを利用する。</a:t>
                      </a:r>
                    </a:p>
                  </a:txBody>
                  <a:tcPr marL="23859" marR="23859" marT="19087" marB="19087" anchor="ctr"/>
                </a:tc>
                <a:extLst>
                  <a:ext uri="{0D108BD9-81ED-4DB2-BD59-A6C34878D82A}">
                    <a16:rowId xmlns:a16="http://schemas.microsoft.com/office/drawing/2014/main" val="73290203"/>
                  </a:ext>
                </a:extLst>
              </a:tr>
              <a:tr h="457115">
                <a:tc>
                  <a:txBody>
                    <a:bodyPr/>
                    <a:lstStyle/>
                    <a:p>
                      <a:pPr algn="l"/>
                      <a:r>
                        <a:rPr lang="en-US" sz="1400">
                          <a:effectLst/>
                        </a:rPr>
                        <a:t>rollbackFor</a:t>
                      </a:r>
                    </a:p>
                  </a:txBody>
                  <a:tcPr marL="23859" marR="23859" marT="19087" marB="19087" anchor="ctr"/>
                </a:tc>
                <a:tc>
                  <a:txBody>
                    <a:bodyPr/>
                    <a:lstStyle/>
                    <a:p>
                      <a:pPr algn="l"/>
                      <a:r>
                        <a:rPr lang="en-US" sz="1400">
                          <a:effectLst/>
                        </a:rPr>
                        <a:t>Class&lt;? extends Throwable&gt;[]</a:t>
                      </a:r>
                    </a:p>
                  </a:txBody>
                  <a:tcPr marL="23859" marR="23859" marT="19087" marB="19087" anchor="ctr"/>
                </a:tc>
                <a:tc>
                  <a:txBody>
                    <a:bodyPr/>
                    <a:lstStyle/>
                    <a:p>
                      <a:pPr algn="l"/>
                      <a:r>
                        <a:rPr lang="ja-JP" altLang="en-US" sz="1400">
                          <a:effectLst/>
                        </a:rPr>
                        <a:t>検査例外が発生した際もロールバックしたい場合に指定する。</a:t>
                      </a:r>
                    </a:p>
                  </a:txBody>
                  <a:tcPr marL="23859" marR="23859" marT="19087" marB="19087" anchor="ctr"/>
                </a:tc>
                <a:extLst>
                  <a:ext uri="{0D108BD9-81ED-4DB2-BD59-A6C34878D82A}">
                    <a16:rowId xmlns:a16="http://schemas.microsoft.com/office/drawing/2014/main" val="43335011"/>
                  </a:ext>
                </a:extLst>
              </a:tr>
              <a:tr h="547268">
                <a:tc>
                  <a:txBody>
                    <a:bodyPr/>
                    <a:lstStyle/>
                    <a:p>
                      <a:pPr algn="l"/>
                      <a:r>
                        <a:rPr lang="en-US" sz="1400">
                          <a:effectLst/>
                        </a:rPr>
                        <a:t>rollbackForClassName</a:t>
                      </a:r>
                    </a:p>
                  </a:txBody>
                  <a:tcPr marL="23859" marR="23859" marT="19087" marB="19087" anchor="ctr"/>
                </a:tc>
                <a:tc>
                  <a:txBody>
                    <a:bodyPr/>
                    <a:lstStyle/>
                    <a:p>
                      <a:pPr algn="l"/>
                      <a:r>
                        <a:rPr lang="en-US" sz="1400">
                          <a:effectLst/>
                        </a:rPr>
                        <a:t>String[]</a:t>
                      </a:r>
                    </a:p>
                  </a:txBody>
                  <a:tcPr marL="23859" marR="23859" marT="19087" marB="19087" anchor="ctr"/>
                </a:tc>
                <a:tc>
                  <a:txBody>
                    <a:bodyPr/>
                    <a:lstStyle/>
                    <a:p>
                      <a:pPr algn="l"/>
                      <a:r>
                        <a:rPr lang="en-US" altLang="ja-JP" sz="1400">
                          <a:effectLst/>
                        </a:rPr>
                        <a:t>rollbackFor</a:t>
                      </a:r>
                      <a:r>
                        <a:rPr lang="ja-JP" altLang="en-US" sz="1400">
                          <a:effectLst/>
                        </a:rPr>
                        <a:t>と同じ、違いは例外クラス名また例外クラス名の配列を指定するところ。</a:t>
                      </a:r>
                    </a:p>
                  </a:txBody>
                  <a:tcPr marL="23859" marR="23859" marT="19087" marB="19087" anchor="ctr"/>
                </a:tc>
                <a:extLst>
                  <a:ext uri="{0D108BD9-81ED-4DB2-BD59-A6C34878D82A}">
                    <a16:rowId xmlns:a16="http://schemas.microsoft.com/office/drawing/2014/main" val="3044651238"/>
                  </a:ext>
                </a:extLst>
              </a:tr>
              <a:tr h="457115">
                <a:tc>
                  <a:txBody>
                    <a:bodyPr/>
                    <a:lstStyle/>
                    <a:p>
                      <a:pPr algn="l"/>
                      <a:r>
                        <a:rPr lang="en-US" sz="1400">
                          <a:effectLst/>
                        </a:rPr>
                        <a:t>noRollbackFor</a:t>
                      </a:r>
                    </a:p>
                  </a:txBody>
                  <a:tcPr marL="23859" marR="23859" marT="19087" marB="19087" anchor="ctr"/>
                </a:tc>
                <a:tc>
                  <a:txBody>
                    <a:bodyPr/>
                    <a:lstStyle/>
                    <a:p>
                      <a:pPr algn="l"/>
                      <a:r>
                        <a:rPr lang="en-US" sz="1400">
                          <a:effectLst/>
                        </a:rPr>
                        <a:t>Class&lt;? extends Throwable&gt;[]</a:t>
                      </a:r>
                    </a:p>
                  </a:txBody>
                  <a:tcPr marL="23859" marR="23859" marT="19087" marB="19087" anchor="ctr"/>
                </a:tc>
                <a:tc>
                  <a:txBody>
                    <a:bodyPr/>
                    <a:lstStyle/>
                    <a:p>
                      <a:pPr algn="l"/>
                      <a:r>
                        <a:rPr lang="ja-JP" altLang="en-US" sz="1400">
                          <a:effectLst/>
                        </a:rPr>
                        <a:t>ロールバックしたくない場合に指定する。</a:t>
                      </a:r>
                    </a:p>
                  </a:txBody>
                  <a:tcPr marL="23859" marR="23859" marT="19087" marB="19087" anchor="ctr"/>
                </a:tc>
                <a:extLst>
                  <a:ext uri="{0D108BD9-81ED-4DB2-BD59-A6C34878D82A}">
                    <a16:rowId xmlns:a16="http://schemas.microsoft.com/office/drawing/2014/main" val="588155032"/>
                  </a:ext>
                </a:extLst>
              </a:tr>
              <a:tr h="547268">
                <a:tc>
                  <a:txBody>
                    <a:bodyPr/>
                    <a:lstStyle/>
                    <a:p>
                      <a:pPr algn="l"/>
                      <a:r>
                        <a:rPr lang="en-US" sz="1400" dirty="0" err="1">
                          <a:effectLst/>
                        </a:rPr>
                        <a:t>noRollbackForClassName</a:t>
                      </a:r>
                      <a:endParaRPr lang="en-US" sz="1400" dirty="0">
                        <a:effectLst/>
                      </a:endParaRPr>
                    </a:p>
                  </a:txBody>
                  <a:tcPr marL="23859" marR="23859" marT="19087" marB="19087" anchor="ctr"/>
                </a:tc>
                <a:tc>
                  <a:txBody>
                    <a:bodyPr/>
                    <a:lstStyle/>
                    <a:p>
                      <a:pPr algn="l"/>
                      <a:r>
                        <a:rPr lang="en-US" sz="1400">
                          <a:effectLst/>
                        </a:rPr>
                        <a:t>String[]</a:t>
                      </a:r>
                    </a:p>
                  </a:txBody>
                  <a:tcPr marL="23859" marR="23859" marT="19087" marB="19087" anchor="ctr"/>
                </a:tc>
                <a:tc>
                  <a:txBody>
                    <a:bodyPr/>
                    <a:lstStyle/>
                    <a:p>
                      <a:pPr algn="l"/>
                      <a:r>
                        <a:rPr lang="en-US" altLang="ja-JP" sz="1400" dirty="0" err="1">
                          <a:effectLst/>
                        </a:rPr>
                        <a:t>noRollbackFor</a:t>
                      </a:r>
                      <a:r>
                        <a:rPr lang="ja-JP" altLang="en-US" sz="1400" dirty="0">
                          <a:effectLst/>
                        </a:rPr>
                        <a:t>と同じ、違いは例外クラス名また例外クラス名の配列を指定するところ。</a:t>
                      </a:r>
                    </a:p>
                  </a:txBody>
                  <a:tcPr marL="23859" marR="23859" marT="19087" marB="19087" anchor="ctr"/>
                </a:tc>
                <a:extLst>
                  <a:ext uri="{0D108BD9-81ED-4DB2-BD59-A6C34878D82A}">
                    <a16:rowId xmlns:a16="http://schemas.microsoft.com/office/drawing/2014/main" val="1432723303"/>
                  </a:ext>
                </a:extLst>
              </a:tr>
            </a:tbl>
          </a:graphicData>
        </a:graphic>
      </p:graphicFrame>
    </p:spTree>
    <p:extLst>
      <p:ext uri="{BB962C8B-B14F-4D97-AF65-F5344CB8AC3E}">
        <p14:creationId xmlns:p14="http://schemas.microsoft.com/office/powerpoint/2010/main" val="367064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ja-JP" altLang="en-US" sz="2400" dirty="0"/>
              <a:t>プロパティの設定例</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a:t>value</a:t>
            </a:r>
          </a:p>
          <a:p>
            <a:endParaRPr lang="en-US" altLang="ja-JP" sz="1800" dirty="0"/>
          </a:p>
          <a:p>
            <a:endParaRPr lang="en-US" altLang="ja-JP" sz="1800" dirty="0"/>
          </a:p>
          <a:p>
            <a:pPr marL="0" indent="0">
              <a:buNone/>
            </a:pPr>
            <a:endParaRPr lang="en-US" altLang="ja-JP" sz="1800" dirty="0"/>
          </a:p>
          <a:p>
            <a:r>
              <a:rPr lang="en-US" altLang="ja-JP" sz="1800" dirty="0"/>
              <a:t>propagation</a:t>
            </a:r>
            <a:endParaRPr lang="ja-JP" altLang="en-US" sz="1800" dirty="0"/>
          </a:p>
        </p:txBody>
      </p:sp>
      <p:sp>
        <p:nvSpPr>
          <p:cNvPr id="7" name="正方形/長方形 3">
            <a:extLst>
              <a:ext uri="{FF2B5EF4-FFF2-40B4-BE49-F238E27FC236}">
                <a16:creationId xmlns:a16="http://schemas.microsoft.com/office/drawing/2014/main" id="{C82DD944-5E43-44BB-B874-B663B15B72B8}"/>
              </a:ext>
            </a:extLst>
          </p:cNvPr>
          <p:cNvSpPr/>
          <p:nvPr/>
        </p:nvSpPr>
        <p:spPr>
          <a:xfrm>
            <a:off x="719572" y="1268760"/>
            <a:ext cx="7704856" cy="93610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r>
              <a:rPr lang="en-US" altLang="zh-CN" sz="1400" dirty="0">
                <a:solidFill>
                  <a:schemeClr val="tx1"/>
                </a:solidFill>
                <a:latin typeface="Consolas" panose="020B0609020204030204" pitchFamily="49" charset="0"/>
              </a:rPr>
              <a:t>// </a:t>
            </a:r>
            <a:r>
              <a:rPr lang="zh-CN" altLang="en-US" sz="1400" dirty="0">
                <a:solidFill>
                  <a:schemeClr val="tx1"/>
                </a:solidFill>
                <a:latin typeface="Consolas" panose="020B0609020204030204" pitchFamily="49" charset="0"/>
              </a:rPr>
              <a:t>利用</a:t>
            </a:r>
            <a:r>
              <a:rPr lang="ja-JP" altLang="en-US" sz="1400" dirty="0">
                <a:solidFill>
                  <a:schemeClr val="tx1"/>
                </a:solidFill>
                <a:latin typeface="Consolas" panose="020B0609020204030204" pitchFamily="49" charset="0"/>
              </a:rPr>
              <a:t>したいトランザクションマネージャの</a:t>
            </a:r>
            <a:r>
              <a:rPr lang="zh-CN" altLang="en-US" sz="1400" dirty="0">
                <a:solidFill>
                  <a:schemeClr val="tx1"/>
                </a:solidFill>
                <a:latin typeface="Consolas" panose="020B0609020204030204" pitchFamily="49" charset="0"/>
              </a:rPr>
              <a:t>名前</a:t>
            </a:r>
            <a:r>
              <a:rPr lang="ja-JP" altLang="en-US" sz="1400" dirty="0">
                <a:solidFill>
                  <a:schemeClr val="tx1"/>
                </a:solidFill>
                <a:latin typeface="Consolas" panose="020B0609020204030204" pitchFamily="49" charset="0"/>
              </a:rPr>
              <a:t>を</a:t>
            </a:r>
            <a:r>
              <a:rPr lang="zh-CN" altLang="en-US" sz="1400" dirty="0">
                <a:solidFill>
                  <a:schemeClr val="tx1"/>
                </a:solidFill>
                <a:latin typeface="Consolas" panose="020B0609020204030204" pitchFamily="49" charset="0"/>
              </a:rPr>
              <a:t>指定</a:t>
            </a:r>
            <a:r>
              <a:rPr lang="ja-JP" altLang="en-US" sz="1400" dirty="0">
                <a:solidFill>
                  <a:schemeClr val="tx1"/>
                </a:solidFill>
                <a:latin typeface="Consolas" panose="020B0609020204030204" pitchFamily="49" charset="0"/>
              </a:rPr>
              <a:t>する</a:t>
            </a:r>
          </a:p>
          <a:p>
            <a:pPr algn="l"/>
            <a:r>
              <a:rPr lang="en-US" altLang="ja-JP" sz="1400" dirty="0">
                <a:solidFill>
                  <a:schemeClr val="tx1"/>
                </a:solidFill>
                <a:latin typeface="Consolas" panose="020B0609020204030204" pitchFamily="49" charset="0"/>
              </a:rPr>
              <a:t>@</a:t>
            </a:r>
            <a:r>
              <a:rPr lang="en-US" altLang="zh-CN" sz="1400" dirty="0">
                <a:solidFill>
                  <a:schemeClr val="tx1"/>
                </a:solidFill>
                <a:latin typeface="Consolas" panose="020B0609020204030204" pitchFamily="49" charset="0"/>
              </a:rPr>
              <a:t>Transactional("order")</a:t>
            </a:r>
            <a:endParaRPr lang="en-US" altLang="ja-JP" sz="200" dirty="0">
              <a:ln w="0"/>
              <a:solidFill>
                <a:schemeClr val="tx1"/>
              </a:solidFill>
              <a:effectLst>
                <a:outerShdw blurRad="38100" dist="19050" dir="2700000" algn="tl" rotWithShape="0">
                  <a:schemeClr val="dk1">
                    <a:alpha val="40000"/>
                  </a:schemeClr>
                </a:outerShdw>
              </a:effectLst>
            </a:endParaRPr>
          </a:p>
        </p:txBody>
      </p:sp>
      <p:sp>
        <p:nvSpPr>
          <p:cNvPr id="5" name="正方形/長方形 3">
            <a:extLst>
              <a:ext uri="{FF2B5EF4-FFF2-40B4-BE49-F238E27FC236}">
                <a16:creationId xmlns:a16="http://schemas.microsoft.com/office/drawing/2014/main" id="{728648AD-3BCC-4495-B84B-163428D51229}"/>
              </a:ext>
            </a:extLst>
          </p:cNvPr>
          <p:cNvSpPr/>
          <p:nvPr/>
        </p:nvSpPr>
        <p:spPr>
          <a:xfrm>
            <a:off x="719572" y="2636912"/>
            <a:ext cx="7704856" cy="93610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r>
              <a:rPr lang="en-US" altLang="zh-CN" sz="1400" dirty="0">
                <a:solidFill>
                  <a:schemeClr val="tx1"/>
                </a:solidFill>
                <a:latin typeface="Consolas" panose="020B0609020204030204" pitchFamily="49" charset="0"/>
              </a:rPr>
              <a:t>// </a:t>
            </a:r>
            <a:r>
              <a:rPr lang="zh-CN" altLang="en-US" sz="1400" dirty="0">
                <a:solidFill>
                  <a:schemeClr val="tx1"/>
                </a:solidFill>
                <a:latin typeface="Consolas" panose="020B0609020204030204" pitchFamily="49" charset="0"/>
              </a:rPr>
              <a:t>常</a:t>
            </a:r>
            <a:r>
              <a:rPr lang="ja-JP" altLang="en-US" sz="1400" dirty="0">
                <a:solidFill>
                  <a:schemeClr val="tx1"/>
                </a:solidFill>
                <a:latin typeface="Consolas" panose="020B0609020204030204" pitchFamily="49" charset="0"/>
              </a:rPr>
              <a:t>に</a:t>
            </a:r>
            <a:r>
              <a:rPr lang="zh-CN" altLang="en-US" sz="1400" dirty="0">
                <a:solidFill>
                  <a:schemeClr val="tx1"/>
                </a:solidFill>
                <a:latin typeface="Consolas" panose="020B0609020204030204" pitchFamily="49" charset="0"/>
              </a:rPr>
              <a:t>新</a:t>
            </a:r>
            <a:r>
              <a:rPr lang="ja-JP" altLang="en-US" sz="1400" dirty="0">
                <a:solidFill>
                  <a:schemeClr val="tx1"/>
                </a:solidFill>
                <a:latin typeface="Consolas" panose="020B0609020204030204" pitchFamily="49" charset="0"/>
              </a:rPr>
              <a:t>しいトランザクションを</a:t>
            </a:r>
            <a:r>
              <a:rPr lang="zh-CN" altLang="en-US" sz="1400" dirty="0">
                <a:solidFill>
                  <a:schemeClr val="tx1"/>
                </a:solidFill>
                <a:latin typeface="Consolas" panose="020B0609020204030204" pitchFamily="49" charset="0"/>
              </a:rPr>
              <a:t>開始</a:t>
            </a:r>
            <a:r>
              <a:rPr lang="ja-JP" altLang="en-US" sz="1400" dirty="0">
                <a:solidFill>
                  <a:schemeClr val="tx1"/>
                </a:solidFill>
                <a:latin typeface="Consolas" panose="020B0609020204030204" pitchFamily="49" charset="0"/>
              </a:rPr>
              <a:t>する</a:t>
            </a:r>
          </a:p>
          <a:p>
            <a:pPr algn="l"/>
            <a:r>
              <a:rPr lang="en-US" altLang="ja-JP" sz="1400" dirty="0">
                <a:solidFill>
                  <a:schemeClr val="tx1"/>
                </a:solidFill>
                <a:latin typeface="Consolas" panose="020B0609020204030204" pitchFamily="49" charset="0"/>
              </a:rPr>
              <a:t>@</a:t>
            </a:r>
            <a:r>
              <a:rPr lang="en-US" altLang="zh-CN" sz="1400" dirty="0">
                <a:solidFill>
                  <a:schemeClr val="tx1"/>
                </a:solidFill>
                <a:latin typeface="Consolas" panose="020B0609020204030204" pitchFamily="49" charset="0"/>
              </a:rPr>
              <a:t>Transactional(propagation=Propagation.REQUIRES_NEW)</a:t>
            </a:r>
            <a:endParaRPr lang="en-US" altLang="ja-JP" sz="200" dirty="0">
              <a:ln w="0"/>
              <a:solidFill>
                <a:schemeClr val="tx1"/>
              </a:solidFill>
              <a:effectLst>
                <a:outerShdw blurRad="38100" dist="19050" dir="2700000" algn="tl" rotWithShape="0">
                  <a:schemeClr val="dk1">
                    <a:alpha val="40000"/>
                  </a:schemeClr>
                </a:outerShdw>
              </a:effectLst>
            </a:endParaRPr>
          </a:p>
        </p:txBody>
      </p:sp>
      <p:sp>
        <p:nvSpPr>
          <p:cNvPr id="4" name="Rectangle 1">
            <a:extLst>
              <a:ext uri="{FF2B5EF4-FFF2-40B4-BE49-F238E27FC236}">
                <a16:creationId xmlns:a16="http://schemas.microsoft.com/office/drawing/2014/main" id="{AEE2E6D4-92E2-42EB-91C9-8F24B5E5FA1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E3E3E3"/>
                </a:solidFill>
                <a:effectLst/>
                <a:latin typeface="Arial Unicode MS"/>
                <a:ea typeface="SFMono-Regular"/>
              </a:rPr>
              <a:t>// 常に新しいトランザクションを開始する @Transactional(propagation=Propagation.REQUIRES_NEW)</a:t>
            </a:r>
            <a:r>
              <a:rPr kumimoji="0" lang="zh-CN" altLang="zh-CN" sz="5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a:extLst>
              <a:ext uri="{FF2B5EF4-FFF2-40B4-BE49-F238E27FC236}">
                <a16:creationId xmlns:a16="http://schemas.microsoft.com/office/drawing/2014/main" id="{B3815174-CCC9-4678-9B06-E07DDB579204}"/>
              </a:ext>
            </a:extLst>
          </p:cNvPr>
          <p:cNvGraphicFramePr>
            <a:graphicFrameLocks noGrp="1"/>
          </p:cNvGraphicFramePr>
          <p:nvPr>
            <p:extLst>
              <p:ext uri="{D42A27DB-BD31-4B8C-83A1-F6EECF244321}">
                <p14:modId xmlns:p14="http://schemas.microsoft.com/office/powerpoint/2010/main" val="1204946835"/>
              </p:ext>
            </p:extLst>
          </p:nvPr>
        </p:nvGraphicFramePr>
        <p:xfrm>
          <a:off x="719572" y="3740492"/>
          <a:ext cx="7704856" cy="2928867"/>
        </p:xfrm>
        <a:graphic>
          <a:graphicData uri="http://schemas.openxmlformats.org/drawingml/2006/table">
            <a:tbl>
              <a:tblPr>
                <a:tableStyleId>{35758FB7-9AC5-4552-8A53-C91805E547FA}</a:tableStyleId>
              </a:tblPr>
              <a:tblGrid>
                <a:gridCol w="1702985">
                  <a:extLst>
                    <a:ext uri="{9D8B030D-6E8A-4147-A177-3AD203B41FA5}">
                      <a16:colId xmlns:a16="http://schemas.microsoft.com/office/drawing/2014/main" val="1559114280"/>
                    </a:ext>
                  </a:extLst>
                </a:gridCol>
                <a:gridCol w="6001871">
                  <a:extLst>
                    <a:ext uri="{9D8B030D-6E8A-4147-A177-3AD203B41FA5}">
                      <a16:colId xmlns:a16="http://schemas.microsoft.com/office/drawing/2014/main" val="2833458855"/>
                    </a:ext>
                  </a:extLst>
                </a:gridCol>
              </a:tblGrid>
              <a:tr h="226785">
                <a:tc>
                  <a:txBody>
                    <a:bodyPr/>
                    <a:lstStyle/>
                    <a:p>
                      <a:pPr algn="l"/>
                      <a:r>
                        <a:rPr lang="ja-JP" altLang="en-US" sz="1000" b="1">
                          <a:effectLst/>
                        </a:rPr>
                        <a:t>プロパティ</a:t>
                      </a:r>
                    </a:p>
                  </a:txBody>
                  <a:tcPr marL="36037" marR="36037" marT="28829" marB="28829" anchor="ctr"/>
                </a:tc>
                <a:tc>
                  <a:txBody>
                    <a:bodyPr/>
                    <a:lstStyle/>
                    <a:p>
                      <a:pPr algn="l"/>
                      <a:r>
                        <a:rPr lang="zh-CN" altLang="en-US" sz="1000" b="1" dirty="0">
                          <a:effectLst/>
                        </a:rPr>
                        <a:t>定義</a:t>
                      </a:r>
                    </a:p>
                  </a:txBody>
                  <a:tcPr marL="36037" marR="36037" marT="28829" marB="28829" anchor="ctr"/>
                </a:tc>
                <a:extLst>
                  <a:ext uri="{0D108BD9-81ED-4DB2-BD59-A6C34878D82A}">
                    <a16:rowId xmlns:a16="http://schemas.microsoft.com/office/drawing/2014/main" val="2288857568"/>
                  </a:ext>
                </a:extLst>
              </a:tr>
              <a:tr h="269987">
                <a:tc>
                  <a:txBody>
                    <a:bodyPr/>
                    <a:lstStyle/>
                    <a:p>
                      <a:pPr algn="l"/>
                      <a:r>
                        <a:rPr lang="en-US" sz="1000">
                          <a:effectLst/>
                        </a:rPr>
                        <a:t>MANDATORY</a:t>
                      </a:r>
                    </a:p>
                  </a:txBody>
                  <a:tcPr marL="36037" marR="36037" marT="28829" marB="28829" anchor="ctr"/>
                </a:tc>
                <a:tc>
                  <a:txBody>
                    <a:bodyPr/>
                    <a:lstStyle/>
                    <a:p>
                      <a:pPr algn="l"/>
                      <a:r>
                        <a:rPr lang="ja-JP" altLang="en-US" sz="1000">
                          <a:effectLst/>
                        </a:rPr>
                        <a:t>トランザクションが開始されていなければ例外を発生させる。</a:t>
                      </a:r>
                    </a:p>
                  </a:txBody>
                  <a:tcPr marL="36037" marR="36037" marT="28829" marB="28829" anchor="ctr"/>
                </a:tc>
                <a:extLst>
                  <a:ext uri="{0D108BD9-81ED-4DB2-BD59-A6C34878D82A}">
                    <a16:rowId xmlns:a16="http://schemas.microsoft.com/office/drawing/2014/main" val="2006792313"/>
                  </a:ext>
                </a:extLst>
              </a:tr>
              <a:tr h="497789">
                <a:tc>
                  <a:txBody>
                    <a:bodyPr/>
                    <a:lstStyle/>
                    <a:p>
                      <a:pPr algn="l"/>
                      <a:r>
                        <a:rPr lang="en-US" sz="1000">
                          <a:effectLst/>
                        </a:rPr>
                        <a:t>NESTED</a:t>
                      </a:r>
                    </a:p>
                  </a:txBody>
                  <a:tcPr marL="36037" marR="36037" marT="28829" marB="28829" anchor="ctr"/>
                </a:tc>
                <a:tc>
                  <a:txBody>
                    <a:bodyPr/>
                    <a:lstStyle/>
                    <a:p>
                      <a:pPr algn="l"/>
                      <a:r>
                        <a:rPr lang="ja-JP" altLang="en-US" sz="1000">
                          <a:effectLst/>
                        </a:rPr>
                        <a:t>トランザクションが存在する場合はネストしたトランザクションを開始し、他の</a:t>
                      </a:r>
                      <a:r>
                        <a:rPr lang="en-US" altLang="ja-JP" sz="1000">
                          <a:effectLst/>
                        </a:rPr>
                        <a:t>PROPAGATION_REQUIRED</a:t>
                      </a:r>
                      <a:r>
                        <a:rPr lang="ja-JP" altLang="en-US" sz="1000">
                          <a:effectLst/>
                        </a:rPr>
                        <a:t>のように振る舞う。</a:t>
                      </a:r>
                    </a:p>
                  </a:txBody>
                  <a:tcPr marL="36037" marR="36037" marT="28829" marB="28829" anchor="ctr"/>
                </a:tc>
                <a:extLst>
                  <a:ext uri="{0D108BD9-81ED-4DB2-BD59-A6C34878D82A}">
                    <a16:rowId xmlns:a16="http://schemas.microsoft.com/office/drawing/2014/main" val="498031156"/>
                  </a:ext>
                </a:extLst>
              </a:tr>
              <a:tr h="269987">
                <a:tc>
                  <a:txBody>
                    <a:bodyPr/>
                    <a:lstStyle/>
                    <a:p>
                      <a:pPr algn="l"/>
                      <a:r>
                        <a:rPr lang="en-US" sz="1000">
                          <a:effectLst/>
                        </a:rPr>
                        <a:t>NEVER</a:t>
                      </a:r>
                    </a:p>
                  </a:txBody>
                  <a:tcPr marL="36037" marR="36037" marT="28829" marB="28829" anchor="ctr"/>
                </a:tc>
                <a:tc>
                  <a:txBody>
                    <a:bodyPr/>
                    <a:lstStyle/>
                    <a:p>
                      <a:pPr algn="l"/>
                      <a:r>
                        <a:rPr lang="ja-JP" altLang="en-US" sz="1000">
                          <a:effectLst/>
                        </a:rPr>
                        <a:t>トランザクションが開始されていれば例外を発生させる。</a:t>
                      </a:r>
                    </a:p>
                  </a:txBody>
                  <a:tcPr marL="36037" marR="36037" marT="28829" marB="28829" anchor="ctr"/>
                </a:tc>
                <a:extLst>
                  <a:ext uri="{0D108BD9-81ED-4DB2-BD59-A6C34878D82A}">
                    <a16:rowId xmlns:a16="http://schemas.microsoft.com/office/drawing/2014/main" val="1197200372"/>
                  </a:ext>
                </a:extLst>
              </a:tr>
              <a:tr h="383888">
                <a:tc>
                  <a:txBody>
                    <a:bodyPr/>
                    <a:lstStyle/>
                    <a:p>
                      <a:pPr algn="l"/>
                      <a:r>
                        <a:rPr lang="en-US" sz="1000">
                          <a:effectLst/>
                        </a:rPr>
                        <a:t>NOT_SUPPORTED</a:t>
                      </a:r>
                    </a:p>
                  </a:txBody>
                  <a:tcPr marL="36037" marR="36037" marT="28829" marB="28829" anchor="ctr"/>
                </a:tc>
                <a:tc>
                  <a:txBody>
                    <a:bodyPr/>
                    <a:lstStyle/>
                    <a:p>
                      <a:pPr algn="l"/>
                      <a:r>
                        <a:rPr lang="ja-JP" altLang="en-US" sz="1000">
                          <a:effectLst/>
                        </a:rPr>
                        <a:t>トランザクションが存在する場合は中断して、トランザクションをはらない</a:t>
                      </a:r>
                      <a:r>
                        <a:rPr lang="en-US" altLang="ja-JP" sz="1000">
                          <a:effectLst/>
                        </a:rPr>
                        <a:t>(</a:t>
                      </a:r>
                      <a:r>
                        <a:rPr lang="ja-JP" altLang="en-US" sz="1000">
                          <a:effectLst/>
                        </a:rPr>
                        <a:t>トランザクションを利用しない</a:t>
                      </a:r>
                      <a:r>
                        <a:rPr lang="en-US" altLang="ja-JP" sz="1000">
                          <a:effectLst/>
                        </a:rPr>
                        <a:t>)</a:t>
                      </a:r>
                    </a:p>
                  </a:txBody>
                  <a:tcPr marL="36037" marR="36037" marT="28829" marB="28829" anchor="ctr"/>
                </a:tc>
                <a:extLst>
                  <a:ext uri="{0D108BD9-81ED-4DB2-BD59-A6C34878D82A}">
                    <a16:rowId xmlns:a16="http://schemas.microsoft.com/office/drawing/2014/main" val="2161758223"/>
                  </a:ext>
                </a:extLst>
              </a:tr>
              <a:tr h="391321">
                <a:tc>
                  <a:txBody>
                    <a:bodyPr/>
                    <a:lstStyle/>
                    <a:p>
                      <a:pPr algn="l"/>
                      <a:r>
                        <a:rPr lang="en-US" sz="1000" dirty="0">
                          <a:effectLst/>
                        </a:rPr>
                        <a:t>REQUIRED (</a:t>
                      </a:r>
                      <a:r>
                        <a:rPr lang="en-US" sz="1000" i="1" u="sng" dirty="0">
                          <a:effectLst/>
                        </a:rPr>
                        <a:t>DEFAULT</a:t>
                      </a:r>
                      <a:r>
                        <a:rPr lang="en-US" sz="1000" dirty="0">
                          <a:effectLst/>
                        </a:rPr>
                        <a:t>)</a:t>
                      </a:r>
                    </a:p>
                  </a:txBody>
                  <a:tcPr marL="36037" marR="36037" marT="28829" marB="28829" anchor="ctr"/>
                </a:tc>
                <a:tc>
                  <a:txBody>
                    <a:bodyPr/>
                    <a:lstStyle/>
                    <a:p>
                      <a:pPr algn="l"/>
                      <a:r>
                        <a:rPr lang="ja-JP" altLang="en-US" sz="1000">
                          <a:effectLst/>
                        </a:rPr>
                        <a:t>トランザクションが開始されていなければ新規に開始し、すでに開始されていればそのトランザクションをそのまま利用する。</a:t>
                      </a:r>
                    </a:p>
                  </a:txBody>
                  <a:tcPr marL="36037" marR="36037" marT="28829" marB="28829" anchor="ctr"/>
                </a:tc>
                <a:extLst>
                  <a:ext uri="{0D108BD9-81ED-4DB2-BD59-A6C34878D82A}">
                    <a16:rowId xmlns:a16="http://schemas.microsoft.com/office/drawing/2014/main" val="1031086869"/>
                  </a:ext>
                </a:extLst>
              </a:tr>
              <a:tr h="391321">
                <a:tc>
                  <a:txBody>
                    <a:bodyPr/>
                    <a:lstStyle/>
                    <a:p>
                      <a:pPr algn="l"/>
                      <a:r>
                        <a:rPr lang="en-US" sz="1000">
                          <a:effectLst/>
                        </a:rPr>
                        <a:t>REQUIRES_NEW</a:t>
                      </a:r>
                    </a:p>
                  </a:txBody>
                  <a:tcPr marL="36037" marR="36037" marT="28829" marB="28829" anchor="ctr"/>
                </a:tc>
                <a:tc>
                  <a:txBody>
                    <a:bodyPr/>
                    <a:lstStyle/>
                    <a:p>
                      <a:pPr algn="l"/>
                      <a:r>
                        <a:rPr lang="ja-JP" altLang="en-US" sz="1000">
                          <a:effectLst/>
                        </a:rPr>
                        <a:t>常に新しいトランザクションを開始する。トランザクションが存在する場合は中断して新しいトランザクションを開始する。</a:t>
                      </a:r>
                    </a:p>
                  </a:txBody>
                  <a:tcPr marL="36037" marR="36037" marT="28829" marB="28829" anchor="ctr"/>
                </a:tc>
                <a:extLst>
                  <a:ext uri="{0D108BD9-81ED-4DB2-BD59-A6C34878D82A}">
                    <a16:rowId xmlns:a16="http://schemas.microsoft.com/office/drawing/2014/main" val="2572375713"/>
                  </a:ext>
                </a:extLst>
              </a:tr>
              <a:tr h="497789">
                <a:tc>
                  <a:txBody>
                    <a:bodyPr/>
                    <a:lstStyle/>
                    <a:p>
                      <a:pPr algn="l"/>
                      <a:r>
                        <a:rPr lang="en-US" sz="1000">
                          <a:effectLst/>
                        </a:rPr>
                        <a:t>SUPPORTS</a:t>
                      </a:r>
                    </a:p>
                  </a:txBody>
                  <a:tcPr marL="36037" marR="36037" marT="28829" marB="28829" anchor="ctr"/>
                </a:tc>
                <a:tc>
                  <a:txBody>
                    <a:bodyPr/>
                    <a:lstStyle/>
                    <a:p>
                      <a:pPr algn="l"/>
                      <a:r>
                        <a:rPr lang="ja-JP" altLang="en-US" sz="1000" dirty="0">
                          <a:effectLst/>
                        </a:rPr>
                        <a:t>トランザクションが開始されていればそれを利用。開始されていなければトランザクションをはらない</a:t>
                      </a:r>
                      <a:r>
                        <a:rPr lang="en-US" altLang="ja-JP" sz="1000" dirty="0">
                          <a:effectLst/>
                        </a:rPr>
                        <a:t>(</a:t>
                      </a:r>
                      <a:r>
                        <a:rPr lang="ja-JP" altLang="en-US" sz="1000" dirty="0">
                          <a:effectLst/>
                        </a:rPr>
                        <a:t>トランザクションを利用しない</a:t>
                      </a:r>
                      <a:r>
                        <a:rPr lang="en-US" altLang="ja-JP" sz="1000" dirty="0">
                          <a:effectLst/>
                        </a:rPr>
                        <a:t>)</a:t>
                      </a:r>
                      <a:r>
                        <a:rPr lang="ja-JP" altLang="en-US" sz="1000" dirty="0">
                          <a:effectLst/>
                        </a:rPr>
                        <a:t>。</a:t>
                      </a:r>
                    </a:p>
                  </a:txBody>
                  <a:tcPr marL="36037" marR="36037" marT="28829" marB="28829" anchor="ctr"/>
                </a:tc>
                <a:extLst>
                  <a:ext uri="{0D108BD9-81ED-4DB2-BD59-A6C34878D82A}">
                    <a16:rowId xmlns:a16="http://schemas.microsoft.com/office/drawing/2014/main" val="4044785400"/>
                  </a:ext>
                </a:extLst>
              </a:tr>
            </a:tbl>
          </a:graphicData>
        </a:graphic>
      </p:graphicFrame>
    </p:spTree>
    <p:extLst>
      <p:ext uri="{BB962C8B-B14F-4D97-AF65-F5344CB8AC3E}">
        <p14:creationId xmlns:p14="http://schemas.microsoft.com/office/powerpoint/2010/main" val="390681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ja-JP" altLang="en-US" sz="2400" dirty="0"/>
              <a:t>プロパティの設定例</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a:t>isolation</a:t>
            </a:r>
          </a:p>
          <a:p>
            <a:endParaRPr lang="en-US" altLang="ja-JP" sz="1800" dirty="0"/>
          </a:p>
          <a:p>
            <a:pPr marL="0" indent="0">
              <a:buNone/>
            </a:pPr>
            <a:endParaRPr lang="en-US" altLang="ja-JP" sz="1800" dirty="0"/>
          </a:p>
        </p:txBody>
      </p:sp>
      <p:sp>
        <p:nvSpPr>
          <p:cNvPr id="7" name="正方形/長方形 3">
            <a:extLst>
              <a:ext uri="{FF2B5EF4-FFF2-40B4-BE49-F238E27FC236}">
                <a16:creationId xmlns:a16="http://schemas.microsoft.com/office/drawing/2014/main" id="{C82DD944-5E43-44BB-B874-B663B15B72B8}"/>
              </a:ext>
            </a:extLst>
          </p:cNvPr>
          <p:cNvSpPr/>
          <p:nvPr/>
        </p:nvSpPr>
        <p:spPr>
          <a:xfrm>
            <a:off x="719572" y="1268760"/>
            <a:ext cx="7704856" cy="93610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r>
              <a:rPr lang="en-US" altLang="ja-JP" sz="1400" dirty="0">
                <a:solidFill>
                  <a:schemeClr val="tx1"/>
                </a:solidFill>
                <a:latin typeface="Consolas" panose="020B0609020204030204" pitchFamily="49" charset="0"/>
              </a:rPr>
              <a:t>// </a:t>
            </a:r>
            <a:r>
              <a:rPr lang="ja-JP" altLang="en-US" sz="1400" dirty="0">
                <a:solidFill>
                  <a:schemeClr val="tx1"/>
                </a:solidFill>
                <a:latin typeface="Consolas" panose="020B0609020204030204" pitchFamily="49" charset="0"/>
              </a:rPr>
              <a:t>ダーティーリード・ファジーリードは</a:t>
            </a:r>
            <a:r>
              <a:rPr lang="zh-CN" altLang="en-US" sz="1400" dirty="0">
                <a:solidFill>
                  <a:schemeClr val="tx1"/>
                </a:solidFill>
                <a:latin typeface="Consolas" panose="020B0609020204030204" pitchFamily="49" charset="0"/>
              </a:rPr>
              <a:t>発生</a:t>
            </a:r>
            <a:r>
              <a:rPr lang="ja-JP" altLang="en-US" sz="1400" dirty="0">
                <a:solidFill>
                  <a:schemeClr val="tx1"/>
                </a:solidFill>
                <a:latin typeface="Consolas" panose="020B0609020204030204" pitchFamily="49" charset="0"/>
              </a:rPr>
              <a:t>しないが、ファントムリードは</a:t>
            </a:r>
            <a:r>
              <a:rPr lang="zh-CN" altLang="en-US" sz="1400" dirty="0">
                <a:solidFill>
                  <a:schemeClr val="tx1"/>
                </a:solidFill>
                <a:latin typeface="Consolas" panose="020B0609020204030204" pitchFamily="49" charset="0"/>
              </a:rPr>
              <a:t>発生</a:t>
            </a:r>
            <a:r>
              <a:rPr lang="ja-JP" altLang="en-US" sz="1400" dirty="0">
                <a:solidFill>
                  <a:schemeClr val="tx1"/>
                </a:solidFill>
                <a:latin typeface="Consolas" panose="020B0609020204030204" pitchFamily="49" charset="0"/>
              </a:rPr>
              <a:t>する</a:t>
            </a:r>
            <a:r>
              <a:rPr lang="zh-CN" altLang="en-US" sz="1400" dirty="0">
                <a:solidFill>
                  <a:schemeClr val="tx1"/>
                </a:solidFill>
                <a:latin typeface="Consolas" panose="020B0609020204030204" pitchFamily="49" charset="0"/>
              </a:rPr>
              <a:t>可能性</a:t>
            </a:r>
            <a:r>
              <a:rPr lang="ja-JP" altLang="en-US" sz="1400" dirty="0">
                <a:solidFill>
                  <a:schemeClr val="tx1"/>
                </a:solidFill>
                <a:latin typeface="Consolas" panose="020B0609020204030204" pitchFamily="49" charset="0"/>
              </a:rPr>
              <a:t>がある</a:t>
            </a:r>
          </a:p>
          <a:p>
            <a:pPr algn="l"/>
            <a:r>
              <a:rPr lang="en-US" altLang="ja-JP" sz="1400" dirty="0">
                <a:solidFill>
                  <a:schemeClr val="tx1"/>
                </a:solidFill>
                <a:latin typeface="Consolas" panose="020B0609020204030204" pitchFamily="49" charset="0"/>
              </a:rPr>
              <a:t>@</a:t>
            </a:r>
            <a:r>
              <a:rPr lang="en-US" altLang="zh-CN" sz="1400" dirty="0">
                <a:solidFill>
                  <a:schemeClr val="tx1"/>
                </a:solidFill>
                <a:latin typeface="Consolas" panose="020B0609020204030204" pitchFamily="49" charset="0"/>
              </a:rPr>
              <a:t>Transactional(isolation=Isolation.REPEATABLE_READ)</a:t>
            </a:r>
            <a:endParaRPr lang="en-US" altLang="ja-JP" sz="200" dirty="0">
              <a:ln w="0"/>
              <a:solidFill>
                <a:schemeClr val="tx1"/>
              </a:solidFill>
              <a:effectLst>
                <a:outerShdw blurRad="38100" dist="19050" dir="2700000" algn="tl" rotWithShape="0">
                  <a:schemeClr val="dk1">
                    <a:alpha val="40000"/>
                  </a:schemeClr>
                </a:outerShdw>
              </a:effectLst>
            </a:endParaRPr>
          </a:p>
        </p:txBody>
      </p:sp>
      <p:sp>
        <p:nvSpPr>
          <p:cNvPr id="4" name="Rectangle 1">
            <a:extLst>
              <a:ext uri="{FF2B5EF4-FFF2-40B4-BE49-F238E27FC236}">
                <a16:creationId xmlns:a16="http://schemas.microsoft.com/office/drawing/2014/main" id="{AEE2E6D4-92E2-42EB-91C9-8F24B5E5FA1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E3E3E3"/>
                </a:solidFill>
                <a:effectLst/>
                <a:latin typeface="Arial Unicode MS"/>
                <a:ea typeface="SFMono-Regular"/>
              </a:rPr>
              <a:t>// 常に新しいトランザクションを開始する @Transactional(propagation=Propagation.REQUIRES_NEW)</a:t>
            </a:r>
            <a:r>
              <a:rPr kumimoji="0" lang="zh-CN" altLang="zh-CN" sz="5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8" name="表格 7">
            <a:extLst>
              <a:ext uri="{FF2B5EF4-FFF2-40B4-BE49-F238E27FC236}">
                <a16:creationId xmlns:a16="http://schemas.microsoft.com/office/drawing/2014/main" id="{03CB95D2-3A53-4230-94F1-DD60B349B607}"/>
              </a:ext>
            </a:extLst>
          </p:cNvPr>
          <p:cNvGraphicFramePr>
            <a:graphicFrameLocks noGrp="1"/>
          </p:cNvGraphicFramePr>
          <p:nvPr>
            <p:extLst>
              <p:ext uri="{D42A27DB-BD31-4B8C-83A1-F6EECF244321}">
                <p14:modId xmlns:p14="http://schemas.microsoft.com/office/powerpoint/2010/main" val="459080760"/>
              </p:ext>
            </p:extLst>
          </p:nvPr>
        </p:nvGraphicFramePr>
        <p:xfrm>
          <a:off x="611560" y="2512594"/>
          <a:ext cx="8077940" cy="3580702"/>
        </p:xfrm>
        <a:graphic>
          <a:graphicData uri="http://schemas.openxmlformats.org/drawingml/2006/table">
            <a:tbl>
              <a:tblPr>
                <a:tableStyleId>{35758FB7-9AC5-4552-8A53-C91805E547FA}</a:tableStyleId>
              </a:tblPr>
              <a:tblGrid>
                <a:gridCol w="2368126">
                  <a:extLst>
                    <a:ext uri="{9D8B030D-6E8A-4147-A177-3AD203B41FA5}">
                      <a16:colId xmlns:a16="http://schemas.microsoft.com/office/drawing/2014/main" val="1025755769"/>
                    </a:ext>
                  </a:extLst>
                </a:gridCol>
                <a:gridCol w="5709814">
                  <a:extLst>
                    <a:ext uri="{9D8B030D-6E8A-4147-A177-3AD203B41FA5}">
                      <a16:colId xmlns:a16="http://schemas.microsoft.com/office/drawing/2014/main" val="2711490894"/>
                    </a:ext>
                  </a:extLst>
                </a:gridCol>
              </a:tblGrid>
              <a:tr h="401108">
                <a:tc>
                  <a:txBody>
                    <a:bodyPr/>
                    <a:lstStyle/>
                    <a:p>
                      <a:pPr algn="l"/>
                      <a:r>
                        <a:rPr lang="ja-JP" altLang="en-US" sz="1400" b="1">
                          <a:effectLst/>
                        </a:rPr>
                        <a:t>プロパティ</a:t>
                      </a:r>
                    </a:p>
                  </a:txBody>
                  <a:tcPr marL="59097" marR="59097" marT="47277" marB="47277" anchor="ctr"/>
                </a:tc>
                <a:tc>
                  <a:txBody>
                    <a:bodyPr/>
                    <a:lstStyle/>
                    <a:p>
                      <a:pPr algn="l"/>
                      <a:r>
                        <a:rPr lang="zh-CN" altLang="en-US" sz="1400" b="1">
                          <a:effectLst/>
                        </a:rPr>
                        <a:t>定義</a:t>
                      </a:r>
                    </a:p>
                  </a:txBody>
                  <a:tcPr marL="59097" marR="59097" marT="47277" marB="47277" anchor="ctr"/>
                </a:tc>
                <a:extLst>
                  <a:ext uri="{0D108BD9-81ED-4DB2-BD59-A6C34878D82A}">
                    <a16:rowId xmlns:a16="http://schemas.microsoft.com/office/drawing/2014/main" val="2148634695"/>
                  </a:ext>
                </a:extLst>
              </a:tr>
              <a:tr h="463418">
                <a:tc>
                  <a:txBody>
                    <a:bodyPr/>
                    <a:lstStyle/>
                    <a:p>
                      <a:pPr algn="l"/>
                      <a:r>
                        <a:rPr lang="en-US" sz="1400" dirty="0">
                          <a:effectLst/>
                        </a:rPr>
                        <a:t>DEFAULT</a:t>
                      </a:r>
                    </a:p>
                  </a:txBody>
                  <a:tcPr marL="59097" marR="59097" marT="47277" marB="47277" anchor="ctr"/>
                </a:tc>
                <a:tc>
                  <a:txBody>
                    <a:bodyPr/>
                    <a:lstStyle/>
                    <a:p>
                      <a:pPr algn="l"/>
                      <a:r>
                        <a:rPr lang="ja-JP" altLang="en-US" sz="1400">
                          <a:effectLst/>
                        </a:rPr>
                        <a:t>利用するデータストアのデフォルト分離レベルを利用する。</a:t>
                      </a:r>
                    </a:p>
                  </a:txBody>
                  <a:tcPr marL="59097" marR="59097" marT="47277" marB="47277" anchor="ctr"/>
                </a:tc>
                <a:extLst>
                  <a:ext uri="{0D108BD9-81ED-4DB2-BD59-A6C34878D82A}">
                    <a16:rowId xmlns:a16="http://schemas.microsoft.com/office/drawing/2014/main" val="799251473"/>
                  </a:ext>
                </a:extLst>
              </a:tr>
              <a:tr h="679044">
                <a:tc>
                  <a:txBody>
                    <a:bodyPr/>
                    <a:lstStyle/>
                    <a:p>
                      <a:pPr algn="l"/>
                      <a:r>
                        <a:rPr lang="en-US" sz="1400">
                          <a:effectLst/>
                        </a:rPr>
                        <a:t>READ_UNCOMMITTED</a:t>
                      </a:r>
                    </a:p>
                  </a:txBody>
                  <a:tcPr marL="59097" marR="59097" marT="47277" marB="47277" anchor="ctr"/>
                </a:tc>
                <a:tc>
                  <a:txBody>
                    <a:bodyPr/>
                    <a:lstStyle/>
                    <a:p>
                      <a:pPr algn="l"/>
                      <a:r>
                        <a:rPr lang="ja-JP" altLang="en-US" sz="1400">
                          <a:effectLst/>
                        </a:rPr>
                        <a:t>ダーティーリード・ファジーリード・ファントムリードが発生する可能性がある。</a:t>
                      </a:r>
                    </a:p>
                  </a:txBody>
                  <a:tcPr marL="59097" marR="59097" marT="47277" marB="47277" anchor="ctr"/>
                </a:tc>
                <a:extLst>
                  <a:ext uri="{0D108BD9-81ED-4DB2-BD59-A6C34878D82A}">
                    <a16:rowId xmlns:a16="http://schemas.microsoft.com/office/drawing/2014/main" val="1217870558"/>
                  </a:ext>
                </a:extLst>
              </a:tr>
              <a:tr h="679044">
                <a:tc>
                  <a:txBody>
                    <a:bodyPr/>
                    <a:lstStyle/>
                    <a:p>
                      <a:pPr algn="l"/>
                      <a:r>
                        <a:rPr lang="en-US" sz="1400">
                          <a:effectLst/>
                        </a:rPr>
                        <a:t>READ_COMMITTED</a:t>
                      </a:r>
                    </a:p>
                  </a:txBody>
                  <a:tcPr marL="59097" marR="59097" marT="47277" marB="47277" anchor="ctr"/>
                </a:tc>
                <a:tc>
                  <a:txBody>
                    <a:bodyPr/>
                    <a:lstStyle/>
                    <a:p>
                      <a:pPr algn="l"/>
                      <a:r>
                        <a:rPr lang="ja-JP" altLang="en-US" sz="1400">
                          <a:effectLst/>
                        </a:rPr>
                        <a:t>ダーティーリードは発生しないが、ファジーリード・ファントムリードは発生する可能性がある。</a:t>
                      </a:r>
                    </a:p>
                  </a:txBody>
                  <a:tcPr marL="59097" marR="59097" marT="47277" marB="47277" anchor="ctr"/>
                </a:tc>
                <a:extLst>
                  <a:ext uri="{0D108BD9-81ED-4DB2-BD59-A6C34878D82A}">
                    <a16:rowId xmlns:a16="http://schemas.microsoft.com/office/drawing/2014/main" val="1903319678"/>
                  </a:ext>
                </a:extLst>
              </a:tr>
              <a:tr h="679044">
                <a:tc>
                  <a:txBody>
                    <a:bodyPr/>
                    <a:lstStyle/>
                    <a:p>
                      <a:pPr algn="l"/>
                      <a:r>
                        <a:rPr lang="en-US" sz="1400">
                          <a:effectLst/>
                        </a:rPr>
                        <a:t>REPEATABLE_READ</a:t>
                      </a:r>
                    </a:p>
                  </a:txBody>
                  <a:tcPr marL="59097" marR="59097" marT="47277" marB="47277" anchor="ctr"/>
                </a:tc>
                <a:tc>
                  <a:txBody>
                    <a:bodyPr/>
                    <a:lstStyle/>
                    <a:p>
                      <a:pPr algn="l"/>
                      <a:r>
                        <a:rPr lang="ja-JP" altLang="en-US" sz="1400" dirty="0">
                          <a:effectLst/>
                        </a:rPr>
                        <a:t>ダーティーリード・ファジーリードは発生しないが、ファントムリードは発生する可能性がある。</a:t>
                      </a:r>
                    </a:p>
                  </a:txBody>
                  <a:tcPr marL="59097" marR="59097" marT="47277" marB="47277" anchor="ctr"/>
                </a:tc>
                <a:extLst>
                  <a:ext uri="{0D108BD9-81ED-4DB2-BD59-A6C34878D82A}">
                    <a16:rowId xmlns:a16="http://schemas.microsoft.com/office/drawing/2014/main" val="725182504"/>
                  </a:ext>
                </a:extLst>
              </a:tr>
              <a:tr h="679044">
                <a:tc>
                  <a:txBody>
                    <a:bodyPr/>
                    <a:lstStyle/>
                    <a:p>
                      <a:pPr algn="l"/>
                      <a:r>
                        <a:rPr lang="en-US" sz="1400" dirty="0">
                          <a:effectLst/>
                        </a:rPr>
                        <a:t>SERIALIZABLE</a:t>
                      </a:r>
                    </a:p>
                  </a:txBody>
                  <a:tcPr marL="59097" marR="59097" marT="47277" marB="47277" anchor="ctr"/>
                </a:tc>
                <a:tc>
                  <a:txBody>
                    <a:bodyPr/>
                    <a:lstStyle/>
                    <a:p>
                      <a:pPr algn="l"/>
                      <a:r>
                        <a:rPr lang="ja-JP" altLang="en-US" sz="1400" dirty="0">
                          <a:effectLst/>
                        </a:rPr>
                        <a:t>ダーティーリード・ファジーリード・ファントムリードは発生する可能性がない。</a:t>
                      </a:r>
                    </a:p>
                  </a:txBody>
                  <a:tcPr marL="59097" marR="59097" marT="47277" marB="47277" anchor="ctr"/>
                </a:tc>
                <a:extLst>
                  <a:ext uri="{0D108BD9-81ED-4DB2-BD59-A6C34878D82A}">
                    <a16:rowId xmlns:a16="http://schemas.microsoft.com/office/drawing/2014/main" val="3660414171"/>
                  </a:ext>
                </a:extLst>
              </a:tr>
            </a:tbl>
          </a:graphicData>
        </a:graphic>
      </p:graphicFrame>
    </p:spTree>
    <p:extLst>
      <p:ext uri="{BB962C8B-B14F-4D97-AF65-F5344CB8AC3E}">
        <p14:creationId xmlns:p14="http://schemas.microsoft.com/office/powerpoint/2010/main" val="12338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ja-JP" altLang="en-US" sz="2400" dirty="0"/>
              <a:t>プロパティの設定例</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err="1"/>
              <a:t>readOnly</a:t>
            </a:r>
            <a:endParaRPr lang="en-US" altLang="ja-JP" sz="1800" dirty="0"/>
          </a:p>
          <a:p>
            <a:endParaRPr lang="en-US" altLang="ja-JP" sz="1800" dirty="0"/>
          </a:p>
          <a:p>
            <a:endParaRPr lang="en-US" altLang="ja-JP" sz="1800" dirty="0"/>
          </a:p>
          <a:p>
            <a:endParaRPr lang="en-US" altLang="ja-JP" sz="1800" dirty="0"/>
          </a:p>
          <a:p>
            <a:endParaRPr lang="en-US" altLang="ja-JP" sz="1800" dirty="0"/>
          </a:p>
          <a:p>
            <a:r>
              <a:rPr lang="en-US" altLang="ja-JP" sz="1800" dirty="0"/>
              <a:t>timeout</a:t>
            </a:r>
          </a:p>
          <a:p>
            <a:pPr marL="0" indent="0">
              <a:buNone/>
            </a:pPr>
            <a:endParaRPr lang="en-US" altLang="ja-JP" sz="1800" dirty="0"/>
          </a:p>
        </p:txBody>
      </p:sp>
      <p:sp>
        <p:nvSpPr>
          <p:cNvPr id="7" name="正方形/長方形 3">
            <a:extLst>
              <a:ext uri="{FF2B5EF4-FFF2-40B4-BE49-F238E27FC236}">
                <a16:creationId xmlns:a16="http://schemas.microsoft.com/office/drawing/2014/main" id="{C82DD944-5E43-44BB-B874-B663B15B72B8}"/>
              </a:ext>
            </a:extLst>
          </p:cNvPr>
          <p:cNvSpPr/>
          <p:nvPr/>
        </p:nvSpPr>
        <p:spPr>
          <a:xfrm>
            <a:off x="719572" y="1268760"/>
            <a:ext cx="7704856" cy="93610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r>
              <a:rPr lang="en-US" altLang="zh-CN" sz="1400" dirty="0">
                <a:solidFill>
                  <a:schemeClr val="tx1"/>
                </a:solidFill>
                <a:latin typeface="Consolas" panose="020B0609020204030204" pitchFamily="49" charset="0"/>
              </a:rPr>
              <a:t>// </a:t>
            </a:r>
            <a:r>
              <a:rPr lang="zh-CN" altLang="en-US" sz="1400" dirty="0">
                <a:solidFill>
                  <a:schemeClr val="tx1"/>
                </a:solidFill>
                <a:latin typeface="Consolas" panose="020B0609020204030204" pitchFamily="49" charset="0"/>
              </a:rPr>
              <a:t>読</a:t>
            </a:r>
            <a:r>
              <a:rPr lang="ja-JP" altLang="en-US" sz="1400" dirty="0">
                <a:solidFill>
                  <a:schemeClr val="tx1"/>
                </a:solidFill>
                <a:latin typeface="Consolas" panose="020B0609020204030204" pitchFamily="49" charset="0"/>
              </a:rPr>
              <a:t>み</a:t>
            </a:r>
            <a:r>
              <a:rPr lang="zh-CN" altLang="en-US" sz="1400" dirty="0">
                <a:solidFill>
                  <a:schemeClr val="tx1"/>
                </a:solidFill>
                <a:latin typeface="Consolas" panose="020B0609020204030204" pitchFamily="49" charset="0"/>
              </a:rPr>
              <a:t>取</a:t>
            </a:r>
            <a:r>
              <a:rPr lang="ja-JP" altLang="en-US" sz="1400" dirty="0">
                <a:solidFill>
                  <a:schemeClr val="tx1"/>
                </a:solidFill>
                <a:latin typeface="Consolas" panose="020B0609020204030204" pitchFamily="49" charset="0"/>
              </a:rPr>
              <a:t>り</a:t>
            </a:r>
            <a:r>
              <a:rPr lang="zh-CN" altLang="en-US" sz="1400" dirty="0">
                <a:solidFill>
                  <a:schemeClr val="tx1"/>
                </a:solidFill>
                <a:latin typeface="Consolas" panose="020B0609020204030204" pitchFamily="49" charset="0"/>
              </a:rPr>
              <a:t>専用</a:t>
            </a:r>
            <a:r>
              <a:rPr lang="ja-JP" altLang="en-US" sz="1400" dirty="0">
                <a:solidFill>
                  <a:schemeClr val="tx1"/>
                </a:solidFill>
                <a:latin typeface="Consolas" panose="020B0609020204030204" pitchFamily="49" charset="0"/>
              </a:rPr>
              <a:t>トランザクション</a:t>
            </a:r>
          </a:p>
          <a:p>
            <a:pPr algn="l"/>
            <a:r>
              <a:rPr lang="en-US" altLang="ja-JP" sz="1400" dirty="0">
                <a:solidFill>
                  <a:schemeClr val="tx1"/>
                </a:solidFill>
                <a:latin typeface="Consolas" panose="020B0609020204030204" pitchFamily="49" charset="0"/>
              </a:rPr>
              <a:t>@Transactional(readOnly = true)</a:t>
            </a:r>
            <a:endParaRPr lang="en-US" altLang="ja-JP" sz="200" dirty="0">
              <a:ln w="0"/>
              <a:solidFill>
                <a:schemeClr val="tx1"/>
              </a:solidFill>
              <a:effectLst>
                <a:outerShdw blurRad="38100" dist="19050" dir="2700000" algn="tl" rotWithShape="0">
                  <a:schemeClr val="dk1">
                    <a:alpha val="40000"/>
                  </a:schemeClr>
                </a:outerShdw>
              </a:effectLst>
            </a:endParaRPr>
          </a:p>
        </p:txBody>
      </p:sp>
      <p:sp>
        <p:nvSpPr>
          <p:cNvPr id="4" name="Rectangle 1">
            <a:extLst>
              <a:ext uri="{FF2B5EF4-FFF2-40B4-BE49-F238E27FC236}">
                <a16:creationId xmlns:a16="http://schemas.microsoft.com/office/drawing/2014/main" id="{AEE2E6D4-92E2-42EB-91C9-8F24B5E5FA1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E3E3E3"/>
                </a:solidFill>
                <a:effectLst/>
                <a:latin typeface="Arial Unicode MS"/>
                <a:ea typeface="SFMono-Regular"/>
              </a:rPr>
              <a:t>// 常に新しいトランザクションを開始する @Transactional(propagation=Propagation.REQUIRES_NEW)</a:t>
            </a:r>
            <a:r>
              <a:rPr kumimoji="0" lang="zh-CN" altLang="zh-CN" sz="5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正方形/長方形 3">
            <a:extLst>
              <a:ext uri="{FF2B5EF4-FFF2-40B4-BE49-F238E27FC236}">
                <a16:creationId xmlns:a16="http://schemas.microsoft.com/office/drawing/2014/main" id="{8FC16B21-CF2D-4AD3-8FFC-DAF0705F127B}"/>
              </a:ext>
            </a:extLst>
          </p:cNvPr>
          <p:cNvSpPr/>
          <p:nvPr/>
        </p:nvSpPr>
        <p:spPr>
          <a:xfrm>
            <a:off x="719572" y="2996952"/>
            <a:ext cx="7704856" cy="93610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r>
              <a:rPr lang="en-US" altLang="zh-CN" sz="1400" dirty="0">
                <a:solidFill>
                  <a:schemeClr val="tx1"/>
                </a:solidFill>
                <a:latin typeface="Consolas" panose="020B0609020204030204" pitchFamily="49" charset="0"/>
              </a:rPr>
              <a:t>// 10</a:t>
            </a:r>
            <a:r>
              <a:rPr lang="zh-CN" altLang="en-US" sz="1400" dirty="0">
                <a:solidFill>
                  <a:schemeClr val="tx1"/>
                </a:solidFill>
                <a:latin typeface="Consolas" panose="020B0609020204030204" pitchFamily="49" charset="0"/>
              </a:rPr>
              <a:t>秒</a:t>
            </a:r>
            <a:r>
              <a:rPr lang="ja-JP" altLang="en-US" sz="1400" dirty="0">
                <a:solidFill>
                  <a:schemeClr val="tx1"/>
                </a:solidFill>
                <a:latin typeface="Consolas" panose="020B0609020204030204" pitchFamily="49" charset="0"/>
              </a:rPr>
              <a:t>でタイムアウト</a:t>
            </a:r>
          </a:p>
          <a:p>
            <a:pPr algn="l"/>
            <a:r>
              <a:rPr lang="en-US" altLang="ja-JP" sz="1400" dirty="0">
                <a:solidFill>
                  <a:schemeClr val="tx1"/>
                </a:solidFill>
                <a:latin typeface="Consolas" panose="020B0609020204030204" pitchFamily="49" charset="0"/>
              </a:rPr>
              <a:t>@</a:t>
            </a:r>
            <a:r>
              <a:rPr lang="en-US" altLang="zh-CN" sz="1400" dirty="0">
                <a:solidFill>
                  <a:schemeClr val="tx1"/>
                </a:solidFill>
                <a:latin typeface="Consolas" panose="020B0609020204030204" pitchFamily="49" charset="0"/>
              </a:rPr>
              <a:t>Transactional(timeout = 10)</a:t>
            </a:r>
            <a:endParaRPr lang="en-US" altLang="ja-JP" sz="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08528951"/>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20000"/>
            <a:lumOff val="80000"/>
          </a:schemeClr>
        </a:solidFill>
        <a:ln>
          <a:solidFill>
            <a:srgbClr val="FF0000"/>
          </a:solidFill>
        </a:ln>
      </a:spPr>
      <a:bodyPr rot="0" spcFirstLastPara="0" vert="horz" wrap="square" lIns="91440" tIns="45720" rIns="91440" bIns="45720" numCol="1" spcCol="0" rtlCol="0" fromWordArt="0" anchor="t" anchorCtr="0" forceAA="0" compatLnSpc="1">
        <a:prstTxWarp prst="textNoShape">
          <a:avLst/>
        </a:prstTxWarp>
        <a:noAutofit/>
      </a:bodyPr>
      <a:lstStyle>
        <a:defPPr algn="l">
          <a:defRPr kumimoji="1" sz="1200" b="0" cap="none" spc="0" dirty="0">
            <a:ln w="0"/>
            <a:solidFill>
              <a:srgbClr val="FF0000"/>
            </a:solidFill>
            <a:effectLst>
              <a:outerShdw blurRad="38100" dist="19050" dir="2700000" algn="tl" rotWithShape="0">
                <a:schemeClr val="dk1">
                  <a:alpha val="40000"/>
                </a:schemeClr>
              </a:outerShdw>
            </a:effectLst>
          </a:defRPr>
        </a:defPPr>
      </a:lstStyle>
      <a:style>
        <a:lnRef idx="2">
          <a:schemeClr val="accent6">
            <a:shade val="50000"/>
          </a:schemeClr>
        </a:lnRef>
        <a:fillRef idx="1">
          <a:schemeClr val="accent6"/>
        </a:fillRef>
        <a:effectRef idx="0">
          <a:schemeClr val="accent6"/>
        </a:effectRef>
        <a:fontRef idx="minor">
          <a:schemeClr val="lt1"/>
        </a:fontRef>
      </a: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ja-JP"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19865</TotalTime>
  <Words>2242</Words>
  <Application>Microsoft Office PowerPoint</Application>
  <PresentationFormat>全屏显示(4:3)</PresentationFormat>
  <Paragraphs>167</Paragraphs>
  <Slides>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 Unicode MS</vt:lpstr>
      <vt:lpstr>HGMaruGothicMPRO</vt:lpstr>
      <vt:lpstr>Meiryo</vt:lpstr>
      <vt:lpstr>Arial</vt:lpstr>
      <vt:lpstr>Arial Black</vt:lpstr>
      <vt:lpstr>Consolas</vt:lpstr>
      <vt:lpstr>Times New Roman</vt:lpstr>
      <vt:lpstr>Verdana</vt:lpstr>
      <vt:lpstr>Wingdings</vt:lpstr>
      <vt:lpstr>Pixel</vt:lpstr>
      <vt:lpstr>Ｓｐｒｉｎｇ開発レッスン⑤</vt:lpstr>
      <vt:lpstr>目次</vt:lpstr>
      <vt:lpstr>トランザクションとは</vt:lpstr>
      <vt:lpstr>Springでのトランザクション管理</vt:lpstr>
      <vt:lpstr>Springでのトランザクション管理</vt:lpstr>
      <vt:lpstr>Transactionalアノテーションのプロパティと設定例</vt:lpstr>
      <vt:lpstr>プロパティの設定例</vt:lpstr>
      <vt:lpstr>プロパティの設定例</vt:lpstr>
      <vt:lpstr>プロパティの設定例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フロントシステム</dc:title>
  <dc:creator>CA20079</dc:creator>
  <cp:lastModifiedBy>Liu Zhao</cp:lastModifiedBy>
  <cp:revision>898</cp:revision>
  <dcterms:created xsi:type="dcterms:W3CDTF">2008-09-10T09:21:12Z</dcterms:created>
  <dcterms:modified xsi:type="dcterms:W3CDTF">2020-07-18T12:12:42Z</dcterms:modified>
</cp:coreProperties>
</file>