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7" r:id="rId1"/>
  </p:sldMasterIdLst>
  <p:notesMasterIdLst>
    <p:notesMasterId r:id="rId13"/>
  </p:notesMasterIdLst>
  <p:handoutMasterIdLst>
    <p:handoutMasterId r:id="rId14"/>
  </p:handoutMasterIdLst>
  <p:sldIdLst>
    <p:sldId id="282" r:id="rId2"/>
    <p:sldId id="284" r:id="rId3"/>
    <p:sldId id="285" r:id="rId4"/>
    <p:sldId id="299" r:id="rId5"/>
    <p:sldId id="293" r:id="rId6"/>
    <p:sldId id="300" r:id="rId7"/>
    <p:sldId id="301" r:id="rId8"/>
    <p:sldId id="306" r:id="rId9"/>
    <p:sldId id="304" r:id="rId10"/>
    <p:sldId id="303" r:id="rId11"/>
    <p:sldId id="305" r:id="rId12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B4EAE7"/>
    <a:srgbClr val="0000FF"/>
    <a:srgbClr val="CCECFF"/>
    <a:srgbClr val="FF33CC"/>
    <a:srgbClr val="FF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9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35AC1287-B84D-43A1-9A5E-70B944596FD6}" type="datetime1">
              <a:rPr lang="en-US"/>
              <a:pPr>
                <a:defRPr/>
              </a:pPr>
              <a:t>7/11/2020</a:t>
            </a:fld>
            <a:endParaRPr lang="en-US" altLang="ja-JP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EE47639F-280E-4BDD-8720-3225E88053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A53D25D4-035E-4204-80B9-F69F23E5D5C7}" type="datetime1">
              <a:rPr lang="en-US" altLang="ja-JP"/>
              <a:pPr>
                <a:defRPr/>
              </a:pPr>
              <a:t>7/11/2020</a:t>
            </a:fld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/>
            </a:lvl1pPr>
          </a:lstStyle>
          <a:p>
            <a:pPr>
              <a:defRPr/>
            </a:pPr>
            <a:fld id="{D4704E2B-4276-456B-BBDD-F5DDC804B3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6E43-C94F-4820-99CE-F9B5FC7823ED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EA44-1336-4444-8722-65B07C27CD4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27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2D09-49D3-437A-B817-A6C36C0ADC4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1430-8520-40D5-AAB2-93B3036F59B1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74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D1268-3487-4FED-8CC2-46665472B62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5CCA-B26F-49EA-ACEF-68F74093E896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37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B7E1F-D758-4317-9730-3C4634D9183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D4504-B7A3-42DF-AE72-C58C7725004A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31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6E647-985C-4FF1-9D94-821EC76FBD0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9CAD-8467-4F1D-8D5D-3F76E4BC3CBA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48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2D7C-1EF5-4A31-ABFF-D0AC2B36812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5C1D-6BB9-4F7F-BAB7-21EFD3F4E66F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67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3BCC-7B2D-4346-AEBB-6BDECA22DAE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2B26-FD7D-4F68-B61B-55531830F43D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91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06FD-832B-4BFB-ADA5-766808A273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4032-7E33-4CD7-914D-6C9920B87AE4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4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DFB0-6CCD-4D1A-A2BF-9A43CDB641C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150C1-2247-4713-84D9-31030BDC6171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4150-C11A-49F5-8D9A-18E2BB1F24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B1A95-DF6A-4B34-BE16-D07E21B5E0C5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5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5176-C4CC-463F-B8CB-E68150A2549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BD7AC-705E-40E2-9D31-EDFAD1E03AAB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57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52345-8907-4CB4-915D-9167CD4E8D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F99F9-91D6-42BF-8577-EFFDA5D5B5FB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438C79-725F-43F3-B639-490EF9713C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/>
            </a:lvl1pPr>
          </a:lstStyle>
          <a:p>
            <a:pPr>
              <a:defRPr/>
            </a:pPr>
            <a:fld id="{8AEC57A3-C293-4750-9EFB-4F2A2CDB2789}" type="datetimeFigureOut">
              <a:rPr lang="ja-JP" altLang="en-US"/>
              <a:pPr>
                <a:defRPr/>
              </a:pPr>
              <a:t>2020/7/11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i="1"/>
              <a:t>Copyright</a:t>
            </a:r>
            <a:r>
              <a:rPr lang="ja-JP" altLang="en-US" sz="900" i="1"/>
              <a:t>（</a:t>
            </a:r>
            <a:r>
              <a:rPr lang="en-US" altLang="ja-JP" sz="900" i="1"/>
              <a:t>C</a:t>
            </a:r>
            <a:r>
              <a:rPr lang="ja-JP" altLang="en-US" sz="900" i="1"/>
              <a:t>）　</a:t>
            </a:r>
            <a:r>
              <a:rPr lang="en-US" altLang="ja-JP" sz="900" i="1"/>
              <a:t>Sompo Systems </a:t>
            </a:r>
            <a:r>
              <a:rPr lang="ja-JP" altLang="en-US" sz="900" i="1"/>
              <a:t>（</a:t>
            </a:r>
            <a:r>
              <a:rPr lang="en-US" altLang="ja-JP" sz="900" i="1"/>
              <a:t>Dalian</a:t>
            </a:r>
            <a:r>
              <a:rPr lang="ja-JP" altLang="en-US" sz="900" i="1"/>
              <a:t>） </a:t>
            </a:r>
            <a:r>
              <a:rPr lang="en-US" altLang="ja-JP" sz="900" i="1"/>
              <a:t>Inc.</a:t>
            </a:r>
          </a:p>
        </p:txBody>
      </p:sp>
      <p:sp>
        <p:nvSpPr>
          <p:cNvPr id="5123" name="タイトル 1"/>
          <p:cNvSpPr>
            <a:spLocks noGrp="1"/>
          </p:cNvSpPr>
          <p:nvPr>
            <p:ph type="ctrTitle"/>
          </p:nvPr>
        </p:nvSpPr>
        <p:spPr>
          <a:xfrm>
            <a:off x="2338388" y="1844675"/>
            <a:ext cx="6337300" cy="2209800"/>
          </a:xfrm>
        </p:spPr>
        <p:txBody>
          <a:bodyPr/>
          <a:lstStyle/>
          <a:p>
            <a:pPr eaLnBrk="1" hangingPunct="1"/>
            <a:r>
              <a:rPr lang="ja-JP" altLang="en-US" b="1" dirty="0"/>
              <a:t>Ｓｐｒｉｎｇ開発レッスン④</a:t>
            </a:r>
            <a:endParaRPr lang="ja-JP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00113" y="5229225"/>
            <a:ext cx="7345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>
              <a:solidFill>
                <a:schemeClr val="tx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日本財産保険系統（大連）有限公司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ja-JP" altLang="en-US" sz="2400" dirty="0"/>
              <a:t>実装方法</a:t>
            </a:r>
            <a:endParaRPr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5E766B0-40FE-4379-B76F-76647EDD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ja-JP" altLang="en-US" sz="1800" dirty="0"/>
              <a:t>データ新規登録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r>
              <a:rPr lang="ja-JP" altLang="en-US" sz="1800" dirty="0"/>
              <a:t>データ削除</a:t>
            </a:r>
            <a:endParaRPr kumimoji="1" lang="en-US" altLang="ja-JP" sz="1800" dirty="0"/>
          </a:p>
          <a:p>
            <a:endParaRPr kumimoji="1" lang="en-US" altLang="ja-JP" sz="18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ja-JP" altLang="en-US" sz="1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687044-4A6D-4DD5-80E9-6EA4A1DDF772}"/>
              </a:ext>
            </a:extLst>
          </p:cNvPr>
          <p:cNvSpPr/>
          <p:nvPr/>
        </p:nvSpPr>
        <p:spPr>
          <a:xfrm>
            <a:off x="719572" y="1412776"/>
            <a:ext cx="7704856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SqlParameterSource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BeanPropertySqlParameterSource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SimpleJdbcInsert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SimpleJdbcInsert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namedParameterJdbcTemplate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.getJdbcTemplate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withTableName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"USERS"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usingGeneratedKeyColumns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user_serial_Id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3">
            <a:extLst>
              <a:ext uri="{FF2B5EF4-FFF2-40B4-BE49-F238E27FC236}">
                <a16:creationId xmlns:a16="http://schemas.microsoft.com/office/drawing/2014/main" id="{EB10850E-FCB9-4DBE-9D2B-7C1F89DBE985}"/>
              </a:ext>
            </a:extLst>
          </p:cNvPr>
          <p:cNvSpPr/>
          <p:nvPr/>
        </p:nvSpPr>
        <p:spPr>
          <a:xfrm>
            <a:off x="719572" y="3717032"/>
            <a:ext cx="7704856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delete(String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SqlParameterSource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	.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addValue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namedParameterJdbcTemplate</a:t>
            </a:r>
            <a:endParaRPr lang="en-US" altLang="zh-CN" sz="12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.update(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USERS WHERE 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user_id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43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ja-JP" altLang="en-US" sz="2400" dirty="0"/>
              <a:t>実装方法</a:t>
            </a:r>
            <a:endParaRPr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5E766B0-40FE-4379-B76F-76647EDD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ja-JP" altLang="en-US" sz="1800" dirty="0"/>
              <a:t>データ</a:t>
            </a:r>
            <a:r>
              <a:rPr lang="ja-JP" altLang="en-US" sz="1800" dirty="0"/>
              <a:t>更新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ja-JP" altLang="en-US" sz="1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687044-4A6D-4DD5-80E9-6EA4A1DDF772}"/>
              </a:ext>
            </a:extLst>
          </p:cNvPr>
          <p:cNvSpPr/>
          <p:nvPr/>
        </p:nvSpPr>
        <p:spPr>
          <a:xfrm>
            <a:off x="719572" y="1412776"/>
            <a:ext cx="7704856" cy="2232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update(User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SqlParameterSource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BeanPropertySqlParameterSource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namedParameterJdbcTemplate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"UPDATE USERS SET "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 USER_NAME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",USER_ID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",USER_MAIL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userMail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 WHERE USER_SERIAL_ID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userSerialId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65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目次</a:t>
            </a:r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/>
              <a:t>JDBC</a:t>
            </a:r>
            <a:r>
              <a:rPr lang="ja-JP" altLang="en-US" sz="2400" dirty="0"/>
              <a:t>とは</a:t>
            </a:r>
            <a:endParaRPr lang="en-US" altLang="ja-JP" sz="2400" dirty="0"/>
          </a:p>
          <a:p>
            <a:pPr eaLnBrk="1" hangingPunct="1"/>
            <a:r>
              <a:rPr lang="en-US" altLang="ja-JP" sz="2400" dirty="0"/>
              <a:t>Spring</a:t>
            </a:r>
            <a:r>
              <a:rPr lang="ja-JP" altLang="en-US" sz="2400" dirty="0"/>
              <a:t> </a:t>
            </a:r>
            <a:r>
              <a:rPr lang="en-US" altLang="ja-JP" sz="2400" dirty="0"/>
              <a:t>Data JDBC</a:t>
            </a:r>
          </a:p>
          <a:p>
            <a:pPr eaLnBrk="1" hangingPunct="1"/>
            <a:r>
              <a:rPr lang="ja-JP" altLang="en-US" sz="2400" dirty="0"/>
              <a:t>実装方法</a:t>
            </a:r>
            <a:endParaRPr lang="en-US" altLang="ja-JP" sz="2400" dirty="0"/>
          </a:p>
          <a:p>
            <a:pPr eaLnBrk="1" hangingPunct="1"/>
            <a:endParaRPr lang="en-US" altLang="ja-JP" sz="2400" dirty="0"/>
          </a:p>
          <a:p>
            <a:pPr eaLnBrk="1" hangingPunct="1"/>
            <a:endParaRPr lang="en-US" altLang="ja-JP" sz="2400" dirty="0"/>
          </a:p>
          <a:p>
            <a:pPr eaLnBrk="1" hangingPunct="1"/>
            <a:endParaRPr lang="en-US" altLang="ja-JP" sz="2400" dirty="0"/>
          </a:p>
          <a:p>
            <a:pPr marL="457200" lvl="1" indent="0" eaLnBrk="1" hangingPunct="1">
              <a:buNone/>
            </a:pPr>
            <a:endParaRPr lang="en-US" altLang="ja-JP" sz="1400" dirty="0"/>
          </a:p>
          <a:p>
            <a:pPr lvl="1" eaLnBrk="1" hangingPunct="1"/>
            <a:endParaRPr lang="en-US" altLang="ja-JP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JDBC</a:t>
            </a:r>
            <a:r>
              <a:rPr kumimoji="1" lang="ja-JP" altLang="en-US" sz="2400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JDBC</a:t>
            </a:r>
            <a:r>
              <a:rPr lang="ja-JP" altLang="en-US" sz="2000" dirty="0"/>
              <a:t>（</a:t>
            </a:r>
            <a:r>
              <a:rPr lang="en-US" altLang="ja-JP" sz="2000" dirty="0"/>
              <a:t>Java Database Connectivity </a:t>
            </a:r>
            <a:r>
              <a:rPr lang="ja-JP" altLang="en-US" sz="2000" dirty="0"/>
              <a:t>）は、一言でいってしまうなら「リレーショナル・データベース（および、ほとんどすべての表形式のデータ）にアクセスするための、標準</a:t>
            </a:r>
            <a:r>
              <a:rPr lang="en-US" altLang="ja-JP" sz="2000" dirty="0"/>
              <a:t>Java API</a:t>
            </a:r>
            <a:r>
              <a:rPr lang="ja-JP" altLang="en-US" sz="2000" dirty="0"/>
              <a:t>」です。</a:t>
            </a:r>
            <a:endParaRPr lang="en-US" altLang="ja-JP" sz="2000" dirty="0"/>
          </a:p>
          <a:p>
            <a:endParaRPr kumimoji="1" lang="ja-JP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9496BA-F1A8-41EA-A099-0450AA256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 r="470"/>
          <a:stretch/>
        </p:blipFill>
        <p:spPr>
          <a:xfrm>
            <a:off x="971600" y="2291888"/>
            <a:ext cx="7056784" cy="36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JDBC</a:t>
            </a:r>
            <a:r>
              <a:rPr kumimoji="1" lang="ja-JP" altLang="en-US" sz="2400" dirty="0"/>
              <a:t>とは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27698F-52DA-4E0B-9C83-E6FD5557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0728"/>
            <a:ext cx="7704856" cy="54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5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kumimoji="1" lang="en-US" altLang="ja-JP" sz="2400" dirty="0"/>
              <a:t>Spring Data </a:t>
            </a:r>
            <a:r>
              <a:rPr lang="en-US" altLang="ja-JP" sz="2400" dirty="0"/>
              <a:t>JDBC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Spring Framework</a:t>
            </a:r>
            <a:r>
              <a:rPr lang="ja-JP" altLang="en-US" sz="2000" dirty="0"/>
              <a:t>の</a:t>
            </a:r>
            <a:r>
              <a:rPr lang="en-US" altLang="ja-JP" sz="2000" dirty="0"/>
              <a:t>1</a:t>
            </a:r>
            <a:r>
              <a:rPr lang="ja-JP" altLang="en-US" sz="2000" dirty="0"/>
              <a:t>モジュールで</a:t>
            </a:r>
            <a:r>
              <a:rPr lang="en-US" altLang="ja-JP" sz="2000" dirty="0"/>
              <a:t>DB</a:t>
            </a:r>
            <a:r>
              <a:rPr lang="ja-JP" altLang="en-US" sz="2000" dirty="0"/>
              <a:t>アクセスの機能を担う</a:t>
            </a:r>
          </a:p>
          <a:p>
            <a:r>
              <a:rPr lang="ja-JP" altLang="en-US" sz="2000" dirty="0"/>
              <a:t>トランザクションの管理が可能</a:t>
            </a:r>
          </a:p>
          <a:p>
            <a:r>
              <a:rPr lang="ja-JP" altLang="en-US" sz="2000" dirty="0"/>
              <a:t>アノテーションベースでも利用でき、簡単に</a:t>
            </a:r>
            <a:r>
              <a:rPr lang="en-US" altLang="ja-JP" sz="2000" dirty="0"/>
              <a:t>DB</a:t>
            </a:r>
            <a:r>
              <a:rPr lang="ja-JP" altLang="en-US" sz="2000" dirty="0"/>
              <a:t>アクセスやトランザクション管理が可能</a:t>
            </a:r>
            <a:endParaRPr lang="en-US" altLang="ja-JP" sz="1200" dirty="0"/>
          </a:p>
          <a:p>
            <a:r>
              <a:rPr lang="en-US" altLang="ja-JP" sz="1800" dirty="0"/>
              <a:t>Spring Boot</a:t>
            </a:r>
            <a:r>
              <a:rPr lang="ja-JP" altLang="en-US" sz="1800" dirty="0"/>
              <a:t>の</a:t>
            </a:r>
            <a:r>
              <a:rPr lang="en-US" altLang="ja-JP" sz="1800" dirty="0"/>
              <a:t>JDBC </a:t>
            </a:r>
            <a:r>
              <a:rPr lang="ja-JP" altLang="en-US" sz="1800" dirty="0"/>
              <a:t>モジュールへの依存関係の宣言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※Spring Boot</a:t>
            </a:r>
            <a:r>
              <a:rPr lang="ja-JP" altLang="en-US" sz="1800" dirty="0"/>
              <a:t>での</a:t>
            </a:r>
            <a:r>
              <a:rPr lang="en-US" altLang="ja-JP" sz="1800" dirty="0"/>
              <a:t>DB</a:t>
            </a:r>
            <a:r>
              <a:rPr lang="ja-JP" altLang="en-US" sz="1800" dirty="0"/>
              <a:t>アクセス</a:t>
            </a:r>
            <a:r>
              <a:rPr lang="zh-CN" altLang="en-US" sz="1800" dirty="0"/>
              <a:t>方法</a:t>
            </a:r>
            <a:r>
              <a:rPr lang="ja-JP" altLang="en-US" sz="1800" dirty="0"/>
              <a:t>として、</a:t>
            </a:r>
            <a:r>
              <a:rPr lang="zh-CN" altLang="en-US" sz="1800" dirty="0"/>
              <a:t>下記</a:t>
            </a:r>
            <a:r>
              <a:rPr lang="ja-JP" altLang="en-US" sz="1800" dirty="0"/>
              <a:t>のパターンがあります。</a:t>
            </a:r>
          </a:p>
          <a:p>
            <a:pPr lvl="1"/>
            <a:r>
              <a:rPr lang="en-US" altLang="ja-JP" sz="1400" dirty="0"/>
              <a:t>JDBC(spring-boot-starter-</a:t>
            </a:r>
            <a:r>
              <a:rPr lang="en-US" altLang="ja-JP" sz="1400" dirty="0" err="1"/>
              <a:t>jdbc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JPA(spring-boot-starter-data-</a:t>
            </a:r>
            <a:r>
              <a:rPr lang="en-US" altLang="ja-JP" sz="1400" dirty="0" err="1"/>
              <a:t>jpa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 err="1"/>
              <a:t>MyBatis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mybatis</a:t>
            </a:r>
            <a:r>
              <a:rPr lang="en-US" altLang="ja-JP" sz="1400" dirty="0"/>
              <a:t>-spring-boot-starter)</a:t>
            </a:r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755576" y="2872408"/>
            <a:ext cx="7704856" cy="1420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&lt;dependencies&gt;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&lt;dependency&gt;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&lt;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org.springframework.boot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&lt;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artifactId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&gt;spring-boot-starter-data-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artifactId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&lt;/dependency&gt;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&lt;/dependencies&gt;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032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ja-JP" altLang="en-US" sz="2400" dirty="0"/>
              <a:t>実装方法</a:t>
            </a:r>
            <a:endParaRPr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5E766B0-40FE-4379-B76F-76647EDD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JdbcTemplate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NamedParameterJdbcTemplate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ja-JP" sz="1400" dirty="0"/>
              <a:t>query</a:t>
            </a:r>
            <a:r>
              <a:rPr kumimoji="1" lang="ja-JP" altLang="en-US" sz="1400" dirty="0"/>
              <a:t>：汎用検索（結果⇒単一オブジェクト、リスト）</a:t>
            </a:r>
            <a:endParaRPr kumimoji="1" lang="en-US" altLang="ja-JP" sz="1400" dirty="0"/>
          </a:p>
          <a:p>
            <a:pPr lvl="1"/>
            <a:r>
              <a:rPr kumimoji="1" lang="en-US" altLang="ja-JP" sz="1400" dirty="0" err="1"/>
              <a:t>queryForObject</a:t>
            </a:r>
            <a:r>
              <a:rPr kumimoji="1" lang="ja-JP" altLang="en-US" sz="1400" dirty="0"/>
              <a:t>：検索（結果⇒単一オブジェクト）</a:t>
            </a:r>
            <a:endParaRPr kumimoji="1" lang="en-US" altLang="ja-JP" sz="1400" dirty="0"/>
          </a:p>
          <a:p>
            <a:pPr lvl="1"/>
            <a:r>
              <a:rPr lang="en-US" altLang="ja-JP" sz="1400" dirty="0" err="1"/>
              <a:t>queryForList</a:t>
            </a:r>
            <a:r>
              <a:rPr lang="ja-JP" altLang="en-US" sz="1400" dirty="0"/>
              <a:t>：検索（結果⇒リスト）</a:t>
            </a:r>
            <a:endParaRPr lang="en-US" altLang="ja-JP" sz="1400" dirty="0"/>
          </a:p>
          <a:p>
            <a:pPr lvl="1"/>
            <a:r>
              <a:rPr kumimoji="1" lang="en-US" altLang="ja-JP" sz="1400" dirty="0" err="1"/>
              <a:t>queryForMap</a:t>
            </a:r>
            <a:r>
              <a:rPr kumimoji="1" lang="ja-JP" altLang="en-US" sz="1400" dirty="0"/>
              <a:t>：検索（結果⇒マップ）</a:t>
            </a:r>
            <a:endParaRPr kumimoji="1" lang="en-US" altLang="ja-JP" sz="1400" dirty="0"/>
          </a:p>
          <a:p>
            <a:pPr lvl="1"/>
            <a:r>
              <a:rPr kumimoji="1" lang="en-US" altLang="ja-JP" sz="1400" dirty="0" err="1"/>
              <a:t>queryForRowSet</a:t>
            </a:r>
            <a:r>
              <a:rPr kumimoji="1" lang="ja-JP" altLang="en-US" sz="1400" dirty="0"/>
              <a:t>：検索（結果⇒</a:t>
            </a:r>
            <a:r>
              <a:rPr kumimoji="1" lang="en-US" altLang="ja-JP" sz="1400" dirty="0" err="1"/>
              <a:t>RowSet</a:t>
            </a:r>
            <a:r>
              <a:rPr kumimoji="1" lang="ja-JP" altLang="en-US" sz="1400" dirty="0"/>
              <a:t>）</a:t>
            </a:r>
            <a:endParaRPr kumimoji="1" lang="en-US" altLang="ja-JP" sz="1400" dirty="0"/>
          </a:p>
          <a:p>
            <a:pPr lvl="1"/>
            <a:r>
              <a:rPr kumimoji="1" lang="en-US" altLang="ja-JP" sz="1400" dirty="0"/>
              <a:t>update</a:t>
            </a:r>
            <a:r>
              <a:rPr kumimoji="1" lang="ja-JP" altLang="en-US" sz="1400" dirty="0"/>
              <a:t>：登録、更新、削除</a:t>
            </a:r>
            <a:endParaRPr kumimoji="1" lang="en-US" altLang="ja-JP" sz="1400" dirty="0"/>
          </a:p>
          <a:p>
            <a:pPr lvl="1"/>
            <a:r>
              <a:rPr kumimoji="1" lang="en-US" altLang="ja-JP" sz="1400" dirty="0" err="1"/>
              <a:t>batchUpdate</a:t>
            </a:r>
            <a:r>
              <a:rPr kumimoji="1" lang="ja-JP" altLang="en-US" sz="1400" dirty="0"/>
              <a:t>：大量データの更新</a:t>
            </a:r>
            <a:endParaRPr kumimoji="1" lang="en-US" altLang="ja-JP" sz="1400" dirty="0"/>
          </a:p>
          <a:p>
            <a:pPr lvl="1"/>
            <a:r>
              <a:rPr kumimoji="1" lang="en-US" altLang="ja-JP" sz="1400" dirty="0" err="1"/>
              <a:t>getJdbcTemplate</a:t>
            </a:r>
            <a:r>
              <a:rPr kumimoji="1" lang="ja-JP" altLang="en-US" sz="1400" dirty="0"/>
              <a:t>：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JdbcTemplate</a:t>
            </a:r>
            <a:r>
              <a:rPr lang="ja-JP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取得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RowMapper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：検索結果をオブジェクトに変換</a:t>
            </a:r>
            <a:endParaRPr lang="en-US" altLang="ja-JP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BeanPropertyRowMapper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SqlParameterSource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：検索パラメータ格納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BeanPropertySqlParameterSource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EmptySqlParameterSource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800" dirty="0" err="1"/>
              <a:t>SimpleJdbcInsert</a:t>
            </a:r>
            <a:r>
              <a:rPr kumimoji="1" lang="ja-JP" altLang="en-US" sz="1800" dirty="0"/>
              <a:t>：データ登録（</a:t>
            </a:r>
            <a:r>
              <a:rPr kumimoji="1" lang="en-US" altLang="ja-JP" sz="1800" dirty="0"/>
              <a:t>insert</a:t>
            </a:r>
            <a:r>
              <a:rPr kumimoji="1" lang="ja-JP" altLang="en-US" sz="1800" dirty="0"/>
              <a:t>）</a:t>
            </a:r>
            <a:endParaRPr lang="en-US" altLang="ja-JP" sz="1800" dirty="0"/>
          </a:p>
          <a:p>
            <a:pPr lvl="1"/>
            <a:r>
              <a:rPr kumimoji="1"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withSchemaName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withTableName</a:t>
            </a:r>
            <a:endParaRPr kumimoji="1"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kumimoji="1"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xecute</a:t>
            </a:r>
          </a:p>
          <a:p>
            <a:pPr lvl="1"/>
            <a:r>
              <a:rPr kumimoji="1"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executeBatch</a:t>
            </a:r>
            <a:endParaRPr kumimoji="1"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578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ja-JP" altLang="en-US" sz="2400" dirty="0"/>
              <a:t>実装方法</a:t>
            </a:r>
            <a:endParaRPr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5E766B0-40FE-4379-B76F-76647EDD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ja-JP" altLang="en-US" sz="1800" dirty="0"/>
              <a:t>データ検索（全件検索）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r>
              <a:rPr lang="ja-JP" altLang="en-US" sz="1800" dirty="0"/>
              <a:t>データ検索（条件検索）</a:t>
            </a:r>
            <a:endParaRPr kumimoji="1" lang="en-US" altLang="ja-JP" sz="1800" dirty="0"/>
          </a:p>
          <a:p>
            <a:endParaRPr kumimoji="1" lang="en-US" altLang="ja-JP" sz="18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ja-JP" altLang="en-US" sz="1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687044-4A6D-4DD5-80E9-6EA4A1DDF772}"/>
              </a:ext>
            </a:extLst>
          </p:cNvPr>
          <p:cNvSpPr/>
          <p:nvPr/>
        </p:nvSpPr>
        <p:spPr>
          <a:xfrm>
            <a:off x="719572" y="1412776"/>
            <a:ext cx="7704856" cy="1512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List&lt;User&gt;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namedParameterJdbcTemplate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.query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USERS"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EmptySqlParameterSource.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BeanPropertyRowMapper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&lt;User&gt;(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C92B6AF6-14B5-44F1-833F-005CADFD14FF}"/>
              </a:ext>
            </a:extLst>
          </p:cNvPr>
          <p:cNvSpPr/>
          <p:nvPr/>
        </p:nvSpPr>
        <p:spPr>
          <a:xfrm>
            <a:off x="719572" y="3725789"/>
            <a:ext cx="7704856" cy="216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List&lt;User&gt;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findByUserNameLike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namedParameterJdbcTemplate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.query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USERS WHERE USER_NAME LIKE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BeanPropertyRowMapper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&lt;User&gt;(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4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ja-JP" altLang="en-US" sz="2400" dirty="0"/>
              <a:t>実装方法</a:t>
            </a:r>
            <a:endParaRPr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5E766B0-40FE-4379-B76F-76647EDD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ja-JP" altLang="en-US" sz="1800" dirty="0"/>
              <a:t>データ検索（単一検索）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ja-JP" altLang="en-US" sz="1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687044-4A6D-4DD5-80E9-6EA4A1DDF772}"/>
              </a:ext>
            </a:extLst>
          </p:cNvPr>
          <p:cNvSpPr/>
          <p:nvPr/>
        </p:nvSpPr>
        <p:spPr>
          <a:xfrm>
            <a:off x="719572" y="1412776"/>
            <a:ext cx="7704856" cy="2736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findOne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(Long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userSerialId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userSerialId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userSerialId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namedParameterJdbcTemplate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.queryForObject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USERS WHERE USER_SERIAL_ID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userSerialId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BeanPropertyRowMapper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&lt;User&gt;(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85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ja-JP" altLang="en-US" sz="2400" dirty="0"/>
              <a:t>実装方法</a:t>
            </a:r>
            <a:endParaRPr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5E766B0-40FE-4379-B76F-76647EDD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ja-JP" altLang="en-US" sz="1800" dirty="0"/>
              <a:t>データ検索（動的検索）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kumimoji="1" lang="ja-JP" altLang="en-US" sz="1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687044-4A6D-4DD5-80E9-6EA4A1DDF772}"/>
              </a:ext>
            </a:extLst>
          </p:cNvPr>
          <p:cNvSpPr/>
          <p:nvPr/>
        </p:nvSpPr>
        <p:spPr>
          <a:xfrm>
            <a:off x="719572" y="1412776"/>
            <a:ext cx="7704856" cy="46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List&lt;User&gt;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userEmail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USERS WHERE 1 = 1"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StringUtils.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 AND USER_ID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StringUtils.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 AND USER_NAME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StringUtils.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userEmail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 AND USER_MAIL = :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userEmail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userEmail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userEmail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namedParameterJdbcTemplate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.query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BeanPropertyRowMapper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&lt;User&gt;(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688624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rgbClr val="FF0000"/>
          </a:solidFill>
        </a:ln>
      </a:spPr>
      <a:bodyPr rot="0" spcFirstLastPara="0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kumimoji="1" sz="1200" b="0" cap="none" spc="0" dirty="0">
            <a:ln w="0"/>
            <a:solidFill>
              <a:srgbClr val="FF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19763</TotalTime>
  <Words>895</Words>
  <Application>Microsoft Office PowerPoint</Application>
  <PresentationFormat>全屏显示(4:3)</PresentationFormat>
  <Paragraphs>185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HG丸ｺﾞｼｯｸM-PRO</vt:lpstr>
      <vt:lpstr>メイリオ</vt:lpstr>
      <vt:lpstr>Arial</vt:lpstr>
      <vt:lpstr>Arial Black</vt:lpstr>
      <vt:lpstr>Consolas</vt:lpstr>
      <vt:lpstr>Times New Roman</vt:lpstr>
      <vt:lpstr>Wingdings</vt:lpstr>
      <vt:lpstr>Pixel</vt:lpstr>
      <vt:lpstr>Ｓｐｒｉｎｇ開発レッスン④</vt:lpstr>
      <vt:lpstr>目次</vt:lpstr>
      <vt:lpstr>JDBCとは</vt:lpstr>
      <vt:lpstr>JDBCとは</vt:lpstr>
      <vt:lpstr>Spring Data JDBC</vt:lpstr>
      <vt:lpstr>実装方法</vt:lpstr>
      <vt:lpstr>実装方法</vt:lpstr>
      <vt:lpstr>実装方法</vt:lpstr>
      <vt:lpstr>実装方法</vt:lpstr>
      <vt:lpstr>実装方法</vt:lpstr>
      <vt:lpstr>実装方法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フロントシステム</dc:title>
  <dc:creator>CA20079</dc:creator>
  <cp:lastModifiedBy>Liu Zhao</cp:lastModifiedBy>
  <cp:revision>889</cp:revision>
  <dcterms:created xsi:type="dcterms:W3CDTF">2008-09-10T09:21:12Z</dcterms:created>
  <dcterms:modified xsi:type="dcterms:W3CDTF">2020-07-11T09:27:46Z</dcterms:modified>
</cp:coreProperties>
</file>