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67" r:id="rId1"/>
  </p:sldMasterIdLst>
  <p:notesMasterIdLst>
    <p:notesMasterId r:id="rId15"/>
  </p:notesMasterIdLst>
  <p:handoutMasterIdLst>
    <p:handoutMasterId r:id="rId16"/>
  </p:handoutMasterIdLst>
  <p:sldIdLst>
    <p:sldId id="282" r:id="rId2"/>
    <p:sldId id="284" r:id="rId3"/>
    <p:sldId id="285" r:id="rId4"/>
    <p:sldId id="286" r:id="rId5"/>
    <p:sldId id="292" r:id="rId6"/>
    <p:sldId id="287" r:id="rId7"/>
    <p:sldId id="288" r:id="rId8"/>
    <p:sldId id="289" r:id="rId9"/>
    <p:sldId id="290" r:id="rId10"/>
    <p:sldId id="291" r:id="rId11"/>
    <p:sldId id="293" r:id="rId12"/>
    <p:sldId id="294" r:id="rId13"/>
    <p:sldId id="295" r:id="rId14"/>
  </p:sldIdLst>
  <p:sldSz cx="9144000" cy="6858000" type="screen4x3"/>
  <p:notesSz cx="7099300" cy="10234613"/>
  <p:defaultTextStyle>
    <a:defPPr>
      <a:defRPr lang="ja-JP"/>
    </a:defPPr>
    <a:lvl1pPr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CC"/>
    <a:srgbClr val="B4EAE7"/>
    <a:srgbClr val="0000FF"/>
    <a:srgbClr val="CCECFF"/>
    <a:srgbClr val="FF33CC"/>
    <a:srgbClr val="FFCC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13" autoAdjust="0"/>
    <p:restoredTop sz="96391" autoAdjust="0"/>
  </p:normalViewPr>
  <p:slideViewPr>
    <p:cSldViewPr>
      <p:cViewPr varScale="1">
        <p:scale>
          <a:sx n="115" d="100"/>
          <a:sy n="115" d="100"/>
        </p:scale>
        <p:origin x="167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5449" tIns="47724" rIns="95449" bIns="47724" numCol="1" anchor="t" anchorCtr="0" compatLnSpc="1">
            <a:prstTxWarp prst="textNoShape">
              <a:avLst/>
            </a:prstTxWarp>
          </a:bodyPr>
          <a:lstStyle>
            <a:lvl1pPr algn="l" defTabSz="954088" eaLnBrk="0" hangingPunct="0">
              <a:spcBef>
                <a:spcPct val="0"/>
              </a:spcBef>
              <a:defRPr sz="1300">
                <a:latin typeface="メイリオ"/>
                <a:ea typeface="メイリオ"/>
                <a:cs typeface="メイリオ"/>
              </a:defRPr>
            </a:lvl1pPr>
          </a:lstStyle>
          <a:p>
            <a:pPr>
              <a:defRPr/>
            </a:pPr>
            <a:endParaRPr lang="en-US" altLang="ja-JP"/>
          </a:p>
        </p:txBody>
      </p:sp>
      <p:sp>
        <p:nvSpPr>
          <p:cNvPr id="33795"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5449" tIns="47724" rIns="95449" bIns="47724" numCol="1" anchor="t" anchorCtr="0" compatLnSpc="1">
            <a:prstTxWarp prst="textNoShape">
              <a:avLst/>
            </a:prstTxWarp>
          </a:bodyPr>
          <a:lstStyle>
            <a:lvl1pPr algn="r" defTabSz="954088" eaLnBrk="0" hangingPunct="0">
              <a:spcBef>
                <a:spcPct val="0"/>
              </a:spcBef>
              <a:defRPr sz="1300">
                <a:latin typeface="メイリオ"/>
                <a:ea typeface="メイリオ"/>
                <a:cs typeface="メイリオ"/>
              </a:defRPr>
            </a:lvl1pPr>
          </a:lstStyle>
          <a:p>
            <a:pPr>
              <a:defRPr/>
            </a:pPr>
            <a:fld id="{35AC1287-B84D-43A1-9A5E-70B944596FD6}" type="datetime1">
              <a:rPr lang="en-US"/>
              <a:pPr>
                <a:defRPr/>
              </a:pPr>
              <a:t>12/10/2019</a:t>
            </a:fld>
            <a:endParaRPr lang="en-US" altLang="ja-JP"/>
          </a:p>
        </p:txBody>
      </p:sp>
      <p:sp>
        <p:nvSpPr>
          <p:cNvPr id="33796"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5449" tIns="47724" rIns="95449" bIns="47724" numCol="1" anchor="b" anchorCtr="0" compatLnSpc="1">
            <a:prstTxWarp prst="textNoShape">
              <a:avLst/>
            </a:prstTxWarp>
          </a:bodyPr>
          <a:lstStyle>
            <a:lvl1pPr algn="l" defTabSz="954088" eaLnBrk="0" hangingPunct="0">
              <a:spcBef>
                <a:spcPct val="0"/>
              </a:spcBef>
              <a:defRPr sz="1300">
                <a:latin typeface="メイリオ"/>
                <a:ea typeface="メイリオ"/>
                <a:cs typeface="メイリオ"/>
              </a:defRPr>
            </a:lvl1pPr>
          </a:lstStyle>
          <a:p>
            <a:pPr>
              <a:defRPr/>
            </a:pPr>
            <a:endParaRPr lang="en-US" altLang="ja-JP"/>
          </a:p>
        </p:txBody>
      </p:sp>
      <p:sp>
        <p:nvSpPr>
          <p:cNvPr id="33797"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5449" tIns="47724" rIns="95449" bIns="47724" numCol="1" anchor="b" anchorCtr="0" compatLnSpc="1">
            <a:prstTxWarp prst="textNoShape">
              <a:avLst/>
            </a:prstTxWarp>
          </a:bodyPr>
          <a:lstStyle>
            <a:lvl1pPr algn="r" defTabSz="954088" eaLnBrk="0" hangingPunct="0">
              <a:defRPr sz="1300">
                <a:latin typeface="メイリオ" panose="020B0604030504040204" pitchFamily="50" charset="-128"/>
                <a:ea typeface="メイリオ" panose="020B0604030504040204" pitchFamily="50" charset="-128"/>
              </a:defRPr>
            </a:lvl1pPr>
          </a:lstStyle>
          <a:p>
            <a:pPr>
              <a:defRPr/>
            </a:pPr>
            <a:fld id="{EE47639F-280E-4BDD-8720-3225E88053C5}" type="slidenum">
              <a:rPr lang="ja-JP" altLang="en-US"/>
              <a:pPr>
                <a:defRPr/>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76575" cy="512763"/>
          </a:xfrm>
          <a:prstGeom prst="rect">
            <a:avLst/>
          </a:prstGeom>
          <a:noFill/>
          <a:ln w="9525">
            <a:noFill/>
            <a:miter lim="800000"/>
            <a:headEnd/>
            <a:tailEnd/>
          </a:ln>
        </p:spPr>
        <p:txBody>
          <a:bodyPr vert="horz" wrap="square" lIns="95449" tIns="47724" rIns="95449" bIns="47724" numCol="1" anchor="t" anchorCtr="0" compatLnSpc="1">
            <a:prstTxWarp prst="textNoShape">
              <a:avLst/>
            </a:prstTxWarp>
          </a:bodyPr>
          <a:lstStyle>
            <a:lvl1pPr defTabSz="954088" eaLnBrk="1" hangingPunct="1">
              <a:defRPr sz="1300">
                <a:ea typeface="メイリオ" panose="020B0604030504040204" pitchFamily="50" charset="-128"/>
              </a:defRPr>
            </a:lvl1pPr>
          </a:lstStyle>
          <a:p>
            <a:pPr>
              <a:defRPr/>
            </a:pPr>
            <a:endParaRPr lang="en-US" altLang="ja-JP"/>
          </a:p>
        </p:txBody>
      </p:sp>
      <p:sp>
        <p:nvSpPr>
          <p:cNvPr id="7171" name="Rectangle 3"/>
          <p:cNvSpPr>
            <a:spLocks noGrp="1" noChangeArrowheads="1"/>
          </p:cNvSpPr>
          <p:nvPr>
            <p:ph type="dt" idx="1"/>
          </p:nvPr>
        </p:nvSpPr>
        <p:spPr bwMode="auto">
          <a:xfrm>
            <a:off x="4021138" y="0"/>
            <a:ext cx="3076575" cy="512763"/>
          </a:xfrm>
          <a:prstGeom prst="rect">
            <a:avLst/>
          </a:prstGeom>
          <a:noFill/>
          <a:ln w="9525">
            <a:noFill/>
            <a:miter lim="800000"/>
            <a:headEnd/>
            <a:tailEnd/>
          </a:ln>
        </p:spPr>
        <p:txBody>
          <a:bodyPr vert="horz" wrap="square" lIns="95449" tIns="47724" rIns="95449" bIns="47724" numCol="1" anchor="t" anchorCtr="0" compatLnSpc="1">
            <a:prstTxWarp prst="textNoShape">
              <a:avLst/>
            </a:prstTxWarp>
          </a:bodyPr>
          <a:lstStyle>
            <a:lvl1pPr algn="r" defTabSz="954088" eaLnBrk="1" hangingPunct="1">
              <a:defRPr sz="1300">
                <a:ea typeface="メイリオ" panose="020B0604030504040204" pitchFamily="50" charset="-128"/>
              </a:defRPr>
            </a:lvl1pPr>
          </a:lstStyle>
          <a:p>
            <a:pPr>
              <a:defRPr/>
            </a:pPr>
            <a:fld id="{A53D25D4-035E-4204-80B9-F69F23E5D5C7}" type="datetime1">
              <a:rPr lang="en-US" altLang="ja-JP"/>
              <a:pPr>
                <a:defRPr/>
              </a:pPr>
              <a:t>12/10/2019</a:t>
            </a:fld>
            <a:endParaRPr lang="en-US" altLang="ja-JP"/>
          </a:p>
        </p:txBody>
      </p:sp>
      <p:sp>
        <p:nvSpPr>
          <p:cNvPr id="3076"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709613" y="4860925"/>
            <a:ext cx="5680075" cy="4606925"/>
          </a:xfrm>
          <a:prstGeom prst="rect">
            <a:avLst/>
          </a:prstGeom>
          <a:noFill/>
          <a:ln w="9525">
            <a:noFill/>
            <a:miter lim="800000"/>
            <a:headEnd/>
            <a:tailEnd/>
          </a:ln>
        </p:spPr>
        <p:txBody>
          <a:bodyPr vert="horz" wrap="square" lIns="95449" tIns="47724" rIns="95449" bIns="47724"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7174" name="Rectangle 6"/>
          <p:cNvSpPr>
            <a:spLocks noGrp="1" noChangeArrowheads="1"/>
          </p:cNvSpPr>
          <p:nvPr>
            <p:ph type="ftr" sz="quarter" idx="4"/>
          </p:nvPr>
        </p:nvSpPr>
        <p:spPr bwMode="auto">
          <a:xfrm>
            <a:off x="0" y="9720263"/>
            <a:ext cx="3076575" cy="512762"/>
          </a:xfrm>
          <a:prstGeom prst="rect">
            <a:avLst/>
          </a:prstGeom>
          <a:noFill/>
          <a:ln w="9525">
            <a:noFill/>
            <a:miter lim="800000"/>
            <a:headEnd/>
            <a:tailEnd/>
          </a:ln>
        </p:spPr>
        <p:txBody>
          <a:bodyPr vert="horz" wrap="square" lIns="95449" tIns="47724" rIns="95449" bIns="47724" numCol="1" anchor="b" anchorCtr="0" compatLnSpc="1">
            <a:prstTxWarp prst="textNoShape">
              <a:avLst/>
            </a:prstTxWarp>
          </a:bodyPr>
          <a:lstStyle>
            <a:lvl1pPr defTabSz="954088" eaLnBrk="1" hangingPunct="1">
              <a:defRPr sz="1300">
                <a:ea typeface="メイリオ" panose="020B0604030504040204" pitchFamily="50" charset="-128"/>
              </a:defRPr>
            </a:lvl1pPr>
          </a:lstStyle>
          <a:p>
            <a:pPr>
              <a:defRPr/>
            </a:pPr>
            <a:endParaRPr lang="en-US" altLang="ja-JP"/>
          </a:p>
        </p:txBody>
      </p:sp>
      <p:sp>
        <p:nvSpPr>
          <p:cNvPr id="7175" name="Rectangle 7"/>
          <p:cNvSpPr>
            <a:spLocks noGrp="1" noChangeArrowheads="1"/>
          </p:cNvSpPr>
          <p:nvPr>
            <p:ph type="sldNum" sz="quarter" idx="5"/>
          </p:nvPr>
        </p:nvSpPr>
        <p:spPr bwMode="auto">
          <a:xfrm>
            <a:off x="4021138" y="9720263"/>
            <a:ext cx="3076575" cy="512762"/>
          </a:xfrm>
          <a:prstGeom prst="rect">
            <a:avLst/>
          </a:prstGeom>
          <a:noFill/>
          <a:ln w="9525">
            <a:noFill/>
            <a:miter lim="800000"/>
            <a:headEnd/>
            <a:tailEnd/>
          </a:ln>
        </p:spPr>
        <p:txBody>
          <a:bodyPr vert="horz" wrap="square" lIns="95449" tIns="47724" rIns="95449" bIns="47724" numCol="1" anchor="b" anchorCtr="0" compatLnSpc="1">
            <a:prstTxWarp prst="textNoShape">
              <a:avLst/>
            </a:prstTxWarp>
          </a:bodyPr>
          <a:lstStyle>
            <a:lvl1pPr algn="r" defTabSz="954088" eaLnBrk="1" hangingPunct="1">
              <a:defRPr sz="1300"/>
            </a:lvl1pPr>
          </a:lstStyle>
          <a:p>
            <a:pPr>
              <a:defRPr/>
            </a:pPr>
            <a:fld id="{D4704E2B-4276-456B-BBDD-F5DDC804B355}"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ites.google.com/site/soracane/home/springnitsuite/spring-mvc/81-can-kao-appurodo-daunrodono-shi-zhuang-li"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sites.google.com/site/soracane/home/springnitsuite/spring-mvc/04-ji-ben-gai-nian-controllerno-chu-lifuro" TargetMode="External"/><Relationship Id="rId4" Type="http://schemas.openxmlformats.org/officeDocument/2006/relationships/hyperlink" Target="https://sites.google.com/site/soracane/home/springnitsuite/spring-mvc/83-can-kao-urlnopasuno-she-dingwo"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スライド イメージ プレースホルダー 1"/>
          <p:cNvSpPr>
            <a:spLocks noGrp="1" noRot="1" noChangeAspect="1" noTextEdit="1"/>
          </p:cNvSpPr>
          <p:nvPr>
            <p:ph type="sldImg"/>
          </p:nvPr>
        </p:nvSpPr>
        <p:spPr>
          <a:ln/>
        </p:spPr>
      </p:sp>
      <p:sp>
        <p:nvSpPr>
          <p:cNvPr id="18435"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ja-JP" altLang="en-US" b="1" smtClean="0">
                <a:latin typeface="Arial" panose="020B0604020202020204" pitchFamily="34" charset="0"/>
              </a:rPr>
              <a:t>＜</a:t>
            </a:r>
            <a:r>
              <a:rPr lang="en-US" altLang="ja-JP" b="1" smtClean="0">
                <a:latin typeface="Arial" panose="020B0604020202020204" pitchFamily="34" charset="0"/>
              </a:rPr>
              <a:t>DispatcherServlet</a:t>
            </a:r>
            <a:r>
              <a:rPr lang="ja-JP" altLang="en-US" b="1" smtClean="0">
                <a:latin typeface="Arial" panose="020B0604020202020204" pitchFamily="34" charset="0"/>
              </a:rPr>
              <a:t>＞</a:t>
            </a:r>
          </a:p>
          <a:p>
            <a:r>
              <a:rPr lang="ja-JP" altLang="en-US" smtClean="0">
                <a:latin typeface="Arial" panose="020B0604020202020204" pitchFamily="34" charset="0"/>
              </a:rPr>
              <a:t>　　　</a:t>
            </a:r>
            <a:r>
              <a:rPr lang="en-US" altLang="ja-JP" smtClean="0">
                <a:latin typeface="Arial" panose="020B0604020202020204" pitchFamily="34" charset="0"/>
              </a:rPr>
              <a:t>Spring MVC</a:t>
            </a:r>
            <a:r>
              <a:rPr lang="ja-JP" altLang="en-US" smtClean="0">
                <a:latin typeface="Arial" panose="020B0604020202020204" pitchFamily="34" charset="0"/>
              </a:rPr>
              <a:t>は</a:t>
            </a:r>
            <a:r>
              <a:rPr lang="en-US" altLang="ja-JP" b="1" smtClean="0">
                <a:latin typeface="Arial" panose="020B0604020202020204" pitchFamily="34" charset="0"/>
              </a:rPr>
              <a:t>DispatcherServlet</a:t>
            </a:r>
            <a:r>
              <a:rPr lang="ja-JP" altLang="en-US" smtClean="0">
                <a:latin typeface="Arial" panose="020B0604020202020204" pitchFamily="34" charset="0"/>
              </a:rPr>
              <a:t>が全ての処理を呼び出します。 　　　具体的には、以下の各処理を順番に呼び出していくことになります。</a:t>
            </a:r>
            <a:br>
              <a:rPr lang="ja-JP" altLang="en-US" smtClean="0">
                <a:latin typeface="Arial" panose="020B0604020202020204" pitchFamily="34" charset="0"/>
              </a:rPr>
            </a:br>
            <a:r>
              <a:rPr lang="ja-JP" altLang="en-US" smtClean="0">
                <a:latin typeface="Arial" panose="020B0604020202020204" pitchFamily="34" charset="0"/>
              </a:rPr>
              <a:t>　　　</a:t>
            </a:r>
            <a:r>
              <a:rPr lang="en-US" altLang="ja-JP" smtClean="0">
                <a:latin typeface="Arial" panose="020B0604020202020204" pitchFamily="34" charset="0"/>
              </a:rPr>
              <a:t>DispatcherServlet</a:t>
            </a:r>
            <a:r>
              <a:rPr lang="ja-JP" altLang="en-US" smtClean="0">
                <a:latin typeface="Arial" panose="020B0604020202020204" pitchFamily="34" charset="0"/>
              </a:rPr>
              <a:t>自体をいじることはめったにないかと思います。</a:t>
            </a:r>
          </a:p>
          <a:p>
            <a:r>
              <a:rPr lang="ja-JP" altLang="en-US" smtClean="0">
                <a:latin typeface="Arial" panose="020B0604020202020204" pitchFamily="34" charset="0"/>
              </a:rPr>
              <a:t> </a:t>
            </a:r>
          </a:p>
          <a:p>
            <a:r>
              <a:rPr lang="ja-JP" altLang="en-US" smtClean="0">
                <a:latin typeface="Arial" panose="020B0604020202020204" pitchFamily="34" charset="0"/>
              </a:rPr>
              <a:t> </a:t>
            </a:r>
          </a:p>
          <a:p>
            <a:r>
              <a:rPr lang="ja-JP" altLang="en-US" b="1" smtClean="0">
                <a:latin typeface="Arial" panose="020B0604020202020204" pitchFamily="34" charset="0"/>
              </a:rPr>
              <a:t>＜リクエスト初期化（各</a:t>
            </a:r>
            <a:r>
              <a:rPr lang="en-US" altLang="ja-JP" b="1" smtClean="0">
                <a:latin typeface="Arial" panose="020B0604020202020204" pitchFamily="34" charset="0"/>
              </a:rPr>
              <a:t>Resolver</a:t>
            </a:r>
            <a:r>
              <a:rPr lang="ja-JP" altLang="en-US" b="1" smtClean="0">
                <a:latin typeface="Arial" panose="020B0604020202020204" pitchFamily="34" charset="0"/>
              </a:rPr>
              <a:t>設定）＞</a:t>
            </a:r>
          </a:p>
          <a:p>
            <a:r>
              <a:rPr lang="ja-JP" altLang="en-US" smtClean="0">
                <a:latin typeface="Arial" panose="020B0604020202020204" pitchFamily="34" charset="0"/>
              </a:rPr>
              <a:t>　　　</a:t>
            </a:r>
            <a:r>
              <a:rPr lang="en-US" altLang="ja-JP" smtClean="0">
                <a:latin typeface="Arial" panose="020B0604020202020204" pitchFamily="34" charset="0"/>
              </a:rPr>
              <a:t>DispatcherServlet</a:t>
            </a:r>
            <a:r>
              <a:rPr lang="ja-JP" altLang="en-US" smtClean="0">
                <a:latin typeface="Arial" panose="020B0604020202020204" pitchFamily="34" charset="0"/>
              </a:rPr>
              <a:t>が、</a:t>
            </a:r>
            <a:r>
              <a:rPr lang="en-US" altLang="ja-JP" smtClean="0">
                <a:latin typeface="Arial" panose="020B0604020202020204" pitchFamily="34" charset="0"/>
              </a:rPr>
              <a:t>Spring MVC</a:t>
            </a:r>
            <a:r>
              <a:rPr lang="ja-JP" altLang="en-US" smtClean="0">
                <a:latin typeface="Arial" panose="020B0604020202020204" pitchFamily="34" charset="0"/>
              </a:rPr>
              <a:t>の以下のオブジェクトをリクエストオブジェクトの</a:t>
            </a:r>
            <a:r>
              <a:rPr lang="en-US" altLang="ja-JP" smtClean="0">
                <a:latin typeface="Arial" panose="020B0604020202020204" pitchFamily="34" charset="0"/>
              </a:rPr>
              <a:t>attribute</a:t>
            </a:r>
            <a:r>
              <a:rPr lang="ja-JP" altLang="en-US" smtClean="0">
                <a:latin typeface="Arial" panose="020B0604020202020204" pitchFamily="34" charset="0"/>
              </a:rPr>
              <a:t>に設定します。</a:t>
            </a:r>
            <a:br>
              <a:rPr lang="ja-JP" altLang="en-US" smtClean="0">
                <a:latin typeface="Arial" panose="020B0604020202020204" pitchFamily="34" charset="0"/>
              </a:rPr>
            </a:br>
            <a:r>
              <a:rPr lang="ja-JP" altLang="en-US" smtClean="0">
                <a:latin typeface="Arial" panose="020B0604020202020204" pitchFamily="34" charset="0"/>
              </a:rPr>
              <a:t>　　　各オブジェクトの意味は後の記事で詳しく触れます。ここでは（）内の理解で大丈夫です。</a:t>
            </a:r>
            <a:br>
              <a:rPr lang="ja-JP" altLang="en-US" smtClean="0">
                <a:latin typeface="Arial" panose="020B0604020202020204" pitchFamily="34" charset="0"/>
              </a:rPr>
            </a:br>
            <a:r>
              <a:rPr lang="ja-JP" altLang="en-US" smtClean="0">
                <a:latin typeface="Arial" panose="020B0604020202020204" pitchFamily="34" charset="0"/>
              </a:rPr>
              <a:t>　　　　　・</a:t>
            </a:r>
            <a:r>
              <a:rPr lang="en-US" altLang="ja-JP" b="1" smtClean="0">
                <a:latin typeface="Arial" panose="020B0604020202020204" pitchFamily="34" charset="0"/>
              </a:rPr>
              <a:t>WebAplicaitonContext</a:t>
            </a:r>
            <a:r>
              <a:rPr lang="ja-JP" altLang="en-US" b="1" smtClean="0">
                <a:latin typeface="Arial" panose="020B0604020202020204" pitchFamily="34" charset="0"/>
              </a:rPr>
              <a:t>　</a:t>
            </a:r>
            <a:r>
              <a:rPr lang="ja-JP" altLang="en-US" smtClean="0">
                <a:latin typeface="Arial" panose="020B0604020202020204" pitchFamily="34" charset="0"/>
              </a:rPr>
              <a:t>（</a:t>
            </a:r>
            <a:r>
              <a:rPr lang="en-US" altLang="ja-JP" smtClean="0">
                <a:latin typeface="Arial" panose="020B0604020202020204" pitchFamily="34" charset="0"/>
              </a:rPr>
              <a:t>WEB</a:t>
            </a:r>
            <a:r>
              <a:rPr lang="ja-JP" altLang="en-US" smtClean="0">
                <a:latin typeface="Arial" panose="020B0604020202020204" pitchFamily="34" charset="0"/>
              </a:rPr>
              <a:t>用の</a:t>
            </a:r>
            <a:r>
              <a:rPr lang="en-US" altLang="ja-JP" smtClean="0">
                <a:latin typeface="Arial" panose="020B0604020202020204" pitchFamily="34" charset="0"/>
              </a:rPr>
              <a:t>Spring</a:t>
            </a:r>
            <a:r>
              <a:rPr lang="ja-JP" altLang="en-US" smtClean="0">
                <a:latin typeface="Arial" panose="020B0604020202020204" pitchFamily="34" charset="0"/>
              </a:rPr>
              <a:t>の</a:t>
            </a:r>
            <a:r>
              <a:rPr lang="en-US" altLang="ja-JP" smtClean="0">
                <a:latin typeface="Arial" panose="020B0604020202020204" pitchFamily="34" charset="0"/>
              </a:rPr>
              <a:t>ApplicationContext</a:t>
            </a:r>
            <a:r>
              <a:rPr lang="ja-JP" altLang="en-US" smtClean="0">
                <a:latin typeface="Arial" panose="020B0604020202020204" pitchFamily="34" charset="0"/>
              </a:rPr>
              <a:t>です。</a:t>
            </a:r>
            <a:r>
              <a:rPr lang="en-US" altLang="ja-JP" smtClean="0">
                <a:latin typeface="Arial" panose="020B0604020202020204" pitchFamily="34" charset="0"/>
              </a:rPr>
              <a:t>※</a:t>
            </a:r>
            <a:r>
              <a:rPr lang="ja-JP" altLang="en-US" smtClean="0">
                <a:latin typeface="Arial" panose="020B0604020202020204" pitchFamily="34" charset="0"/>
              </a:rPr>
              <a:t>）</a:t>
            </a:r>
            <a:br>
              <a:rPr lang="ja-JP" altLang="en-US" smtClean="0">
                <a:latin typeface="Arial" panose="020B0604020202020204" pitchFamily="34" charset="0"/>
              </a:rPr>
            </a:br>
            <a:r>
              <a:rPr lang="ja-JP" altLang="en-US" smtClean="0">
                <a:latin typeface="Arial" panose="020B0604020202020204" pitchFamily="34" charset="0"/>
              </a:rPr>
              <a:t>　　　　　・</a:t>
            </a:r>
            <a:r>
              <a:rPr lang="en-US" altLang="ja-JP" b="1" smtClean="0">
                <a:latin typeface="Arial" panose="020B0604020202020204" pitchFamily="34" charset="0"/>
              </a:rPr>
              <a:t>LocaleResolver</a:t>
            </a:r>
            <a:r>
              <a:rPr lang="ja-JP" altLang="en-US" b="1" smtClean="0">
                <a:latin typeface="Arial" panose="020B0604020202020204" pitchFamily="34" charset="0"/>
              </a:rPr>
              <a:t>　　　　　</a:t>
            </a:r>
            <a:r>
              <a:rPr lang="ja-JP" altLang="en-US" smtClean="0">
                <a:latin typeface="Arial" panose="020B0604020202020204" pitchFamily="34" charset="0"/>
              </a:rPr>
              <a:t>（ロケールを解決するためクラスです）</a:t>
            </a:r>
            <a:br>
              <a:rPr lang="ja-JP" altLang="en-US" smtClean="0">
                <a:latin typeface="Arial" panose="020B0604020202020204" pitchFamily="34" charset="0"/>
              </a:rPr>
            </a:br>
            <a:r>
              <a:rPr lang="ja-JP" altLang="en-US" smtClean="0">
                <a:latin typeface="Arial" panose="020B0604020202020204" pitchFamily="34" charset="0"/>
              </a:rPr>
              <a:t>　　　　　・</a:t>
            </a:r>
            <a:r>
              <a:rPr lang="en-US" altLang="ja-JP" b="1" smtClean="0">
                <a:latin typeface="Arial" panose="020B0604020202020204" pitchFamily="34" charset="0"/>
              </a:rPr>
              <a:t>ThemeResolver</a:t>
            </a:r>
            <a:r>
              <a:rPr lang="ja-JP" altLang="en-US" b="1" smtClean="0">
                <a:latin typeface="Arial" panose="020B0604020202020204" pitchFamily="34" charset="0"/>
              </a:rPr>
              <a:t>　　　　　</a:t>
            </a:r>
            <a:r>
              <a:rPr lang="ja-JP" altLang="en-US" smtClean="0">
                <a:latin typeface="Arial" panose="020B0604020202020204" pitchFamily="34" charset="0"/>
              </a:rPr>
              <a:t>（</a:t>
            </a:r>
            <a:r>
              <a:rPr lang="en-US" altLang="ja-JP" smtClean="0">
                <a:latin typeface="Arial" panose="020B0604020202020204" pitchFamily="34" charset="0"/>
              </a:rPr>
              <a:t>CSS</a:t>
            </a:r>
            <a:r>
              <a:rPr lang="ja-JP" altLang="en-US" smtClean="0">
                <a:latin typeface="Arial" panose="020B0604020202020204" pitchFamily="34" charset="0"/>
              </a:rPr>
              <a:t>のクラス名や画像ファイル名を解決するクラスです。使用すると、後で一括で名称の変更ができます。）</a:t>
            </a:r>
            <a:br>
              <a:rPr lang="ja-JP" altLang="en-US" smtClean="0">
                <a:latin typeface="Arial" panose="020B0604020202020204" pitchFamily="34" charset="0"/>
              </a:rPr>
            </a:br>
            <a:r>
              <a:rPr lang="ja-JP" altLang="en-US" smtClean="0">
                <a:latin typeface="Arial" panose="020B0604020202020204" pitchFamily="34" charset="0"/>
              </a:rPr>
              <a:t>　　　　　</a:t>
            </a:r>
            <a:r>
              <a:rPr lang="en-US" altLang="ja-JP" smtClean="0">
                <a:latin typeface="Arial" panose="020B0604020202020204" pitchFamily="34" charset="0"/>
              </a:rPr>
              <a:t>※attribute</a:t>
            </a:r>
            <a:r>
              <a:rPr lang="ja-JP" altLang="en-US" smtClean="0">
                <a:latin typeface="Arial" panose="020B0604020202020204" pitchFamily="34" charset="0"/>
              </a:rPr>
              <a:t>名は、</a:t>
            </a:r>
            <a:r>
              <a:rPr lang="en-US" altLang="ja-JP" smtClean="0">
                <a:latin typeface="Arial" panose="020B0604020202020204" pitchFamily="34" charset="0"/>
              </a:rPr>
              <a:t>DispatcherServlet.WEB_APPLICATION_CONTEXT_ATTRIBUTE</a:t>
            </a:r>
            <a:r>
              <a:rPr lang="ja-JP" altLang="en-US" smtClean="0">
                <a:latin typeface="Arial" panose="020B0604020202020204" pitchFamily="34" charset="0"/>
              </a:rPr>
              <a:t>で保存します。</a:t>
            </a:r>
            <a:br>
              <a:rPr lang="ja-JP" altLang="en-US" smtClean="0">
                <a:latin typeface="Arial" panose="020B0604020202020204" pitchFamily="34" charset="0"/>
              </a:rPr>
            </a:br>
            <a:r>
              <a:rPr lang="ja-JP" altLang="en-US" smtClean="0">
                <a:latin typeface="Arial" panose="020B0604020202020204" pitchFamily="34" charset="0"/>
              </a:rPr>
              <a:t/>
            </a:r>
            <a:br>
              <a:rPr lang="ja-JP" altLang="en-US" smtClean="0">
                <a:latin typeface="Arial" panose="020B0604020202020204" pitchFamily="34" charset="0"/>
              </a:rPr>
            </a:br>
            <a:endParaRPr lang="ja-JP" altLang="en-US" smtClean="0">
              <a:latin typeface="Arial" panose="020B0604020202020204" pitchFamily="34" charset="0"/>
            </a:endParaRPr>
          </a:p>
          <a:p>
            <a:r>
              <a:rPr lang="ja-JP" altLang="en-US" b="1" smtClean="0">
                <a:latin typeface="Arial" panose="020B0604020202020204" pitchFamily="34" charset="0"/>
              </a:rPr>
              <a:t>＜マルチパート処理（</a:t>
            </a:r>
            <a:r>
              <a:rPr lang="en-US" altLang="ja-JP" b="1" smtClean="0">
                <a:latin typeface="Arial" panose="020B0604020202020204" pitchFamily="34" charset="0"/>
              </a:rPr>
              <a:t>MultipartResolver</a:t>
            </a:r>
            <a:r>
              <a:rPr lang="ja-JP" altLang="en-US" b="1" smtClean="0">
                <a:latin typeface="Arial" panose="020B0604020202020204" pitchFamily="34" charset="0"/>
              </a:rPr>
              <a:t>）＞</a:t>
            </a:r>
          </a:p>
          <a:p>
            <a:r>
              <a:rPr lang="ja-JP" altLang="en-US" smtClean="0">
                <a:latin typeface="Arial" panose="020B0604020202020204" pitchFamily="34" charset="0"/>
              </a:rPr>
              <a:t>　　　ファイルの</a:t>
            </a:r>
            <a:r>
              <a:rPr lang="ja-JP" altLang="en-US" smtClean="0">
                <a:latin typeface="Arial" panose="020B0604020202020204" pitchFamily="34" charset="0"/>
                <a:hlinkClick r:id="rId3"/>
              </a:rPr>
              <a:t>アップロード</a:t>
            </a:r>
            <a:r>
              <a:rPr lang="ja-JP" altLang="en-US" smtClean="0">
                <a:latin typeface="Arial" panose="020B0604020202020204" pitchFamily="34" charset="0"/>
              </a:rPr>
              <a:t>を扱えるようにリクエストオブジェクトを</a:t>
            </a:r>
            <a:r>
              <a:rPr lang="en-US" altLang="ja-JP" smtClean="0">
                <a:latin typeface="Arial" panose="020B0604020202020204" pitchFamily="34" charset="0"/>
              </a:rPr>
              <a:t>MultipartHttpServletRequest</a:t>
            </a:r>
            <a:r>
              <a:rPr lang="ja-JP" altLang="en-US" smtClean="0">
                <a:latin typeface="Arial" panose="020B0604020202020204" pitchFamily="34" charset="0"/>
              </a:rPr>
              <a:t>でラップします。</a:t>
            </a:r>
          </a:p>
          <a:p>
            <a:r>
              <a:rPr lang="ja-JP" altLang="en-US" b="1" smtClean="0">
                <a:latin typeface="Arial" panose="020B0604020202020204" pitchFamily="34" charset="0"/>
              </a:rPr>
              <a:t>　　　</a:t>
            </a:r>
            <a:r>
              <a:rPr lang="en-US" altLang="ja-JP" b="1" smtClean="0">
                <a:latin typeface="Arial" panose="020B0604020202020204" pitchFamily="34" charset="0"/>
              </a:rPr>
              <a:t>MultipartResolver</a:t>
            </a:r>
            <a:r>
              <a:rPr lang="ja-JP" altLang="en-US" smtClean="0">
                <a:latin typeface="Arial" panose="020B0604020202020204" pitchFamily="34" charset="0"/>
              </a:rPr>
              <a:t>を設定している場合に処理されます。</a:t>
            </a:r>
          </a:p>
          <a:p>
            <a:r>
              <a:rPr lang="ja-JP" altLang="en-US" smtClean="0">
                <a:latin typeface="Arial" panose="020B0604020202020204" pitchFamily="34" charset="0"/>
              </a:rPr>
              <a:t> </a:t>
            </a:r>
          </a:p>
          <a:p>
            <a:r>
              <a:rPr lang="ja-JP" altLang="en-US" smtClean="0">
                <a:latin typeface="Arial" panose="020B0604020202020204" pitchFamily="34" charset="0"/>
              </a:rPr>
              <a:t> </a:t>
            </a:r>
          </a:p>
          <a:p>
            <a:r>
              <a:rPr lang="ja-JP" altLang="en-US" b="1" smtClean="0">
                <a:latin typeface="Arial" panose="020B0604020202020204" pitchFamily="34" charset="0"/>
              </a:rPr>
              <a:t>＜</a:t>
            </a:r>
            <a:r>
              <a:rPr lang="en-US" altLang="ja-JP" b="1" smtClean="0">
                <a:latin typeface="Arial" panose="020B0604020202020204" pitchFamily="34" charset="0"/>
              </a:rPr>
              <a:t>Controller</a:t>
            </a:r>
            <a:r>
              <a:rPr lang="ja-JP" altLang="en-US" b="1" smtClean="0">
                <a:latin typeface="Arial" panose="020B0604020202020204" pitchFamily="34" charset="0"/>
              </a:rPr>
              <a:t>検索処理（</a:t>
            </a:r>
            <a:r>
              <a:rPr lang="en-US" altLang="ja-JP" b="1" smtClean="0">
                <a:latin typeface="Arial" panose="020B0604020202020204" pitchFamily="34" charset="0"/>
              </a:rPr>
              <a:t>HandlerMapping</a:t>
            </a:r>
            <a:r>
              <a:rPr lang="ja-JP" altLang="en-US" b="1" smtClean="0">
                <a:latin typeface="Arial" panose="020B0604020202020204" pitchFamily="34" charset="0"/>
              </a:rPr>
              <a:t>）＞</a:t>
            </a:r>
          </a:p>
          <a:p>
            <a:r>
              <a:rPr lang="ja-JP" altLang="en-US" smtClean="0">
                <a:latin typeface="Arial" panose="020B0604020202020204" pitchFamily="34" charset="0"/>
              </a:rPr>
              <a:t>　　　</a:t>
            </a:r>
            <a:r>
              <a:rPr lang="en-US" altLang="ja-JP" smtClean="0">
                <a:latin typeface="Arial" panose="020B0604020202020204" pitchFamily="34" charset="0"/>
              </a:rPr>
              <a:t>Controller</a:t>
            </a:r>
            <a:r>
              <a:rPr lang="ja-JP" altLang="en-US" smtClean="0">
                <a:latin typeface="Arial" panose="020B0604020202020204" pitchFamily="34" charset="0"/>
              </a:rPr>
              <a:t>検索処理では、リクエストに対応するハンドラ（</a:t>
            </a:r>
            <a:r>
              <a:rPr lang="en-US" altLang="ja-JP" smtClean="0">
                <a:latin typeface="Arial" panose="020B0604020202020204" pitchFamily="34" charset="0"/>
              </a:rPr>
              <a:t>Controller</a:t>
            </a:r>
            <a:r>
              <a:rPr lang="ja-JP" altLang="en-US" smtClean="0">
                <a:latin typeface="Arial" panose="020B0604020202020204" pitchFamily="34" charset="0"/>
              </a:rPr>
              <a:t>）を検索し、返します。</a:t>
            </a:r>
          </a:p>
          <a:p>
            <a:r>
              <a:rPr lang="ja-JP" altLang="en-US" smtClean="0">
                <a:latin typeface="Arial" panose="020B0604020202020204" pitchFamily="34" charset="0"/>
              </a:rPr>
              <a:t>　　　具体的には、</a:t>
            </a:r>
            <a:r>
              <a:rPr lang="en-US" altLang="ja-JP" smtClean="0">
                <a:latin typeface="Arial" panose="020B0604020202020204" pitchFamily="34" charset="0"/>
              </a:rPr>
              <a:t>HandlerExecutionChain</a:t>
            </a:r>
            <a:r>
              <a:rPr lang="ja-JP" altLang="en-US" smtClean="0">
                <a:latin typeface="Arial" panose="020B0604020202020204" pitchFamily="34" charset="0"/>
              </a:rPr>
              <a:t>を返します。これは、ハンドラ（</a:t>
            </a:r>
            <a:r>
              <a:rPr lang="en-US" altLang="ja-JP" smtClean="0">
                <a:latin typeface="Arial" panose="020B0604020202020204" pitchFamily="34" charset="0"/>
              </a:rPr>
              <a:t>Controller</a:t>
            </a:r>
            <a:r>
              <a:rPr lang="ja-JP" altLang="en-US" smtClean="0">
                <a:latin typeface="Arial" panose="020B0604020202020204" pitchFamily="34" charset="0"/>
              </a:rPr>
              <a:t>）と</a:t>
            </a:r>
            <a:r>
              <a:rPr lang="en-US" altLang="ja-JP" smtClean="0">
                <a:latin typeface="Arial" panose="020B0604020202020204" pitchFamily="34" charset="0"/>
              </a:rPr>
              <a:t>interceptor </a:t>
            </a:r>
            <a:r>
              <a:rPr lang="ja-JP" altLang="en-US" smtClean="0">
                <a:latin typeface="Arial" panose="020B0604020202020204" pitchFamily="34" charset="0"/>
              </a:rPr>
              <a:t>を保持するクラスです。</a:t>
            </a:r>
          </a:p>
          <a:p>
            <a:r>
              <a:rPr lang="ja-JP" altLang="en-US" smtClean="0">
                <a:latin typeface="Arial" panose="020B0604020202020204" pitchFamily="34" charset="0"/>
              </a:rPr>
              <a:t>　　　</a:t>
            </a:r>
            <a:r>
              <a:rPr lang="en-US" altLang="ja-JP" smtClean="0">
                <a:latin typeface="Arial" panose="020B0604020202020204" pitchFamily="34" charset="0"/>
              </a:rPr>
              <a:t>【DispatcherServlet</a:t>
            </a:r>
            <a:r>
              <a:rPr lang="ja-JP" altLang="en-US" smtClean="0">
                <a:latin typeface="Arial" panose="020B0604020202020204" pitchFamily="34" charset="0"/>
              </a:rPr>
              <a:t>の処理</a:t>
            </a:r>
            <a:r>
              <a:rPr lang="en-US" altLang="ja-JP" smtClean="0">
                <a:latin typeface="Arial" panose="020B0604020202020204" pitchFamily="34" charset="0"/>
              </a:rPr>
              <a:t>】</a:t>
            </a:r>
          </a:p>
          <a:p>
            <a:r>
              <a:rPr lang="ja-JP" altLang="en-US" smtClean="0">
                <a:latin typeface="Arial" panose="020B0604020202020204" pitchFamily="34" charset="0"/>
              </a:rPr>
              <a:t>　　　</a:t>
            </a:r>
            <a:r>
              <a:rPr lang="en-US" altLang="ja-JP" smtClean="0">
                <a:latin typeface="Arial" panose="020B0604020202020204" pitchFamily="34" charset="0"/>
              </a:rPr>
              <a:t>DispatcherServlet</a:t>
            </a:r>
            <a:r>
              <a:rPr lang="ja-JP" altLang="en-US" smtClean="0">
                <a:latin typeface="Arial" panose="020B0604020202020204" pitchFamily="34" charset="0"/>
              </a:rPr>
              <a:t>はハンドラ取得後、ハンドラを処理できる画面処理操作クラス（</a:t>
            </a:r>
            <a:r>
              <a:rPr lang="en-US" altLang="ja-JP" smtClean="0">
                <a:latin typeface="Arial" panose="020B0604020202020204" pitchFamily="34" charset="0"/>
              </a:rPr>
              <a:t>HandlerAdapter</a:t>
            </a:r>
            <a:r>
              <a:rPr lang="ja-JP" altLang="en-US" smtClean="0">
                <a:latin typeface="Arial" panose="020B0604020202020204" pitchFamily="34" charset="0"/>
              </a:rPr>
              <a:t>）を</a:t>
            </a:r>
          </a:p>
          <a:p>
            <a:r>
              <a:rPr lang="ja-JP" altLang="en-US" smtClean="0">
                <a:latin typeface="Arial" panose="020B0604020202020204" pitchFamily="34" charset="0"/>
              </a:rPr>
              <a:t>　　　</a:t>
            </a:r>
            <a:r>
              <a:rPr lang="en-US" altLang="ja-JP" smtClean="0">
                <a:latin typeface="Arial" panose="020B0604020202020204" pitchFamily="34" charset="0"/>
              </a:rPr>
              <a:t>DI</a:t>
            </a:r>
            <a:r>
              <a:rPr lang="ja-JP" altLang="en-US" smtClean="0">
                <a:latin typeface="Arial" panose="020B0604020202020204" pitchFamily="34" charset="0"/>
              </a:rPr>
              <a:t>コンテナなどから探し出します。</a:t>
            </a:r>
          </a:p>
          <a:p>
            <a:r>
              <a:rPr lang="ja-JP" altLang="en-US" smtClean="0">
                <a:latin typeface="Arial" panose="020B0604020202020204" pitchFamily="34" charset="0"/>
              </a:rPr>
              <a:t> </a:t>
            </a:r>
          </a:p>
          <a:p>
            <a:r>
              <a:rPr lang="ja-JP" altLang="en-US" smtClean="0">
                <a:latin typeface="Arial" panose="020B0604020202020204" pitchFamily="34" charset="0"/>
              </a:rPr>
              <a:t> </a:t>
            </a:r>
          </a:p>
          <a:p>
            <a:r>
              <a:rPr lang="ja-JP" altLang="en-US" b="1" smtClean="0">
                <a:latin typeface="Arial" panose="020B0604020202020204" pitchFamily="34" charset="0"/>
              </a:rPr>
              <a:t>＜画面の前後処理（</a:t>
            </a:r>
            <a:r>
              <a:rPr lang="en-US" altLang="ja-JP" b="1" smtClean="0">
                <a:latin typeface="Arial" panose="020B0604020202020204" pitchFamily="34" charset="0"/>
              </a:rPr>
              <a:t>Interceptor</a:t>
            </a:r>
            <a:r>
              <a:rPr lang="ja-JP" altLang="en-US" b="1" smtClean="0">
                <a:latin typeface="Arial" panose="020B0604020202020204" pitchFamily="34" charset="0"/>
              </a:rPr>
              <a:t>）＞</a:t>
            </a:r>
          </a:p>
          <a:p>
            <a:r>
              <a:rPr lang="ja-JP" altLang="en-US" smtClean="0">
                <a:latin typeface="Arial" panose="020B0604020202020204" pitchFamily="34" charset="0"/>
              </a:rPr>
              <a:t>　　　</a:t>
            </a:r>
            <a:r>
              <a:rPr lang="en-US" altLang="ja-JP" smtClean="0">
                <a:latin typeface="Arial" panose="020B0604020202020204" pitchFamily="34" charset="0"/>
              </a:rPr>
              <a:t>Inerceptor</a:t>
            </a:r>
            <a:r>
              <a:rPr lang="ja-JP" altLang="en-US" smtClean="0">
                <a:latin typeface="Arial" panose="020B0604020202020204" pitchFamily="34" charset="0"/>
              </a:rPr>
              <a:t>は、画面処理の前後と、リクエストの一番最後に呼び出される割り込み処理です。</a:t>
            </a:r>
            <a:br>
              <a:rPr lang="ja-JP" altLang="en-US" smtClean="0">
                <a:latin typeface="Arial" panose="020B0604020202020204" pitchFamily="34" charset="0"/>
              </a:rPr>
            </a:br>
            <a:r>
              <a:rPr lang="ja-JP" altLang="en-US" smtClean="0">
                <a:latin typeface="Arial" panose="020B0604020202020204" pitchFamily="34" charset="0"/>
              </a:rPr>
              <a:t>　　　</a:t>
            </a:r>
            <a:r>
              <a:rPr lang="en-US" altLang="ja-JP" smtClean="0">
                <a:latin typeface="Arial" panose="020B0604020202020204" pitchFamily="34" charset="0"/>
              </a:rPr>
              <a:t>Interceptor</a:t>
            </a:r>
            <a:r>
              <a:rPr lang="ja-JP" altLang="en-US" smtClean="0">
                <a:latin typeface="Arial" panose="020B0604020202020204" pitchFamily="34" charset="0"/>
              </a:rPr>
              <a:t>は複数設定でき、順番に呼ばれていきます。</a:t>
            </a:r>
            <a:br>
              <a:rPr lang="ja-JP" altLang="en-US" smtClean="0">
                <a:latin typeface="Arial" panose="020B0604020202020204" pitchFamily="34" charset="0"/>
              </a:rPr>
            </a:br>
            <a:r>
              <a:rPr lang="ja-JP" altLang="en-US" smtClean="0">
                <a:latin typeface="Arial" panose="020B0604020202020204" pitchFamily="34" charset="0"/>
              </a:rPr>
              <a:t>　　　利用ケースとしては、すべての画面に共通する動作を実装するときなどが考えられます。</a:t>
            </a:r>
            <a:br>
              <a:rPr lang="ja-JP" altLang="en-US" smtClean="0">
                <a:latin typeface="Arial" panose="020B0604020202020204" pitchFamily="34" charset="0"/>
              </a:rPr>
            </a:br>
            <a:r>
              <a:rPr lang="ja-JP" altLang="en-US" smtClean="0">
                <a:latin typeface="Arial" panose="020B0604020202020204" pitchFamily="34" charset="0"/>
              </a:rPr>
              <a:t>　　　例えば、</a:t>
            </a:r>
            <a:r>
              <a:rPr lang="en-US" altLang="ja-JP" smtClean="0">
                <a:latin typeface="Arial" panose="020B0604020202020204" pitchFamily="34" charset="0"/>
              </a:rPr>
              <a:t>9</a:t>
            </a:r>
            <a:r>
              <a:rPr lang="ja-JP" altLang="en-US" smtClean="0">
                <a:latin typeface="Arial" panose="020B0604020202020204" pitchFamily="34" charset="0"/>
              </a:rPr>
              <a:t>時～</a:t>
            </a:r>
            <a:r>
              <a:rPr lang="en-US" altLang="ja-JP" smtClean="0">
                <a:latin typeface="Arial" panose="020B0604020202020204" pitchFamily="34" charset="0"/>
              </a:rPr>
              <a:t>17</a:t>
            </a:r>
            <a:r>
              <a:rPr lang="ja-JP" altLang="en-US" smtClean="0">
                <a:latin typeface="Arial" panose="020B0604020202020204" pitchFamily="34" charset="0"/>
              </a:rPr>
              <a:t>時の間だけ</a:t>
            </a:r>
            <a:r>
              <a:rPr lang="en-US" altLang="ja-JP" smtClean="0">
                <a:latin typeface="Arial" panose="020B0604020202020204" pitchFamily="34" charset="0"/>
              </a:rPr>
              <a:t>WEB</a:t>
            </a:r>
            <a:r>
              <a:rPr lang="ja-JP" altLang="en-US" smtClean="0">
                <a:latin typeface="Arial" panose="020B0604020202020204" pitchFamily="34" charset="0"/>
              </a:rPr>
              <a:t>を使わせて、それ以外の時間は「現在利用できません」という静的なページに遷移させる、などです。  </a:t>
            </a:r>
          </a:p>
          <a:p>
            <a:r>
              <a:rPr lang="ja-JP" altLang="en-US" smtClean="0">
                <a:latin typeface="Arial" panose="020B0604020202020204" pitchFamily="34" charset="0"/>
              </a:rPr>
              <a:t>　　　</a:t>
            </a:r>
            <a:r>
              <a:rPr lang="en-US" altLang="ja-JP" smtClean="0">
                <a:latin typeface="Arial" panose="020B0604020202020204" pitchFamily="34" charset="0"/>
              </a:rPr>
              <a:t>【</a:t>
            </a:r>
            <a:r>
              <a:rPr lang="ja-JP" altLang="en-US" smtClean="0">
                <a:latin typeface="Arial" panose="020B0604020202020204" pitchFamily="34" charset="0"/>
              </a:rPr>
              <a:t>補足</a:t>
            </a:r>
            <a:r>
              <a:rPr lang="en-US" altLang="ja-JP" smtClean="0">
                <a:latin typeface="Arial" panose="020B0604020202020204" pitchFamily="34" charset="0"/>
              </a:rPr>
              <a:t>】</a:t>
            </a:r>
            <a:br>
              <a:rPr lang="en-US" altLang="ja-JP" smtClean="0">
                <a:latin typeface="Arial" panose="020B0604020202020204" pitchFamily="34" charset="0"/>
              </a:rPr>
            </a:br>
            <a:r>
              <a:rPr lang="ja-JP" altLang="en-US" smtClean="0">
                <a:latin typeface="Arial" panose="020B0604020202020204" pitchFamily="34" charset="0"/>
              </a:rPr>
              <a:t>　　　　</a:t>
            </a:r>
            <a:r>
              <a:rPr lang="en-US" altLang="ja-JP" smtClean="0">
                <a:latin typeface="Arial" panose="020B0604020202020204" pitchFamily="34" charset="0"/>
              </a:rPr>
              <a:t>Spring</a:t>
            </a:r>
            <a:r>
              <a:rPr lang="ja-JP" altLang="en-US" smtClean="0">
                <a:latin typeface="Arial" panose="020B0604020202020204" pitchFamily="34" charset="0"/>
              </a:rPr>
              <a:t>に詳しい方は、</a:t>
            </a:r>
            <a:r>
              <a:rPr lang="en-US" altLang="ja-JP" smtClean="0">
                <a:latin typeface="Arial" panose="020B0604020202020204" pitchFamily="34" charset="0"/>
              </a:rPr>
              <a:t>AOP</a:t>
            </a:r>
            <a:r>
              <a:rPr lang="ja-JP" altLang="en-US" smtClean="0">
                <a:latin typeface="Arial" panose="020B0604020202020204" pitchFamily="34" charset="0"/>
              </a:rPr>
              <a:t>のインターセプターを思い出されるかもしれませんが、それとは別物です。</a:t>
            </a:r>
            <a:br>
              <a:rPr lang="ja-JP" altLang="en-US" smtClean="0">
                <a:latin typeface="Arial" panose="020B0604020202020204" pitchFamily="34" charset="0"/>
              </a:rPr>
            </a:br>
            <a:r>
              <a:rPr lang="ja-JP" altLang="en-US" smtClean="0">
                <a:latin typeface="Arial" panose="020B0604020202020204" pitchFamily="34" charset="0"/>
              </a:rPr>
              <a:t>　　　　また、</a:t>
            </a:r>
            <a:r>
              <a:rPr lang="en-US" altLang="ja-JP" smtClean="0">
                <a:latin typeface="Arial" panose="020B0604020202020204" pitchFamily="34" charset="0"/>
              </a:rPr>
              <a:t>Tomcat</a:t>
            </a:r>
            <a:r>
              <a:rPr lang="ja-JP" altLang="en-US" smtClean="0">
                <a:latin typeface="Arial" panose="020B0604020202020204" pitchFamily="34" charset="0"/>
              </a:rPr>
              <a:t>のフィルタを思い浮かべた方もいらっしゃるかもしれませんが、それとも別物です。</a:t>
            </a:r>
            <a:br>
              <a:rPr lang="ja-JP" altLang="en-US" smtClean="0">
                <a:latin typeface="Arial" panose="020B0604020202020204" pitchFamily="34" charset="0"/>
              </a:rPr>
            </a:br>
            <a:r>
              <a:rPr lang="ja-JP" altLang="en-US" smtClean="0">
                <a:latin typeface="Arial" panose="020B0604020202020204" pitchFamily="34" charset="0"/>
              </a:rPr>
              <a:t>　　　　</a:t>
            </a:r>
            <a:r>
              <a:rPr lang="en-US" altLang="ja-JP" smtClean="0">
                <a:latin typeface="Arial" panose="020B0604020202020204" pitchFamily="34" charset="0"/>
              </a:rPr>
              <a:t>SpringMVC</a:t>
            </a:r>
            <a:r>
              <a:rPr lang="ja-JP" altLang="en-US" smtClean="0">
                <a:latin typeface="Arial" panose="020B0604020202020204" pitchFamily="34" charset="0"/>
              </a:rPr>
              <a:t>の場合は</a:t>
            </a:r>
            <a:r>
              <a:rPr lang="en-US" altLang="ja-JP" smtClean="0">
                <a:latin typeface="Arial" panose="020B0604020202020204" pitchFamily="34" charset="0"/>
              </a:rPr>
              <a:t>Interceptor</a:t>
            </a:r>
            <a:r>
              <a:rPr lang="ja-JP" altLang="en-US" smtClean="0">
                <a:latin typeface="Arial" panose="020B0604020202020204" pitchFamily="34" charset="0"/>
              </a:rPr>
              <a:t>クラス内にメソッドを</a:t>
            </a:r>
            <a:r>
              <a:rPr lang="en-US" altLang="ja-JP" smtClean="0">
                <a:latin typeface="Arial" panose="020B0604020202020204" pitchFamily="34" charset="0"/>
              </a:rPr>
              <a:t>3</a:t>
            </a:r>
            <a:r>
              <a:rPr lang="ja-JP" altLang="en-US" smtClean="0">
                <a:latin typeface="Arial" panose="020B0604020202020204" pitchFamily="34" charset="0"/>
              </a:rPr>
              <a:t>つ（画面処理前用、後ろ用、リクエストの最後用）用意して</a:t>
            </a:r>
            <a:br>
              <a:rPr lang="ja-JP" altLang="en-US" smtClean="0">
                <a:latin typeface="Arial" panose="020B0604020202020204" pitchFamily="34" charset="0"/>
              </a:rPr>
            </a:br>
            <a:r>
              <a:rPr lang="ja-JP" altLang="en-US" smtClean="0">
                <a:latin typeface="Arial" panose="020B0604020202020204" pitchFamily="34" charset="0"/>
              </a:rPr>
              <a:t>　　　　</a:t>
            </a:r>
            <a:r>
              <a:rPr lang="en-US" altLang="ja-JP" smtClean="0">
                <a:latin typeface="Arial" panose="020B0604020202020204" pitchFamily="34" charset="0"/>
              </a:rPr>
              <a:t>DispatcherServlet</a:t>
            </a:r>
            <a:r>
              <a:rPr lang="ja-JP" altLang="en-US" smtClean="0">
                <a:latin typeface="Arial" panose="020B0604020202020204" pitchFamily="34" charset="0"/>
              </a:rPr>
              <a:t>がそれぞれのメソッドを呼び出していきます。</a:t>
            </a:r>
          </a:p>
          <a:p>
            <a:r>
              <a:rPr lang="ja-JP" altLang="en-US" smtClean="0">
                <a:latin typeface="Arial" panose="020B0604020202020204" pitchFamily="34" charset="0"/>
              </a:rPr>
              <a:t> </a:t>
            </a:r>
          </a:p>
          <a:p>
            <a:r>
              <a:rPr lang="ja-JP" altLang="en-US" smtClean="0">
                <a:latin typeface="Arial" panose="020B0604020202020204" pitchFamily="34" charset="0"/>
              </a:rPr>
              <a:t> </a:t>
            </a:r>
          </a:p>
          <a:p>
            <a:r>
              <a:rPr lang="ja-JP" altLang="en-US" b="1" smtClean="0">
                <a:latin typeface="Arial" panose="020B0604020202020204" pitchFamily="34" charset="0"/>
              </a:rPr>
              <a:t>＜画面処理操作（</a:t>
            </a:r>
            <a:r>
              <a:rPr lang="en-US" altLang="ja-JP" b="1" smtClean="0">
                <a:latin typeface="Arial" panose="020B0604020202020204" pitchFamily="34" charset="0"/>
              </a:rPr>
              <a:t>HandlerAdapter</a:t>
            </a:r>
            <a:r>
              <a:rPr lang="ja-JP" altLang="en-US" b="1" smtClean="0">
                <a:latin typeface="Arial" panose="020B0604020202020204" pitchFamily="34" charset="0"/>
              </a:rPr>
              <a:t>）＞</a:t>
            </a:r>
          </a:p>
          <a:p>
            <a:r>
              <a:rPr lang="ja-JP" altLang="en-US" b="1" smtClean="0">
                <a:latin typeface="Arial" panose="020B0604020202020204" pitchFamily="34" charset="0"/>
              </a:rPr>
              <a:t>　　　</a:t>
            </a:r>
            <a:r>
              <a:rPr lang="en-US" altLang="ja-JP" b="1" smtClean="0">
                <a:latin typeface="Arial" panose="020B0604020202020204" pitchFamily="34" charset="0"/>
              </a:rPr>
              <a:t>HandlerAdapter</a:t>
            </a:r>
            <a:r>
              <a:rPr lang="ja-JP" altLang="en-US" smtClean="0">
                <a:latin typeface="Arial" panose="020B0604020202020204" pitchFamily="34" charset="0"/>
              </a:rPr>
              <a:t>は、画面処理（</a:t>
            </a:r>
            <a:r>
              <a:rPr lang="en-US" altLang="ja-JP" smtClean="0">
                <a:latin typeface="Arial" panose="020B0604020202020204" pitchFamily="34" charset="0"/>
              </a:rPr>
              <a:t>Controller</a:t>
            </a:r>
            <a:r>
              <a:rPr lang="ja-JP" altLang="en-US" smtClean="0">
                <a:latin typeface="Arial" panose="020B0604020202020204" pitchFamily="34" charset="0"/>
              </a:rPr>
              <a:t>）の呼び出し方を知っているクラスです。</a:t>
            </a:r>
          </a:p>
          <a:p>
            <a:r>
              <a:rPr lang="ja-JP" altLang="en-US" smtClean="0">
                <a:latin typeface="Arial" panose="020B0604020202020204" pitchFamily="34" charset="0"/>
              </a:rPr>
              <a:t>　　　例えばアノテーションの</a:t>
            </a:r>
            <a:r>
              <a:rPr lang="en-US" altLang="ja-JP" smtClean="0">
                <a:latin typeface="Arial" panose="020B0604020202020204" pitchFamily="34" charset="0"/>
              </a:rPr>
              <a:t>Controller</a:t>
            </a:r>
            <a:r>
              <a:rPr lang="ja-JP" altLang="en-US" smtClean="0">
                <a:latin typeface="Arial" panose="020B0604020202020204" pitchFamily="34" charset="0"/>
              </a:rPr>
              <a:t>クラスと、</a:t>
            </a:r>
            <a:r>
              <a:rPr lang="en-US" altLang="ja-JP" smtClean="0">
                <a:latin typeface="Arial" panose="020B0604020202020204" pitchFamily="34" charset="0"/>
              </a:rPr>
              <a:t>Controller</a:t>
            </a:r>
            <a:r>
              <a:rPr lang="ja-JP" altLang="en-US" smtClean="0">
                <a:latin typeface="Arial" panose="020B0604020202020204" pitchFamily="34" charset="0"/>
              </a:rPr>
              <a:t>インターフェースを</a:t>
            </a:r>
            <a:r>
              <a:rPr lang="en-US" altLang="ja-JP" smtClean="0">
                <a:latin typeface="Arial" panose="020B0604020202020204" pitchFamily="34" charset="0"/>
              </a:rPr>
              <a:t>implements</a:t>
            </a:r>
            <a:r>
              <a:rPr lang="ja-JP" altLang="en-US" smtClean="0">
                <a:latin typeface="Arial" panose="020B0604020202020204" pitchFamily="34" charset="0"/>
              </a:rPr>
              <a:t>したクラスとで、呼び出し方は違います。</a:t>
            </a:r>
          </a:p>
          <a:p>
            <a:r>
              <a:rPr lang="ja-JP" altLang="en-US" smtClean="0">
                <a:latin typeface="Arial" panose="020B0604020202020204" pitchFamily="34" charset="0"/>
              </a:rPr>
              <a:t>　　　それぞれの呼び出し方を知っているのが</a:t>
            </a:r>
            <a:r>
              <a:rPr lang="en-US" altLang="ja-JP" smtClean="0">
                <a:latin typeface="Arial" panose="020B0604020202020204" pitchFamily="34" charset="0"/>
              </a:rPr>
              <a:t>HandlerAdapter</a:t>
            </a:r>
            <a:r>
              <a:rPr lang="ja-JP" altLang="en-US" smtClean="0">
                <a:latin typeface="Arial" panose="020B0604020202020204" pitchFamily="34" charset="0"/>
              </a:rPr>
              <a:t>の派生クラスです。</a:t>
            </a:r>
          </a:p>
          <a:p>
            <a:r>
              <a:rPr lang="ja-JP" altLang="en-US" smtClean="0">
                <a:latin typeface="Arial" panose="020B0604020202020204" pitchFamily="34" charset="0"/>
              </a:rPr>
              <a:t>　　　</a:t>
            </a:r>
            <a:r>
              <a:rPr lang="en-US" altLang="ja-JP" smtClean="0">
                <a:latin typeface="Arial" panose="020B0604020202020204" pitchFamily="34" charset="0"/>
              </a:rPr>
              <a:t>HandlerAdapter</a:t>
            </a:r>
            <a:r>
              <a:rPr lang="ja-JP" altLang="en-US" smtClean="0">
                <a:latin typeface="Arial" panose="020B0604020202020204" pitchFamily="34" charset="0"/>
              </a:rPr>
              <a:t>のハンドラ（</a:t>
            </a:r>
            <a:r>
              <a:rPr lang="en-US" altLang="ja-JP" smtClean="0">
                <a:latin typeface="Arial" panose="020B0604020202020204" pitchFamily="34" charset="0"/>
              </a:rPr>
              <a:t>Handler</a:t>
            </a:r>
            <a:r>
              <a:rPr lang="ja-JP" altLang="en-US" smtClean="0">
                <a:latin typeface="Arial" panose="020B0604020202020204" pitchFamily="34" charset="0"/>
              </a:rPr>
              <a:t>）とは</a:t>
            </a:r>
            <a:r>
              <a:rPr lang="en-US" altLang="ja-JP" smtClean="0">
                <a:latin typeface="Arial" panose="020B0604020202020204" pitchFamily="34" charset="0"/>
              </a:rPr>
              <a:t>Controller</a:t>
            </a:r>
            <a:r>
              <a:rPr lang="ja-JP" altLang="en-US" smtClean="0">
                <a:latin typeface="Arial" panose="020B0604020202020204" pitchFamily="34" charset="0"/>
              </a:rPr>
              <a:t>を指しているようです。</a:t>
            </a:r>
          </a:p>
          <a:p>
            <a:r>
              <a:rPr lang="ja-JP" altLang="en-US" smtClean="0">
                <a:latin typeface="Arial" panose="020B0604020202020204" pitchFamily="34" charset="0"/>
              </a:rPr>
              <a:t/>
            </a:r>
            <a:br>
              <a:rPr lang="ja-JP" altLang="en-US" smtClean="0">
                <a:latin typeface="Arial" panose="020B0604020202020204" pitchFamily="34" charset="0"/>
              </a:rPr>
            </a:br>
            <a:r>
              <a:rPr lang="ja-JP" altLang="en-US" smtClean="0">
                <a:latin typeface="Arial" panose="020B0604020202020204" pitchFamily="34" charset="0"/>
              </a:rPr>
              <a:t>　　　</a:t>
            </a:r>
            <a:r>
              <a:rPr lang="en-US" altLang="ja-JP" smtClean="0">
                <a:latin typeface="Arial" panose="020B0604020202020204" pitchFamily="34" charset="0"/>
              </a:rPr>
              <a:t>【</a:t>
            </a:r>
            <a:r>
              <a:rPr lang="ja-JP" altLang="en-US" smtClean="0">
                <a:latin typeface="Arial" panose="020B0604020202020204" pitchFamily="34" charset="0"/>
              </a:rPr>
              <a:t>補足</a:t>
            </a:r>
            <a:r>
              <a:rPr lang="en-US" altLang="ja-JP" smtClean="0">
                <a:latin typeface="Arial" panose="020B0604020202020204" pitchFamily="34" charset="0"/>
              </a:rPr>
              <a:t>】</a:t>
            </a:r>
            <a:br>
              <a:rPr lang="en-US" altLang="ja-JP" smtClean="0">
                <a:latin typeface="Arial" panose="020B0604020202020204" pitchFamily="34" charset="0"/>
              </a:rPr>
            </a:br>
            <a:r>
              <a:rPr lang="ja-JP" altLang="en-US" smtClean="0">
                <a:latin typeface="Arial" panose="020B0604020202020204" pitchFamily="34" charset="0"/>
              </a:rPr>
              <a:t>　　　　</a:t>
            </a:r>
            <a:r>
              <a:rPr lang="en-US" altLang="ja-JP" smtClean="0">
                <a:latin typeface="Arial" panose="020B0604020202020204" pitchFamily="34" charset="0"/>
              </a:rPr>
              <a:t>SpringMVC</a:t>
            </a:r>
            <a:r>
              <a:rPr lang="ja-JP" altLang="en-US" smtClean="0">
                <a:latin typeface="Arial" panose="020B0604020202020204" pitchFamily="34" charset="0"/>
              </a:rPr>
              <a:t>では、</a:t>
            </a:r>
            <a:r>
              <a:rPr lang="en-US" altLang="ja-JP" smtClean="0">
                <a:latin typeface="Arial" panose="020B0604020202020204" pitchFamily="34" charset="0"/>
              </a:rPr>
              <a:t>DI</a:t>
            </a:r>
            <a:r>
              <a:rPr lang="ja-JP" altLang="en-US" smtClean="0">
                <a:latin typeface="Arial" panose="020B0604020202020204" pitchFamily="34" charset="0"/>
              </a:rPr>
              <a:t>コンテナに設定された</a:t>
            </a:r>
            <a:r>
              <a:rPr lang="en-US" altLang="ja-JP" smtClean="0">
                <a:latin typeface="Arial" panose="020B0604020202020204" pitchFamily="34" charset="0"/>
              </a:rPr>
              <a:t>HandlerAdapter</a:t>
            </a:r>
            <a:r>
              <a:rPr lang="ja-JP" altLang="en-US" smtClean="0">
                <a:latin typeface="Arial" panose="020B0604020202020204" pitchFamily="34" charset="0"/>
              </a:rPr>
              <a:t>を自動的に検索します。</a:t>
            </a:r>
            <a:br>
              <a:rPr lang="ja-JP" altLang="en-US" smtClean="0">
                <a:latin typeface="Arial" panose="020B0604020202020204" pitchFamily="34" charset="0"/>
              </a:rPr>
            </a:br>
            <a:r>
              <a:rPr lang="ja-JP" altLang="en-US" smtClean="0">
                <a:latin typeface="Arial" panose="020B0604020202020204" pitchFamily="34" charset="0"/>
              </a:rPr>
              <a:t>　　　　見つからない場合は、</a:t>
            </a:r>
            <a:r>
              <a:rPr lang="en-US" altLang="ja-JP" b="1" smtClean="0">
                <a:latin typeface="Arial" panose="020B0604020202020204" pitchFamily="34" charset="0"/>
              </a:rPr>
              <a:t>AnnotationMethodHandlerAdapter</a:t>
            </a:r>
            <a:r>
              <a:rPr lang="ja-JP" altLang="en-US" smtClean="0">
                <a:latin typeface="Arial" panose="020B0604020202020204" pitchFamily="34" charset="0"/>
              </a:rPr>
              <a:t>を使用しますので、デフォルトではアノテーションの</a:t>
            </a:r>
            <a:r>
              <a:rPr lang="en-US" altLang="ja-JP" smtClean="0">
                <a:latin typeface="Arial" panose="020B0604020202020204" pitchFamily="34" charset="0"/>
              </a:rPr>
              <a:t>Controller</a:t>
            </a:r>
            <a:r>
              <a:rPr lang="ja-JP" altLang="en-US" smtClean="0">
                <a:latin typeface="Arial" panose="020B0604020202020204" pitchFamily="34" charset="0"/>
              </a:rPr>
              <a:t>を扱うことになります。</a:t>
            </a:r>
          </a:p>
          <a:p>
            <a:r>
              <a:rPr lang="ja-JP" altLang="en-US" smtClean="0">
                <a:latin typeface="Arial" panose="020B0604020202020204" pitchFamily="34" charset="0"/>
              </a:rPr>
              <a:t>　　　　参考：　</a:t>
            </a:r>
            <a:r>
              <a:rPr lang="en-US" altLang="ja-JP" smtClean="0">
                <a:latin typeface="Arial" panose="020B0604020202020204" pitchFamily="34" charset="0"/>
                <a:hlinkClick r:id="rId4"/>
              </a:rPr>
              <a:t>HandlerAdapter</a:t>
            </a:r>
            <a:r>
              <a:rPr lang="ja-JP" altLang="en-US" smtClean="0">
                <a:latin typeface="Arial" panose="020B0604020202020204" pitchFamily="34" charset="0"/>
                <a:hlinkClick r:id="rId4"/>
              </a:rPr>
              <a:t>を使用したサンプル</a:t>
            </a:r>
            <a:endParaRPr lang="ja-JP" altLang="en-US" smtClean="0">
              <a:latin typeface="Arial" panose="020B0604020202020204" pitchFamily="34" charset="0"/>
            </a:endParaRPr>
          </a:p>
          <a:p>
            <a:r>
              <a:rPr lang="ja-JP" altLang="en-US" smtClean="0">
                <a:latin typeface="Arial" panose="020B0604020202020204" pitchFamily="34" charset="0"/>
              </a:rPr>
              <a:t> </a:t>
            </a:r>
          </a:p>
          <a:p>
            <a:r>
              <a:rPr lang="ja-JP" altLang="en-US" smtClean="0">
                <a:latin typeface="Arial" panose="020B0604020202020204" pitchFamily="34" charset="0"/>
              </a:rPr>
              <a:t> </a:t>
            </a:r>
          </a:p>
          <a:p>
            <a:r>
              <a:rPr lang="ja-JP" altLang="en-US" b="1" smtClean="0">
                <a:latin typeface="Arial" panose="020B0604020202020204" pitchFamily="34" charset="0"/>
              </a:rPr>
              <a:t>＜</a:t>
            </a:r>
            <a:r>
              <a:rPr lang="en-US" altLang="ja-JP" b="1" smtClean="0">
                <a:latin typeface="Arial" panose="020B0604020202020204" pitchFamily="34" charset="0"/>
              </a:rPr>
              <a:t>Controller</a:t>
            </a:r>
            <a:r>
              <a:rPr lang="ja-JP" altLang="en-US" b="1" smtClean="0">
                <a:latin typeface="Arial" panose="020B0604020202020204" pitchFamily="34" charset="0"/>
              </a:rPr>
              <a:t>（自作クラス）＞</a:t>
            </a:r>
          </a:p>
          <a:p>
            <a:r>
              <a:rPr lang="ja-JP" altLang="en-US" smtClean="0">
                <a:latin typeface="Arial" panose="020B0604020202020204" pitchFamily="34" charset="0"/>
              </a:rPr>
              <a:t>　　　画面の処理を実装する自作クラスです。</a:t>
            </a:r>
            <a:r>
              <a:rPr lang="en-US" altLang="ja-JP" smtClean="0">
                <a:latin typeface="Arial" panose="020B0604020202020204" pitchFamily="34" charset="0"/>
              </a:rPr>
              <a:t>HandlerAdapter</a:t>
            </a:r>
            <a:r>
              <a:rPr lang="ja-JP" altLang="en-US" smtClean="0">
                <a:latin typeface="Arial" panose="020B0604020202020204" pitchFamily="34" charset="0"/>
              </a:rPr>
              <a:t>から呼ばれます。</a:t>
            </a:r>
            <a:br>
              <a:rPr lang="ja-JP" altLang="en-US" smtClean="0">
                <a:latin typeface="Arial" panose="020B0604020202020204" pitchFamily="34" charset="0"/>
              </a:rPr>
            </a:br>
            <a:r>
              <a:rPr lang="ja-JP" altLang="en-US" smtClean="0">
                <a:latin typeface="Arial" panose="020B0604020202020204" pitchFamily="34" charset="0"/>
              </a:rPr>
              <a:t>　　　詳細は</a:t>
            </a:r>
            <a:r>
              <a:rPr lang="ja-JP" altLang="en-US" smtClean="0">
                <a:latin typeface="Arial" panose="020B0604020202020204" pitchFamily="34" charset="0"/>
                <a:hlinkClick r:id="rId5"/>
              </a:rPr>
              <a:t>他の記事</a:t>
            </a:r>
            <a:r>
              <a:rPr lang="ja-JP" altLang="en-US" smtClean="0">
                <a:latin typeface="Arial" panose="020B0604020202020204" pitchFamily="34" charset="0"/>
              </a:rPr>
              <a:t>で触れますが、主に以下のような処理を実装します。</a:t>
            </a:r>
            <a:br>
              <a:rPr lang="ja-JP" altLang="en-US" smtClean="0">
                <a:latin typeface="Arial" panose="020B0604020202020204" pitchFamily="34" charset="0"/>
              </a:rPr>
            </a:br>
            <a:r>
              <a:rPr lang="ja-JP" altLang="en-US" smtClean="0">
                <a:latin typeface="Arial" panose="020B0604020202020204" pitchFamily="34" charset="0"/>
              </a:rPr>
              <a:t>　　　　・モデルの初期化処理</a:t>
            </a:r>
            <a:br>
              <a:rPr lang="ja-JP" altLang="en-US" smtClean="0">
                <a:latin typeface="Arial" panose="020B0604020202020204" pitchFamily="34" charset="0"/>
              </a:rPr>
            </a:br>
            <a:r>
              <a:rPr lang="ja-JP" altLang="en-US" smtClean="0">
                <a:latin typeface="Arial" panose="020B0604020202020204" pitchFamily="34" charset="0"/>
              </a:rPr>
              <a:t>　　　　・リクエストパラメタとモデルをバインドする処理</a:t>
            </a:r>
            <a:br>
              <a:rPr lang="ja-JP" altLang="en-US" smtClean="0">
                <a:latin typeface="Arial" panose="020B0604020202020204" pitchFamily="34" charset="0"/>
              </a:rPr>
            </a:br>
            <a:r>
              <a:rPr lang="ja-JP" altLang="en-US" smtClean="0">
                <a:latin typeface="Arial" panose="020B0604020202020204" pitchFamily="34" charset="0"/>
              </a:rPr>
              <a:t>　　　　・画面の処理（</a:t>
            </a:r>
            <a:r>
              <a:rPr lang="en-US" altLang="ja-JP" smtClean="0">
                <a:latin typeface="Arial" panose="020B0604020202020204" pitchFamily="34" charset="0"/>
              </a:rPr>
              <a:t>DB</a:t>
            </a:r>
            <a:r>
              <a:rPr lang="ja-JP" altLang="en-US" smtClean="0">
                <a:latin typeface="Arial" panose="020B0604020202020204" pitchFamily="34" charset="0"/>
              </a:rPr>
              <a:t>からのデータの取り出しや保存など）</a:t>
            </a:r>
          </a:p>
          <a:p>
            <a:r>
              <a:rPr lang="ja-JP" altLang="en-US" smtClean="0">
                <a:latin typeface="Arial" panose="020B0604020202020204" pitchFamily="34" charset="0"/>
              </a:rPr>
              <a:t> </a:t>
            </a:r>
          </a:p>
          <a:p>
            <a:r>
              <a:rPr lang="ja-JP" altLang="en-US" smtClean="0">
                <a:latin typeface="Arial" panose="020B0604020202020204" pitchFamily="34" charset="0"/>
              </a:rPr>
              <a:t>  </a:t>
            </a:r>
          </a:p>
          <a:p>
            <a:r>
              <a:rPr lang="ja-JP" altLang="en-US" b="1" smtClean="0">
                <a:latin typeface="Arial" panose="020B0604020202020204" pitchFamily="34" charset="0"/>
              </a:rPr>
              <a:t>＜</a:t>
            </a:r>
            <a:r>
              <a:rPr lang="en-US" altLang="ja-JP" b="1" smtClean="0">
                <a:latin typeface="Arial" panose="020B0604020202020204" pitchFamily="34" charset="0"/>
              </a:rPr>
              <a:t>View</a:t>
            </a:r>
            <a:r>
              <a:rPr lang="ja-JP" altLang="en-US" b="1" smtClean="0">
                <a:latin typeface="Arial" panose="020B0604020202020204" pitchFamily="34" charset="0"/>
              </a:rPr>
              <a:t>処理（</a:t>
            </a:r>
            <a:r>
              <a:rPr lang="en-US" altLang="ja-JP" b="1" smtClean="0">
                <a:latin typeface="Arial" panose="020B0604020202020204" pitchFamily="34" charset="0"/>
              </a:rPr>
              <a:t>render</a:t>
            </a:r>
            <a:r>
              <a:rPr lang="ja-JP" altLang="en-US" b="1" smtClean="0">
                <a:latin typeface="Arial" panose="020B0604020202020204" pitchFamily="34" charset="0"/>
              </a:rPr>
              <a:t>）＞</a:t>
            </a:r>
          </a:p>
          <a:p>
            <a:r>
              <a:rPr lang="ja-JP" altLang="en-US" smtClean="0">
                <a:latin typeface="Arial" panose="020B0604020202020204" pitchFamily="34" charset="0"/>
              </a:rPr>
              <a:t>　　　</a:t>
            </a:r>
            <a:r>
              <a:rPr lang="en-US" altLang="ja-JP" smtClean="0">
                <a:latin typeface="Arial" panose="020B0604020202020204" pitchFamily="34" charset="0"/>
              </a:rPr>
              <a:t>View</a:t>
            </a:r>
            <a:r>
              <a:rPr lang="ja-JP" altLang="en-US" smtClean="0">
                <a:latin typeface="Arial" panose="020B0604020202020204" pitchFamily="34" charset="0"/>
              </a:rPr>
              <a:t>処理では</a:t>
            </a:r>
            <a:r>
              <a:rPr lang="en-US" altLang="ja-JP" smtClean="0">
                <a:latin typeface="Arial" panose="020B0604020202020204" pitchFamily="34" charset="0"/>
              </a:rPr>
              <a:t>ModelAndView</a:t>
            </a:r>
            <a:r>
              <a:rPr lang="ja-JP" altLang="en-US" smtClean="0">
                <a:latin typeface="Arial" panose="020B0604020202020204" pitchFamily="34" charset="0"/>
              </a:rPr>
              <a:t>を受け取って処理します。</a:t>
            </a:r>
          </a:p>
          <a:p>
            <a:r>
              <a:rPr lang="ja-JP" altLang="en-US" smtClean="0">
                <a:latin typeface="Arial" panose="020B0604020202020204" pitchFamily="34" charset="0"/>
              </a:rPr>
              <a:t>　　　</a:t>
            </a:r>
            <a:r>
              <a:rPr lang="en-US" altLang="ja-JP" smtClean="0">
                <a:latin typeface="Arial" panose="020B0604020202020204" pitchFamily="34" charset="0"/>
              </a:rPr>
              <a:t>ModelAndView</a:t>
            </a:r>
            <a:r>
              <a:rPr lang="ja-JP" altLang="en-US" smtClean="0">
                <a:latin typeface="Arial" panose="020B0604020202020204" pitchFamily="34" charset="0"/>
              </a:rPr>
              <a:t>は、モデルデータと</a:t>
            </a:r>
            <a:r>
              <a:rPr lang="en-US" altLang="ja-JP" smtClean="0">
                <a:latin typeface="Arial" panose="020B0604020202020204" pitchFamily="34" charset="0"/>
              </a:rPr>
              <a:t>View</a:t>
            </a:r>
            <a:r>
              <a:rPr lang="ja-JP" altLang="en-US" smtClean="0">
                <a:latin typeface="Arial" panose="020B0604020202020204" pitchFamily="34" charset="0"/>
              </a:rPr>
              <a:t>名を持つだけのホルダークラスです。</a:t>
            </a:r>
          </a:p>
          <a:p>
            <a:r>
              <a:rPr lang="ja-JP" altLang="en-US" smtClean="0">
                <a:latin typeface="Arial" panose="020B0604020202020204" pitchFamily="34" charset="0"/>
              </a:rPr>
              <a:t> </a:t>
            </a:r>
          </a:p>
          <a:p>
            <a:r>
              <a:rPr lang="ja-JP" altLang="en-US" smtClean="0">
                <a:latin typeface="Arial" panose="020B0604020202020204" pitchFamily="34" charset="0"/>
              </a:rPr>
              <a:t>　　　</a:t>
            </a:r>
            <a:r>
              <a:rPr lang="en-US" altLang="ja-JP" smtClean="0">
                <a:latin typeface="Arial" panose="020B0604020202020204" pitchFamily="34" charset="0"/>
              </a:rPr>
              <a:t>View</a:t>
            </a:r>
            <a:r>
              <a:rPr lang="ja-JP" altLang="en-US" smtClean="0">
                <a:latin typeface="Arial" panose="020B0604020202020204" pitchFamily="34" charset="0"/>
              </a:rPr>
              <a:t>処理の具体的な処理内容は、</a:t>
            </a:r>
            <a:r>
              <a:rPr lang="en-US" altLang="ja-JP" b="1" smtClean="0">
                <a:latin typeface="Arial" panose="020B0604020202020204" pitchFamily="34" charset="0"/>
              </a:rPr>
              <a:t>ViewResolver</a:t>
            </a:r>
            <a:r>
              <a:rPr lang="ja-JP" altLang="en-US" smtClean="0">
                <a:latin typeface="Arial" panose="020B0604020202020204" pitchFamily="34" charset="0"/>
              </a:rPr>
              <a:t>を使って、</a:t>
            </a:r>
            <a:r>
              <a:rPr lang="en-US" altLang="ja-JP" smtClean="0">
                <a:latin typeface="Arial" panose="020B0604020202020204" pitchFamily="34" charset="0"/>
              </a:rPr>
              <a:t>View</a:t>
            </a:r>
            <a:r>
              <a:rPr lang="ja-JP" altLang="en-US" smtClean="0">
                <a:latin typeface="Arial" panose="020B0604020202020204" pitchFamily="34" charset="0"/>
              </a:rPr>
              <a:t>名からどの</a:t>
            </a:r>
            <a:r>
              <a:rPr lang="en-US" altLang="ja-JP" smtClean="0">
                <a:latin typeface="Arial" panose="020B0604020202020204" pitchFamily="34" charset="0"/>
              </a:rPr>
              <a:t>View</a:t>
            </a:r>
            <a:r>
              <a:rPr lang="ja-JP" altLang="en-US" smtClean="0">
                <a:latin typeface="Arial" panose="020B0604020202020204" pitchFamily="34" charset="0"/>
              </a:rPr>
              <a:t>を使用するかを決定し、</a:t>
            </a:r>
          </a:p>
          <a:p>
            <a:r>
              <a:rPr lang="ja-JP" altLang="en-US" smtClean="0">
                <a:latin typeface="Arial" panose="020B0604020202020204" pitchFamily="34" charset="0"/>
              </a:rPr>
              <a:t>　　　モデルデータでレンダリング（</a:t>
            </a:r>
            <a:r>
              <a:rPr lang="en-US" altLang="ja-JP" smtClean="0">
                <a:latin typeface="Arial" panose="020B0604020202020204" pitchFamily="34" charset="0"/>
              </a:rPr>
              <a:t>HTML</a:t>
            </a:r>
            <a:r>
              <a:rPr lang="ja-JP" altLang="en-US" smtClean="0">
                <a:latin typeface="Arial" panose="020B0604020202020204" pitchFamily="34" charset="0"/>
              </a:rPr>
              <a:t>の作成）を行いまます。</a:t>
            </a:r>
            <a:br>
              <a:rPr lang="ja-JP" altLang="en-US" smtClean="0">
                <a:latin typeface="Arial" panose="020B0604020202020204" pitchFamily="34" charset="0"/>
              </a:rPr>
            </a:br>
            <a:endParaRPr lang="ja-JP" altLang="en-US" smtClean="0">
              <a:latin typeface="Arial" panose="020B0604020202020204" pitchFamily="34" charset="0"/>
            </a:endParaRPr>
          </a:p>
          <a:p>
            <a:r>
              <a:rPr lang="ja-JP" altLang="en-US" smtClean="0">
                <a:latin typeface="Arial" panose="020B0604020202020204" pitchFamily="34" charset="0"/>
              </a:rPr>
              <a:t>　　　</a:t>
            </a:r>
            <a:r>
              <a:rPr lang="en-US" altLang="ja-JP" smtClean="0">
                <a:latin typeface="Arial" panose="020B0604020202020204" pitchFamily="34" charset="0"/>
              </a:rPr>
              <a:t>View</a:t>
            </a:r>
            <a:r>
              <a:rPr lang="ja-JP" altLang="en-US" smtClean="0">
                <a:latin typeface="Arial" panose="020B0604020202020204" pitchFamily="34" charset="0"/>
              </a:rPr>
              <a:t>は、</a:t>
            </a:r>
            <a:r>
              <a:rPr lang="en-US" altLang="ja-JP" smtClean="0">
                <a:latin typeface="Arial" panose="020B0604020202020204" pitchFamily="34" charset="0"/>
              </a:rPr>
              <a:t>JSP</a:t>
            </a:r>
            <a:r>
              <a:rPr lang="ja-JP" altLang="en-US" smtClean="0">
                <a:latin typeface="Arial" panose="020B0604020202020204" pitchFamily="34" charset="0"/>
              </a:rPr>
              <a:t>、</a:t>
            </a:r>
            <a:r>
              <a:rPr lang="en-US" altLang="ja-JP" smtClean="0">
                <a:latin typeface="Arial" panose="020B0604020202020204" pitchFamily="34" charset="0"/>
              </a:rPr>
              <a:t>Velocity</a:t>
            </a:r>
            <a:r>
              <a:rPr lang="ja-JP" altLang="en-US" smtClean="0">
                <a:latin typeface="Arial" panose="020B0604020202020204" pitchFamily="34" charset="0"/>
              </a:rPr>
              <a:t>、</a:t>
            </a:r>
            <a:r>
              <a:rPr lang="en-US" altLang="ja-JP" smtClean="0">
                <a:latin typeface="Arial" panose="020B0604020202020204" pitchFamily="34" charset="0"/>
              </a:rPr>
              <a:t>Freemarker</a:t>
            </a:r>
            <a:r>
              <a:rPr lang="ja-JP" altLang="en-US" smtClean="0">
                <a:latin typeface="Arial" panose="020B0604020202020204" pitchFamily="34" charset="0"/>
              </a:rPr>
              <a:t>を使用できるだけでなく、</a:t>
            </a:r>
            <a:r>
              <a:rPr lang="en-US" altLang="ja-JP" smtClean="0">
                <a:latin typeface="Arial" panose="020B0604020202020204" pitchFamily="34" charset="0"/>
              </a:rPr>
              <a:t>XML</a:t>
            </a:r>
            <a:r>
              <a:rPr lang="ja-JP" altLang="en-US" smtClean="0">
                <a:latin typeface="Arial" panose="020B0604020202020204" pitchFamily="34" charset="0"/>
              </a:rPr>
              <a:t>、</a:t>
            </a:r>
            <a:r>
              <a:rPr lang="en-US" altLang="ja-JP" smtClean="0">
                <a:latin typeface="Arial" panose="020B0604020202020204" pitchFamily="34" charset="0"/>
              </a:rPr>
              <a:t>EXCEL</a:t>
            </a:r>
            <a:r>
              <a:rPr lang="ja-JP" altLang="en-US" smtClean="0">
                <a:latin typeface="Arial" panose="020B0604020202020204" pitchFamily="34" charset="0"/>
              </a:rPr>
              <a:t>など</a:t>
            </a:r>
            <a:r>
              <a:rPr lang="en-US" altLang="ja-JP" smtClean="0">
                <a:latin typeface="Arial" panose="020B0604020202020204" pitchFamily="34" charset="0"/>
              </a:rPr>
              <a:t>HTML</a:t>
            </a:r>
            <a:r>
              <a:rPr lang="ja-JP" altLang="en-US" smtClean="0">
                <a:latin typeface="Arial" panose="020B0604020202020204" pitchFamily="34" charset="0"/>
              </a:rPr>
              <a:t>以外も作成できます。</a:t>
            </a:r>
            <a:br>
              <a:rPr lang="ja-JP" altLang="en-US" smtClean="0">
                <a:latin typeface="Arial" panose="020B0604020202020204" pitchFamily="34" charset="0"/>
              </a:rPr>
            </a:br>
            <a:r>
              <a:rPr lang="ja-JP" altLang="en-US" smtClean="0">
                <a:latin typeface="Arial" panose="020B0604020202020204" pitchFamily="34" charset="0"/>
              </a:rPr>
              <a:t>　　　ちなみに、リクエストオブジェクトに</a:t>
            </a:r>
            <a:r>
              <a:rPr lang="en-US" altLang="ja-JP" smtClean="0">
                <a:latin typeface="Arial" panose="020B0604020202020204" pitchFamily="34" charset="0"/>
              </a:rPr>
              <a:t>ThemeResolver</a:t>
            </a:r>
            <a:r>
              <a:rPr lang="ja-JP" altLang="en-US" smtClean="0">
                <a:latin typeface="Arial" panose="020B0604020202020204" pitchFamily="34" charset="0"/>
              </a:rPr>
              <a:t>などが設定されているので、</a:t>
            </a:r>
            <a:r>
              <a:rPr lang="en-US" altLang="ja-JP" smtClean="0">
                <a:latin typeface="Arial" panose="020B0604020202020204" pitchFamily="34" charset="0"/>
              </a:rPr>
              <a:t>View</a:t>
            </a:r>
            <a:r>
              <a:rPr lang="ja-JP" altLang="en-US" smtClean="0">
                <a:latin typeface="Arial" panose="020B0604020202020204" pitchFamily="34" charset="0"/>
              </a:rPr>
              <a:t>や</a:t>
            </a:r>
            <a:r>
              <a:rPr lang="en-US" altLang="ja-JP" smtClean="0">
                <a:latin typeface="Arial" panose="020B0604020202020204" pitchFamily="34" charset="0"/>
              </a:rPr>
              <a:t>JSP</a:t>
            </a:r>
            <a:r>
              <a:rPr lang="ja-JP" altLang="en-US" smtClean="0">
                <a:latin typeface="Arial" panose="020B0604020202020204" pitchFamily="34" charset="0"/>
              </a:rPr>
              <a:t>タグで利用されます。</a:t>
            </a:r>
          </a:p>
          <a:p>
            <a:r>
              <a:rPr lang="ja-JP" altLang="en-US" smtClean="0">
                <a:latin typeface="Arial" panose="020B0604020202020204" pitchFamily="34" charset="0"/>
              </a:rPr>
              <a:t> </a:t>
            </a:r>
          </a:p>
          <a:p>
            <a:endParaRPr lang="ja-JP" altLang="en-US" smtClean="0">
              <a:latin typeface="Arial" panose="020B0604020202020204" pitchFamily="34" charset="0"/>
            </a:endParaRPr>
          </a:p>
        </p:txBody>
      </p:sp>
      <p:sp>
        <p:nvSpPr>
          <p:cNvPr id="18436"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kumimoji="1">
                <a:solidFill>
                  <a:schemeClr val="tx1"/>
                </a:solidFill>
                <a:latin typeface="Arial" panose="020B0604020202020204" pitchFamily="34" charset="0"/>
                <a:ea typeface="ＭＳ Ｐゴシック" panose="020B0600070205080204" pitchFamily="50" charset="-128"/>
              </a:defRPr>
            </a:lvl1pPr>
            <a:lvl2pPr marL="742950" indent="-285750" defTabSz="954088">
              <a:defRPr kumimoji="1">
                <a:solidFill>
                  <a:schemeClr val="tx1"/>
                </a:solidFill>
                <a:latin typeface="Arial" panose="020B0604020202020204" pitchFamily="34" charset="0"/>
                <a:ea typeface="ＭＳ Ｐゴシック" panose="020B0600070205080204" pitchFamily="50" charset="-128"/>
              </a:defRPr>
            </a:lvl2pPr>
            <a:lvl3pPr marL="1143000" indent="-228600" defTabSz="954088">
              <a:defRPr kumimoji="1">
                <a:solidFill>
                  <a:schemeClr val="tx1"/>
                </a:solidFill>
                <a:latin typeface="Arial" panose="020B0604020202020204" pitchFamily="34" charset="0"/>
                <a:ea typeface="ＭＳ Ｐゴシック" panose="020B0600070205080204" pitchFamily="50" charset="-128"/>
              </a:defRPr>
            </a:lvl3pPr>
            <a:lvl4pPr marL="1600200" indent="-228600" defTabSz="954088">
              <a:defRPr kumimoji="1">
                <a:solidFill>
                  <a:schemeClr val="tx1"/>
                </a:solidFill>
                <a:latin typeface="Arial" panose="020B0604020202020204" pitchFamily="34" charset="0"/>
                <a:ea typeface="ＭＳ Ｐゴシック" panose="020B0600070205080204" pitchFamily="50" charset="-128"/>
              </a:defRPr>
            </a:lvl4pPr>
            <a:lvl5pPr marL="2057400" indent="-228600" defTabSz="954088">
              <a:defRPr kumimoji="1">
                <a:solidFill>
                  <a:schemeClr val="tx1"/>
                </a:solidFill>
                <a:latin typeface="Arial" panose="020B0604020202020204" pitchFamily="34" charset="0"/>
                <a:ea typeface="ＭＳ Ｐゴシック" panose="020B0600070205080204" pitchFamily="50" charset="-128"/>
              </a:defRPr>
            </a:lvl5pPr>
            <a:lvl6pPr marL="2514600" indent="-228600" defTabSz="954088"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defTabSz="954088"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defTabSz="954088"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defTabSz="954088"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fld id="{1AD4CC65-A84C-4FA8-9F85-B13DCBA2EB3A}" type="slidenum">
              <a:rPr lang="en-US" altLang="ja-JP" smtClean="0"/>
              <a:pPr/>
              <a:t>11</a:t>
            </a:fld>
            <a:endParaRPr lang="en-US" altLang="ja-JP"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kumimoji="0" lang="ja-JP" altLang="en-US" sz="2400" smtClean="0">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l" eaLnBrk="1" hangingPunct="1">
                <a:defRPr/>
              </a:pPr>
              <a:endParaRPr kumimoji="0" lang="ja-JP" altLang="en-US" sz="2400" smtClean="0">
                <a:latin typeface="Times New Roman" panose="02020603050405020304"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l" eaLnBrk="1" hangingPunct="1">
                  <a:defRPr/>
                </a:pPr>
                <a:endParaRPr kumimoji="0" lang="ja-JP" altLang="en-US" sz="2400" smtClean="0">
                  <a:latin typeface="Times New Roman" panose="02020603050405020304"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l" eaLnBrk="1" hangingPunct="1">
                  <a:defRPr/>
                </a:pPr>
                <a:endParaRPr kumimoji="0" lang="ja-JP" altLang="en-US" sz="2400" smtClean="0">
                  <a:latin typeface="Times New Roman" panose="02020603050405020304"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l" eaLnBrk="1" hangingPunct="1">
                  <a:defRPr/>
                </a:pPr>
                <a:endParaRPr kumimoji="0" lang="ja-JP" altLang="en-US" sz="2400" smtClean="0">
                  <a:latin typeface="Times New Roman" panose="02020603050405020304"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l" eaLnBrk="1" hangingPunct="1">
                  <a:defRPr/>
                </a:pPr>
                <a:endParaRPr kumimoji="0" lang="ja-JP" altLang="en-US" sz="2400" smtClean="0">
                  <a:latin typeface="Times New Roman" panose="02020603050405020304"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l" eaLnBrk="1" hangingPunct="1">
                  <a:defRPr/>
                </a:pPr>
                <a:endParaRPr kumimoji="0" lang="ja-JP" altLang="en-US" sz="2400" smtClean="0">
                  <a:latin typeface="Times New Roman" panose="02020603050405020304"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l" eaLnBrk="1" hangingPunct="1">
                  <a:defRPr/>
                </a:pPr>
                <a:endParaRPr kumimoji="0" lang="ja-JP" altLang="en-US" sz="2400" smtClean="0">
                  <a:latin typeface="Times New Roman" panose="02020603050405020304"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l" eaLnBrk="1" hangingPunct="1">
                  <a:defRPr/>
                </a:pPr>
                <a:endParaRPr kumimoji="0" lang="ja-JP" altLang="en-US" sz="2400" smtClean="0">
                  <a:latin typeface="Times New Roman" panose="02020603050405020304"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l" eaLnBrk="1" hangingPunct="1">
                  <a:defRPr/>
                </a:pPr>
                <a:endParaRPr kumimoji="0" lang="ja-JP" altLang="en-US" sz="2400" smtClean="0">
                  <a:latin typeface="Times New Roman" panose="02020603050405020304"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l" eaLnBrk="1" hangingPunct="1">
                  <a:defRPr/>
                </a:pPr>
                <a:endParaRPr kumimoji="0" lang="ja-JP" altLang="en-US" sz="2400" smtClean="0">
                  <a:latin typeface="Times New Roman" panose="02020603050405020304"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l" eaLnBrk="1" hangingPunct="1">
                  <a:defRPr/>
                </a:pPr>
                <a:endParaRPr kumimoji="0" lang="ja-JP" altLang="en-US" sz="2400" smtClean="0">
                  <a:latin typeface="Times New Roman" panose="02020603050405020304" pitchFamily="18" charset="0"/>
                </a:endParaRPr>
              </a:p>
            </p:txBody>
          </p:sp>
        </p:grpSp>
      </p:grpSp>
      <p:sp>
        <p:nvSpPr>
          <p:cNvPr id="129043"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ja-JP" altLang="en-US" noProof="0" smtClean="0"/>
              <a:t>マスタ タイトルの書式設定</a:t>
            </a:r>
          </a:p>
        </p:txBody>
      </p:sp>
      <p:sp>
        <p:nvSpPr>
          <p:cNvPr id="129044"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lvl="0"/>
            <a:r>
              <a:rPr lang="ja-JP" altLang="en-US" noProof="0" smtClean="0"/>
              <a:t>マスタ サブタイトルの書式設定</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fld id="{F7086E43-C94F-4820-99CE-F9B5FC7823ED}" type="datetimeFigureOut">
              <a:rPr lang="ja-JP" altLang="en-US"/>
              <a:pPr>
                <a:defRPr/>
              </a:pPr>
              <a:t>2019/12/10</a:t>
            </a:fld>
            <a:endParaRPr lang="en-US" altLang="ja-JP"/>
          </a:p>
        </p:txBody>
      </p:sp>
      <p:sp>
        <p:nvSpPr>
          <p:cNvPr id="19" name="Rectangle 17"/>
          <p:cNvSpPr>
            <a:spLocks noGrp="1" noChangeArrowheads="1"/>
          </p:cNvSpPr>
          <p:nvPr>
            <p:ph type="ftr" sz="quarter" idx="11"/>
          </p:nvPr>
        </p:nvSpPr>
        <p:spPr/>
        <p:txBody>
          <a:bodyPr/>
          <a:lstStyle>
            <a:lvl1pPr>
              <a:defRPr/>
            </a:lvl1pPr>
          </a:lstStyle>
          <a:p>
            <a:pPr>
              <a:defRPr/>
            </a:pPr>
            <a:endParaRPr lang="en-US" altLang="ja-JP"/>
          </a:p>
        </p:txBody>
      </p:sp>
      <p:sp>
        <p:nvSpPr>
          <p:cNvPr id="20" name="Rectangle 18"/>
          <p:cNvSpPr>
            <a:spLocks noGrp="1" noChangeArrowheads="1"/>
          </p:cNvSpPr>
          <p:nvPr>
            <p:ph type="sldNum" sz="quarter" idx="12"/>
          </p:nvPr>
        </p:nvSpPr>
        <p:spPr/>
        <p:txBody>
          <a:bodyPr/>
          <a:lstStyle>
            <a:lvl1pPr>
              <a:defRPr/>
            </a:lvl1pPr>
          </a:lstStyle>
          <a:p>
            <a:pPr>
              <a:defRPr/>
            </a:pPr>
            <a:fld id="{0A31EA44-1336-4444-8722-65B07C27CD4C}" type="slidenum">
              <a:rPr lang="ja-JP" altLang="en-US"/>
              <a:pPr>
                <a:defRPr/>
              </a:pPr>
              <a:t>‹#›</a:t>
            </a:fld>
            <a:endParaRPr lang="en-US" altLang="ja-JP"/>
          </a:p>
        </p:txBody>
      </p:sp>
    </p:spTree>
    <p:extLst>
      <p:ext uri="{BB962C8B-B14F-4D97-AF65-F5344CB8AC3E}">
        <p14:creationId xmlns:p14="http://schemas.microsoft.com/office/powerpoint/2010/main" val="4132759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3"/>
          <p:cNvSpPr>
            <a:spLocks noGrp="1" noChangeArrowheads="1"/>
          </p:cNvSpPr>
          <p:nvPr>
            <p:ph type="sldNum" sz="quarter" idx="11"/>
          </p:nvPr>
        </p:nvSpPr>
        <p:spPr>
          <a:ln/>
        </p:spPr>
        <p:txBody>
          <a:bodyPr/>
          <a:lstStyle>
            <a:lvl1pPr>
              <a:defRPr/>
            </a:lvl1pPr>
          </a:lstStyle>
          <a:p>
            <a:pPr>
              <a:defRPr/>
            </a:pPr>
            <a:fld id="{89582D09-49D3-437A-B817-A6C36C0ADC41}" type="slidenum">
              <a:rPr lang="ja-JP" altLang="en-US"/>
              <a:pPr>
                <a:defRPr/>
              </a:pPr>
              <a:t>‹#›</a:t>
            </a:fld>
            <a:endParaRPr lang="en-US" altLang="ja-JP"/>
          </a:p>
        </p:txBody>
      </p:sp>
      <p:sp>
        <p:nvSpPr>
          <p:cNvPr id="6" name="Rectangle 16"/>
          <p:cNvSpPr>
            <a:spLocks noGrp="1" noChangeArrowheads="1"/>
          </p:cNvSpPr>
          <p:nvPr>
            <p:ph type="dt" sz="half" idx="12"/>
          </p:nvPr>
        </p:nvSpPr>
        <p:spPr>
          <a:ln/>
        </p:spPr>
        <p:txBody>
          <a:bodyPr/>
          <a:lstStyle>
            <a:lvl1pPr>
              <a:defRPr/>
            </a:lvl1pPr>
          </a:lstStyle>
          <a:p>
            <a:pPr>
              <a:defRPr/>
            </a:pPr>
            <a:fld id="{1F911430-8520-40D5-AAB2-93B3036F59B1}" type="datetimeFigureOut">
              <a:rPr lang="ja-JP" altLang="en-US"/>
              <a:pPr>
                <a:defRPr/>
              </a:pPr>
              <a:t>2019/12/10</a:t>
            </a:fld>
            <a:endParaRPr lang="en-US" altLang="ja-JP"/>
          </a:p>
        </p:txBody>
      </p:sp>
    </p:spTree>
    <p:extLst>
      <p:ext uri="{BB962C8B-B14F-4D97-AF65-F5344CB8AC3E}">
        <p14:creationId xmlns:p14="http://schemas.microsoft.com/office/powerpoint/2010/main" val="1887443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457200"/>
            <a:ext cx="2057400" cy="5410200"/>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457200" y="457200"/>
            <a:ext cx="6019800" cy="54102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3"/>
          <p:cNvSpPr>
            <a:spLocks noGrp="1" noChangeArrowheads="1"/>
          </p:cNvSpPr>
          <p:nvPr>
            <p:ph type="sldNum" sz="quarter" idx="11"/>
          </p:nvPr>
        </p:nvSpPr>
        <p:spPr>
          <a:ln/>
        </p:spPr>
        <p:txBody>
          <a:bodyPr/>
          <a:lstStyle>
            <a:lvl1pPr>
              <a:defRPr/>
            </a:lvl1pPr>
          </a:lstStyle>
          <a:p>
            <a:pPr>
              <a:defRPr/>
            </a:pPr>
            <a:fld id="{E0ED1268-3487-4FED-8CC2-46665472B626}" type="slidenum">
              <a:rPr lang="ja-JP" altLang="en-US"/>
              <a:pPr>
                <a:defRPr/>
              </a:pPr>
              <a:t>‹#›</a:t>
            </a:fld>
            <a:endParaRPr lang="en-US" altLang="ja-JP"/>
          </a:p>
        </p:txBody>
      </p:sp>
      <p:sp>
        <p:nvSpPr>
          <p:cNvPr id="6" name="Rectangle 16"/>
          <p:cNvSpPr>
            <a:spLocks noGrp="1" noChangeArrowheads="1"/>
          </p:cNvSpPr>
          <p:nvPr>
            <p:ph type="dt" sz="half" idx="12"/>
          </p:nvPr>
        </p:nvSpPr>
        <p:spPr>
          <a:ln/>
        </p:spPr>
        <p:txBody>
          <a:bodyPr/>
          <a:lstStyle>
            <a:lvl1pPr>
              <a:defRPr/>
            </a:lvl1pPr>
          </a:lstStyle>
          <a:p>
            <a:pPr>
              <a:defRPr/>
            </a:pPr>
            <a:fld id="{FD505CCA-B26F-49EA-ACEF-68F74093E896}" type="datetimeFigureOut">
              <a:rPr lang="ja-JP" altLang="en-US"/>
              <a:pPr>
                <a:defRPr/>
              </a:pPr>
              <a:t>2019/12/10</a:t>
            </a:fld>
            <a:endParaRPr lang="en-US" altLang="ja-JP"/>
          </a:p>
        </p:txBody>
      </p:sp>
    </p:spTree>
    <p:extLst>
      <p:ext uri="{BB962C8B-B14F-4D97-AF65-F5344CB8AC3E}">
        <p14:creationId xmlns:p14="http://schemas.microsoft.com/office/powerpoint/2010/main" val="702370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コンテンツ">
    <p:spTree>
      <p:nvGrpSpPr>
        <p:cNvPr id="1" name=""/>
        <p:cNvGrpSpPr/>
        <p:nvPr/>
      </p:nvGrpSpPr>
      <p:grpSpPr>
        <a:xfrm>
          <a:off x="0" y="0"/>
          <a:ext cx="0" cy="0"/>
          <a:chOff x="0" y="0"/>
          <a:chExt cx="0" cy="0"/>
        </a:xfrm>
      </p:grpSpPr>
      <p:sp>
        <p:nvSpPr>
          <p:cNvPr id="2" name="コンテンツ プレースホルダー 1"/>
          <p:cNvSpPr>
            <a:spLocks noGrp="1"/>
          </p:cNvSpPr>
          <p:nvPr>
            <p:ph/>
          </p:nvPr>
        </p:nvSpPr>
        <p:spPr>
          <a:xfrm>
            <a:off x="457200" y="457200"/>
            <a:ext cx="8229600" cy="5410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4" name="Rectangle 3"/>
          <p:cNvSpPr>
            <a:spLocks noGrp="1" noChangeArrowheads="1"/>
          </p:cNvSpPr>
          <p:nvPr>
            <p:ph type="sldNum" sz="quarter" idx="11"/>
          </p:nvPr>
        </p:nvSpPr>
        <p:spPr>
          <a:ln/>
        </p:spPr>
        <p:txBody>
          <a:bodyPr/>
          <a:lstStyle>
            <a:lvl1pPr>
              <a:defRPr/>
            </a:lvl1pPr>
          </a:lstStyle>
          <a:p>
            <a:pPr>
              <a:defRPr/>
            </a:pPr>
            <a:fld id="{24FB7E1F-D758-4317-9730-3C4634D91838}" type="slidenum">
              <a:rPr lang="ja-JP" altLang="en-US"/>
              <a:pPr>
                <a:defRPr/>
              </a:pPr>
              <a:t>‹#›</a:t>
            </a:fld>
            <a:endParaRPr lang="en-US" altLang="ja-JP"/>
          </a:p>
        </p:txBody>
      </p:sp>
      <p:sp>
        <p:nvSpPr>
          <p:cNvPr id="5" name="Rectangle 16"/>
          <p:cNvSpPr>
            <a:spLocks noGrp="1" noChangeArrowheads="1"/>
          </p:cNvSpPr>
          <p:nvPr>
            <p:ph type="dt" sz="half" idx="12"/>
          </p:nvPr>
        </p:nvSpPr>
        <p:spPr>
          <a:ln/>
        </p:spPr>
        <p:txBody>
          <a:bodyPr/>
          <a:lstStyle>
            <a:lvl1pPr>
              <a:defRPr/>
            </a:lvl1pPr>
          </a:lstStyle>
          <a:p>
            <a:pPr>
              <a:defRPr/>
            </a:pPr>
            <a:fld id="{9B3D4504-B7A3-42DF-AE72-C58C7725004A}" type="datetimeFigureOut">
              <a:rPr lang="ja-JP" altLang="en-US"/>
              <a:pPr>
                <a:defRPr/>
              </a:pPr>
              <a:t>2019/12/10</a:t>
            </a:fld>
            <a:endParaRPr lang="en-US" altLang="ja-JP"/>
          </a:p>
        </p:txBody>
      </p:sp>
    </p:spTree>
    <p:extLst>
      <p:ext uri="{BB962C8B-B14F-4D97-AF65-F5344CB8AC3E}">
        <p14:creationId xmlns:p14="http://schemas.microsoft.com/office/powerpoint/2010/main" val="1933176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3"/>
          <p:cNvSpPr>
            <a:spLocks noGrp="1" noChangeArrowheads="1"/>
          </p:cNvSpPr>
          <p:nvPr>
            <p:ph type="sldNum" sz="quarter" idx="11"/>
          </p:nvPr>
        </p:nvSpPr>
        <p:spPr>
          <a:ln/>
        </p:spPr>
        <p:txBody>
          <a:bodyPr/>
          <a:lstStyle>
            <a:lvl1pPr>
              <a:defRPr/>
            </a:lvl1pPr>
          </a:lstStyle>
          <a:p>
            <a:pPr>
              <a:defRPr/>
            </a:pPr>
            <a:fld id="{5476E647-985C-4FF1-9D94-821EC76FBD07}" type="slidenum">
              <a:rPr lang="ja-JP" altLang="en-US"/>
              <a:pPr>
                <a:defRPr/>
              </a:pPr>
              <a:t>‹#›</a:t>
            </a:fld>
            <a:endParaRPr lang="en-US" altLang="ja-JP"/>
          </a:p>
        </p:txBody>
      </p:sp>
      <p:sp>
        <p:nvSpPr>
          <p:cNvPr id="6" name="Rectangle 16"/>
          <p:cNvSpPr>
            <a:spLocks noGrp="1" noChangeArrowheads="1"/>
          </p:cNvSpPr>
          <p:nvPr>
            <p:ph type="dt" sz="half" idx="12"/>
          </p:nvPr>
        </p:nvSpPr>
        <p:spPr>
          <a:ln/>
        </p:spPr>
        <p:txBody>
          <a:bodyPr/>
          <a:lstStyle>
            <a:lvl1pPr>
              <a:defRPr/>
            </a:lvl1pPr>
          </a:lstStyle>
          <a:p>
            <a:pPr>
              <a:defRPr/>
            </a:pPr>
            <a:fld id="{67789CAD-8467-4F1D-8D5D-3F76E4BC3CBA}" type="datetimeFigureOut">
              <a:rPr lang="ja-JP" altLang="en-US"/>
              <a:pPr>
                <a:defRPr/>
              </a:pPr>
              <a:t>2019/12/10</a:t>
            </a:fld>
            <a:endParaRPr lang="en-US" altLang="ja-JP"/>
          </a:p>
        </p:txBody>
      </p:sp>
    </p:spTree>
    <p:extLst>
      <p:ext uri="{BB962C8B-B14F-4D97-AF65-F5344CB8AC3E}">
        <p14:creationId xmlns:p14="http://schemas.microsoft.com/office/powerpoint/2010/main" val="784886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ja-JP" altLang="en-US" smtClean="0"/>
              <a:t>マスター テキストの書式設定</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3"/>
          <p:cNvSpPr>
            <a:spLocks noGrp="1" noChangeArrowheads="1"/>
          </p:cNvSpPr>
          <p:nvPr>
            <p:ph type="sldNum" sz="quarter" idx="11"/>
          </p:nvPr>
        </p:nvSpPr>
        <p:spPr>
          <a:ln/>
        </p:spPr>
        <p:txBody>
          <a:bodyPr/>
          <a:lstStyle>
            <a:lvl1pPr>
              <a:defRPr/>
            </a:lvl1pPr>
          </a:lstStyle>
          <a:p>
            <a:pPr>
              <a:defRPr/>
            </a:pPr>
            <a:fld id="{A6B42D7C-1EF5-4A31-ABFF-D0AC2B368120}" type="slidenum">
              <a:rPr lang="ja-JP" altLang="en-US"/>
              <a:pPr>
                <a:defRPr/>
              </a:pPr>
              <a:t>‹#›</a:t>
            </a:fld>
            <a:endParaRPr lang="en-US" altLang="ja-JP"/>
          </a:p>
        </p:txBody>
      </p:sp>
      <p:sp>
        <p:nvSpPr>
          <p:cNvPr id="6" name="Rectangle 16"/>
          <p:cNvSpPr>
            <a:spLocks noGrp="1" noChangeArrowheads="1"/>
          </p:cNvSpPr>
          <p:nvPr>
            <p:ph type="dt" sz="half" idx="12"/>
          </p:nvPr>
        </p:nvSpPr>
        <p:spPr>
          <a:ln/>
        </p:spPr>
        <p:txBody>
          <a:bodyPr/>
          <a:lstStyle>
            <a:lvl1pPr>
              <a:defRPr/>
            </a:lvl1pPr>
          </a:lstStyle>
          <a:p>
            <a:pPr>
              <a:defRPr/>
            </a:pPr>
            <a:fld id="{D1985C1D-6BB9-4F7F-BAB7-21EFD3F4E66F}" type="datetimeFigureOut">
              <a:rPr lang="ja-JP" altLang="en-US"/>
              <a:pPr>
                <a:defRPr/>
              </a:pPr>
              <a:t>2019/12/10</a:t>
            </a:fld>
            <a:endParaRPr lang="en-US" altLang="ja-JP"/>
          </a:p>
        </p:txBody>
      </p:sp>
    </p:spTree>
    <p:extLst>
      <p:ext uri="{BB962C8B-B14F-4D97-AF65-F5344CB8AC3E}">
        <p14:creationId xmlns:p14="http://schemas.microsoft.com/office/powerpoint/2010/main" val="256676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457200" y="1981200"/>
            <a:ext cx="4038600" cy="3886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8200" y="1981200"/>
            <a:ext cx="4038600" cy="3886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3"/>
          <p:cNvSpPr>
            <a:spLocks noGrp="1" noChangeArrowheads="1"/>
          </p:cNvSpPr>
          <p:nvPr>
            <p:ph type="sldNum" sz="quarter" idx="11"/>
          </p:nvPr>
        </p:nvSpPr>
        <p:spPr>
          <a:ln/>
        </p:spPr>
        <p:txBody>
          <a:bodyPr/>
          <a:lstStyle>
            <a:lvl1pPr>
              <a:defRPr/>
            </a:lvl1pPr>
          </a:lstStyle>
          <a:p>
            <a:pPr>
              <a:defRPr/>
            </a:pPr>
            <a:fld id="{9B823BCC-7B2D-4346-AEBB-6BDECA22DAEA}" type="slidenum">
              <a:rPr lang="ja-JP" altLang="en-US"/>
              <a:pPr>
                <a:defRPr/>
              </a:pPr>
              <a:t>‹#›</a:t>
            </a:fld>
            <a:endParaRPr lang="en-US" altLang="ja-JP"/>
          </a:p>
        </p:txBody>
      </p:sp>
      <p:sp>
        <p:nvSpPr>
          <p:cNvPr id="7" name="Rectangle 16"/>
          <p:cNvSpPr>
            <a:spLocks noGrp="1" noChangeArrowheads="1"/>
          </p:cNvSpPr>
          <p:nvPr>
            <p:ph type="dt" sz="half" idx="12"/>
          </p:nvPr>
        </p:nvSpPr>
        <p:spPr>
          <a:ln/>
        </p:spPr>
        <p:txBody>
          <a:bodyPr/>
          <a:lstStyle>
            <a:lvl1pPr>
              <a:defRPr/>
            </a:lvl1pPr>
          </a:lstStyle>
          <a:p>
            <a:pPr>
              <a:defRPr/>
            </a:pPr>
            <a:fld id="{016A2B26-FD7D-4F68-B61B-55531830F43D}" type="datetimeFigureOut">
              <a:rPr lang="ja-JP" altLang="en-US"/>
              <a:pPr>
                <a:defRPr/>
              </a:pPr>
              <a:t>2019/12/10</a:t>
            </a:fld>
            <a:endParaRPr lang="en-US" altLang="ja-JP"/>
          </a:p>
        </p:txBody>
      </p:sp>
    </p:spTree>
    <p:extLst>
      <p:ext uri="{BB962C8B-B14F-4D97-AF65-F5344CB8AC3E}">
        <p14:creationId xmlns:p14="http://schemas.microsoft.com/office/powerpoint/2010/main" val="2209157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8" name="Rectangle 3"/>
          <p:cNvSpPr>
            <a:spLocks noGrp="1" noChangeArrowheads="1"/>
          </p:cNvSpPr>
          <p:nvPr>
            <p:ph type="sldNum" sz="quarter" idx="11"/>
          </p:nvPr>
        </p:nvSpPr>
        <p:spPr>
          <a:ln/>
        </p:spPr>
        <p:txBody>
          <a:bodyPr/>
          <a:lstStyle>
            <a:lvl1pPr>
              <a:defRPr/>
            </a:lvl1pPr>
          </a:lstStyle>
          <a:p>
            <a:pPr>
              <a:defRPr/>
            </a:pPr>
            <a:fld id="{621F06FD-832B-4BFB-ADA5-766808A273E8}" type="slidenum">
              <a:rPr lang="ja-JP" altLang="en-US"/>
              <a:pPr>
                <a:defRPr/>
              </a:pPr>
              <a:t>‹#›</a:t>
            </a:fld>
            <a:endParaRPr lang="en-US" altLang="ja-JP"/>
          </a:p>
        </p:txBody>
      </p:sp>
      <p:sp>
        <p:nvSpPr>
          <p:cNvPr id="9" name="Rectangle 16"/>
          <p:cNvSpPr>
            <a:spLocks noGrp="1" noChangeArrowheads="1"/>
          </p:cNvSpPr>
          <p:nvPr>
            <p:ph type="dt" sz="half" idx="12"/>
          </p:nvPr>
        </p:nvSpPr>
        <p:spPr>
          <a:ln/>
        </p:spPr>
        <p:txBody>
          <a:bodyPr/>
          <a:lstStyle>
            <a:lvl1pPr>
              <a:defRPr/>
            </a:lvl1pPr>
          </a:lstStyle>
          <a:p>
            <a:pPr>
              <a:defRPr/>
            </a:pPr>
            <a:fld id="{C60B4032-7E33-4CD7-914D-6C9920B87AE4}" type="datetimeFigureOut">
              <a:rPr lang="ja-JP" altLang="en-US"/>
              <a:pPr>
                <a:defRPr/>
              </a:pPr>
              <a:t>2019/12/10</a:t>
            </a:fld>
            <a:endParaRPr lang="en-US" altLang="ja-JP"/>
          </a:p>
        </p:txBody>
      </p:sp>
    </p:spTree>
    <p:extLst>
      <p:ext uri="{BB962C8B-B14F-4D97-AF65-F5344CB8AC3E}">
        <p14:creationId xmlns:p14="http://schemas.microsoft.com/office/powerpoint/2010/main" val="3226482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4" name="Rectangle 3"/>
          <p:cNvSpPr>
            <a:spLocks noGrp="1" noChangeArrowheads="1"/>
          </p:cNvSpPr>
          <p:nvPr>
            <p:ph type="sldNum" sz="quarter" idx="11"/>
          </p:nvPr>
        </p:nvSpPr>
        <p:spPr>
          <a:ln/>
        </p:spPr>
        <p:txBody>
          <a:bodyPr/>
          <a:lstStyle>
            <a:lvl1pPr>
              <a:defRPr/>
            </a:lvl1pPr>
          </a:lstStyle>
          <a:p>
            <a:pPr>
              <a:defRPr/>
            </a:pPr>
            <a:fld id="{FEA5DFB0-6CCD-4D1A-A2BF-9A43CDB641CC}" type="slidenum">
              <a:rPr lang="ja-JP" altLang="en-US"/>
              <a:pPr>
                <a:defRPr/>
              </a:pPr>
              <a:t>‹#›</a:t>
            </a:fld>
            <a:endParaRPr lang="en-US" altLang="ja-JP"/>
          </a:p>
        </p:txBody>
      </p:sp>
      <p:sp>
        <p:nvSpPr>
          <p:cNvPr id="5" name="Rectangle 16"/>
          <p:cNvSpPr>
            <a:spLocks noGrp="1" noChangeArrowheads="1"/>
          </p:cNvSpPr>
          <p:nvPr>
            <p:ph type="dt" sz="half" idx="12"/>
          </p:nvPr>
        </p:nvSpPr>
        <p:spPr>
          <a:ln/>
        </p:spPr>
        <p:txBody>
          <a:bodyPr/>
          <a:lstStyle>
            <a:lvl1pPr>
              <a:defRPr/>
            </a:lvl1pPr>
          </a:lstStyle>
          <a:p>
            <a:pPr>
              <a:defRPr/>
            </a:pPr>
            <a:fld id="{329150C1-2247-4713-84D9-31030BDC6171}" type="datetimeFigureOut">
              <a:rPr lang="ja-JP" altLang="en-US"/>
              <a:pPr>
                <a:defRPr/>
              </a:pPr>
              <a:t>2019/12/10</a:t>
            </a:fld>
            <a:endParaRPr lang="en-US" altLang="ja-JP"/>
          </a:p>
        </p:txBody>
      </p:sp>
    </p:spTree>
    <p:extLst>
      <p:ext uri="{BB962C8B-B14F-4D97-AF65-F5344CB8AC3E}">
        <p14:creationId xmlns:p14="http://schemas.microsoft.com/office/powerpoint/2010/main" val="379250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3" name="Rectangle 3"/>
          <p:cNvSpPr>
            <a:spLocks noGrp="1" noChangeArrowheads="1"/>
          </p:cNvSpPr>
          <p:nvPr>
            <p:ph type="sldNum" sz="quarter" idx="11"/>
          </p:nvPr>
        </p:nvSpPr>
        <p:spPr>
          <a:ln/>
        </p:spPr>
        <p:txBody>
          <a:bodyPr/>
          <a:lstStyle>
            <a:lvl1pPr>
              <a:defRPr/>
            </a:lvl1pPr>
          </a:lstStyle>
          <a:p>
            <a:pPr>
              <a:defRPr/>
            </a:pPr>
            <a:fld id="{32EF4150-C11A-49F5-8D9A-18E2BB1F2406}" type="slidenum">
              <a:rPr lang="ja-JP" altLang="en-US"/>
              <a:pPr>
                <a:defRPr/>
              </a:pPr>
              <a:t>‹#›</a:t>
            </a:fld>
            <a:endParaRPr lang="en-US" altLang="ja-JP"/>
          </a:p>
        </p:txBody>
      </p:sp>
      <p:sp>
        <p:nvSpPr>
          <p:cNvPr id="4" name="Rectangle 16"/>
          <p:cNvSpPr>
            <a:spLocks noGrp="1" noChangeArrowheads="1"/>
          </p:cNvSpPr>
          <p:nvPr>
            <p:ph type="dt" sz="half" idx="12"/>
          </p:nvPr>
        </p:nvSpPr>
        <p:spPr>
          <a:ln/>
        </p:spPr>
        <p:txBody>
          <a:bodyPr/>
          <a:lstStyle>
            <a:lvl1pPr>
              <a:defRPr/>
            </a:lvl1pPr>
          </a:lstStyle>
          <a:p>
            <a:pPr>
              <a:defRPr/>
            </a:pPr>
            <a:fld id="{7C0B1A95-DF6A-4B34-BE16-D07E21B5E0C5}" type="datetimeFigureOut">
              <a:rPr lang="ja-JP" altLang="en-US"/>
              <a:pPr>
                <a:defRPr/>
              </a:pPr>
              <a:t>2019/12/10</a:t>
            </a:fld>
            <a:endParaRPr lang="en-US" altLang="ja-JP"/>
          </a:p>
        </p:txBody>
      </p:sp>
    </p:spTree>
    <p:extLst>
      <p:ext uri="{BB962C8B-B14F-4D97-AF65-F5344CB8AC3E}">
        <p14:creationId xmlns:p14="http://schemas.microsoft.com/office/powerpoint/2010/main" val="3640513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3"/>
          <p:cNvSpPr>
            <a:spLocks noGrp="1" noChangeArrowheads="1"/>
          </p:cNvSpPr>
          <p:nvPr>
            <p:ph type="sldNum" sz="quarter" idx="11"/>
          </p:nvPr>
        </p:nvSpPr>
        <p:spPr>
          <a:ln/>
        </p:spPr>
        <p:txBody>
          <a:bodyPr/>
          <a:lstStyle>
            <a:lvl1pPr>
              <a:defRPr/>
            </a:lvl1pPr>
          </a:lstStyle>
          <a:p>
            <a:pPr>
              <a:defRPr/>
            </a:pPr>
            <a:fld id="{9EA85176-C4CC-463F-B8CB-E68150A25499}" type="slidenum">
              <a:rPr lang="ja-JP" altLang="en-US"/>
              <a:pPr>
                <a:defRPr/>
              </a:pPr>
              <a:t>‹#›</a:t>
            </a:fld>
            <a:endParaRPr lang="en-US" altLang="ja-JP"/>
          </a:p>
        </p:txBody>
      </p:sp>
      <p:sp>
        <p:nvSpPr>
          <p:cNvPr id="7" name="Rectangle 16"/>
          <p:cNvSpPr>
            <a:spLocks noGrp="1" noChangeArrowheads="1"/>
          </p:cNvSpPr>
          <p:nvPr>
            <p:ph type="dt" sz="half" idx="12"/>
          </p:nvPr>
        </p:nvSpPr>
        <p:spPr>
          <a:ln/>
        </p:spPr>
        <p:txBody>
          <a:bodyPr/>
          <a:lstStyle>
            <a:lvl1pPr>
              <a:defRPr/>
            </a:lvl1pPr>
          </a:lstStyle>
          <a:p>
            <a:pPr>
              <a:defRPr/>
            </a:pPr>
            <a:fld id="{D8EBD7AC-705E-40E2-9D31-EDFAD1E03AAB}" type="datetimeFigureOut">
              <a:rPr lang="ja-JP" altLang="en-US"/>
              <a:pPr>
                <a:defRPr/>
              </a:pPr>
              <a:t>2019/12/10</a:t>
            </a:fld>
            <a:endParaRPr lang="en-US" altLang="ja-JP"/>
          </a:p>
        </p:txBody>
      </p:sp>
    </p:spTree>
    <p:extLst>
      <p:ext uri="{BB962C8B-B14F-4D97-AF65-F5344CB8AC3E}">
        <p14:creationId xmlns:p14="http://schemas.microsoft.com/office/powerpoint/2010/main" val="2095794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3"/>
          <p:cNvSpPr>
            <a:spLocks noGrp="1" noChangeArrowheads="1"/>
          </p:cNvSpPr>
          <p:nvPr>
            <p:ph type="sldNum" sz="quarter" idx="11"/>
          </p:nvPr>
        </p:nvSpPr>
        <p:spPr>
          <a:ln/>
        </p:spPr>
        <p:txBody>
          <a:bodyPr/>
          <a:lstStyle>
            <a:lvl1pPr>
              <a:defRPr/>
            </a:lvl1pPr>
          </a:lstStyle>
          <a:p>
            <a:pPr>
              <a:defRPr/>
            </a:pPr>
            <a:fld id="{AD552345-8907-4CB4-915D-9167CD4E8D7B}" type="slidenum">
              <a:rPr lang="ja-JP" altLang="en-US"/>
              <a:pPr>
                <a:defRPr/>
              </a:pPr>
              <a:t>‹#›</a:t>
            </a:fld>
            <a:endParaRPr lang="en-US" altLang="ja-JP"/>
          </a:p>
        </p:txBody>
      </p:sp>
      <p:sp>
        <p:nvSpPr>
          <p:cNvPr id="7" name="Rectangle 16"/>
          <p:cNvSpPr>
            <a:spLocks noGrp="1" noChangeArrowheads="1"/>
          </p:cNvSpPr>
          <p:nvPr>
            <p:ph type="dt" sz="half" idx="12"/>
          </p:nvPr>
        </p:nvSpPr>
        <p:spPr>
          <a:ln/>
        </p:spPr>
        <p:txBody>
          <a:bodyPr/>
          <a:lstStyle>
            <a:lvl1pPr>
              <a:defRPr/>
            </a:lvl1pPr>
          </a:lstStyle>
          <a:p>
            <a:pPr>
              <a:defRPr/>
            </a:pPr>
            <a:fld id="{E70F99F9-91D6-42BF-8577-EFFDA5D5B5FB}" type="datetimeFigureOut">
              <a:rPr lang="ja-JP" altLang="en-US"/>
              <a:pPr>
                <a:defRPr/>
              </a:pPr>
              <a:t>2019/12/10</a:t>
            </a:fld>
            <a:endParaRPr lang="en-US" altLang="ja-JP"/>
          </a:p>
        </p:txBody>
      </p:sp>
    </p:spTree>
    <p:extLst>
      <p:ext uri="{BB962C8B-B14F-4D97-AF65-F5344CB8AC3E}">
        <p14:creationId xmlns:p14="http://schemas.microsoft.com/office/powerpoint/2010/main" val="157979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002"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kumimoji="0" sz="1200"/>
            </a:lvl1pPr>
          </a:lstStyle>
          <a:p>
            <a:pPr>
              <a:defRPr/>
            </a:pPr>
            <a:endParaRPr lang="en-US" altLang="ja-JP"/>
          </a:p>
        </p:txBody>
      </p:sp>
      <p:sp>
        <p:nvSpPr>
          <p:cNvPr id="128003"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0" sz="1200">
                <a:latin typeface="Arial Black" panose="020B0A04020102020204" pitchFamily="34" charset="0"/>
              </a:defRPr>
            </a:lvl1pPr>
          </a:lstStyle>
          <a:p>
            <a:pPr>
              <a:defRPr/>
            </a:pPr>
            <a:fld id="{A8438C79-725F-43F3-B639-490EF9713C7B}" type="slidenum">
              <a:rPr lang="ja-JP" altLang="en-US"/>
              <a:pPr>
                <a:defRPr/>
              </a:pPr>
              <a:t>‹#›</a:t>
            </a:fld>
            <a:endParaRPr lang="en-US" altLang="ja-JP"/>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kumimoji="0" lang="ja-JP" altLang="en-US" sz="2400" smtClean="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l" eaLnBrk="1" hangingPunct="1">
                <a:defRPr/>
              </a:pPr>
              <a:endParaRPr kumimoji="0" lang="ja-JP" altLang="en-US" sz="2400" smtClean="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l" eaLnBrk="1" hangingPunct="1">
                <a:defRPr/>
              </a:pPr>
              <a:endParaRPr kumimoji="0" lang="ja-JP" altLang="en-US" smtClean="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l" eaLnBrk="1" hangingPunct="1">
                <a:defRPr/>
              </a:pPr>
              <a:endParaRPr kumimoji="0" lang="ja-JP" altLang="en-US" smtClean="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l" eaLnBrk="1" hangingPunct="1">
                <a:defRPr/>
              </a:pPr>
              <a:endParaRPr kumimoji="0" lang="ja-JP" altLang="en-US" smtClean="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l" eaLnBrk="1" hangingPunct="1">
                <a:defRPr/>
              </a:pPr>
              <a:endParaRPr kumimoji="0" lang="ja-JP" altLang="en-US" smtClean="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l" eaLnBrk="1" hangingPunct="1">
                <a:defRPr/>
              </a:pPr>
              <a:endParaRPr kumimoji="0" lang="ja-JP" altLang="en-US" sz="2400" smtClean="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l" eaLnBrk="1" hangingPunct="1">
                <a:defRPr/>
              </a:pPr>
              <a:endParaRPr kumimoji="0" lang="ja-JP" altLang="en-US" smtClean="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l" eaLnBrk="1" hangingPunct="1">
                <a:defRPr/>
              </a:pPr>
              <a:endParaRPr kumimoji="0" lang="ja-JP" altLang="en-US" smtClean="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28016"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kumimoji="0" sz="1200"/>
            </a:lvl1pPr>
          </a:lstStyle>
          <a:p>
            <a:pPr>
              <a:defRPr/>
            </a:pPr>
            <a:fld id="{8AEC57A3-C293-4750-9EFB-4F2A2CDB2789}" type="datetimeFigureOut">
              <a:rPr lang="ja-JP" altLang="en-US"/>
              <a:pPr>
                <a:defRPr/>
              </a:pPr>
              <a:t>2019/12/10</a:t>
            </a:fld>
            <a:endParaRPr lang="en-US" altLang="ja-JP"/>
          </a:p>
        </p:txBody>
      </p:sp>
    </p:spTree>
  </p:cSld>
  <p:clrMap bg1="lt1" tx1="dk1" bg2="lt2" tx2="dk2" accent1="accent1" accent2="accent2" accent3="accent3" accent4="accent4" accent5="accent5" accent6="accent6" hlink="hlink" folHlink="folHlink"/>
  <p:sldLayoutIdLst>
    <p:sldLayoutId id="2147483844"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Lst>
  <p:txStyles>
    <p:titleStyle>
      <a:lvl1pPr algn="l" rtl="0" eaLnBrk="0" fontAlgn="base" hangingPunct="0">
        <a:spcBef>
          <a:spcPct val="0"/>
        </a:spcBef>
        <a:spcAft>
          <a:spcPct val="0"/>
        </a:spcAft>
        <a:defRPr kumimoji="1" sz="4400" kern="12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Arial" panose="020B0604020202020204" pitchFamily="34" charset="0"/>
          <a:ea typeface="ＭＳ Ｐゴシック" panose="020B0600070205080204" pitchFamily="50" charset="-128"/>
        </a:defRPr>
      </a:lvl2pPr>
      <a:lvl3pPr algn="l" rtl="0" eaLnBrk="0" fontAlgn="base" hangingPunct="0">
        <a:spcBef>
          <a:spcPct val="0"/>
        </a:spcBef>
        <a:spcAft>
          <a:spcPct val="0"/>
        </a:spcAft>
        <a:defRPr kumimoji="1" sz="4400">
          <a:solidFill>
            <a:schemeClr val="tx1"/>
          </a:solidFill>
          <a:latin typeface="Arial" panose="020B0604020202020204" pitchFamily="34" charset="0"/>
          <a:ea typeface="ＭＳ Ｐゴシック" panose="020B0600070205080204" pitchFamily="50" charset="-128"/>
        </a:defRPr>
      </a:lvl3pPr>
      <a:lvl4pPr algn="l" rtl="0" eaLnBrk="0" fontAlgn="base" hangingPunct="0">
        <a:spcBef>
          <a:spcPct val="0"/>
        </a:spcBef>
        <a:spcAft>
          <a:spcPct val="0"/>
        </a:spcAft>
        <a:defRPr kumimoji="1" sz="4400">
          <a:solidFill>
            <a:schemeClr val="tx1"/>
          </a:solidFill>
          <a:latin typeface="Arial" panose="020B0604020202020204" pitchFamily="34" charset="0"/>
          <a:ea typeface="ＭＳ Ｐゴシック" panose="020B0600070205080204" pitchFamily="50" charset="-128"/>
        </a:defRPr>
      </a:lvl4pPr>
      <a:lvl5pPr algn="l" rtl="0" eaLnBrk="0" fontAlgn="base" hangingPunct="0">
        <a:spcBef>
          <a:spcPct val="0"/>
        </a:spcBef>
        <a:spcAft>
          <a:spcPct val="0"/>
        </a:spcAft>
        <a:defRPr kumimoji="1" sz="4400">
          <a:solidFill>
            <a:schemeClr val="tx1"/>
          </a:solidFill>
          <a:latin typeface="Arial" panose="020B0604020202020204" pitchFamily="34" charset="0"/>
          <a:ea typeface="ＭＳ Ｐゴシック" panose="020B0600070205080204" pitchFamily="50" charset="-128"/>
        </a:defRPr>
      </a:lvl5pPr>
      <a:lvl6pPr marL="457200" algn="l" rtl="0" fontAlgn="base">
        <a:spcBef>
          <a:spcPct val="0"/>
        </a:spcBef>
        <a:spcAft>
          <a:spcPct val="0"/>
        </a:spcAft>
        <a:defRPr kumimoji="1" sz="4400">
          <a:solidFill>
            <a:schemeClr val="tx1"/>
          </a:solidFill>
          <a:latin typeface="Arial" panose="020B0604020202020204" pitchFamily="34" charset="0"/>
          <a:ea typeface="ＭＳ Ｐゴシック" panose="020B0600070205080204" pitchFamily="50" charset="-128"/>
        </a:defRPr>
      </a:lvl6pPr>
      <a:lvl7pPr marL="914400" algn="l" rtl="0" fontAlgn="base">
        <a:spcBef>
          <a:spcPct val="0"/>
        </a:spcBef>
        <a:spcAft>
          <a:spcPct val="0"/>
        </a:spcAft>
        <a:defRPr kumimoji="1" sz="4400">
          <a:solidFill>
            <a:schemeClr val="tx1"/>
          </a:solidFill>
          <a:latin typeface="Arial" panose="020B0604020202020204" pitchFamily="34" charset="0"/>
          <a:ea typeface="ＭＳ Ｐゴシック" panose="020B0600070205080204" pitchFamily="50" charset="-128"/>
        </a:defRPr>
      </a:lvl7pPr>
      <a:lvl8pPr marL="1371600" algn="l" rtl="0" fontAlgn="base">
        <a:spcBef>
          <a:spcPct val="0"/>
        </a:spcBef>
        <a:spcAft>
          <a:spcPct val="0"/>
        </a:spcAft>
        <a:defRPr kumimoji="1" sz="4400">
          <a:solidFill>
            <a:schemeClr val="tx1"/>
          </a:solidFill>
          <a:latin typeface="Arial" panose="020B0604020202020204" pitchFamily="34" charset="0"/>
          <a:ea typeface="ＭＳ Ｐゴシック" panose="020B0600070205080204" pitchFamily="50" charset="-128"/>
        </a:defRPr>
      </a:lvl8pPr>
      <a:lvl9pPr marL="1828800" algn="l" rtl="0" fontAlgn="base">
        <a:spcBef>
          <a:spcPct val="0"/>
        </a:spcBef>
        <a:spcAft>
          <a:spcPct val="0"/>
        </a:spcAft>
        <a:defRPr kumimoji="1" sz="4400">
          <a:solidFill>
            <a:schemeClr val="tx1"/>
          </a:solidFill>
          <a:latin typeface="Arial" panose="020B0604020202020204" pitchFamily="34" charset="0"/>
          <a:ea typeface="ＭＳ Ｐゴシック" panose="020B0600070205080204" pitchFamily="50" charset="-128"/>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w3cschool.cn/wkspring/"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l">
              <a:spcBef>
                <a:spcPct val="0"/>
              </a:spcBef>
              <a:buClrTx/>
              <a:buSzTx/>
              <a:buFontTx/>
              <a:buNone/>
            </a:pPr>
            <a:r>
              <a:rPr lang="en-US" altLang="ja-JP" sz="900" i="1" smtClean="0"/>
              <a:t>Copyright</a:t>
            </a:r>
            <a:r>
              <a:rPr lang="ja-JP" altLang="en-US" sz="900" i="1" smtClean="0"/>
              <a:t>（</a:t>
            </a:r>
            <a:r>
              <a:rPr lang="en-US" altLang="ja-JP" sz="900" i="1" smtClean="0"/>
              <a:t>C</a:t>
            </a:r>
            <a:r>
              <a:rPr lang="ja-JP" altLang="en-US" sz="900" i="1" smtClean="0"/>
              <a:t>）　</a:t>
            </a:r>
            <a:r>
              <a:rPr lang="en-US" altLang="ja-JP" sz="900" i="1" smtClean="0"/>
              <a:t>Sompo Systems </a:t>
            </a:r>
            <a:r>
              <a:rPr lang="ja-JP" altLang="en-US" sz="900" i="1" smtClean="0"/>
              <a:t>（</a:t>
            </a:r>
            <a:r>
              <a:rPr lang="en-US" altLang="ja-JP" sz="900" i="1" smtClean="0"/>
              <a:t>Dalian</a:t>
            </a:r>
            <a:r>
              <a:rPr lang="ja-JP" altLang="en-US" sz="900" i="1" smtClean="0"/>
              <a:t>） </a:t>
            </a:r>
            <a:r>
              <a:rPr lang="en-US" altLang="ja-JP" sz="900" i="1" smtClean="0"/>
              <a:t>Inc.</a:t>
            </a:r>
          </a:p>
        </p:txBody>
      </p:sp>
      <p:sp>
        <p:nvSpPr>
          <p:cNvPr id="5123" name="タイトル 1"/>
          <p:cNvSpPr>
            <a:spLocks noGrp="1"/>
          </p:cNvSpPr>
          <p:nvPr>
            <p:ph type="ctrTitle"/>
          </p:nvPr>
        </p:nvSpPr>
        <p:spPr>
          <a:xfrm>
            <a:off x="2338388" y="1844675"/>
            <a:ext cx="6337300" cy="2209800"/>
          </a:xfrm>
        </p:spPr>
        <p:txBody>
          <a:bodyPr/>
          <a:lstStyle/>
          <a:p>
            <a:pPr eaLnBrk="1" hangingPunct="1"/>
            <a:r>
              <a:rPr lang="ja-JP" altLang="en-US" b="1" smtClean="0"/>
              <a:t>Ｓｐｒｉｎｇ開発レッスン①</a:t>
            </a:r>
            <a:endParaRPr lang="ja-JP" altLang="en-US" smtClean="0"/>
          </a:p>
        </p:txBody>
      </p:sp>
      <p:sp>
        <p:nvSpPr>
          <p:cNvPr id="5124" name="Rectangle 4"/>
          <p:cNvSpPr>
            <a:spLocks noChangeArrowheads="1"/>
          </p:cNvSpPr>
          <p:nvPr/>
        </p:nvSpPr>
        <p:spPr bwMode="auto">
          <a:xfrm>
            <a:off x="900113" y="5229225"/>
            <a:ext cx="7345362"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a:spcBef>
                <a:spcPct val="0"/>
              </a:spcBef>
              <a:buClrTx/>
              <a:buSzTx/>
              <a:buFontTx/>
              <a:buNone/>
            </a:pPr>
            <a:r>
              <a:rPr lang="en-US" altLang="ja-JP" sz="1800">
                <a:solidFill>
                  <a:schemeClr val="tx2"/>
                </a:solidFill>
                <a:latin typeface="HG丸ｺﾞｼｯｸM-PRO" panose="020F0600000000000000" pitchFamily="50" charset="-128"/>
                <a:ea typeface="HG丸ｺﾞｼｯｸM-PRO" panose="020F0600000000000000" pitchFamily="50" charset="-128"/>
              </a:rPr>
              <a:t>201</a:t>
            </a:r>
            <a:r>
              <a:rPr lang="ja-JP" altLang="en-US" sz="1800">
                <a:solidFill>
                  <a:schemeClr val="tx2"/>
                </a:solidFill>
                <a:latin typeface="HG丸ｺﾞｼｯｸM-PRO" panose="020F0600000000000000" pitchFamily="50" charset="-128"/>
                <a:ea typeface="HG丸ｺﾞｼｯｸM-PRO" panose="020F0600000000000000" pitchFamily="50" charset="-128"/>
              </a:rPr>
              <a:t>９年１１月２</a:t>
            </a:r>
            <a:r>
              <a:rPr lang="en-US" altLang="ja-JP" sz="1800">
                <a:solidFill>
                  <a:schemeClr val="tx2"/>
                </a:solidFill>
                <a:latin typeface="HG丸ｺﾞｼｯｸM-PRO" panose="020F0600000000000000" pitchFamily="50" charset="-128"/>
                <a:ea typeface="HG丸ｺﾞｼｯｸM-PRO" panose="020F0600000000000000" pitchFamily="50" charset="-128"/>
              </a:rPr>
              <a:t>6</a:t>
            </a:r>
            <a:r>
              <a:rPr lang="ja-JP" altLang="en-US" sz="1800">
                <a:solidFill>
                  <a:schemeClr val="tx2"/>
                </a:solidFill>
                <a:latin typeface="HG丸ｺﾞｼｯｸM-PRO" panose="020F0600000000000000" pitchFamily="50" charset="-128"/>
                <a:ea typeface="HG丸ｺﾞｼｯｸM-PRO" panose="020F0600000000000000" pitchFamily="50" charset="-128"/>
              </a:rPr>
              <a:t>日</a:t>
            </a:r>
            <a:br>
              <a:rPr lang="ja-JP" altLang="en-US" sz="1800">
                <a:solidFill>
                  <a:schemeClr val="tx2"/>
                </a:solidFill>
                <a:latin typeface="HG丸ｺﾞｼｯｸM-PRO" panose="020F0600000000000000" pitchFamily="50" charset="-128"/>
                <a:ea typeface="HG丸ｺﾞｼｯｸM-PRO" panose="020F0600000000000000" pitchFamily="50" charset="-128"/>
              </a:rPr>
            </a:br>
            <a:r>
              <a:rPr lang="ja-JP" altLang="en-US" sz="1800">
                <a:solidFill>
                  <a:schemeClr val="tx2"/>
                </a:solidFill>
                <a:latin typeface="HG丸ｺﾞｼｯｸM-PRO" panose="020F0600000000000000" pitchFamily="50" charset="-128"/>
                <a:ea typeface="HG丸ｺﾞｼｯｸM-PRO" panose="020F0600000000000000" pitchFamily="50" charset="-128"/>
              </a:rPr>
              <a:t>日本財産保険系統（大連）有限公司</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タイトル 1"/>
          <p:cNvSpPr>
            <a:spLocks noGrp="1"/>
          </p:cNvSpPr>
          <p:nvPr>
            <p:ph type="title"/>
          </p:nvPr>
        </p:nvSpPr>
        <p:spPr>
          <a:xfrm>
            <a:off x="457200" y="457200"/>
            <a:ext cx="8229600" cy="523875"/>
          </a:xfrm>
        </p:spPr>
        <p:txBody>
          <a:bodyPr/>
          <a:lstStyle/>
          <a:p>
            <a:pPr eaLnBrk="1" hangingPunct="1"/>
            <a:r>
              <a:rPr lang="ja-JP" altLang="en-US" sz="2800" smtClean="0"/>
              <a:t>知るべき知識</a:t>
            </a:r>
            <a:endParaRPr lang="en-US" altLang="ja-JP" sz="2800" smtClean="0"/>
          </a:p>
        </p:txBody>
      </p:sp>
      <p:sp>
        <p:nvSpPr>
          <p:cNvPr id="15363" name="コンテンツ プレースホルダー 2"/>
          <p:cNvSpPr>
            <a:spLocks noGrp="1"/>
          </p:cNvSpPr>
          <p:nvPr>
            <p:ph idx="1"/>
          </p:nvPr>
        </p:nvSpPr>
        <p:spPr>
          <a:xfrm>
            <a:off x="457200" y="1125538"/>
            <a:ext cx="8229600" cy="4741862"/>
          </a:xfrm>
        </p:spPr>
        <p:txBody>
          <a:bodyPr/>
          <a:lstStyle/>
          <a:p>
            <a:pPr eaLnBrk="1" hangingPunct="1"/>
            <a:r>
              <a:rPr lang="en-US" altLang="ja-JP" sz="2000" smtClean="0"/>
              <a:t>AOP</a:t>
            </a:r>
            <a:r>
              <a:rPr lang="ja-JP" altLang="en-US" sz="2000" smtClean="0"/>
              <a:t>（</a:t>
            </a:r>
            <a:r>
              <a:rPr lang="en-US" altLang="ja-JP" sz="2000" smtClean="0"/>
              <a:t>Aspect Oriented Programming</a:t>
            </a:r>
            <a:r>
              <a:rPr lang="ja-JP" altLang="en-US" sz="2000" smtClean="0"/>
              <a:t>）</a:t>
            </a:r>
            <a:endParaRPr lang="en-US" altLang="ja-JP" sz="2000" smtClean="0"/>
          </a:p>
          <a:p>
            <a:pPr lvl="1" eaLnBrk="1" hangingPunct="1"/>
            <a:r>
              <a:rPr lang="en-US" altLang="ja-JP" sz="1600" smtClean="0"/>
              <a:t>AOP</a:t>
            </a:r>
            <a:r>
              <a:rPr lang="ja-JP" altLang="en-US" sz="1600" smtClean="0"/>
              <a:t>は「横断的関心事の分離（</a:t>
            </a:r>
            <a:r>
              <a:rPr lang="en-US" altLang="ja-JP" sz="1600" smtClean="0"/>
              <a:t>Separation Of Cross-Cutting Concerns</a:t>
            </a:r>
            <a:r>
              <a:rPr lang="ja-JP" altLang="en-US" sz="1600" smtClean="0"/>
              <a:t>）」を行うものだといわれています。この「関心事」とは大ざっぱにいうと「ひとまとまりの処理」であり、また「横断的」とは「複数のモジュールに散在する状態」を指します。つまり「横断的関心事の分離」という言葉は、本来</a:t>
            </a:r>
            <a:r>
              <a:rPr lang="en-US" altLang="ja-JP" sz="1600" smtClean="0"/>
              <a:t>1</a:t>
            </a:r>
            <a:r>
              <a:rPr lang="ja-JP" altLang="en-US" sz="1600" smtClean="0"/>
              <a:t>カ所で定義されるべき「ひとまとまりの処理」が複数のモジュールにまたがって存在している状態であるため、それらの処理を抜き出して別途定義するべきであることを表しています。</a:t>
            </a:r>
            <a:endParaRPr lang="en-US" altLang="ja-JP" sz="1600" smtClean="0"/>
          </a:p>
        </p:txBody>
      </p:sp>
      <p:pic>
        <p:nvPicPr>
          <p:cNvPr id="15364" name="図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3357563"/>
            <a:ext cx="6770687"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タイトル 1"/>
          <p:cNvSpPr>
            <a:spLocks noGrp="1"/>
          </p:cNvSpPr>
          <p:nvPr>
            <p:ph type="title"/>
          </p:nvPr>
        </p:nvSpPr>
        <p:spPr>
          <a:xfrm>
            <a:off x="457200" y="457200"/>
            <a:ext cx="8229600" cy="523875"/>
          </a:xfrm>
        </p:spPr>
        <p:txBody>
          <a:bodyPr/>
          <a:lstStyle/>
          <a:p>
            <a:pPr eaLnBrk="1" hangingPunct="1"/>
            <a:r>
              <a:rPr lang="ja-JP" altLang="en-US" sz="2800" smtClean="0"/>
              <a:t>知るべき知識</a:t>
            </a:r>
            <a:endParaRPr lang="en-US" altLang="ja-JP" sz="2800" smtClean="0"/>
          </a:p>
        </p:txBody>
      </p:sp>
      <p:sp>
        <p:nvSpPr>
          <p:cNvPr id="16387" name="コンテンツ プレースホルダー 2"/>
          <p:cNvSpPr>
            <a:spLocks noGrp="1"/>
          </p:cNvSpPr>
          <p:nvPr>
            <p:ph idx="1"/>
          </p:nvPr>
        </p:nvSpPr>
        <p:spPr>
          <a:xfrm>
            <a:off x="457200" y="1125538"/>
            <a:ext cx="8229600" cy="4741862"/>
          </a:xfrm>
        </p:spPr>
        <p:txBody>
          <a:bodyPr/>
          <a:lstStyle/>
          <a:p>
            <a:pPr eaLnBrk="1" hangingPunct="1"/>
            <a:r>
              <a:rPr lang="ja-JP" altLang="en-US" sz="2000" smtClean="0"/>
              <a:t>ＳｐｒｉｎｇＭＶＣ</a:t>
            </a:r>
            <a:endParaRPr lang="en-US" altLang="ja-JP" sz="2000" smtClean="0"/>
          </a:p>
          <a:p>
            <a:pPr lvl="1" eaLnBrk="1" hangingPunct="1"/>
            <a:r>
              <a:rPr lang="en-US" altLang="ja-JP" sz="1600" smtClean="0"/>
              <a:t>WEB</a:t>
            </a:r>
            <a:r>
              <a:rPr lang="ja-JP" altLang="en-US" sz="1600" smtClean="0"/>
              <a:t>アプリ全体から見た</a:t>
            </a:r>
            <a:r>
              <a:rPr lang="en-US" altLang="ja-JP" sz="1600" smtClean="0"/>
              <a:t>SpringMVC</a:t>
            </a:r>
            <a:r>
              <a:rPr lang="ja-JP" altLang="en-US" sz="1600" smtClean="0"/>
              <a:t>の役割分担</a:t>
            </a:r>
            <a:endParaRPr lang="en-US" altLang="ja-JP" sz="1600" smtClean="0"/>
          </a:p>
          <a:p>
            <a:pPr lvl="1" eaLnBrk="1" hangingPunct="1"/>
            <a:r>
              <a:rPr lang="en-US" altLang="ja-JP" sz="1600" smtClean="0"/>
              <a:t>Spring MVC</a:t>
            </a:r>
            <a:r>
              <a:rPr lang="ja-JP" altLang="en-US" sz="1600" smtClean="0"/>
              <a:t>は、青い点線で囲った部分、つまり、プレゼンテーション層の部分を扱います。ちなみに、通常、プログラマーが自作するのは上記の</a:t>
            </a:r>
            <a:r>
              <a:rPr lang="en-US" altLang="ja-JP" sz="1600" smtClean="0"/>
              <a:t>Controller</a:t>
            </a:r>
            <a:r>
              <a:rPr lang="ja-JP" altLang="en-US" sz="1600" smtClean="0"/>
              <a:t>の部分です。俯瞰して森を見てしまうと、実は他の</a:t>
            </a:r>
            <a:r>
              <a:rPr lang="en-US" altLang="ja-JP" sz="1600" smtClean="0"/>
              <a:t>WEB</a:t>
            </a:r>
            <a:r>
              <a:rPr lang="ja-JP" altLang="en-US" sz="1600" smtClean="0"/>
              <a:t>フレームワークとあまり変わりません。しかし、</a:t>
            </a:r>
            <a:r>
              <a:rPr lang="en-US" altLang="ja-JP" sz="1600" smtClean="0"/>
              <a:t>URL</a:t>
            </a:r>
            <a:r>
              <a:rPr lang="ja-JP" altLang="en-US" sz="1600" smtClean="0"/>
              <a:t>と画面処理のマッピング方法や、パラメタのモデルへの変換方法などが異なります。</a:t>
            </a:r>
          </a:p>
        </p:txBody>
      </p:sp>
      <p:pic>
        <p:nvPicPr>
          <p:cNvPr id="16388" name="図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7088" y="3357563"/>
            <a:ext cx="7720012"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タイトル 1"/>
          <p:cNvSpPr>
            <a:spLocks noGrp="1"/>
          </p:cNvSpPr>
          <p:nvPr>
            <p:ph type="title"/>
          </p:nvPr>
        </p:nvSpPr>
        <p:spPr>
          <a:xfrm>
            <a:off x="457200" y="457200"/>
            <a:ext cx="8229600" cy="523875"/>
          </a:xfrm>
        </p:spPr>
        <p:txBody>
          <a:bodyPr/>
          <a:lstStyle/>
          <a:p>
            <a:pPr eaLnBrk="1" hangingPunct="1"/>
            <a:r>
              <a:rPr lang="ja-JP" altLang="en-US" sz="2800" smtClean="0"/>
              <a:t>知るべき知識</a:t>
            </a:r>
            <a:endParaRPr lang="en-US" altLang="ja-JP" sz="2800" smtClean="0"/>
          </a:p>
        </p:txBody>
      </p:sp>
      <p:sp>
        <p:nvSpPr>
          <p:cNvPr id="17411" name="コンテンツ プレースホルダー 2"/>
          <p:cNvSpPr>
            <a:spLocks noGrp="1"/>
          </p:cNvSpPr>
          <p:nvPr>
            <p:ph idx="1"/>
          </p:nvPr>
        </p:nvSpPr>
        <p:spPr>
          <a:xfrm>
            <a:off x="457200" y="1125538"/>
            <a:ext cx="8229600" cy="4741862"/>
          </a:xfrm>
        </p:spPr>
        <p:txBody>
          <a:bodyPr/>
          <a:lstStyle/>
          <a:p>
            <a:pPr eaLnBrk="1" hangingPunct="1"/>
            <a:r>
              <a:rPr lang="ja-JP" altLang="en-US" sz="2000" smtClean="0"/>
              <a:t>ＳｐｒｉｎｇＭＶＣ</a:t>
            </a:r>
            <a:endParaRPr lang="en-US" altLang="ja-JP" sz="2000" smtClean="0"/>
          </a:p>
          <a:p>
            <a:pPr lvl="1" eaLnBrk="1" hangingPunct="1"/>
            <a:r>
              <a:rPr lang="en-US" altLang="ja-JP" sz="1600" smtClean="0"/>
              <a:t>Spring MVC </a:t>
            </a:r>
            <a:r>
              <a:rPr lang="ja-JP" altLang="en-US" sz="1600" smtClean="0"/>
              <a:t>の処理フロー</a:t>
            </a:r>
            <a:endParaRPr lang="en-US" altLang="ja-JP" sz="1600" smtClean="0"/>
          </a:p>
        </p:txBody>
      </p:sp>
      <p:pic>
        <p:nvPicPr>
          <p:cNvPr id="17412" name="図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7350" y="1844675"/>
            <a:ext cx="8648700"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タイトル 1"/>
          <p:cNvSpPr>
            <a:spLocks noGrp="1"/>
          </p:cNvSpPr>
          <p:nvPr>
            <p:ph type="title"/>
          </p:nvPr>
        </p:nvSpPr>
        <p:spPr>
          <a:xfrm>
            <a:off x="457200" y="457200"/>
            <a:ext cx="8229600" cy="523875"/>
          </a:xfrm>
        </p:spPr>
        <p:txBody>
          <a:bodyPr/>
          <a:lstStyle/>
          <a:p>
            <a:pPr eaLnBrk="1" hangingPunct="1"/>
            <a:r>
              <a:rPr lang="ja-JP" altLang="en-US" sz="2800" smtClean="0"/>
              <a:t>知るべき知識</a:t>
            </a:r>
            <a:endParaRPr lang="en-US" altLang="ja-JP" sz="2800" smtClean="0"/>
          </a:p>
        </p:txBody>
      </p:sp>
      <p:sp>
        <p:nvSpPr>
          <p:cNvPr id="19459" name="コンテンツ プレースホルダー 2"/>
          <p:cNvSpPr>
            <a:spLocks noGrp="1"/>
          </p:cNvSpPr>
          <p:nvPr>
            <p:ph idx="1"/>
          </p:nvPr>
        </p:nvSpPr>
        <p:spPr>
          <a:xfrm>
            <a:off x="457200" y="1125538"/>
            <a:ext cx="8229600" cy="4741862"/>
          </a:xfrm>
        </p:spPr>
        <p:txBody>
          <a:bodyPr/>
          <a:lstStyle/>
          <a:p>
            <a:pPr eaLnBrk="1" hangingPunct="1"/>
            <a:r>
              <a:rPr lang="ja-JP" altLang="en-US" sz="2000" smtClean="0"/>
              <a:t>アノテーション</a:t>
            </a:r>
            <a:endParaRPr lang="en-US" altLang="ja-JP" sz="1600" smtClean="0"/>
          </a:p>
        </p:txBody>
      </p:sp>
      <p:graphicFrame>
        <p:nvGraphicFramePr>
          <p:cNvPr id="3" name="表 2"/>
          <p:cNvGraphicFramePr>
            <a:graphicFrameLocks noGrp="1"/>
          </p:cNvGraphicFramePr>
          <p:nvPr/>
        </p:nvGraphicFramePr>
        <p:xfrm>
          <a:off x="107950" y="1557338"/>
          <a:ext cx="8928100" cy="4967287"/>
        </p:xfrm>
        <a:graphic>
          <a:graphicData uri="http://schemas.openxmlformats.org/drawingml/2006/table">
            <a:tbl>
              <a:tblPr firstRow="1" bandRow="1">
                <a:tableStyleId>{00A15C55-8517-42AA-B614-E9B94910E393}</a:tableStyleId>
              </a:tblPr>
              <a:tblGrid>
                <a:gridCol w="1296014">
                  <a:extLst>
                    <a:ext uri="{9D8B030D-6E8A-4147-A177-3AD203B41FA5}">
                      <a16:colId xmlns:a16="http://schemas.microsoft.com/office/drawing/2014/main" val="2769659882"/>
                    </a:ext>
                  </a:extLst>
                </a:gridCol>
                <a:gridCol w="3600040">
                  <a:extLst>
                    <a:ext uri="{9D8B030D-6E8A-4147-A177-3AD203B41FA5}">
                      <a16:colId xmlns:a16="http://schemas.microsoft.com/office/drawing/2014/main" val="3234268261"/>
                    </a:ext>
                  </a:extLst>
                </a:gridCol>
                <a:gridCol w="1255325">
                  <a:extLst>
                    <a:ext uri="{9D8B030D-6E8A-4147-A177-3AD203B41FA5}">
                      <a16:colId xmlns:a16="http://schemas.microsoft.com/office/drawing/2014/main" val="3867308681"/>
                    </a:ext>
                  </a:extLst>
                </a:gridCol>
                <a:gridCol w="2776720">
                  <a:extLst>
                    <a:ext uri="{9D8B030D-6E8A-4147-A177-3AD203B41FA5}">
                      <a16:colId xmlns:a16="http://schemas.microsoft.com/office/drawing/2014/main" val="1099193431"/>
                    </a:ext>
                  </a:extLst>
                </a:gridCol>
              </a:tblGrid>
              <a:tr h="292834">
                <a:tc>
                  <a:txBody>
                    <a:bodyPr/>
                    <a:lstStyle/>
                    <a:p>
                      <a:r>
                        <a:rPr kumimoji="1" lang="ja-JP" altLang="en-US" sz="900" dirty="0" smtClean="0"/>
                        <a:t>アノテーション</a:t>
                      </a:r>
                      <a:endParaRPr kumimoji="1" lang="ja-JP" altLang="en-US" sz="900" dirty="0"/>
                    </a:p>
                  </a:txBody>
                  <a:tcPr marL="91431" marR="91431" marT="45708" marB="45708"/>
                </a:tc>
                <a:tc>
                  <a:txBody>
                    <a:bodyPr/>
                    <a:lstStyle/>
                    <a:p>
                      <a:r>
                        <a:rPr kumimoji="1" lang="ja-JP" altLang="en-US" sz="900" dirty="0" smtClean="0"/>
                        <a:t>内容</a:t>
                      </a:r>
                      <a:endParaRPr kumimoji="1" lang="ja-JP" altLang="en-US" sz="900" dirty="0"/>
                    </a:p>
                  </a:txBody>
                  <a:tcPr marL="91431" marR="91431" marT="45708" marB="45708"/>
                </a:tc>
                <a:tc>
                  <a:txBody>
                    <a:bodyPr/>
                    <a:lstStyle/>
                    <a:p>
                      <a:r>
                        <a:rPr kumimoji="1" lang="ja-JP" altLang="en-US" sz="900" dirty="0" smtClean="0"/>
                        <a:t>アノテーション</a:t>
                      </a:r>
                      <a:endParaRPr kumimoji="1" lang="ja-JP" altLang="en-US" sz="900" dirty="0"/>
                    </a:p>
                  </a:txBody>
                  <a:tcPr marL="91431" marR="91431" marT="45708" marB="45708"/>
                </a:tc>
                <a:tc>
                  <a:txBody>
                    <a:bodyPr/>
                    <a:lstStyle/>
                    <a:p>
                      <a:r>
                        <a:rPr kumimoji="1" lang="ja-JP" altLang="en-US" sz="900" dirty="0" smtClean="0"/>
                        <a:t>内容</a:t>
                      </a:r>
                      <a:endParaRPr kumimoji="1" lang="ja-JP" altLang="en-US" sz="900" dirty="0"/>
                    </a:p>
                  </a:txBody>
                  <a:tcPr marL="91431" marR="91431" marT="45708" marB="45708"/>
                </a:tc>
                <a:extLst>
                  <a:ext uri="{0D108BD9-81ED-4DB2-BD59-A6C34878D82A}">
                    <a16:rowId xmlns:a16="http://schemas.microsoft.com/office/drawing/2014/main" val="692150165"/>
                  </a:ext>
                </a:extLst>
              </a:tr>
              <a:tr h="389538">
                <a:tc>
                  <a:txBody>
                    <a:bodyPr/>
                    <a:lstStyle/>
                    <a:p>
                      <a:r>
                        <a:rPr kumimoji="1" lang="en-US" altLang="ja-JP" sz="900" dirty="0" smtClean="0"/>
                        <a:t>@</a:t>
                      </a:r>
                      <a:r>
                        <a:rPr kumimoji="1" lang="en-US" altLang="ja-JP" sz="900" dirty="0" err="1" smtClean="0"/>
                        <a:t>Autowired</a:t>
                      </a:r>
                      <a:endParaRPr kumimoji="1" lang="ja-JP" altLang="en-US" sz="900" dirty="0"/>
                    </a:p>
                  </a:txBody>
                  <a:tcPr marL="91431" marR="91431" marT="45708" marB="45708"/>
                </a:tc>
                <a:tc>
                  <a:txBody>
                    <a:bodyPr/>
                    <a:lstStyle/>
                    <a:p>
                      <a:r>
                        <a:rPr kumimoji="1" lang="en-US" altLang="ja-JP" sz="900" dirty="0" smtClean="0"/>
                        <a:t>Dependency Injection</a:t>
                      </a:r>
                      <a:r>
                        <a:rPr kumimoji="1" lang="ja-JP" altLang="en-US" sz="900" dirty="0" smtClean="0"/>
                        <a:t>のために使う。</a:t>
                      </a:r>
                      <a:endParaRPr kumimoji="1" lang="ja-JP" altLang="en-US" sz="900" dirty="0"/>
                    </a:p>
                  </a:txBody>
                  <a:tcPr marL="91431" marR="91431" marT="45708" marB="45708"/>
                </a:tc>
                <a:tc>
                  <a:txBody>
                    <a:bodyPr/>
                    <a:lstStyle/>
                    <a:p>
                      <a:r>
                        <a:rPr lang="en-US" altLang="ja-JP" sz="900" dirty="0" smtClean="0"/>
                        <a:t>@</a:t>
                      </a:r>
                      <a:r>
                        <a:rPr lang="en-US" altLang="ja-JP" sz="900" dirty="0" err="1" smtClean="0"/>
                        <a:t>ConfigurationProperties</a:t>
                      </a:r>
                      <a:endParaRPr lang="ja-JP" altLang="en-US" sz="900" dirty="0"/>
                    </a:p>
                  </a:txBody>
                  <a:tcPr marL="91431" marR="91431" marT="45708" marB="45708"/>
                </a:tc>
                <a:tc>
                  <a:txBody>
                    <a:bodyPr/>
                    <a:lstStyle/>
                    <a:p>
                      <a:r>
                        <a:rPr lang="en-US" altLang="ja-JP" sz="900" dirty="0" err="1" smtClean="0"/>
                        <a:t>application.properties</a:t>
                      </a:r>
                      <a:r>
                        <a:rPr lang="ja-JP" altLang="en-US" sz="900" dirty="0" smtClean="0"/>
                        <a:t>に独自の値を定義できる。</a:t>
                      </a:r>
                      <a:endParaRPr lang="ja-JP" altLang="en-US" sz="900" dirty="0"/>
                    </a:p>
                  </a:txBody>
                  <a:tcPr marL="91431" marR="91431" marT="45708" marB="45708"/>
                </a:tc>
                <a:extLst>
                  <a:ext uri="{0D108BD9-81ED-4DB2-BD59-A6C34878D82A}">
                    <a16:rowId xmlns:a16="http://schemas.microsoft.com/office/drawing/2014/main" val="2909273579"/>
                  </a:ext>
                </a:extLst>
              </a:tr>
              <a:tr h="389538">
                <a:tc>
                  <a:txBody>
                    <a:bodyPr/>
                    <a:lstStyle/>
                    <a:p>
                      <a:r>
                        <a:rPr kumimoji="1" lang="en-US" altLang="ja-JP" sz="900" dirty="0" smtClean="0"/>
                        <a:t>@Bean</a:t>
                      </a:r>
                      <a:endParaRPr kumimoji="1" lang="ja-JP" altLang="en-US" sz="900" dirty="0"/>
                    </a:p>
                  </a:txBody>
                  <a:tcPr marL="91431" marR="91431" marT="45708" marB="45708"/>
                </a:tc>
                <a:tc>
                  <a:txBody>
                    <a:bodyPr/>
                    <a:lstStyle/>
                    <a:p>
                      <a:r>
                        <a:rPr kumimoji="1" lang="ja-JP" altLang="en-US" sz="900" dirty="0" smtClean="0"/>
                        <a:t>クラスのインスタンス生成に使用するメソッドを対応付けるためのもの。</a:t>
                      </a:r>
                      <a:r>
                        <a:rPr kumimoji="1" lang="en-US" altLang="ja-JP" sz="900" dirty="0" smtClean="0"/>
                        <a:t>@</a:t>
                      </a:r>
                      <a:r>
                        <a:rPr kumimoji="1" lang="en-US" altLang="ja-JP" sz="900" dirty="0" err="1" smtClean="0"/>
                        <a:t>Autowired</a:t>
                      </a:r>
                      <a:r>
                        <a:rPr kumimoji="1" lang="ja-JP" altLang="en-US" sz="900" dirty="0" smtClean="0"/>
                        <a:t>でインスタンスを生成するとき、このメソッドが使われる。</a:t>
                      </a:r>
                      <a:endParaRPr kumimoji="1" lang="ja-JP" altLang="en-US" sz="900" dirty="0"/>
                    </a:p>
                  </a:txBody>
                  <a:tcPr marL="91431" marR="91431" marT="45708" marB="45708"/>
                </a:tc>
                <a:tc>
                  <a:txBody>
                    <a:bodyPr/>
                    <a:lstStyle/>
                    <a:p>
                      <a:r>
                        <a:rPr kumimoji="1" lang="en-US" altLang="ja-JP" sz="900" dirty="0" smtClean="0"/>
                        <a:t>@</a:t>
                      </a:r>
                      <a:r>
                        <a:rPr kumimoji="1" lang="en-US" altLang="ja-JP" sz="900" dirty="0" err="1" smtClean="0"/>
                        <a:t>EnableScheduling</a:t>
                      </a:r>
                      <a:r>
                        <a:rPr kumimoji="1" lang="en-US" altLang="ja-JP" sz="900" dirty="0" smtClean="0"/>
                        <a:t>, @Scheduled</a:t>
                      </a:r>
                      <a:endParaRPr kumimoji="1" lang="ja-JP" altLang="en-US" sz="900" dirty="0"/>
                    </a:p>
                  </a:txBody>
                  <a:tcPr marL="91431" marR="91431" marT="45708" marB="45708"/>
                </a:tc>
                <a:tc>
                  <a:txBody>
                    <a:bodyPr/>
                    <a:lstStyle/>
                    <a:p>
                      <a:r>
                        <a:rPr kumimoji="1" lang="en-US" altLang="ja-JP" sz="900" dirty="0" smtClean="0"/>
                        <a:t>Linux</a:t>
                      </a:r>
                      <a:r>
                        <a:rPr kumimoji="1" lang="ja-JP" altLang="en-US" sz="900" dirty="0" smtClean="0"/>
                        <a:t>の</a:t>
                      </a:r>
                      <a:r>
                        <a:rPr kumimoji="1" lang="en-US" altLang="ja-JP" sz="900" dirty="0" err="1" smtClean="0"/>
                        <a:t>cron</a:t>
                      </a:r>
                      <a:r>
                        <a:rPr kumimoji="1" lang="ja-JP" altLang="en-US" sz="900" dirty="0" err="1" smtClean="0"/>
                        <a:t>のような</a:t>
                      </a:r>
                      <a:r>
                        <a:rPr kumimoji="1" lang="ja-JP" altLang="en-US" sz="900" dirty="0" smtClean="0"/>
                        <a:t>書式で、スケジューリングされたメソッド実行を実装できる。</a:t>
                      </a:r>
                      <a:endParaRPr kumimoji="1" lang="ja-JP" altLang="en-US" sz="900" dirty="0"/>
                    </a:p>
                  </a:txBody>
                  <a:tcPr marL="91431" marR="91431" marT="45708" marB="45708"/>
                </a:tc>
                <a:extLst>
                  <a:ext uri="{0D108BD9-81ED-4DB2-BD59-A6C34878D82A}">
                    <a16:rowId xmlns:a16="http://schemas.microsoft.com/office/drawing/2014/main" val="2425272690"/>
                  </a:ext>
                </a:extLst>
              </a:tr>
              <a:tr h="389538">
                <a:tc>
                  <a:txBody>
                    <a:bodyPr/>
                    <a:lstStyle/>
                    <a:p>
                      <a:r>
                        <a:rPr kumimoji="1" lang="en-US" altLang="ja-JP" sz="900" dirty="0" smtClean="0"/>
                        <a:t>@Component</a:t>
                      </a:r>
                      <a:endParaRPr kumimoji="1" lang="ja-JP" altLang="en-US" sz="900" dirty="0"/>
                    </a:p>
                  </a:txBody>
                  <a:tcPr marL="91431" marR="91431" marT="45708" marB="45708"/>
                </a:tc>
                <a:tc>
                  <a:txBody>
                    <a:bodyPr/>
                    <a:lstStyle/>
                    <a:p>
                      <a:r>
                        <a:rPr kumimoji="1" lang="en-US" altLang="ja-JP" sz="900" dirty="0" smtClean="0"/>
                        <a:t>Dependency Injection</a:t>
                      </a:r>
                      <a:r>
                        <a:rPr kumimoji="1" lang="ja-JP" altLang="en-US" sz="900" dirty="0" smtClean="0"/>
                        <a:t>して使いたいクラスに付与する。</a:t>
                      </a:r>
                      <a:endParaRPr kumimoji="1" lang="ja-JP" altLang="en-US" sz="900" dirty="0"/>
                    </a:p>
                  </a:txBody>
                  <a:tcPr marL="91431" marR="91431" marT="45708" marB="45708"/>
                </a:tc>
                <a:tc>
                  <a:txBody>
                    <a:bodyPr/>
                    <a:lstStyle/>
                    <a:p>
                      <a:r>
                        <a:rPr kumimoji="1" lang="en-US" altLang="ja-JP" sz="900" dirty="0" smtClean="0"/>
                        <a:t>@</a:t>
                      </a:r>
                      <a:r>
                        <a:rPr kumimoji="1" lang="en-US" altLang="ja-JP" sz="900" dirty="0" err="1" smtClean="0"/>
                        <a:t>EnableRetry</a:t>
                      </a:r>
                      <a:r>
                        <a:rPr kumimoji="1" lang="en-US" altLang="ja-JP" sz="900" dirty="0" smtClean="0"/>
                        <a:t>, @</a:t>
                      </a:r>
                      <a:r>
                        <a:rPr kumimoji="1" lang="en-US" altLang="ja-JP" sz="900" dirty="0" err="1" smtClean="0"/>
                        <a:t>Retryable</a:t>
                      </a:r>
                      <a:endParaRPr kumimoji="1" lang="ja-JP" altLang="en-US" sz="900" dirty="0"/>
                    </a:p>
                  </a:txBody>
                  <a:tcPr marL="91431" marR="91431" marT="45708" marB="45708"/>
                </a:tc>
                <a:tc>
                  <a:txBody>
                    <a:bodyPr/>
                    <a:lstStyle/>
                    <a:p>
                      <a:r>
                        <a:rPr kumimoji="1" lang="ja-JP" altLang="en-US" sz="900" dirty="0" smtClean="0"/>
                        <a:t>エラーのリトライ処理を実装できる。</a:t>
                      </a:r>
                      <a:endParaRPr kumimoji="1" lang="ja-JP" altLang="en-US" sz="900" dirty="0"/>
                    </a:p>
                  </a:txBody>
                  <a:tcPr marL="91431" marR="91431" marT="45708" marB="45708"/>
                </a:tc>
                <a:extLst>
                  <a:ext uri="{0D108BD9-81ED-4DB2-BD59-A6C34878D82A}">
                    <a16:rowId xmlns:a16="http://schemas.microsoft.com/office/drawing/2014/main" val="1734994965"/>
                  </a:ext>
                </a:extLst>
              </a:tr>
              <a:tr h="535614">
                <a:tc>
                  <a:txBody>
                    <a:bodyPr/>
                    <a:lstStyle/>
                    <a:p>
                      <a:r>
                        <a:rPr kumimoji="1" lang="en-US" altLang="ja-JP" sz="900" dirty="0" smtClean="0"/>
                        <a:t>@Configuration</a:t>
                      </a:r>
                      <a:endParaRPr kumimoji="1" lang="ja-JP" altLang="en-US" sz="900" dirty="0"/>
                    </a:p>
                  </a:txBody>
                  <a:tcPr marL="91431" marR="91431" marT="45708" marB="45708"/>
                </a:tc>
                <a:tc>
                  <a:txBody>
                    <a:bodyPr/>
                    <a:lstStyle/>
                    <a:p>
                      <a:r>
                        <a:rPr kumimoji="1" lang="en-US" altLang="ja-JP" sz="900" dirty="0" smtClean="0"/>
                        <a:t>Spring</a:t>
                      </a:r>
                      <a:r>
                        <a:rPr kumimoji="1" lang="ja-JP" altLang="en-US" sz="900" dirty="0" smtClean="0"/>
                        <a:t>だと</a:t>
                      </a:r>
                      <a:r>
                        <a:rPr kumimoji="1" lang="en-US" altLang="ja-JP" sz="900" dirty="0" smtClean="0"/>
                        <a:t>XML</a:t>
                      </a:r>
                      <a:r>
                        <a:rPr kumimoji="1" lang="ja-JP" altLang="en-US" sz="900" dirty="0" smtClean="0"/>
                        <a:t>で書くような設定をソースで書く場合、クラスに付与する。</a:t>
                      </a:r>
                      <a:endParaRPr kumimoji="1" lang="ja-JP" altLang="en-US" sz="900" dirty="0"/>
                    </a:p>
                  </a:txBody>
                  <a:tcPr marL="91431" marR="91431" marT="45708" marB="45708"/>
                </a:tc>
                <a:tc>
                  <a:txBody>
                    <a:bodyPr/>
                    <a:lstStyle/>
                    <a:p>
                      <a:r>
                        <a:rPr kumimoji="1" lang="en-US" altLang="ja-JP" sz="900" dirty="0" smtClean="0"/>
                        <a:t>@Validated</a:t>
                      </a:r>
                      <a:endParaRPr kumimoji="1" lang="ja-JP" altLang="en-US" sz="900" dirty="0"/>
                    </a:p>
                  </a:txBody>
                  <a:tcPr marL="91431" marR="91431" marT="45708" marB="45708"/>
                </a:tc>
                <a:tc>
                  <a:txBody>
                    <a:bodyPr/>
                    <a:lstStyle/>
                    <a:p>
                      <a:r>
                        <a:rPr kumimoji="1" lang="ja-JP" altLang="en-US" sz="900" dirty="0" smtClean="0"/>
                        <a:t>これを付けておくと自動的にバリデーションしてくれる。</a:t>
                      </a:r>
                    </a:p>
                    <a:p>
                      <a:r>
                        <a:rPr kumimoji="1" lang="en-US" altLang="ja-JP" sz="900" dirty="0" smtClean="0"/>
                        <a:t>URL</a:t>
                      </a:r>
                      <a:r>
                        <a:rPr kumimoji="1" lang="ja-JP" altLang="en-US" sz="900" dirty="0" smtClean="0"/>
                        <a:t>パラメータや、</a:t>
                      </a:r>
                      <a:r>
                        <a:rPr kumimoji="1" lang="en-US" altLang="ja-JP" sz="900" dirty="0" smtClean="0"/>
                        <a:t>@</a:t>
                      </a:r>
                      <a:r>
                        <a:rPr kumimoji="1" lang="en-US" altLang="ja-JP" sz="900" dirty="0" err="1" smtClean="0"/>
                        <a:t>ConfigurationProperties</a:t>
                      </a:r>
                      <a:r>
                        <a:rPr kumimoji="1" lang="ja-JP" altLang="en-US" sz="900" dirty="0" smtClean="0"/>
                        <a:t>で定義したフィールドをバリデーションする。</a:t>
                      </a:r>
                      <a:endParaRPr kumimoji="1" lang="ja-JP" altLang="en-US" sz="900" dirty="0"/>
                    </a:p>
                  </a:txBody>
                  <a:tcPr marL="91431" marR="91431" marT="45708" marB="45708"/>
                </a:tc>
                <a:extLst>
                  <a:ext uri="{0D108BD9-81ED-4DB2-BD59-A6C34878D82A}">
                    <a16:rowId xmlns:a16="http://schemas.microsoft.com/office/drawing/2014/main" val="3745311707"/>
                  </a:ext>
                </a:extLst>
              </a:tr>
              <a:tr h="535614">
                <a:tc>
                  <a:txBody>
                    <a:bodyPr/>
                    <a:lstStyle/>
                    <a:p>
                      <a:r>
                        <a:rPr kumimoji="1" lang="en-US" altLang="ja-JP" sz="900" dirty="0" smtClean="0"/>
                        <a:t>@Service</a:t>
                      </a:r>
                      <a:endParaRPr kumimoji="1" lang="ja-JP" altLang="en-US" sz="900" dirty="0"/>
                    </a:p>
                  </a:txBody>
                  <a:tcPr marL="91431" marR="91431" marT="45708" marB="45708"/>
                </a:tc>
                <a:tc>
                  <a:txBody>
                    <a:bodyPr/>
                    <a:lstStyle/>
                    <a:p>
                      <a:r>
                        <a:rPr kumimoji="1" lang="ja-JP" altLang="en-US" sz="900" dirty="0" smtClean="0"/>
                        <a:t>サービスクラスに付与する。現時点では、</a:t>
                      </a:r>
                      <a:r>
                        <a:rPr kumimoji="1" lang="en-US" altLang="ja-JP" sz="900" dirty="0" smtClean="0"/>
                        <a:t>@Component</a:t>
                      </a:r>
                      <a:r>
                        <a:rPr kumimoji="1" lang="ja-JP" altLang="en-US" sz="900" dirty="0" smtClean="0"/>
                        <a:t>とほぼ同じ役割と思ってよい。</a:t>
                      </a:r>
                      <a:endParaRPr kumimoji="1" lang="ja-JP" altLang="en-US" sz="900" dirty="0"/>
                    </a:p>
                  </a:txBody>
                  <a:tcPr marL="91431" marR="91431"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smtClean="0"/>
                        <a:t>@</a:t>
                      </a:r>
                      <a:r>
                        <a:rPr kumimoji="1" lang="en-US" altLang="ja-JP" sz="900" dirty="0" err="1" smtClean="0"/>
                        <a:t>RequestMapping</a:t>
                      </a:r>
                      <a:r>
                        <a:rPr kumimoji="1" lang="en-US" altLang="ja-JP" sz="900" dirty="0" smtClean="0"/>
                        <a:t>, @</a:t>
                      </a:r>
                      <a:r>
                        <a:rPr kumimoji="1" lang="en-US" altLang="ja-JP" sz="900" dirty="0" err="1" smtClean="0"/>
                        <a:t>GetMapping</a:t>
                      </a:r>
                      <a:r>
                        <a:rPr kumimoji="1" lang="en-US" altLang="ja-JP" sz="900" dirty="0" smtClean="0"/>
                        <a:t>, @</a:t>
                      </a:r>
                      <a:r>
                        <a:rPr kumimoji="1" lang="en-US" altLang="ja-JP" sz="900" dirty="0" err="1" smtClean="0"/>
                        <a:t>PostMapping</a:t>
                      </a:r>
                      <a:r>
                        <a:rPr kumimoji="1" lang="en-US" altLang="ja-JP" sz="900" dirty="0" smtClean="0"/>
                        <a:t> </a:t>
                      </a:r>
                      <a:endParaRPr kumimoji="1" lang="ja-JP" altLang="en-US" sz="900" dirty="0"/>
                    </a:p>
                  </a:txBody>
                  <a:tcPr marL="91431" marR="91431"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smtClean="0"/>
                        <a:t>URL</a:t>
                      </a:r>
                      <a:r>
                        <a:rPr kumimoji="1" lang="ja-JP" altLang="en-US" sz="900" dirty="0" smtClean="0"/>
                        <a:t>に対する</a:t>
                      </a:r>
                      <a:r>
                        <a:rPr kumimoji="1" lang="en-US" altLang="ja-JP" sz="900" dirty="0" smtClean="0"/>
                        <a:t>HTTP</a:t>
                      </a:r>
                      <a:r>
                        <a:rPr kumimoji="1" lang="ja-JP" altLang="en-US" sz="900" dirty="0" smtClean="0"/>
                        <a:t>リクエストを、メソッドに対応付けるために付与する。</a:t>
                      </a:r>
                    </a:p>
                  </a:txBody>
                  <a:tcPr marL="91431" marR="91431" marT="45708" marB="45708"/>
                </a:tc>
                <a:extLst>
                  <a:ext uri="{0D108BD9-81ED-4DB2-BD59-A6C34878D82A}">
                    <a16:rowId xmlns:a16="http://schemas.microsoft.com/office/drawing/2014/main" val="4279680325"/>
                  </a:ext>
                </a:extLst>
              </a:tr>
              <a:tr h="535614">
                <a:tc>
                  <a:txBody>
                    <a:bodyPr/>
                    <a:lstStyle/>
                    <a:p>
                      <a:r>
                        <a:rPr kumimoji="1" lang="en-US" altLang="ja-JP" sz="900" dirty="0" smtClean="0"/>
                        <a:t>@Transactional</a:t>
                      </a:r>
                      <a:endParaRPr kumimoji="1" lang="ja-JP" altLang="en-US" sz="900" dirty="0"/>
                    </a:p>
                  </a:txBody>
                  <a:tcPr marL="91431" marR="91431" marT="45708" marB="45708"/>
                </a:tc>
                <a:tc>
                  <a:txBody>
                    <a:bodyPr/>
                    <a:lstStyle/>
                    <a:p>
                      <a:r>
                        <a:rPr kumimoji="1" lang="ja-JP" altLang="en-US" sz="900" dirty="0" smtClean="0"/>
                        <a:t>トランザクション境界を定義するために使う。</a:t>
                      </a:r>
                    </a:p>
                    <a:p>
                      <a:r>
                        <a:rPr kumimoji="1" lang="ja-JP" altLang="en-US" sz="900" dirty="0" smtClean="0"/>
                        <a:t>どこでも使うことはできるが、制約や分かりやすさ等の面から、サービスクラスにつけると良い。</a:t>
                      </a:r>
                      <a:endParaRPr kumimoji="1" lang="ja-JP" altLang="en-US" sz="900" dirty="0"/>
                    </a:p>
                  </a:txBody>
                  <a:tcPr marL="91431" marR="91431" marT="45708" marB="45708"/>
                </a:tc>
                <a:tc>
                  <a:txBody>
                    <a:bodyPr/>
                    <a:lstStyle/>
                    <a:p>
                      <a:r>
                        <a:rPr kumimoji="1" lang="en-US" altLang="ja-JP" sz="900" dirty="0" smtClean="0"/>
                        <a:t>@</a:t>
                      </a:r>
                      <a:r>
                        <a:rPr kumimoji="1" lang="en-US" altLang="ja-JP" sz="900" dirty="0" err="1" smtClean="0"/>
                        <a:t>ModelAttribute</a:t>
                      </a:r>
                      <a:endParaRPr kumimoji="1" lang="en-US" altLang="ja-JP" sz="900" dirty="0" smtClean="0"/>
                    </a:p>
                  </a:txBody>
                  <a:tcPr marL="91431" marR="91431"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smtClean="0"/>
                        <a:t>メソッドの戻り値を、</a:t>
                      </a:r>
                      <a:r>
                        <a:rPr kumimoji="1" lang="en-US" altLang="ja-JP" sz="900" dirty="0" err="1" smtClean="0"/>
                        <a:t>Thymeleaf</a:t>
                      </a:r>
                      <a:r>
                        <a:rPr kumimoji="1" lang="ja-JP" altLang="en-US" sz="900" dirty="0" smtClean="0"/>
                        <a:t>で使用する変数へ対応付ける。</a:t>
                      </a:r>
                    </a:p>
                  </a:txBody>
                  <a:tcPr marL="91431" marR="91431" marT="45708" marB="45708"/>
                </a:tc>
                <a:extLst>
                  <a:ext uri="{0D108BD9-81ED-4DB2-BD59-A6C34878D82A}">
                    <a16:rowId xmlns:a16="http://schemas.microsoft.com/office/drawing/2014/main" val="2262808044"/>
                  </a:ext>
                </a:extLst>
              </a:tr>
              <a:tr h="535614">
                <a:tc>
                  <a:txBody>
                    <a:bodyPr/>
                    <a:lstStyle/>
                    <a:p>
                      <a:r>
                        <a:rPr kumimoji="1" lang="en-US" altLang="ja-JP" sz="900" dirty="0" smtClean="0"/>
                        <a:t>@</a:t>
                      </a:r>
                      <a:r>
                        <a:rPr kumimoji="1" lang="en-US" altLang="ja-JP" sz="900" dirty="0" err="1" smtClean="0"/>
                        <a:t>RestController</a:t>
                      </a:r>
                      <a:endParaRPr kumimoji="1" lang="ja-JP" altLang="en-US" sz="900" dirty="0"/>
                    </a:p>
                  </a:txBody>
                  <a:tcPr marL="91431" marR="91431" marT="45708" marB="45708"/>
                </a:tc>
                <a:tc>
                  <a:txBody>
                    <a:bodyPr/>
                    <a:lstStyle/>
                    <a:p>
                      <a:r>
                        <a:rPr kumimoji="1" lang="en-US" altLang="ja-JP" sz="900" dirty="0" smtClean="0"/>
                        <a:t>API</a:t>
                      </a:r>
                      <a:r>
                        <a:rPr kumimoji="1" lang="ja-JP" altLang="en-US" sz="900" dirty="0" smtClean="0"/>
                        <a:t>のコントローラに付与する。</a:t>
                      </a:r>
                    </a:p>
                    <a:p>
                      <a:r>
                        <a:rPr kumimoji="1" lang="ja-JP" altLang="en-US" sz="900" dirty="0" smtClean="0"/>
                        <a:t>このコントローラでは、戻り値を</a:t>
                      </a:r>
                      <a:r>
                        <a:rPr kumimoji="1" lang="en-US" altLang="ja-JP" sz="900" dirty="0" smtClean="0"/>
                        <a:t>String</a:t>
                      </a:r>
                      <a:r>
                        <a:rPr kumimoji="1" lang="ja-JP" altLang="en-US" sz="900" dirty="0" smtClean="0"/>
                        <a:t>にしたものがそのままクライアントへのレスポンスとなる。</a:t>
                      </a:r>
                    </a:p>
                  </a:txBody>
                  <a:tcPr marL="91431" marR="91431" marT="45708" marB="45708"/>
                </a:tc>
                <a:tc>
                  <a:txBody>
                    <a:bodyPr/>
                    <a:lstStyle/>
                    <a:p>
                      <a:r>
                        <a:rPr kumimoji="1" lang="en-US" altLang="ja-JP" sz="900" dirty="0" smtClean="0"/>
                        <a:t>@Repository</a:t>
                      </a:r>
                    </a:p>
                  </a:txBody>
                  <a:tcPr marL="91431" marR="91431"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smtClean="0"/>
                        <a:t>DB</a:t>
                      </a:r>
                      <a:r>
                        <a:rPr kumimoji="1" lang="ja-JP" altLang="en-US" sz="900" dirty="0" smtClean="0"/>
                        <a:t>アクセスを行う、</a:t>
                      </a:r>
                      <a:r>
                        <a:rPr kumimoji="1" lang="en-US" altLang="ja-JP" sz="900" dirty="0" smtClean="0"/>
                        <a:t>DAO</a:t>
                      </a:r>
                      <a:r>
                        <a:rPr kumimoji="1" lang="ja-JP" altLang="en-US" sz="900" dirty="0" smtClean="0"/>
                        <a:t>の役割を担うクラスへ付与する</a:t>
                      </a:r>
                    </a:p>
                  </a:txBody>
                  <a:tcPr marL="91431" marR="91431" marT="45708" marB="45708"/>
                </a:tc>
                <a:extLst>
                  <a:ext uri="{0D108BD9-81ED-4DB2-BD59-A6C34878D82A}">
                    <a16:rowId xmlns:a16="http://schemas.microsoft.com/office/drawing/2014/main" val="1490786307"/>
                  </a:ext>
                </a:extLst>
              </a:tr>
              <a:tr h="827767">
                <a:tc>
                  <a:txBody>
                    <a:bodyPr/>
                    <a:lstStyle/>
                    <a:p>
                      <a:r>
                        <a:rPr kumimoji="1" lang="en-US" altLang="ja-JP" sz="900" dirty="0" smtClean="0"/>
                        <a:t>@Controller</a:t>
                      </a:r>
                      <a:endParaRPr kumimoji="1" lang="ja-JP" altLang="en-US" sz="900" dirty="0"/>
                    </a:p>
                  </a:txBody>
                  <a:tcPr marL="91431" marR="91431" marT="45708" marB="45708"/>
                </a:tc>
                <a:tc>
                  <a:txBody>
                    <a:bodyPr/>
                    <a:lstStyle/>
                    <a:p>
                      <a:r>
                        <a:rPr kumimoji="1" lang="ja-JP" altLang="en-US" sz="900" dirty="0" smtClean="0"/>
                        <a:t>ページ（</a:t>
                      </a:r>
                      <a:r>
                        <a:rPr kumimoji="1" lang="en-US" altLang="ja-JP" sz="900" dirty="0" smtClean="0"/>
                        <a:t>UI</a:t>
                      </a:r>
                      <a:r>
                        <a:rPr kumimoji="1" lang="ja-JP" altLang="en-US" sz="900" dirty="0" smtClean="0"/>
                        <a:t>）を持つコントローラに付与する。</a:t>
                      </a:r>
                    </a:p>
                    <a:p>
                      <a:r>
                        <a:rPr kumimoji="1" lang="ja-JP" altLang="en-US" sz="900" dirty="0" smtClean="0"/>
                        <a:t>このコントローラでは戻り値の</a:t>
                      </a:r>
                      <a:r>
                        <a:rPr kumimoji="1" lang="en-US" altLang="ja-JP" sz="900" dirty="0" smtClean="0"/>
                        <a:t>String</a:t>
                      </a:r>
                      <a:r>
                        <a:rPr kumimoji="1" lang="ja-JP" altLang="en-US" sz="900" dirty="0" smtClean="0"/>
                        <a:t>に対応するテンプレートを、</a:t>
                      </a:r>
                      <a:r>
                        <a:rPr kumimoji="1" lang="en-US" altLang="ja-JP" sz="900" dirty="0" err="1" smtClean="0"/>
                        <a:t>Thymeleaf</a:t>
                      </a:r>
                      <a:r>
                        <a:rPr kumimoji="1" lang="ja-JP" altLang="en-US" sz="900" dirty="0" smtClean="0"/>
                        <a:t>でレンダリングしたものがレスポンスとなる。</a:t>
                      </a:r>
                    </a:p>
                  </a:txBody>
                  <a:tcPr marL="91431" marR="91431" marT="45708" marB="45708"/>
                </a:tc>
                <a:tc>
                  <a:txBody>
                    <a:bodyPr/>
                    <a:lstStyle/>
                    <a:p>
                      <a:r>
                        <a:rPr kumimoji="1" lang="en-US" altLang="ja-JP" sz="900" dirty="0" smtClean="0"/>
                        <a:t>@</a:t>
                      </a:r>
                      <a:r>
                        <a:rPr kumimoji="1" lang="en-US" altLang="ja-JP" sz="900" dirty="0" err="1" smtClean="0"/>
                        <a:t>Entity,@Table</a:t>
                      </a:r>
                      <a:r>
                        <a:rPr kumimoji="1" lang="en-US" altLang="ja-JP" sz="900" dirty="0" smtClean="0"/>
                        <a:t>, @Id, @</a:t>
                      </a:r>
                      <a:r>
                        <a:rPr kumimoji="1" lang="en-US" altLang="ja-JP" sz="900" dirty="0" err="1" smtClean="0"/>
                        <a:t>OneToMany</a:t>
                      </a:r>
                      <a:r>
                        <a:rPr kumimoji="1" lang="en-US" altLang="ja-JP" sz="900" dirty="0" smtClean="0"/>
                        <a:t>, @</a:t>
                      </a:r>
                      <a:r>
                        <a:rPr kumimoji="1" lang="en-US" altLang="ja-JP" sz="900" dirty="0" err="1" smtClean="0"/>
                        <a:t>ManyToOne</a:t>
                      </a:r>
                      <a:r>
                        <a:rPr kumimoji="1" lang="en-US" altLang="ja-JP" sz="900" dirty="0" smtClean="0"/>
                        <a:t>, @</a:t>
                      </a:r>
                      <a:r>
                        <a:rPr kumimoji="1" lang="en-US" altLang="ja-JP" sz="900" dirty="0" err="1" smtClean="0"/>
                        <a:t>OneToOne</a:t>
                      </a:r>
                      <a:r>
                        <a:rPr kumimoji="1" lang="en-US" altLang="ja-JP" sz="900" dirty="0" smtClean="0"/>
                        <a:t>, @</a:t>
                      </a:r>
                      <a:r>
                        <a:rPr kumimoji="1" lang="en-US" altLang="ja-JP" sz="900" dirty="0" err="1" smtClean="0"/>
                        <a:t>ManyToMany</a:t>
                      </a:r>
                      <a:r>
                        <a:rPr kumimoji="1" lang="ja-JP" altLang="en-US" sz="900" dirty="0" smtClean="0"/>
                        <a:t>など</a:t>
                      </a:r>
                      <a:endParaRPr kumimoji="1" lang="ja-JP" altLang="en-US" sz="900" dirty="0"/>
                    </a:p>
                  </a:txBody>
                  <a:tcPr marL="91431" marR="91431" marT="45708" marB="45708"/>
                </a:tc>
                <a:tc>
                  <a:txBody>
                    <a:bodyPr/>
                    <a:lstStyle/>
                    <a:p>
                      <a:r>
                        <a:rPr kumimoji="1" lang="en-US" altLang="ja-JP" sz="900" dirty="0" smtClean="0"/>
                        <a:t>,Spring Data JPA</a:t>
                      </a:r>
                      <a:r>
                        <a:rPr kumimoji="1" lang="ja-JP" altLang="en-US" sz="900" dirty="0" smtClean="0"/>
                        <a:t>を使うなら必修。</a:t>
                      </a:r>
                    </a:p>
                    <a:p>
                      <a:r>
                        <a:rPr kumimoji="1" lang="ja-JP" altLang="en-US" sz="900" dirty="0" smtClean="0"/>
                        <a:t>これらを使ってテーブルを設計する。</a:t>
                      </a:r>
                    </a:p>
                  </a:txBody>
                  <a:tcPr marL="91431" marR="91431" marT="45708" marB="45708"/>
                </a:tc>
                <a:extLst>
                  <a:ext uri="{0D108BD9-81ED-4DB2-BD59-A6C34878D82A}">
                    <a16:rowId xmlns:a16="http://schemas.microsoft.com/office/drawing/2014/main" val="372914768"/>
                  </a:ext>
                </a:extLst>
              </a:tr>
              <a:tr h="535614">
                <a:tc>
                  <a:txBody>
                    <a:bodyPr/>
                    <a:lstStyle/>
                    <a:p>
                      <a:r>
                        <a:rPr kumimoji="1" lang="en-US" altLang="ja-JP" sz="900" dirty="0" smtClean="0"/>
                        <a:t>@</a:t>
                      </a:r>
                      <a:r>
                        <a:rPr kumimoji="1" lang="en-US" altLang="ja-JP" sz="900" dirty="0" err="1" smtClean="0"/>
                        <a:t>Responsebody</a:t>
                      </a:r>
                      <a:endParaRPr kumimoji="1" lang="en-US" altLang="ja-JP" sz="900" dirty="0" smtClean="0"/>
                    </a:p>
                  </a:txBody>
                  <a:tcPr marL="91431" marR="91431"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smtClean="0"/>
                        <a:t>@Controller</a:t>
                      </a:r>
                      <a:r>
                        <a:rPr kumimoji="1" lang="ja-JP" altLang="en-US" sz="900" dirty="0" smtClean="0"/>
                        <a:t>でも、これをメソッドに付けると戻り値がそのまま返る。デバッグ時に便利。</a:t>
                      </a:r>
                    </a:p>
                    <a:p>
                      <a:endParaRPr kumimoji="1" lang="ja-JP" altLang="en-US" sz="900" dirty="0"/>
                    </a:p>
                  </a:txBody>
                  <a:tcPr marL="91431" marR="91431" marT="45708" marB="45708"/>
                </a:tc>
                <a:tc>
                  <a:txBody>
                    <a:bodyPr/>
                    <a:lstStyle/>
                    <a:p>
                      <a:r>
                        <a:rPr kumimoji="1" lang="en-US" altLang="ja-JP" sz="900" dirty="0" smtClean="0"/>
                        <a:t>@Min, @Max, @Size, @Pattern, @Null</a:t>
                      </a:r>
                      <a:r>
                        <a:rPr kumimoji="1" lang="ja-JP" altLang="en-US" sz="900" dirty="0" smtClean="0"/>
                        <a:t>など</a:t>
                      </a:r>
                      <a:endParaRPr kumimoji="1" lang="ja-JP" altLang="en-US" sz="900" dirty="0"/>
                    </a:p>
                  </a:txBody>
                  <a:tcPr marL="91431" marR="91431" marT="45708" marB="45708"/>
                </a:tc>
                <a:tc>
                  <a:txBody>
                    <a:bodyPr/>
                    <a:lstStyle/>
                    <a:p>
                      <a:r>
                        <a:rPr kumimoji="1" lang="ja-JP" altLang="en-US" sz="900" dirty="0" smtClean="0"/>
                        <a:t>フォームなどをバリデーションの際にチェックする内容を指定する。数値の最小値・最大値や、文字列のサイズ、マッチする正規表現など。</a:t>
                      </a:r>
                      <a:endParaRPr kumimoji="1" lang="ja-JP" altLang="en-US" sz="900" dirty="0"/>
                    </a:p>
                  </a:txBody>
                  <a:tcPr marL="91431" marR="91431" marT="45708" marB="45708"/>
                </a:tc>
                <a:extLst>
                  <a:ext uri="{0D108BD9-81ED-4DB2-BD59-A6C34878D82A}">
                    <a16:rowId xmlns:a16="http://schemas.microsoft.com/office/drawing/2014/main" val="3987562142"/>
                  </a:ext>
                </a:extLst>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タイトル 1"/>
          <p:cNvSpPr>
            <a:spLocks noGrp="1"/>
          </p:cNvSpPr>
          <p:nvPr>
            <p:ph type="title"/>
          </p:nvPr>
        </p:nvSpPr>
        <p:spPr/>
        <p:txBody>
          <a:bodyPr/>
          <a:lstStyle/>
          <a:p>
            <a:pPr eaLnBrk="1" hangingPunct="1"/>
            <a:r>
              <a:rPr lang="ja-JP" altLang="en-US" smtClean="0"/>
              <a:t>目次</a:t>
            </a:r>
          </a:p>
        </p:txBody>
      </p:sp>
      <p:sp>
        <p:nvSpPr>
          <p:cNvPr id="7171" name="コンテンツ プレースホルダー 2"/>
          <p:cNvSpPr>
            <a:spLocks noGrp="1"/>
          </p:cNvSpPr>
          <p:nvPr>
            <p:ph idx="1"/>
          </p:nvPr>
        </p:nvSpPr>
        <p:spPr/>
        <p:txBody>
          <a:bodyPr/>
          <a:lstStyle/>
          <a:p>
            <a:pPr eaLnBrk="1" hangingPunct="1"/>
            <a:r>
              <a:rPr lang="ja-JP" altLang="en-US" sz="2400" smtClean="0"/>
              <a:t>Ｓｐｒｉｎｇ概要</a:t>
            </a:r>
            <a:endParaRPr lang="en-US" altLang="ja-JP" sz="2400" smtClean="0"/>
          </a:p>
          <a:p>
            <a:pPr lvl="1" eaLnBrk="1" hangingPunct="1"/>
            <a:r>
              <a:rPr lang="ja-JP" altLang="en-US" sz="2000" smtClean="0"/>
              <a:t>ＳｐｒｉｎｇＦｒａｍｅｗｏｒｋ</a:t>
            </a:r>
            <a:endParaRPr lang="en-US" altLang="ja-JP" sz="2000" smtClean="0"/>
          </a:p>
          <a:p>
            <a:pPr lvl="1" eaLnBrk="1" hangingPunct="1"/>
            <a:r>
              <a:rPr lang="ja-JP" altLang="en-US" sz="2000" smtClean="0"/>
              <a:t>ＳｐｒｉｎｇＢｏｏｔ</a:t>
            </a:r>
            <a:endParaRPr lang="en-US" altLang="ja-JP" sz="2000" smtClean="0"/>
          </a:p>
          <a:p>
            <a:pPr lvl="1" eaLnBrk="1" hangingPunct="1"/>
            <a:r>
              <a:rPr lang="ja-JP" altLang="en-US" sz="2000" smtClean="0"/>
              <a:t>ＳｐｒｉｎｇＣｌｏｕｄ</a:t>
            </a:r>
            <a:endParaRPr lang="en-US" altLang="ja-JP" sz="2000" smtClean="0"/>
          </a:p>
          <a:p>
            <a:pPr lvl="1" eaLnBrk="1" hangingPunct="1"/>
            <a:r>
              <a:rPr lang="ja-JP" altLang="en-US" sz="2000" smtClean="0"/>
              <a:t>そのた</a:t>
            </a:r>
            <a:endParaRPr lang="en-US" altLang="ja-JP" sz="2000" smtClean="0"/>
          </a:p>
          <a:p>
            <a:pPr eaLnBrk="1" hangingPunct="1"/>
            <a:r>
              <a:rPr lang="ja-JP" altLang="en-US" sz="2400" smtClean="0"/>
              <a:t>知るべき知識</a:t>
            </a:r>
            <a:endParaRPr lang="en-US" altLang="ja-JP" sz="2400" smtClean="0"/>
          </a:p>
          <a:p>
            <a:pPr lvl="1" eaLnBrk="1" hangingPunct="1"/>
            <a:r>
              <a:rPr lang="ja-JP" altLang="en-US" sz="2000" smtClean="0"/>
              <a:t>ＤＩ</a:t>
            </a:r>
            <a:endParaRPr lang="en-US" altLang="ja-JP" sz="2000" smtClean="0"/>
          </a:p>
          <a:p>
            <a:pPr lvl="1" eaLnBrk="1" hangingPunct="1"/>
            <a:r>
              <a:rPr lang="ja-JP" altLang="en-US" sz="2000" smtClean="0"/>
              <a:t>ＡＯＰ</a:t>
            </a:r>
            <a:endParaRPr lang="en-US" altLang="ja-JP" sz="2000" smtClean="0"/>
          </a:p>
          <a:p>
            <a:pPr lvl="1" eaLnBrk="1" hangingPunct="1"/>
            <a:r>
              <a:rPr lang="ja-JP" altLang="en-US" sz="2000" smtClean="0"/>
              <a:t>ＷＥＢ ＭＶＣ</a:t>
            </a:r>
            <a:endParaRPr lang="en-US" altLang="ja-JP" sz="2000" smtClean="0"/>
          </a:p>
          <a:p>
            <a:pPr lvl="1" eaLnBrk="1" hangingPunct="1"/>
            <a:r>
              <a:rPr lang="ja-JP" altLang="en-US" sz="2000" smtClean="0"/>
              <a:t>アノテーション</a:t>
            </a:r>
            <a:endParaRPr lang="en-US" altLang="ja-JP" sz="2000" smtClean="0"/>
          </a:p>
          <a:p>
            <a:pPr lvl="1" eaLnBrk="1" hangingPunct="1"/>
            <a:endParaRPr lang="en-US" altLang="ja-JP" sz="1400" smtClean="0"/>
          </a:p>
          <a:p>
            <a:pPr lvl="1" eaLnBrk="1" hangingPunct="1"/>
            <a:endParaRPr lang="en-US" altLang="ja-JP" sz="20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タイトル 1"/>
          <p:cNvSpPr>
            <a:spLocks noGrp="1"/>
          </p:cNvSpPr>
          <p:nvPr>
            <p:ph type="title"/>
          </p:nvPr>
        </p:nvSpPr>
        <p:spPr>
          <a:xfrm>
            <a:off x="457200" y="457200"/>
            <a:ext cx="8229600" cy="523875"/>
          </a:xfrm>
        </p:spPr>
        <p:txBody>
          <a:bodyPr/>
          <a:lstStyle/>
          <a:p>
            <a:pPr eaLnBrk="1" hangingPunct="1"/>
            <a:r>
              <a:rPr lang="ja-JP" altLang="en-US" sz="2800" smtClean="0"/>
              <a:t>Ｓｐｒｉｎｇ：</a:t>
            </a:r>
            <a:r>
              <a:rPr lang="en-US" altLang="ja-JP" sz="2800" smtClean="0"/>
              <a:t>the source for modern java</a:t>
            </a:r>
            <a:endParaRPr lang="ja-JP" altLang="en-US" sz="2800" smtClean="0"/>
          </a:p>
        </p:txBody>
      </p:sp>
      <p:sp>
        <p:nvSpPr>
          <p:cNvPr id="7171" name="コンテンツ プレースホルダー 2"/>
          <p:cNvSpPr>
            <a:spLocks noGrp="1"/>
          </p:cNvSpPr>
          <p:nvPr>
            <p:ph idx="1"/>
          </p:nvPr>
        </p:nvSpPr>
        <p:spPr>
          <a:xfrm>
            <a:off x="457200" y="1125538"/>
            <a:ext cx="8229600" cy="4741862"/>
          </a:xfrm>
        </p:spPr>
        <p:txBody>
          <a:bodyPr/>
          <a:lstStyle/>
          <a:p>
            <a:pPr eaLnBrk="1" hangingPunct="1">
              <a:defRPr/>
            </a:pPr>
            <a:r>
              <a:rPr lang="ja-JP" altLang="en-US" sz="2000" dirty="0" smtClean="0">
                <a:latin typeface="+mj-ea"/>
                <a:ea typeface="+mj-ea"/>
              </a:rPr>
              <a:t>Ｓｐｒｉｎｇ開発の基礎知識</a:t>
            </a:r>
            <a:endParaRPr lang="en-US" altLang="ja-JP" sz="2000" dirty="0" smtClean="0">
              <a:latin typeface="+mj-ea"/>
              <a:ea typeface="+mj-ea"/>
            </a:endParaRPr>
          </a:p>
        </p:txBody>
      </p:sp>
      <p:pic>
        <p:nvPicPr>
          <p:cNvPr id="8196" name="図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057400"/>
            <a:ext cx="7561262" cy="281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タイトル 1"/>
          <p:cNvSpPr>
            <a:spLocks noGrp="1"/>
          </p:cNvSpPr>
          <p:nvPr>
            <p:ph type="title"/>
          </p:nvPr>
        </p:nvSpPr>
        <p:spPr>
          <a:xfrm>
            <a:off x="457200" y="457200"/>
            <a:ext cx="8229600" cy="523875"/>
          </a:xfrm>
        </p:spPr>
        <p:txBody>
          <a:bodyPr/>
          <a:lstStyle/>
          <a:p>
            <a:pPr eaLnBrk="1" hangingPunct="1"/>
            <a:r>
              <a:rPr lang="ja-JP" altLang="en-US" sz="2800" smtClean="0"/>
              <a:t>ＳｐｒｉｎｇＦｒａｍｅｗｏｒｋ</a:t>
            </a:r>
          </a:p>
        </p:txBody>
      </p:sp>
      <p:sp>
        <p:nvSpPr>
          <p:cNvPr id="9219" name="コンテンツ プレースホルダー 2"/>
          <p:cNvSpPr>
            <a:spLocks noGrp="1"/>
          </p:cNvSpPr>
          <p:nvPr>
            <p:ph idx="1"/>
          </p:nvPr>
        </p:nvSpPr>
        <p:spPr>
          <a:xfrm>
            <a:off x="457200" y="1125538"/>
            <a:ext cx="8229600" cy="4741862"/>
          </a:xfrm>
        </p:spPr>
        <p:txBody>
          <a:bodyPr/>
          <a:lstStyle/>
          <a:p>
            <a:pPr eaLnBrk="1" hangingPunct="1"/>
            <a:r>
              <a:rPr lang="en-US" altLang="ja-JP" sz="2000" smtClean="0"/>
              <a:t>Spring Framework</a:t>
            </a:r>
            <a:r>
              <a:rPr lang="ja-JP" altLang="en-US" sz="2000" smtClean="0"/>
              <a:t>（単に</a:t>
            </a:r>
            <a:r>
              <a:rPr lang="en-US" altLang="ja-JP" sz="2000" smtClean="0"/>
              <a:t>Spring</a:t>
            </a:r>
            <a:r>
              <a:rPr lang="ja-JP" altLang="en-US" sz="2000" smtClean="0"/>
              <a:t>とも呼ばれます）は、</a:t>
            </a:r>
            <a:r>
              <a:rPr lang="en-US" altLang="ja-JP" sz="2000" smtClean="0"/>
              <a:t>Java</a:t>
            </a:r>
            <a:r>
              <a:rPr lang="ja-JP" altLang="en-US" sz="2000" smtClean="0"/>
              <a:t>の</a:t>
            </a:r>
            <a:r>
              <a:rPr lang="en-US" altLang="ja-JP" sz="2000" smtClean="0"/>
              <a:t>WEB</a:t>
            </a:r>
            <a:r>
              <a:rPr lang="ja-JP" altLang="en-US" sz="2000" smtClean="0"/>
              <a:t>フレームワークで、</a:t>
            </a:r>
            <a:r>
              <a:rPr lang="en-US" altLang="ja-JP" sz="2000" smtClean="0"/>
              <a:t>WEB</a:t>
            </a:r>
            <a:r>
              <a:rPr lang="ja-JP" altLang="en-US" sz="2000" smtClean="0"/>
              <a:t>アプリを作ることができる。</a:t>
            </a:r>
            <a:endParaRPr lang="en-US" altLang="ja-JP" sz="2000" smtClean="0"/>
          </a:p>
        </p:txBody>
      </p:sp>
      <p:pic>
        <p:nvPicPr>
          <p:cNvPr id="9220" name="図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941513"/>
            <a:ext cx="7416800"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テキスト ボックス 1"/>
          <p:cNvSpPr txBox="1">
            <a:spLocks noChangeArrowheads="1"/>
          </p:cNvSpPr>
          <p:nvPr/>
        </p:nvSpPr>
        <p:spPr bwMode="auto">
          <a:xfrm>
            <a:off x="900113" y="6443663"/>
            <a:ext cx="56165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a:hlinkClick r:id="rId3"/>
              </a:rPr>
              <a:t>https://www.w3cschool.cn/wkspring/</a:t>
            </a:r>
            <a:endParaRPr lang="ja-JP"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タイトル 1"/>
          <p:cNvSpPr>
            <a:spLocks noGrp="1"/>
          </p:cNvSpPr>
          <p:nvPr>
            <p:ph type="title"/>
          </p:nvPr>
        </p:nvSpPr>
        <p:spPr>
          <a:xfrm>
            <a:off x="457200" y="457200"/>
            <a:ext cx="8229600" cy="523875"/>
          </a:xfrm>
        </p:spPr>
        <p:txBody>
          <a:bodyPr/>
          <a:lstStyle/>
          <a:p>
            <a:pPr eaLnBrk="1" hangingPunct="1"/>
            <a:r>
              <a:rPr lang="ja-JP" altLang="en-US" sz="2800" smtClean="0"/>
              <a:t>ＳｐｒｉｎｇＦｒａｍｅｗｏｒｋ</a:t>
            </a:r>
          </a:p>
        </p:txBody>
      </p:sp>
      <p:graphicFrame>
        <p:nvGraphicFramePr>
          <p:cNvPr id="3" name="コンテンツ プレースホルダー 2"/>
          <p:cNvGraphicFramePr>
            <a:graphicFrameLocks noGrp="1"/>
          </p:cNvGraphicFramePr>
          <p:nvPr>
            <p:ph idx="1"/>
          </p:nvPr>
        </p:nvGraphicFramePr>
        <p:xfrm>
          <a:off x="446088" y="3500438"/>
          <a:ext cx="8229600" cy="3294062"/>
        </p:xfrm>
        <a:graphic>
          <a:graphicData uri="http://schemas.openxmlformats.org/drawingml/2006/table">
            <a:tbl>
              <a:tblPr firstRow="1" bandRow="1">
                <a:tableStyleId>{00A15C55-8517-42AA-B614-E9B94910E393}</a:tableStyleId>
              </a:tblPr>
              <a:tblGrid>
                <a:gridCol w="1018457">
                  <a:extLst>
                    <a:ext uri="{9D8B030D-6E8A-4147-A177-3AD203B41FA5}">
                      <a16:colId xmlns:a16="http://schemas.microsoft.com/office/drawing/2014/main" val="1548173401"/>
                    </a:ext>
                  </a:extLst>
                </a:gridCol>
                <a:gridCol w="7211143">
                  <a:extLst>
                    <a:ext uri="{9D8B030D-6E8A-4147-A177-3AD203B41FA5}">
                      <a16:colId xmlns:a16="http://schemas.microsoft.com/office/drawing/2014/main" val="498301526"/>
                    </a:ext>
                  </a:extLst>
                </a:gridCol>
              </a:tblGrid>
              <a:tr h="336030">
                <a:tc>
                  <a:txBody>
                    <a:bodyPr/>
                    <a:lstStyle/>
                    <a:p>
                      <a:r>
                        <a:rPr kumimoji="1" lang="ja-JP" altLang="en-US" sz="800" dirty="0" smtClean="0"/>
                        <a:t>モジュール</a:t>
                      </a:r>
                      <a:endParaRPr kumimoji="1" lang="ja-JP" altLang="en-US" sz="800" dirty="0"/>
                    </a:p>
                  </a:txBody>
                  <a:tcPr marT="45719" marB="45719"/>
                </a:tc>
                <a:tc>
                  <a:txBody>
                    <a:bodyPr/>
                    <a:lstStyle/>
                    <a:p>
                      <a:r>
                        <a:rPr kumimoji="1" lang="ja-JP" altLang="en-US" sz="800" dirty="0" smtClean="0"/>
                        <a:t>モジュール内容</a:t>
                      </a:r>
                      <a:endParaRPr kumimoji="1" lang="ja-JP" altLang="en-US" sz="800" dirty="0"/>
                    </a:p>
                  </a:txBody>
                  <a:tcPr marT="45719" marB="45719"/>
                </a:tc>
                <a:extLst>
                  <a:ext uri="{0D108BD9-81ED-4DB2-BD59-A6C34878D82A}">
                    <a16:rowId xmlns:a16="http://schemas.microsoft.com/office/drawing/2014/main" val="2726143499"/>
                  </a:ext>
                </a:extLst>
              </a:tr>
              <a:tr h="457195">
                <a:tc>
                  <a:txBody>
                    <a:bodyPr/>
                    <a:lstStyle/>
                    <a:p>
                      <a:r>
                        <a:rPr kumimoji="1" lang="en-US" altLang="ja-JP" sz="800" dirty="0" smtClean="0"/>
                        <a:t>Core </a:t>
                      </a:r>
                    </a:p>
                    <a:p>
                      <a:r>
                        <a:rPr kumimoji="1" lang="ja-JP" altLang="en-US" sz="800" dirty="0" smtClean="0"/>
                        <a:t>モジュール</a:t>
                      </a:r>
                      <a:endParaRPr kumimoji="1" lang="ja-JP" altLang="en-US" sz="800" dirty="0"/>
                    </a:p>
                  </a:txBody>
                  <a:tcPr marT="45719" marB="45719"/>
                </a:tc>
                <a:tc>
                  <a:txBody>
                    <a:bodyPr/>
                    <a:lstStyle/>
                    <a:p>
                      <a:r>
                        <a:rPr kumimoji="1" lang="en-US" altLang="ja-JP" sz="800" dirty="0" smtClean="0"/>
                        <a:t>Core </a:t>
                      </a:r>
                      <a:r>
                        <a:rPr kumimoji="1" lang="ja-JP" altLang="en-US" sz="800" dirty="0" smtClean="0"/>
                        <a:t>モジュールは </a:t>
                      </a:r>
                      <a:r>
                        <a:rPr kumimoji="1" lang="en-US" altLang="ja-JP" sz="800" dirty="0" smtClean="0"/>
                        <a:t>Spring </a:t>
                      </a:r>
                      <a:r>
                        <a:rPr kumimoji="1" lang="ja-JP" altLang="en-US" sz="800" dirty="0" smtClean="0"/>
                        <a:t>の根幹をなすモジュールであり、オブジェクトの生成・登録、オブジェクト間の関連づけを行う </a:t>
                      </a:r>
                      <a:r>
                        <a:rPr kumimoji="1" lang="en-US" altLang="ja-JP" sz="800" dirty="0" smtClean="0"/>
                        <a:t>Bean </a:t>
                      </a:r>
                      <a:r>
                        <a:rPr kumimoji="1" lang="ja-JP" altLang="en-US" sz="800" dirty="0" smtClean="0"/>
                        <a:t>コンテナの機能を提供します。このモジュールにより、必要なオブジェクトの生成および初期化を一元化できるだけでなく、プログラムから </a:t>
                      </a:r>
                      <a:r>
                        <a:rPr kumimoji="1" lang="en-US" altLang="ja-JP" sz="800" dirty="0" smtClean="0"/>
                        <a:t>Singleton </a:t>
                      </a:r>
                      <a:r>
                        <a:rPr kumimoji="1" lang="ja-JP" altLang="en-US" sz="800" dirty="0" smtClean="0"/>
                        <a:t>の実装とオブジェクト間の依存関係の実装を排除することができます。</a:t>
                      </a:r>
                    </a:p>
                  </a:txBody>
                  <a:tcPr marT="45719" marB="45719"/>
                </a:tc>
                <a:extLst>
                  <a:ext uri="{0D108BD9-81ED-4DB2-BD59-A6C34878D82A}">
                    <a16:rowId xmlns:a16="http://schemas.microsoft.com/office/drawing/2014/main" val="356624311"/>
                  </a:ext>
                </a:extLst>
              </a:tr>
              <a:tr h="457195">
                <a:tc>
                  <a:txBody>
                    <a:bodyPr/>
                    <a:lstStyle/>
                    <a:p>
                      <a:r>
                        <a:rPr kumimoji="1" lang="en-US" altLang="ja-JP" sz="800" dirty="0" smtClean="0"/>
                        <a:t>Context </a:t>
                      </a:r>
                    </a:p>
                    <a:p>
                      <a:r>
                        <a:rPr kumimoji="1" lang="ja-JP" altLang="en-US" sz="800" dirty="0" smtClean="0"/>
                        <a:t>モジュール</a:t>
                      </a:r>
                    </a:p>
                  </a:txBody>
                  <a:tcPr marT="45719" marB="45719"/>
                </a:tc>
                <a:tc>
                  <a:txBody>
                    <a:bodyPr/>
                    <a:lstStyle/>
                    <a:p>
                      <a:r>
                        <a:rPr kumimoji="1" lang="en-US" altLang="ja-JP" sz="800" dirty="0" smtClean="0"/>
                        <a:t>JNDI </a:t>
                      </a:r>
                      <a:r>
                        <a:rPr kumimoji="1" lang="ja-JP" altLang="en-US" sz="800" dirty="0" err="1" smtClean="0"/>
                        <a:t>のような</a:t>
                      </a:r>
                      <a:r>
                        <a:rPr kumimoji="1" lang="ja-JP" altLang="en-US" sz="800" dirty="0" smtClean="0"/>
                        <a:t>方法で </a:t>
                      </a:r>
                      <a:r>
                        <a:rPr kumimoji="1" lang="en-US" altLang="ja-JP" sz="800" dirty="0" smtClean="0"/>
                        <a:t>JavaBeans </a:t>
                      </a:r>
                      <a:r>
                        <a:rPr kumimoji="1" lang="ja-JP" altLang="en-US" sz="800" dirty="0" smtClean="0"/>
                        <a:t>にアクセスする方法を提供します。</a:t>
                      </a:r>
                      <a:r>
                        <a:rPr kumimoji="1" lang="en-US" altLang="ja-JP" sz="800" dirty="0" smtClean="0"/>
                        <a:t>Context </a:t>
                      </a:r>
                      <a:r>
                        <a:rPr kumimoji="1" lang="ja-JP" altLang="en-US" sz="800" dirty="0" smtClean="0"/>
                        <a:t>モジュールの</a:t>
                      </a:r>
                      <a:r>
                        <a:rPr kumimoji="1" lang="en-US" altLang="ja-JP" sz="800" dirty="0" smtClean="0"/>
                        <a:t>1</a:t>
                      </a:r>
                      <a:r>
                        <a:rPr kumimoji="1" lang="ja-JP" altLang="en-US" sz="800" dirty="0" smtClean="0"/>
                        <a:t>つである </a:t>
                      </a:r>
                      <a:r>
                        <a:rPr kumimoji="1" lang="en-US" altLang="ja-JP" sz="800" dirty="0" err="1" smtClean="0"/>
                        <a:t>org.springframework.context</a:t>
                      </a:r>
                      <a:r>
                        <a:rPr kumimoji="1" lang="en-US" altLang="ja-JP" sz="800" dirty="0" smtClean="0"/>
                        <a:t> </a:t>
                      </a:r>
                      <a:r>
                        <a:rPr kumimoji="1" lang="ja-JP" altLang="en-US" sz="800" dirty="0" smtClean="0"/>
                        <a:t>は </a:t>
                      </a:r>
                      <a:r>
                        <a:rPr kumimoji="1" lang="en-US" altLang="ja-JP" sz="800" dirty="0" smtClean="0"/>
                        <a:t>Core </a:t>
                      </a:r>
                      <a:r>
                        <a:rPr kumimoji="1" lang="ja-JP" altLang="en-US" sz="800" dirty="0" smtClean="0"/>
                        <a:t>モジュールである </a:t>
                      </a:r>
                      <a:r>
                        <a:rPr kumimoji="1" lang="en-US" altLang="ja-JP" sz="800" dirty="0" err="1" smtClean="0"/>
                        <a:t>org.springframework.beans</a:t>
                      </a:r>
                      <a:r>
                        <a:rPr kumimoji="1" lang="en-US" altLang="ja-JP" sz="800" dirty="0" smtClean="0"/>
                        <a:t> </a:t>
                      </a:r>
                      <a:r>
                        <a:rPr kumimoji="1" lang="ja-JP" altLang="en-US" sz="800" dirty="0" smtClean="0"/>
                        <a:t>パッケージからその機能を継承していますが、サーブレットコンテナによるリソースバンドルやイベント伝播等のテキストメッセージングのサポートが追加されています。</a:t>
                      </a:r>
                      <a:endParaRPr kumimoji="1" lang="ja-JP" altLang="en-US" sz="800" dirty="0"/>
                    </a:p>
                  </a:txBody>
                  <a:tcPr marT="45719" marB="45719"/>
                </a:tc>
                <a:extLst>
                  <a:ext uri="{0D108BD9-81ED-4DB2-BD59-A6C34878D82A}">
                    <a16:rowId xmlns:a16="http://schemas.microsoft.com/office/drawing/2014/main" val="2496302901"/>
                  </a:ext>
                </a:extLst>
              </a:tr>
              <a:tr h="457195">
                <a:tc>
                  <a:txBody>
                    <a:bodyPr/>
                    <a:lstStyle/>
                    <a:p>
                      <a:r>
                        <a:rPr kumimoji="1" lang="en-US" altLang="ja-JP" sz="800" dirty="0" smtClean="0"/>
                        <a:t>DAO </a:t>
                      </a:r>
                    </a:p>
                    <a:p>
                      <a:r>
                        <a:rPr kumimoji="1" lang="ja-JP" altLang="en-US" sz="800" dirty="0" smtClean="0"/>
                        <a:t>モジュール</a:t>
                      </a:r>
                    </a:p>
                    <a:p>
                      <a:endParaRPr kumimoji="1" lang="ja-JP" altLang="en-US" sz="800" dirty="0"/>
                    </a:p>
                  </a:txBody>
                  <a:tcPr marT="45719" marB="45719"/>
                </a:tc>
                <a:tc>
                  <a:txBody>
                    <a:bodyPr/>
                    <a:lstStyle/>
                    <a:p>
                      <a:r>
                        <a:rPr kumimoji="1" lang="en-US" altLang="ja-JP" sz="800" dirty="0" smtClean="0"/>
                        <a:t>JDBC </a:t>
                      </a:r>
                      <a:r>
                        <a:rPr kumimoji="1" lang="ja-JP" altLang="en-US" sz="800" dirty="0" smtClean="0"/>
                        <a:t>抽象化レイヤを提供します。このモジュールを使用することで開発者が </a:t>
                      </a:r>
                      <a:r>
                        <a:rPr kumimoji="1" lang="en-US" altLang="ja-JP" sz="800" dirty="0" smtClean="0"/>
                        <a:t>Connection </a:t>
                      </a:r>
                      <a:r>
                        <a:rPr kumimoji="1" lang="ja-JP" altLang="en-US" sz="800" dirty="0" smtClean="0"/>
                        <a:t>オブジェクトの取得・破棄、</a:t>
                      </a:r>
                      <a:r>
                        <a:rPr kumimoji="1" lang="en-US" altLang="ja-JP" sz="800" dirty="0" smtClean="0"/>
                        <a:t>Statement </a:t>
                      </a:r>
                      <a:r>
                        <a:rPr kumimoji="1" lang="ja-JP" altLang="en-US" sz="800" dirty="0" smtClean="0"/>
                        <a:t>オブジェクトの生成等を行う必要がなくなります。</a:t>
                      </a:r>
                    </a:p>
                  </a:txBody>
                  <a:tcPr marT="45719" marB="45719"/>
                </a:tc>
                <a:extLst>
                  <a:ext uri="{0D108BD9-81ED-4DB2-BD59-A6C34878D82A}">
                    <a16:rowId xmlns:a16="http://schemas.microsoft.com/office/drawing/2014/main" val="772437004"/>
                  </a:ext>
                </a:extLst>
              </a:tr>
              <a:tr h="336030">
                <a:tc>
                  <a:txBody>
                    <a:bodyPr/>
                    <a:lstStyle/>
                    <a:p>
                      <a:r>
                        <a:rPr kumimoji="1" lang="en-US" altLang="ja-JP" sz="800" dirty="0" smtClean="0"/>
                        <a:t>ORM </a:t>
                      </a:r>
                    </a:p>
                    <a:p>
                      <a:r>
                        <a:rPr kumimoji="1" lang="ja-JP" altLang="en-US" sz="800" dirty="0" smtClean="0"/>
                        <a:t>モジュール</a:t>
                      </a:r>
                      <a:endParaRPr kumimoji="1" lang="ja-JP" altLang="en-US" sz="800" dirty="0"/>
                    </a:p>
                  </a:txBody>
                  <a:tcPr marT="45719" marB="45719"/>
                </a:tc>
                <a:tc>
                  <a:txBody>
                    <a:bodyPr/>
                    <a:lstStyle/>
                    <a:p>
                      <a:r>
                        <a:rPr kumimoji="1" lang="en-US" altLang="ja-JP" sz="800" dirty="0" smtClean="0"/>
                        <a:t>JDO, Hibernate, </a:t>
                      </a:r>
                      <a:r>
                        <a:rPr kumimoji="1" lang="en-US" altLang="ja-JP" sz="800" dirty="0" err="1" smtClean="0"/>
                        <a:t>iBatis</a:t>
                      </a:r>
                      <a:r>
                        <a:rPr kumimoji="1" lang="en-US" altLang="ja-JP" sz="800" dirty="0" smtClean="0"/>
                        <a:t> </a:t>
                      </a:r>
                      <a:r>
                        <a:rPr kumimoji="1" lang="ja-JP" altLang="en-US" sz="800" dirty="0" smtClean="0"/>
                        <a:t>等の </a:t>
                      </a:r>
                      <a:r>
                        <a:rPr kumimoji="1" lang="en-US" altLang="ja-JP" sz="800" dirty="0" smtClean="0"/>
                        <a:t>object/relational mapping API </a:t>
                      </a:r>
                      <a:r>
                        <a:rPr kumimoji="1" lang="ja-JP" altLang="en-US" sz="800" dirty="0" err="1" smtClean="0"/>
                        <a:t>を統</a:t>
                      </a:r>
                      <a:r>
                        <a:rPr kumimoji="1" lang="ja-JP" altLang="en-US" sz="800" dirty="0" smtClean="0"/>
                        <a:t>合するレイヤを提供します。</a:t>
                      </a:r>
                      <a:r>
                        <a:rPr kumimoji="1" lang="en-US" altLang="ja-JP" sz="800" dirty="0" smtClean="0"/>
                        <a:t>ORM </a:t>
                      </a:r>
                      <a:r>
                        <a:rPr kumimoji="1" lang="ja-JP" altLang="en-US" sz="800" dirty="0" smtClean="0"/>
                        <a:t>モジュールを使用することで </a:t>
                      </a:r>
                      <a:r>
                        <a:rPr kumimoji="1" lang="en-US" altLang="ja-JP" sz="800" dirty="0" smtClean="0"/>
                        <a:t>O/R </a:t>
                      </a:r>
                      <a:r>
                        <a:rPr kumimoji="1" lang="ja-JP" altLang="en-US" sz="800" dirty="0" smtClean="0"/>
                        <a:t>マッパを </a:t>
                      </a:r>
                      <a:r>
                        <a:rPr kumimoji="1" lang="en-US" altLang="ja-JP" sz="800" dirty="0" smtClean="0"/>
                        <a:t>Spring </a:t>
                      </a:r>
                      <a:r>
                        <a:rPr kumimoji="1" lang="ja-JP" altLang="en-US" sz="800" dirty="0" smtClean="0"/>
                        <a:t>の他の機能と組み合わせて使用できるようになります。</a:t>
                      </a:r>
                    </a:p>
                  </a:txBody>
                  <a:tcPr marT="45719" marB="45719"/>
                </a:tc>
                <a:extLst>
                  <a:ext uri="{0D108BD9-81ED-4DB2-BD59-A6C34878D82A}">
                    <a16:rowId xmlns:a16="http://schemas.microsoft.com/office/drawing/2014/main" val="3740442727"/>
                  </a:ext>
                </a:extLst>
              </a:tr>
              <a:tr h="457195">
                <a:tc>
                  <a:txBody>
                    <a:bodyPr/>
                    <a:lstStyle/>
                    <a:p>
                      <a:r>
                        <a:rPr kumimoji="1" lang="en-US" altLang="ja-JP" sz="800" dirty="0" smtClean="0"/>
                        <a:t>AOP </a:t>
                      </a:r>
                    </a:p>
                    <a:p>
                      <a:r>
                        <a:rPr kumimoji="1" lang="ja-JP" altLang="en-US" sz="800" dirty="0" smtClean="0"/>
                        <a:t>モジュール</a:t>
                      </a:r>
                    </a:p>
                    <a:p>
                      <a:endParaRPr kumimoji="1" lang="ja-JP" altLang="en-US" sz="800" dirty="0"/>
                    </a:p>
                  </a:txBody>
                  <a:tcPr marT="45719" marB="45719"/>
                </a:tc>
                <a:tc>
                  <a:txBody>
                    <a:bodyPr/>
                    <a:lstStyle/>
                    <a:p>
                      <a:r>
                        <a:rPr kumimoji="1" lang="en-US" altLang="ja-JP" sz="800" dirty="0" smtClean="0"/>
                        <a:t>AOP Alliance </a:t>
                      </a:r>
                      <a:r>
                        <a:rPr kumimoji="1" lang="ja-JP" altLang="en-US" sz="800" dirty="0" smtClean="0"/>
                        <a:t>と互換性のあるアスペクト指向プログラミングのフレームワークを提供します。</a:t>
                      </a:r>
                      <a:r>
                        <a:rPr kumimoji="1" lang="en-US" altLang="ja-JP" sz="800" dirty="0" smtClean="0"/>
                        <a:t>AOP </a:t>
                      </a:r>
                      <a:r>
                        <a:rPr kumimoji="1" lang="ja-JP" altLang="en-US" sz="800" dirty="0" smtClean="0"/>
                        <a:t>モジュールを使用することで、たとえば </a:t>
                      </a:r>
                      <a:r>
                        <a:rPr kumimoji="1" lang="en-US" altLang="ja-JP" sz="800" dirty="0" smtClean="0"/>
                        <a:t>session </a:t>
                      </a:r>
                      <a:r>
                        <a:rPr kumimoji="1" lang="ja-JP" altLang="en-US" sz="800" dirty="0" smtClean="0"/>
                        <a:t>のチェック等のオブジェクトの責務外のロジックを明示的に記述することなく、宣言的に追加することができます。</a:t>
                      </a:r>
                    </a:p>
                    <a:p>
                      <a:endParaRPr kumimoji="1" lang="ja-JP" altLang="en-US" sz="800" dirty="0"/>
                    </a:p>
                  </a:txBody>
                  <a:tcPr marT="45719" marB="45719"/>
                </a:tc>
                <a:extLst>
                  <a:ext uri="{0D108BD9-81ED-4DB2-BD59-A6C34878D82A}">
                    <a16:rowId xmlns:a16="http://schemas.microsoft.com/office/drawing/2014/main" val="1232560073"/>
                  </a:ext>
                </a:extLst>
              </a:tr>
              <a:tr h="457195">
                <a:tc>
                  <a:txBody>
                    <a:bodyPr/>
                    <a:lstStyle/>
                    <a:p>
                      <a:r>
                        <a:rPr kumimoji="1" lang="en-US" altLang="ja-JP" sz="800" dirty="0" smtClean="0"/>
                        <a:t>Web </a:t>
                      </a:r>
                    </a:p>
                    <a:p>
                      <a:r>
                        <a:rPr kumimoji="1" lang="ja-JP" altLang="en-US" sz="800" dirty="0" smtClean="0"/>
                        <a:t>モジュール</a:t>
                      </a:r>
                    </a:p>
                    <a:p>
                      <a:endParaRPr kumimoji="1" lang="ja-JP" altLang="en-US" sz="800" dirty="0"/>
                    </a:p>
                  </a:txBody>
                  <a:tcPr marT="45719" marB="45719"/>
                </a:tc>
                <a:tc>
                  <a:txBody>
                    <a:bodyPr/>
                    <a:lstStyle/>
                    <a:p>
                      <a:r>
                        <a:rPr kumimoji="1" lang="ja-JP" altLang="en-US" sz="800" dirty="0" smtClean="0"/>
                        <a:t>基本的な </a:t>
                      </a:r>
                      <a:r>
                        <a:rPr kumimoji="1" lang="en-US" altLang="ja-JP" sz="800" dirty="0" smtClean="0"/>
                        <a:t>Web </a:t>
                      </a:r>
                      <a:r>
                        <a:rPr kumimoji="1" lang="ja-JP" altLang="en-US" sz="800" dirty="0" smtClean="0"/>
                        <a:t>指向の統合機能を提供します。</a:t>
                      </a:r>
                      <a:r>
                        <a:rPr kumimoji="1" lang="en-US" altLang="ja-JP" sz="800" dirty="0" smtClean="0"/>
                        <a:t>Spring </a:t>
                      </a:r>
                      <a:r>
                        <a:rPr kumimoji="1" lang="ja-JP" altLang="en-US" sz="800" dirty="0" smtClean="0"/>
                        <a:t>を </a:t>
                      </a:r>
                      <a:r>
                        <a:rPr kumimoji="1" lang="en-US" altLang="ja-JP" sz="800" dirty="0" err="1" smtClean="0"/>
                        <a:t>WebWork</a:t>
                      </a:r>
                      <a:r>
                        <a:rPr kumimoji="1" lang="en-US" altLang="ja-JP" sz="800" dirty="0" smtClean="0"/>
                        <a:t> </a:t>
                      </a:r>
                      <a:r>
                        <a:rPr kumimoji="1" lang="ja-JP" altLang="en-US" sz="800" dirty="0" smtClean="0"/>
                        <a:t>や </a:t>
                      </a:r>
                      <a:r>
                        <a:rPr kumimoji="1" lang="en-US" altLang="ja-JP" sz="800" dirty="0" smtClean="0"/>
                        <a:t>Struts </a:t>
                      </a:r>
                      <a:r>
                        <a:rPr kumimoji="1" lang="ja-JP" altLang="en-US" sz="800" dirty="0" smtClean="0"/>
                        <a:t>と一緒に使用する場合は、このモジュールが統合を行います。</a:t>
                      </a:r>
                    </a:p>
                    <a:p>
                      <a:endParaRPr kumimoji="1" lang="ja-JP" altLang="en-US" sz="800" dirty="0"/>
                    </a:p>
                  </a:txBody>
                  <a:tcPr marT="45719" marB="45719"/>
                </a:tc>
                <a:extLst>
                  <a:ext uri="{0D108BD9-81ED-4DB2-BD59-A6C34878D82A}">
                    <a16:rowId xmlns:a16="http://schemas.microsoft.com/office/drawing/2014/main" val="2882940136"/>
                  </a:ext>
                </a:extLst>
              </a:tr>
              <a:tr h="336030">
                <a:tc>
                  <a:txBody>
                    <a:bodyPr/>
                    <a:lstStyle/>
                    <a:p>
                      <a:r>
                        <a:rPr kumimoji="1" lang="en-US" altLang="ja-JP" sz="800" dirty="0" smtClean="0"/>
                        <a:t>Web MVC </a:t>
                      </a:r>
                    </a:p>
                    <a:p>
                      <a:r>
                        <a:rPr kumimoji="1" lang="ja-JP" altLang="en-US" sz="800" dirty="0" smtClean="0"/>
                        <a:t>モジュール</a:t>
                      </a:r>
                    </a:p>
                  </a:txBody>
                  <a:tcPr marT="45719" marB="45719"/>
                </a:tc>
                <a:tc>
                  <a:txBody>
                    <a:bodyPr/>
                    <a:lstStyle/>
                    <a:p>
                      <a:r>
                        <a:rPr kumimoji="1" lang="en-US" altLang="ja-JP" sz="800" dirty="0" smtClean="0"/>
                        <a:t>Web </a:t>
                      </a:r>
                      <a:r>
                        <a:rPr kumimoji="1" lang="ja-JP" altLang="en-US" sz="800" dirty="0" smtClean="0"/>
                        <a:t>アプリケーション用の </a:t>
                      </a:r>
                      <a:r>
                        <a:rPr kumimoji="1" lang="en-US" altLang="ja-JP" sz="800" dirty="0" smtClean="0"/>
                        <a:t>Model-View-Controller </a:t>
                      </a:r>
                      <a:r>
                        <a:rPr kumimoji="1" lang="ja-JP" altLang="en-US" sz="800" dirty="0" smtClean="0"/>
                        <a:t>フレームワークを提供します。</a:t>
                      </a:r>
                      <a:r>
                        <a:rPr kumimoji="1" lang="en-US" altLang="ja-JP" sz="800" dirty="0" smtClean="0"/>
                        <a:t>Spring </a:t>
                      </a:r>
                      <a:r>
                        <a:rPr kumimoji="1" lang="ja-JP" altLang="en-US" sz="800" dirty="0" smtClean="0"/>
                        <a:t>の </a:t>
                      </a:r>
                      <a:r>
                        <a:rPr kumimoji="1" lang="en-US" altLang="ja-JP" sz="800" dirty="0" smtClean="0"/>
                        <a:t>MVC </a:t>
                      </a:r>
                      <a:r>
                        <a:rPr kumimoji="1" lang="ja-JP" altLang="en-US" sz="800" dirty="0" smtClean="0"/>
                        <a:t>モジュールの特徴としてユーザが入力したデータを </a:t>
                      </a:r>
                      <a:r>
                        <a:rPr kumimoji="1" lang="en-US" altLang="ja-JP" sz="800" dirty="0" smtClean="0"/>
                        <a:t>JavaBeans </a:t>
                      </a:r>
                      <a:r>
                        <a:rPr kumimoji="1" lang="ja-JP" altLang="en-US" sz="800" dirty="0" smtClean="0"/>
                        <a:t>として取得できることや、入力されたデータの検証処理が </a:t>
                      </a:r>
                      <a:r>
                        <a:rPr kumimoji="1" lang="en-US" altLang="ja-JP" sz="800" dirty="0" smtClean="0"/>
                        <a:t>MVC </a:t>
                      </a:r>
                      <a:r>
                        <a:rPr kumimoji="1" lang="ja-JP" altLang="en-US" sz="800" dirty="0" smtClean="0"/>
                        <a:t>モジュールから切り離されていることが挙げられます。</a:t>
                      </a:r>
                      <a:endParaRPr kumimoji="1" lang="ja-JP" altLang="en-US" sz="800" dirty="0"/>
                    </a:p>
                  </a:txBody>
                  <a:tcPr marT="45719" marB="45719"/>
                </a:tc>
                <a:extLst>
                  <a:ext uri="{0D108BD9-81ED-4DB2-BD59-A6C34878D82A}">
                    <a16:rowId xmlns:a16="http://schemas.microsoft.com/office/drawing/2014/main" val="3638110088"/>
                  </a:ext>
                </a:extLst>
              </a:tr>
            </a:tbl>
          </a:graphicData>
        </a:graphic>
      </p:graphicFrame>
      <p:pic>
        <p:nvPicPr>
          <p:cNvPr id="10272" name="図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14488" y="981075"/>
            <a:ext cx="5621337"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タイトル 1"/>
          <p:cNvSpPr>
            <a:spLocks noGrp="1"/>
          </p:cNvSpPr>
          <p:nvPr>
            <p:ph type="title"/>
          </p:nvPr>
        </p:nvSpPr>
        <p:spPr>
          <a:xfrm>
            <a:off x="457200" y="457200"/>
            <a:ext cx="8229600" cy="523875"/>
          </a:xfrm>
        </p:spPr>
        <p:txBody>
          <a:bodyPr/>
          <a:lstStyle/>
          <a:p>
            <a:pPr eaLnBrk="1" hangingPunct="1"/>
            <a:r>
              <a:rPr lang="ja-JP" altLang="en-US" sz="2800" smtClean="0"/>
              <a:t>ＳｐｒｉｎｇＢｏｏｔ</a:t>
            </a:r>
          </a:p>
        </p:txBody>
      </p:sp>
      <p:sp>
        <p:nvSpPr>
          <p:cNvPr id="11267" name="コンテンツ プレースホルダー 2"/>
          <p:cNvSpPr>
            <a:spLocks noGrp="1"/>
          </p:cNvSpPr>
          <p:nvPr>
            <p:ph idx="1"/>
          </p:nvPr>
        </p:nvSpPr>
        <p:spPr>
          <a:xfrm>
            <a:off x="457200" y="1125538"/>
            <a:ext cx="8229600" cy="4741862"/>
          </a:xfrm>
        </p:spPr>
        <p:txBody>
          <a:bodyPr/>
          <a:lstStyle/>
          <a:p>
            <a:pPr eaLnBrk="1" hangingPunct="1"/>
            <a:r>
              <a:rPr lang="en-US" altLang="ja-JP" sz="2000" smtClean="0"/>
              <a:t>Spring Boot</a:t>
            </a:r>
            <a:r>
              <a:rPr lang="ja-JP" altLang="en-US" sz="2000" smtClean="0"/>
              <a:t>とは</a:t>
            </a:r>
            <a:r>
              <a:rPr lang="en-US" altLang="ja-JP" sz="2000" smtClean="0"/>
              <a:t>Spring Framework</a:t>
            </a:r>
            <a:r>
              <a:rPr lang="ja-JP" altLang="en-US" sz="2000" smtClean="0"/>
              <a:t>ベースのアプリケーションを手軽に作成することができるフレームワークである。</a:t>
            </a:r>
            <a:endParaRPr lang="en-US" altLang="ja-JP" sz="2000" smtClean="0"/>
          </a:p>
          <a:p>
            <a:pPr eaLnBrk="1" hangingPunct="1"/>
            <a:r>
              <a:rPr lang="en-US" altLang="ja-JP" sz="2000" smtClean="0"/>
              <a:t>SpringBoot</a:t>
            </a:r>
            <a:r>
              <a:rPr lang="ja-JP" altLang="en-US" sz="2000" smtClean="0"/>
              <a:t>の特徴</a:t>
            </a:r>
            <a:endParaRPr lang="en-US" altLang="ja-JP" sz="2000" smtClean="0"/>
          </a:p>
          <a:p>
            <a:pPr lvl="1" eaLnBrk="1" hangingPunct="1"/>
            <a:r>
              <a:rPr lang="en-US" altLang="ja-JP" sz="1600" smtClean="0"/>
              <a:t>XML</a:t>
            </a:r>
            <a:r>
              <a:rPr lang="ja-JP" altLang="en-US" sz="1600" smtClean="0"/>
              <a:t>設定ファイルの記述が不要（</a:t>
            </a:r>
            <a:r>
              <a:rPr lang="en-US" altLang="ja-JP" sz="1600" smtClean="0"/>
              <a:t>Spring Framework</a:t>
            </a:r>
            <a:r>
              <a:rPr lang="ja-JP" altLang="en-US" sz="1600" smtClean="0"/>
              <a:t>の</a:t>
            </a:r>
            <a:r>
              <a:rPr lang="en-US" altLang="ja-JP" sz="1600" smtClean="0"/>
              <a:t>XML</a:t>
            </a:r>
            <a:r>
              <a:rPr lang="ja-JP" altLang="en-US" sz="1600" smtClean="0"/>
              <a:t>設定ファイルの改善）</a:t>
            </a:r>
            <a:endParaRPr lang="en-US" altLang="ja-JP" sz="1600" smtClean="0"/>
          </a:p>
          <a:p>
            <a:pPr lvl="1" eaLnBrk="1" hangingPunct="1"/>
            <a:r>
              <a:rPr lang="ja-JP" altLang="en-US" sz="1600" smtClean="0"/>
              <a:t>コーディング量の削減（アノテーションを記述することにより機能を実装）</a:t>
            </a:r>
            <a:endParaRPr lang="en-US" altLang="ja-JP" sz="1600" smtClean="0"/>
          </a:p>
          <a:p>
            <a:pPr lvl="1" eaLnBrk="1" hangingPunct="1"/>
            <a:r>
              <a:rPr lang="en-US" altLang="ja-JP" sz="1600" smtClean="0"/>
              <a:t>Web</a:t>
            </a:r>
            <a:r>
              <a:rPr lang="ja-JP" altLang="en-US" sz="1600" smtClean="0"/>
              <a:t>コンテナを内含（デフォルトで</a:t>
            </a:r>
            <a:r>
              <a:rPr lang="en-US" altLang="ja-JP" sz="1600" smtClean="0"/>
              <a:t>Tomcat</a:t>
            </a:r>
            <a:r>
              <a:rPr lang="ja-JP" altLang="en-US" sz="1600" smtClean="0"/>
              <a:t>コンテナ）</a:t>
            </a:r>
            <a:endParaRPr lang="en-US" altLang="ja-JP" sz="1600" smtClean="0"/>
          </a:p>
        </p:txBody>
      </p:sp>
      <p:pic>
        <p:nvPicPr>
          <p:cNvPr id="11268" name="図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0825" y="3336925"/>
            <a:ext cx="8689975"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タイトル 1"/>
          <p:cNvSpPr>
            <a:spLocks noGrp="1"/>
          </p:cNvSpPr>
          <p:nvPr>
            <p:ph type="title"/>
          </p:nvPr>
        </p:nvSpPr>
        <p:spPr>
          <a:xfrm>
            <a:off x="457200" y="457200"/>
            <a:ext cx="8229600" cy="523875"/>
          </a:xfrm>
        </p:spPr>
        <p:txBody>
          <a:bodyPr/>
          <a:lstStyle/>
          <a:p>
            <a:pPr eaLnBrk="1" hangingPunct="1"/>
            <a:r>
              <a:rPr lang="ja-JP" altLang="en-US" sz="2800" smtClean="0"/>
              <a:t>ＳｐｒｉｎｇＣｌｏｕｄ</a:t>
            </a:r>
          </a:p>
        </p:txBody>
      </p:sp>
      <p:sp>
        <p:nvSpPr>
          <p:cNvPr id="12291" name="コンテンツ プレースホルダー 2"/>
          <p:cNvSpPr>
            <a:spLocks noGrp="1"/>
          </p:cNvSpPr>
          <p:nvPr>
            <p:ph idx="1"/>
          </p:nvPr>
        </p:nvSpPr>
        <p:spPr>
          <a:xfrm>
            <a:off x="457200" y="1125538"/>
            <a:ext cx="8229600" cy="4741862"/>
          </a:xfrm>
        </p:spPr>
        <p:txBody>
          <a:bodyPr/>
          <a:lstStyle/>
          <a:p>
            <a:pPr eaLnBrk="1" hangingPunct="1"/>
            <a:r>
              <a:rPr lang="en-US" altLang="ja-JP" sz="2000" smtClean="0"/>
              <a:t>Spring Cloud</a:t>
            </a:r>
            <a:r>
              <a:rPr lang="ja-JP" altLang="en-US" sz="2000" smtClean="0"/>
              <a:t>とは、「クラウドネイティブなアプリをつくるための便利なツール群」である。小規模なマイクロサービスを複数組み合わせ、大規模なサービスを構築するための機能がたくさん提供されている。</a:t>
            </a:r>
            <a:endParaRPr lang="en-US" altLang="ja-JP" sz="2000" smtClean="0"/>
          </a:p>
        </p:txBody>
      </p:sp>
      <p:pic>
        <p:nvPicPr>
          <p:cNvPr id="12292" name="図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205038"/>
            <a:ext cx="7559675" cy="451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タイトル 1"/>
          <p:cNvSpPr>
            <a:spLocks noGrp="1"/>
          </p:cNvSpPr>
          <p:nvPr>
            <p:ph type="title"/>
          </p:nvPr>
        </p:nvSpPr>
        <p:spPr>
          <a:xfrm>
            <a:off x="457200" y="457200"/>
            <a:ext cx="8229600" cy="523875"/>
          </a:xfrm>
        </p:spPr>
        <p:txBody>
          <a:bodyPr/>
          <a:lstStyle/>
          <a:p>
            <a:pPr eaLnBrk="1" hangingPunct="1"/>
            <a:r>
              <a:rPr lang="ja-JP" altLang="en-US" sz="2800" smtClean="0"/>
              <a:t>そのた</a:t>
            </a:r>
          </a:p>
        </p:txBody>
      </p:sp>
      <p:sp>
        <p:nvSpPr>
          <p:cNvPr id="13315" name="コンテンツ プレースホルダー 2"/>
          <p:cNvSpPr>
            <a:spLocks noGrp="1"/>
          </p:cNvSpPr>
          <p:nvPr>
            <p:ph idx="1"/>
          </p:nvPr>
        </p:nvSpPr>
        <p:spPr>
          <a:xfrm>
            <a:off x="457200" y="1125538"/>
            <a:ext cx="8229600" cy="4741862"/>
          </a:xfrm>
        </p:spPr>
        <p:txBody>
          <a:bodyPr/>
          <a:lstStyle/>
          <a:p>
            <a:pPr eaLnBrk="1" hangingPunct="1"/>
            <a:r>
              <a:rPr lang="ja-JP" altLang="en-US" sz="2000" smtClean="0"/>
              <a:t>ＳｐｒｉｎｇＳｅｃｕｒｉｔｙ</a:t>
            </a:r>
            <a:endParaRPr lang="en-US" altLang="ja-JP" sz="2000" smtClean="0"/>
          </a:p>
          <a:p>
            <a:pPr eaLnBrk="1" hangingPunct="1"/>
            <a:r>
              <a:rPr lang="ja-JP" altLang="en-US" sz="2000" smtClean="0"/>
              <a:t>ＳｐｒｉｎｇＢａｔｃｈ</a:t>
            </a:r>
            <a:endParaRPr lang="en-US" altLang="ja-JP" sz="2000" smtClean="0"/>
          </a:p>
          <a:p>
            <a:pPr eaLnBrk="1" hangingPunct="1"/>
            <a:r>
              <a:rPr lang="ja-JP" altLang="en-US" sz="2000" smtClean="0"/>
              <a:t>ＳｐｒｉｎｇＤａｔａ</a:t>
            </a:r>
            <a:endParaRPr lang="en-US" altLang="ja-JP" sz="2000" smtClean="0"/>
          </a:p>
          <a:p>
            <a:pPr eaLnBrk="1" hangingPunct="1"/>
            <a:endParaRPr lang="en-US" altLang="ja-JP" sz="2000" smtClean="0"/>
          </a:p>
        </p:txBody>
      </p:sp>
      <p:pic>
        <p:nvPicPr>
          <p:cNvPr id="13316" name="図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492375"/>
            <a:ext cx="7489825"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角丸四角形 9"/>
          <p:cNvSpPr/>
          <p:nvPr/>
        </p:nvSpPr>
        <p:spPr>
          <a:xfrm>
            <a:off x="5435600" y="3900488"/>
            <a:ext cx="3313113" cy="2768600"/>
          </a:xfrm>
          <a:prstGeom prst="roundRect">
            <a:avLst>
              <a:gd name="adj" fmla="val 10061"/>
            </a:avLst>
          </a:prstGeom>
          <a:ln/>
        </p:spPr>
        <p:style>
          <a:lnRef idx="2">
            <a:schemeClr val="accent4"/>
          </a:lnRef>
          <a:fillRef idx="1">
            <a:schemeClr val="lt1"/>
          </a:fillRef>
          <a:effectRef idx="0">
            <a:schemeClr val="accent4"/>
          </a:effectRef>
          <a:fontRef idx="minor">
            <a:schemeClr val="dk1"/>
          </a:fontRef>
        </p:style>
        <p:txBody>
          <a:bodyPr/>
          <a:lstStyle/>
          <a:p>
            <a:pPr>
              <a:defRPr/>
            </a:pPr>
            <a:endParaRPr lang="ja-JP" altLang="en-US" sz="1200" dirty="0">
              <a:ln w="0">
                <a:solidFill>
                  <a:schemeClr val="tx1"/>
                </a:solidFill>
              </a:ln>
              <a:solidFill>
                <a:srgbClr val="000000"/>
              </a:solidFill>
              <a:effectLst>
                <a:outerShdw blurRad="38100" dist="19050" dir="2700000" algn="tl" rotWithShape="0">
                  <a:schemeClr val="dk1">
                    <a:alpha val="40000"/>
                  </a:schemeClr>
                </a:outerShdw>
              </a:effectLst>
            </a:endParaRPr>
          </a:p>
        </p:txBody>
      </p:sp>
      <p:sp>
        <p:nvSpPr>
          <p:cNvPr id="6" name="角丸四角形 5"/>
          <p:cNvSpPr/>
          <p:nvPr/>
        </p:nvSpPr>
        <p:spPr>
          <a:xfrm>
            <a:off x="1042988" y="5229225"/>
            <a:ext cx="3889375" cy="1439863"/>
          </a:xfrm>
          <a:prstGeom prst="roundRect">
            <a:avLst/>
          </a:prstGeom>
          <a:ln/>
        </p:spPr>
        <p:style>
          <a:lnRef idx="2">
            <a:schemeClr val="accent4"/>
          </a:lnRef>
          <a:fillRef idx="1">
            <a:schemeClr val="lt1"/>
          </a:fillRef>
          <a:effectRef idx="0">
            <a:schemeClr val="accent4"/>
          </a:effectRef>
          <a:fontRef idx="minor">
            <a:schemeClr val="dk1"/>
          </a:fontRef>
        </p:style>
        <p:txBody>
          <a:bodyPr/>
          <a:lstStyle/>
          <a:p>
            <a:pPr>
              <a:defRPr/>
            </a:pPr>
            <a:endParaRPr lang="ja-JP" altLang="en-US" sz="1200" dirty="0">
              <a:ln w="0">
                <a:solidFill>
                  <a:schemeClr val="tx1"/>
                </a:solidFill>
              </a:ln>
              <a:solidFill>
                <a:srgbClr val="000000"/>
              </a:solidFill>
              <a:effectLst>
                <a:outerShdw blurRad="38100" dist="19050" dir="2700000" algn="tl" rotWithShape="0">
                  <a:schemeClr val="dk1">
                    <a:alpha val="40000"/>
                  </a:schemeClr>
                </a:outerShdw>
              </a:effectLst>
            </a:endParaRPr>
          </a:p>
        </p:txBody>
      </p:sp>
      <p:sp>
        <p:nvSpPr>
          <p:cNvPr id="14340" name="タイトル 1"/>
          <p:cNvSpPr>
            <a:spLocks noGrp="1"/>
          </p:cNvSpPr>
          <p:nvPr>
            <p:ph type="title"/>
          </p:nvPr>
        </p:nvSpPr>
        <p:spPr>
          <a:xfrm>
            <a:off x="457200" y="457200"/>
            <a:ext cx="8229600" cy="523875"/>
          </a:xfrm>
        </p:spPr>
        <p:txBody>
          <a:bodyPr/>
          <a:lstStyle/>
          <a:p>
            <a:pPr eaLnBrk="1" hangingPunct="1"/>
            <a:r>
              <a:rPr lang="ja-JP" altLang="en-US" sz="2800" smtClean="0"/>
              <a:t>知るべき知識</a:t>
            </a:r>
            <a:endParaRPr lang="en-US" altLang="ja-JP" sz="2800" smtClean="0"/>
          </a:p>
        </p:txBody>
      </p:sp>
      <p:sp>
        <p:nvSpPr>
          <p:cNvPr id="14341" name="コンテンツ プレースホルダー 2"/>
          <p:cNvSpPr>
            <a:spLocks noGrp="1"/>
          </p:cNvSpPr>
          <p:nvPr>
            <p:ph idx="1"/>
          </p:nvPr>
        </p:nvSpPr>
        <p:spPr>
          <a:xfrm>
            <a:off x="457200" y="1125538"/>
            <a:ext cx="8229600" cy="4741862"/>
          </a:xfrm>
        </p:spPr>
        <p:txBody>
          <a:bodyPr/>
          <a:lstStyle/>
          <a:p>
            <a:pPr eaLnBrk="1" hangingPunct="1"/>
            <a:r>
              <a:rPr lang="en-US" altLang="ja-JP" sz="2000" smtClean="0"/>
              <a:t>Dependency Injection</a:t>
            </a:r>
            <a:r>
              <a:rPr lang="ja-JP" altLang="en-US" sz="2000" smtClean="0"/>
              <a:t>（</a:t>
            </a:r>
            <a:r>
              <a:rPr lang="en-US" altLang="ja-JP" sz="2000" smtClean="0"/>
              <a:t>DI</a:t>
            </a:r>
            <a:r>
              <a:rPr lang="ja-JP" altLang="en-US" sz="2000" smtClean="0"/>
              <a:t>）</a:t>
            </a:r>
            <a:endParaRPr lang="en-US" altLang="ja-JP" sz="2000" smtClean="0"/>
          </a:p>
          <a:p>
            <a:pPr lvl="1" eaLnBrk="1" hangingPunct="1"/>
            <a:r>
              <a:rPr lang="en-US" altLang="ja-JP" sz="1600" smtClean="0"/>
              <a:t>Spring Framework</a:t>
            </a:r>
            <a:r>
              <a:rPr lang="ja-JP" altLang="en-US" sz="1600" smtClean="0"/>
              <a:t>は、「</a:t>
            </a:r>
            <a:r>
              <a:rPr lang="en-US" altLang="ja-JP" sz="1600" smtClean="0"/>
              <a:t>DI</a:t>
            </a:r>
            <a:r>
              <a:rPr lang="ja-JP" altLang="en-US" sz="1600" smtClean="0"/>
              <a:t>コンテナ」と呼ばれるフレームワークとしてスタートしました。</a:t>
            </a:r>
            <a:r>
              <a:rPr lang="en-US" altLang="ja-JP" sz="1600" smtClean="0"/>
              <a:t>DI</a:t>
            </a:r>
            <a:r>
              <a:rPr lang="ja-JP" altLang="en-US" sz="1600" smtClean="0"/>
              <a:t>とは、「依存性注入」と呼ばれる機能です。</a:t>
            </a:r>
          </a:p>
          <a:p>
            <a:pPr lvl="1" eaLnBrk="1" hangingPunct="1"/>
            <a:r>
              <a:rPr lang="en-US" altLang="ja-JP" sz="1600" smtClean="0"/>
              <a:t>Dependency Injection (</a:t>
            </a:r>
            <a:r>
              <a:rPr lang="ja-JP" altLang="en-US" sz="1600" smtClean="0"/>
              <a:t>依存性注入</a:t>
            </a:r>
            <a:r>
              <a:rPr lang="en-US" altLang="ja-JP" sz="1600" smtClean="0"/>
              <a:t>) </a:t>
            </a:r>
            <a:r>
              <a:rPr lang="ja-JP" altLang="en-US" sz="1600" smtClean="0"/>
              <a:t>とは、あるクラスが別のクラスをインスタンス変数に持つなどして利用 </a:t>
            </a:r>
            <a:r>
              <a:rPr lang="en-US" altLang="ja-JP" sz="1600" smtClean="0"/>
              <a:t>(</a:t>
            </a:r>
            <a:r>
              <a:rPr lang="ja-JP" altLang="en-US" sz="1600" smtClean="0"/>
              <a:t>依存</a:t>
            </a:r>
            <a:r>
              <a:rPr lang="en-US" altLang="ja-JP" sz="1600" smtClean="0"/>
              <a:t>) </a:t>
            </a:r>
            <a:r>
              <a:rPr lang="ja-JP" altLang="en-US" sz="1600" smtClean="0"/>
              <a:t>している場合に、インスタンス変数の設定 </a:t>
            </a:r>
            <a:r>
              <a:rPr lang="en-US" altLang="ja-JP" sz="1600" smtClean="0"/>
              <a:t>(</a:t>
            </a:r>
            <a:r>
              <a:rPr lang="ja-JP" altLang="en-US" sz="1600" smtClean="0"/>
              <a:t>依存性の解決</a:t>
            </a:r>
            <a:r>
              <a:rPr lang="en-US" altLang="ja-JP" sz="1600" smtClean="0"/>
              <a:t>) </a:t>
            </a:r>
            <a:r>
              <a:rPr lang="ja-JP" altLang="en-US" sz="1600" smtClean="0"/>
              <a:t>をクラス内で行うのではなく、外部から設定 </a:t>
            </a:r>
            <a:r>
              <a:rPr lang="en-US" altLang="ja-JP" sz="1600" smtClean="0"/>
              <a:t>(</a:t>
            </a:r>
            <a:r>
              <a:rPr lang="ja-JP" altLang="en-US" sz="1600" smtClean="0"/>
              <a:t>注入</a:t>
            </a:r>
            <a:r>
              <a:rPr lang="en-US" altLang="ja-JP" sz="1600" smtClean="0"/>
              <a:t>) </a:t>
            </a:r>
            <a:r>
              <a:rPr lang="ja-JP" altLang="en-US" sz="1600" smtClean="0"/>
              <a:t>するという考え方です。</a:t>
            </a:r>
            <a:r>
              <a:rPr lang="en-US" altLang="ja-JP" sz="1600" smtClean="0"/>
              <a:t>Spring </a:t>
            </a:r>
            <a:r>
              <a:rPr lang="ja-JP" altLang="en-US" sz="1600" smtClean="0"/>
              <a:t>の場合は、その外部が </a:t>
            </a:r>
            <a:r>
              <a:rPr lang="en-US" altLang="ja-JP" sz="1600" smtClean="0"/>
              <a:t>Core </a:t>
            </a:r>
            <a:r>
              <a:rPr lang="ja-JP" altLang="en-US" sz="1600" smtClean="0"/>
              <a:t>モジュールである </a:t>
            </a:r>
            <a:r>
              <a:rPr lang="en-US" altLang="ja-JP" sz="1600" smtClean="0"/>
              <a:t>DI </a:t>
            </a:r>
            <a:r>
              <a:rPr lang="ja-JP" altLang="en-US" sz="1600" smtClean="0"/>
              <a:t>コンテナになります。</a:t>
            </a:r>
          </a:p>
          <a:p>
            <a:pPr lvl="1" eaLnBrk="1" hangingPunct="1"/>
            <a:endParaRPr lang="en-US" altLang="ja-JP" sz="1600" smtClean="0"/>
          </a:p>
        </p:txBody>
      </p:sp>
      <p:pic>
        <p:nvPicPr>
          <p:cNvPr id="14342" name="図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3284538"/>
            <a:ext cx="24574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図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4313238"/>
            <a:ext cx="35718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図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35600" y="4313238"/>
            <a:ext cx="3228975"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5" name="図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58875" y="5353050"/>
            <a:ext cx="3600450"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下矢印 6"/>
          <p:cNvSpPr/>
          <p:nvPr/>
        </p:nvSpPr>
        <p:spPr>
          <a:xfrm>
            <a:off x="1763713" y="4076700"/>
            <a:ext cx="431800" cy="285750"/>
          </a:xfrm>
          <a:prstGeom prst="downArrow">
            <a:avLst/>
          </a:prstGeom>
          <a:solidFill>
            <a:schemeClr val="accent6">
              <a:lumMod val="20000"/>
              <a:lumOff val="80000"/>
            </a:schemeClr>
          </a:solidFill>
          <a:ln>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a:lstStyle/>
          <a:p>
            <a:pPr>
              <a:defRPr/>
            </a:pPr>
            <a:endParaRPr lang="ja-JP" altLang="en-US" sz="1200" dirty="0">
              <a:ln w="0"/>
              <a:solidFill>
                <a:srgbClr val="FF0000"/>
              </a:solidFill>
              <a:effectLst>
                <a:outerShdw blurRad="38100" dist="19050" dir="2700000" algn="tl" rotWithShape="0">
                  <a:schemeClr val="dk1">
                    <a:alpha val="40000"/>
                  </a:schemeClr>
                </a:outerShdw>
              </a:effectLst>
            </a:endParaRPr>
          </a:p>
        </p:txBody>
      </p:sp>
      <p:sp>
        <p:nvSpPr>
          <p:cNvPr id="12" name="下矢印 11"/>
          <p:cNvSpPr/>
          <p:nvPr/>
        </p:nvSpPr>
        <p:spPr>
          <a:xfrm>
            <a:off x="1763713" y="5084763"/>
            <a:ext cx="431800" cy="285750"/>
          </a:xfrm>
          <a:prstGeom prst="downArrow">
            <a:avLst/>
          </a:prstGeom>
          <a:solidFill>
            <a:schemeClr val="accent6">
              <a:lumMod val="20000"/>
              <a:lumOff val="80000"/>
            </a:schemeClr>
          </a:solidFill>
          <a:ln>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a:lstStyle/>
          <a:p>
            <a:pPr>
              <a:defRPr/>
            </a:pPr>
            <a:endParaRPr lang="ja-JP" altLang="en-US" sz="1200" dirty="0">
              <a:ln w="0"/>
              <a:solidFill>
                <a:srgbClr val="FF0000"/>
              </a:solidFill>
              <a:effectLst>
                <a:outerShdw blurRad="38100" dist="19050" dir="2700000" algn="tl" rotWithShape="0">
                  <a:schemeClr val="dk1">
                    <a:alpha val="40000"/>
                  </a:schemeClr>
                </a:outerShdw>
              </a:effectLst>
            </a:endParaRPr>
          </a:p>
        </p:txBody>
      </p:sp>
      <p:sp>
        <p:nvSpPr>
          <p:cNvPr id="8" name="右矢印 7"/>
          <p:cNvSpPr/>
          <p:nvPr/>
        </p:nvSpPr>
        <p:spPr>
          <a:xfrm>
            <a:off x="5076825" y="5661025"/>
            <a:ext cx="287338" cy="360363"/>
          </a:xfrm>
          <a:prstGeom prst="rightArrow">
            <a:avLst/>
          </a:prstGeom>
          <a:solidFill>
            <a:schemeClr val="accent6">
              <a:lumMod val="20000"/>
              <a:lumOff val="80000"/>
            </a:schemeClr>
          </a:solidFill>
          <a:ln>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a:lstStyle/>
          <a:p>
            <a:pPr>
              <a:defRPr/>
            </a:pPr>
            <a:endParaRPr lang="ja-JP" altLang="en-US" sz="1200" dirty="0">
              <a:ln w="0"/>
              <a:solidFill>
                <a:srgbClr val="FF0000"/>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lumMod val="20000"/>
            <a:lumOff val="80000"/>
          </a:schemeClr>
        </a:solidFill>
        <a:ln>
          <a:solidFill>
            <a:srgbClr val="FF0000"/>
          </a:solidFill>
        </a:ln>
      </a:spPr>
      <a:bodyPr rot="0" spcFirstLastPara="0" vert="horz" wrap="square" lIns="91440" tIns="45720" rIns="91440" bIns="45720" numCol="1" spcCol="0" rtlCol="0" fromWordArt="0" anchor="t" anchorCtr="0" forceAA="0" compatLnSpc="1">
        <a:prstTxWarp prst="textNoShape">
          <a:avLst/>
        </a:prstTxWarp>
        <a:noAutofit/>
      </a:bodyPr>
      <a:lstStyle>
        <a:defPPr algn="l">
          <a:defRPr kumimoji="1" sz="1200" b="0" cap="none" spc="0" dirty="0">
            <a:ln w="0"/>
            <a:solidFill>
              <a:srgbClr val="FF0000"/>
            </a:solidFill>
            <a:effectLst>
              <a:outerShdw blurRad="38100" dist="19050" dir="2700000" algn="tl" rotWithShape="0">
                <a:schemeClr val="dk1">
                  <a:alpha val="40000"/>
                </a:schemeClr>
              </a:outerShdw>
            </a:effectLst>
          </a:defRPr>
        </a:defPPr>
      </a:lstStyle>
      <a:style>
        <a:lnRef idx="2">
          <a:schemeClr val="accent6">
            <a:shade val="50000"/>
          </a:schemeClr>
        </a:lnRef>
        <a:fillRef idx="1">
          <a:schemeClr val="accent6"/>
        </a:fillRef>
        <a:effectRef idx="0">
          <a:schemeClr val="accent6"/>
        </a:effectRef>
        <a:fontRef idx="minor">
          <a:schemeClr val="lt1"/>
        </a:fontRef>
      </a: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ja-JP"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18163</TotalTime>
  <Words>1302</Words>
  <Application>Microsoft Office PowerPoint</Application>
  <PresentationFormat>画面に合わせる (4:3)</PresentationFormat>
  <Paragraphs>162</Paragraphs>
  <Slides>13</Slides>
  <Notes>2</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13</vt:i4>
      </vt:variant>
    </vt:vector>
  </HeadingPairs>
  <TitlesOfParts>
    <vt:vector size="22" baseType="lpstr">
      <vt:lpstr>HG丸ｺﾞｼｯｸM-PRO</vt:lpstr>
      <vt:lpstr>ＭＳ Ｐゴシック</vt:lpstr>
      <vt:lpstr>ＭＳ Ｐ明朝</vt:lpstr>
      <vt:lpstr>メイリオ</vt:lpstr>
      <vt:lpstr>Arial</vt:lpstr>
      <vt:lpstr>Arial Black</vt:lpstr>
      <vt:lpstr>Times New Roman</vt:lpstr>
      <vt:lpstr>Wingdings</vt:lpstr>
      <vt:lpstr>Pixel</vt:lpstr>
      <vt:lpstr>Ｓｐｒｉｎｇ開発レッスン①</vt:lpstr>
      <vt:lpstr>目次</vt:lpstr>
      <vt:lpstr>Ｓｐｒｉｎｇ：the source for modern java</vt:lpstr>
      <vt:lpstr>ＳｐｒｉｎｇＦｒａｍｅｗｏｒｋ</vt:lpstr>
      <vt:lpstr>ＳｐｒｉｎｇＦｒａｍｅｗｏｒｋ</vt:lpstr>
      <vt:lpstr>ＳｐｒｉｎｇＢｏｏｔ</vt:lpstr>
      <vt:lpstr>ＳｐｒｉｎｇＣｌｏｕｄ</vt:lpstr>
      <vt:lpstr>そのた</vt:lpstr>
      <vt:lpstr>知るべき知識</vt:lpstr>
      <vt:lpstr>知るべき知識</vt:lpstr>
      <vt:lpstr>知るべき知識</vt:lpstr>
      <vt:lpstr>知るべき知識</vt:lpstr>
      <vt:lpstr>知るべき知識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フロントシステム</dc:title>
  <dc:creator>CA20079</dc:creator>
  <cp:lastModifiedBy>劉　釗</cp:lastModifiedBy>
  <cp:revision>775</cp:revision>
  <dcterms:created xsi:type="dcterms:W3CDTF">2008-09-10T09:21:12Z</dcterms:created>
  <dcterms:modified xsi:type="dcterms:W3CDTF">2019-12-10T07:44:20Z</dcterms:modified>
</cp:coreProperties>
</file>