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7" r:id="rId1"/>
  </p:sldMasterIdLst>
  <p:notesMasterIdLst>
    <p:notesMasterId r:id="rId16"/>
  </p:notesMasterIdLst>
  <p:handoutMasterIdLst>
    <p:handoutMasterId r:id="rId17"/>
  </p:handoutMasterIdLst>
  <p:sldIdLst>
    <p:sldId id="282" r:id="rId2"/>
    <p:sldId id="284" r:id="rId3"/>
    <p:sldId id="285" r:id="rId4"/>
    <p:sldId id="286" r:id="rId5"/>
    <p:sldId id="287" r:id="rId6"/>
    <p:sldId id="297" r:id="rId7"/>
    <p:sldId id="288" r:id="rId8"/>
    <p:sldId id="289" r:id="rId9"/>
    <p:sldId id="290" r:id="rId10"/>
    <p:sldId id="291" r:id="rId11"/>
    <p:sldId id="293" r:id="rId12"/>
    <p:sldId id="294" r:id="rId13"/>
    <p:sldId id="295" r:id="rId14"/>
    <p:sldId id="296" r:id="rId15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B4EAE7"/>
    <a:srgbClr val="0000FF"/>
    <a:srgbClr val="CCECFF"/>
    <a:srgbClr val="FF33CC"/>
    <a:srgbClr val="FF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17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l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fld id="{35AC1287-B84D-43A1-9A5E-70B944596FD6}" type="datetime1">
              <a:rPr lang="en-US"/>
              <a:pPr>
                <a:defRPr/>
              </a:pPr>
              <a:t>6/8/2020</a:t>
            </a:fld>
            <a:endParaRPr lang="en-US" altLang="ja-JP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l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EE47639F-280E-4BDD-8720-3225E88053C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A53D25D4-035E-4204-80B9-F69F23E5D5C7}" type="datetime1">
              <a:rPr lang="en-US" altLang="ja-JP"/>
              <a:pPr>
                <a:defRPr/>
              </a:pPr>
              <a:t>6/8/2020</a:t>
            </a:fld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/>
            </a:lvl1pPr>
          </a:lstStyle>
          <a:p>
            <a:pPr>
              <a:defRPr/>
            </a:pPr>
            <a:fld id="{D4704E2B-4276-456B-BBDD-F5DDC804B3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soracane/home/springnitsuite/spring-mvc/81-can-kao-appurodo-daunrodono-shi-zhuang-li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ites.google.com/site/soracane/home/springnitsuite/spring-mvc/04-ji-ben-gai-nian-controllerno-chu-lifuro" TargetMode="External"/><Relationship Id="rId4" Type="http://schemas.openxmlformats.org/officeDocument/2006/relationships/hyperlink" Target="https://sites.google.com/site/soracane/home/springnitsuite/spring-mvc/83-can-kao-urlnopasuno-she-dingwo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b="1" smtClean="0">
                <a:latin typeface="Arial" panose="020B0604020202020204" pitchFamily="34" charset="0"/>
              </a:rPr>
              <a:t>＜</a:t>
            </a:r>
            <a:r>
              <a:rPr lang="en-US" altLang="ja-JP" b="1" smtClean="0">
                <a:latin typeface="Arial" panose="020B0604020202020204" pitchFamily="34" charset="0"/>
              </a:rPr>
              <a:t>DispatcherServlet</a:t>
            </a:r>
            <a:r>
              <a:rPr lang="ja-JP" altLang="en-US" b="1" smtClean="0">
                <a:latin typeface="Arial" panose="020B0604020202020204" pitchFamily="34" charset="0"/>
              </a:rPr>
              <a:t>＞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Spring MVC</a:t>
            </a:r>
            <a:r>
              <a:rPr lang="ja-JP" altLang="en-US" smtClean="0">
                <a:latin typeface="Arial" panose="020B0604020202020204" pitchFamily="34" charset="0"/>
              </a:rPr>
              <a:t>は</a:t>
            </a:r>
            <a:r>
              <a:rPr lang="en-US" altLang="ja-JP" b="1" smtClean="0">
                <a:latin typeface="Arial" panose="020B0604020202020204" pitchFamily="34" charset="0"/>
              </a:rPr>
              <a:t>DispatcherServlet</a:t>
            </a:r>
            <a:r>
              <a:rPr lang="ja-JP" altLang="en-US" smtClean="0">
                <a:latin typeface="Arial" panose="020B0604020202020204" pitchFamily="34" charset="0"/>
              </a:rPr>
              <a:t>が全ての処理を呼び出します。 　　　具体的には、以下の各処理を順番に呼び出していくことになります。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DispatcherServlet</a:t>
            </a:r>
            <a:r>
              <a:rPr lang="ja-JP" altLang="en-US" smtClean="0">
                <a:latin typeface="Arial" panose="020B0604020202020204" pitchFamily="34" charset="0"/>
              </a:rPr>
              <a:t>自体をいじることはめったにないかと思います。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b="1" smtClean="0">
                <a:latin typeface="Arial" panose="020B0604020202020204" pitchFamily="34" charset="0"/>
              </a:rPr>
              <a:t>＜リクエスト初期化（各</a:t>
            </a:r>
            <a:r>
              <a:rPr lang="en-US" altLang="ja-JP" b="1" smtClean="0">
                <a:latin typeface="Arial" panose="020B0604020202020204" pitchFamily="34" charset="0"/>
              </a:rPr>
              <a:t>Resolver</a:t>
            </a:r>
            <a:r>
              <a:rPr lang="ja-JP" altLang="en-US" b="1" smtClean="0">
                <a:latin typeface="Arial" panose="020B0604020202020204" pitchFamily="34" charset="0"/>
              </a:rPr>
              <a:t>設定）＞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DispatcherServlet</a:t>
            </a:r>
            <a:r>
              <a:rPr lang="ja-JP" altLang="en-US" smtClean="0">
                <a:latin typeface="Arial" panose="020B0604020202020204" pitchFamily="34" charset="0"/>
              </a:rPr>
              <a:t>が、</a:t>
            </a:r>
            <a:r>
              <a:rPr lang="en-US" altLang="ja-JP" smtClean="0">
                <a:latin typeface="Arial" panose="020B0604020202020204" pitchFamily="34" charset="0"/>
              </a:rPr>
              <a:t>Spring MVC</a:t>
            </a:r>
            <a:r>
              <a:rPr lang="ja-JP" altLang="en-US" smtClean="0">
                <a:latin typeface="Arial" panose="020B0604020202020204" pitchFamily="34" charset="0"/>
              </a:rPr>
              <a:t>の以下のオブジェクトをリクエストオブジェクトの</a:t>
            </a:r>
            <a:r>
              <a:rPr lang="en-US" altLang="ja-JP" smtClean="0">
                <a:latin typeface="Arial" panose="020B0604020202020204" pitchFamily="34" charset="0"/>
              </a:rPr>
              <a:t>attribute</a:t>
            </a:r>
            <a:r>
              <a:rPr lang="ja-JP" altLang="en-US" smtClean="0">
                <a:latin typeface="Arial" panose="020B0604020202020204" pitchFamily="34" charset="0"/>
              </a:rPr>
              <a:t>に設定します。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各オブジェクトの意味は後の記事で詳しく触れます。ここでは（）内の理解で大丈夫です。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　・</a:t>
            </a:r>
            <a:r>
              <a:rPr lang="en-US" altLang="ja-JP" b="1" smtClean="0">
                <a:latin typeface="Arial" panose="020B0604020202020204" pitchFamily="34" charset="0"/>
              </a:rPr>
              <a:t>WebAplicaitonContext</a:t>
            </a:r>
            <a:r>
              <a:rPr lang="ja-JP" altLang="en-US" b="1" smtClean="0">
                <a:latin typeface="Arial" panose="020B0604020202020204" pitchFamily="34" charset="0"/>
              </a:rPr>
              <a:t>　</a:t>
            </a:r>
            <a:r>
              <a:rPr lang="ja-JP" altLang="en-US" smtClean="0">
                <a:latin typeface="Arial" panose="020B0604020202020204" pitchFamily="34" charset="0"/>
              </a:rPr>
              <a:t>（</a:t>
            </a:r>
            <a:r>
              <a:rPr lang="en-US" altLang="ja-JP" smtClean="0">
                <a:latin typeface="Arial" panose="020B0604020202020204" pitchFamily="34" charset="0"/>
              </a:rPr>
              <a:t>WEB</a:t>
            </a:r>
            <a:r>
              <a:rPr lang="ja-JP" altLang="en-US" smtClean="0">
                <a:latin typeface="Arial" panose="020B0604020202020204" pitchFamily="34" charset="0"/>
              </a:rPr>
              <a:t>用の</a:t>
            </a:r>
            <a:r>
              <a:rPr lang="en-US" altLang="ja-JP" smtClean="0">
                <a:latin typeface="Arial" panose="020B0604020202020204" pitchFamily="34" charset="0"/>
              </a:rPr>
              <a:t>Spring</a:t>
            </a:r>
            <a:r>
              <a:rPr lang="ja-JP" altLang="en-US" smtClean="0">
                <a:latin typeface="Arial" panose="020B0604020202020204" pitchFamily="34" charset="0"/>
              </a:rPr>
              <a:t>の</a:t>
            </a:r>
            <a:r>
              <a:rPr lang="en-US" altLang="ja-JP" smtClean="0">
                <a:latin typeface="Arial" panose="020B0604020202020204" pitchFamily="34" charset="0"/>
              </a:rPr>
              <a:t>ApplicationContext</a:t>
            </a:r>
            <a:r>
              <a:rPr lang="ja-JP" altLang="en-US" smtClean="0">
                <a:latin typeface="Arial" panose="020B0604020202020204" pitchFamily="34" charset="0"/>
              </a:rPr>
              <a:t>です。</a:t>
            </a:r>
            <a:r>
              <a:rPr lang="en-US" altLang="ja-JP" smtClean="0">
                <a:latin typeface="Arial" panose="020B0604020202020204" pitchFamily="34" charset="0"/>
              </a:rPr>
              <a:t>※</a:t>
            </a:r>
            <a:r>
              <a:rPr lang="ja-JP" altLang="en-US" smtClean="0">
                <a:latin typeface="Arial" panose="020B0604020202020204" pitchFamily="34" charset="0"/>
              </a:rPr>
              <a:t>）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　・</a:t>
            </a:r>
            <a:r>
              <a:rPr lang="en-US" altLang="ja-JP" b="1" smtClean="0">
                <a:latin typeface="Arial" panose="020B0604020202020204" pitchFamily="34" charset="0"/>
              </a:rPr>
              <a:t>LocaleResolver</a:t>
            </a:r>
            <a:r>
              <a:rPr lang="ja-JP" altLang="en-US" b="1" smtClean="0">
                <a:latin typeface="Arial" panose="020B0604020202020204" pitchFamily="34" charset="0"/>
              </a:rPr>
              <a:t>　　　　　</a:t>
            </a:r>
            <a:r>
              <a:rPr lang="ja-JP" altLang="en-US" smtClean="0">
                <a:latin typeface="Arial" panose="020B0604020202020204" pitchFamily="34" charset="0"/>
              </a:rPr>
              <a:t>（ロケールを解決するためクラスです）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　・</a:t>
            </a:r>
            <a:r>
              <a:rPr lang="en-US" altLang="ja-JP" b="1" smtClean="0">
                <a:latin typeface="Arial" panose="020B0604020202020204" pitchFamily="34" charset="0"/>
              </a:rPr>
              <a:t>ThemeResolver</a:t>
            </a:r>
            <a:r>
              <a:rPr lang="ja-JP" altLang="en-US" b="1" smtClean="0">
                <a:latin typeface="Arial" panose="020B0604020202020204" pitchFamily="34" charset="0"/>
              </a:rPr>
              <a:t>　　　　　</a:t>
            </a:r>
            <a:r>
              <a:rPr lang="ja-JP" altLang="en-US" smtClean="0">
                <a:latin typeface="Arial" panose="020B0604020202020204" pitchFamily="34" charset="0"/>
              </a:rPr>
              <a:t>（</a:t>
            </a:r>
            <a:r>
              <a:rPr lang="en-US" altLang="ja-JP" smtClean="0">
                <a:latin typeface="Arial" panose="020B0604020202020204" pitchFamily="34" charset="0"/>
              </a:rPr>
              <a:t>CSS</a:t>
            </a:r>
            <a:r>
              <a:rPr lang="ja-JP" altLang="en-US" smtClean="0">
                <a:latin typeface="Arial" panose="020B0604020202020204" pitchFamily="34" charset="0"/>
              </a:rPr>
              <a:t>のクラス名や画像ファイル名を解決するクラスです。使用すると、後で一括で名称の変更ができます。）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　</a:t>
            </a:r>
            <a:r>
              <a:rPr lang="en-US" altLang="ja-JP" smtClean="0">
                <a:latin typeface="Arial" panose="020B0604020202020204" pitchFamily="34" charset="0"/>
              </a:rPr>
              <a:t>※attribute</a:t>
            </a:r>
            <a:r>
              <a:rPr lang="ja-JP" altLang="en-US" smtClean="0">
                <a:latin typeface="Arial" panose="020B0604020202020204" pitchFamily="34" charset="0"/>
              </a:rPr>
              <a:t>名は、</a:t>
            </a:r>
            <a:r>
              <a:rPr lang="en-US" altLang="ja-JP" smtClean="0">
                <a:latin typeface="Arial" panose="020B0604020202020204" pitchFamily="34" charset="0"/>
              </a:rPr>
              <a:t>DispatcherServlet.WEB_APPLICATION_CONTEXT_ATTRIBUTE</a:t>
            </a:r>
            <a:r>
              <a:rPr lang="ja-JP" altLang="en-US" smtClean="0">
                <a:latin typeface="Arial" panose="020B0604020202020204" pitchFamily="34" charset="0"/>
              </a:rPr>
              <a:t>で保存します。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/>
            </a:r>
            <a:br>
              <a:rPr lang="ja-JP" altLang="en-US" smtClean="0">
                <a:latin typeface="Arial" panose="020B0604020202020204" pitchFamily="34" charset="0"/>
              </a:rPr>
            </a:br>
            <a:endParaRPr lang="ja-JP" altLang="en-US" smtClean="0">
              <a:latin typeface="Arial" panose="020B0604020202020204" pitchFamily="34" charset="0"/>
            </a:endParaRPr>
          </a:p>
          <a:p>
            <a:r>
              <a:rPr lang="ja-JP" altLang="en-US" b="1" smtClean="0">
                <a:latin typeface="Arial" panose="020B0604020202020204" pitchFamily="34" charset="0"/>
              </a:rPr>
              <a:t>＜マルチパート処理（</a:t>
            </a:r>
            <a:r>
              <a:rPr lang="en-US" altLang="ja-JP" b="1" smtClean="0">
                <a:latin typeface="Arial" panose="020B0604020202020204" pitchFamily="34" charset="0"/>
              </a:rPr>
              <a:t>MultipartResolver</a:t>
            </a:r>
            <a:r>
              <a:rPr lang="ja-JP" altLang="en-US" b="1" smtClean="0">
                <a:latin typeface="Arial" panose="020B0604020202020204" pitchFamily="34" charset="0"/>
              </a:rPr>
              <a:t>）＞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ファイルの</a:t>
            </a:r>
            <a:r>
              <a:rPr lang="ja-JP" altLang="en-US" smtClean="0">
                <a:latin typeface="Arial" panose="020B0604020202020204" pitchFamily="34" charset="0"/>
                <a:hlinkClick r:id="rId3"/>
              </a:rPr>
              <a:t>アップロード</a:t>
            </a:r>
            <a:r>
              <a:rPr lang="ja-JP" altLang="en-US" smtClean="0">
                <a:latin typeface="Arial" panose="020B0604020202020204" pitchFamily="34" charset="0"/>
              </a:rPr>
              <a:t>を扱えるようにリクエストオブジェクトを</a:t>
            </a:r>
            <a:r>
              <a:rPr lang="en-US" altLang="ja-JP" smtClean="0">
                <a:latin typeface="Arial" panose="020B0604020202020204" pitchFamily="34" charset="0"/>
              </a:rPr>
              <a:t>MultipartHttpServletRequest</a:t>
            </a:r>
            <a:r>
              <a:rPr lang="ja-JP" altLang="en-US" smtClean="0">
                <a:latin typeface="Arial" panose="020B0604020202020204" pitchFamily="34" charset="0"/>
              </a:rPr>
              <a:t>でラップします。</a:t>
            </a:r>
          </a:p>
          <a:p>
            <a:r>
              <a:rPr lang="ja-JP" altLang="en-US" b="1" smtClean="0">
                <a:latin typeface="Arial" panose="020B0604020202020204" pitchFamily="34" charset="0"/>
              </a:rPr>
              <a:t>　　　</a:t>
            </a:r>
            <a:r>
              <a:rPr lang="en-US" altLang="ja-JP" b="1" smtClean="0">
                <a:latin typeface="Arial" panose="020B0604020202020204" pitchFamily="34" charset="0"/>
              </a:rPr>
              <a:t>MultipartResolver</a:t>
            </a:r>
            <a:r>
              <a:rPr lang="ja-JP" altLang="en-US" smtClean="0">
                <a:latin typeface="Arial" panose="020B0604020202020204" pitchFamily="34" charset="0"/>
              </a:rPr>
              <a:t>を設定している場合に処理されます。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b="1" smtClean="0">
                <a:latin typeface="Arial" panose="020B0604020202020204" pitchFamily="34" charset="0"/>
              </a:rPr>
              <a:t>＜</a:t>
            </a:r>
            <a:r>
              <a:rPr lang="en-US" altLang="ja-JP" b="1" smtClean="0">
                <a:latin typeface="Arial" panose="020B0604020202020204" pitchFamily="34" charset="0"/>
              </a:rPr>
              <a:t>Controller</a:t>
            </a:r>
            <a:r>
              <a:rPr lang="ja-JP" altLang="en-US" b="1" smtClean="0">
                <a:latin typeface="Arial" panose="020B0604020202020204" pitchFamily="34" charset="0"/>
              </a:rPr>
              <a:t>検索処理（</a:t>
            </a:r>
            <a:r>
              <a:rPr lang="en-US" altLang="ja-JP" b="1" smtClean="0">
                <a:latin typeface="Arial" panose="020B0604020202020204" pitchFamily="34" charset="0"/>
              </a:rPr>
              <a:t>HandlerMapping</a:t>
            </a:r>
            <a:r>
              <a:rPr lang="ja-JP" altLang="en-US" b="1" smtClean="0">
                <a:latin typeface="Arial" panose="020B0604020202020204" pitchFamily="34" charset="0"/>
              </a:rPr>
              <a:t>）＞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Controller</a:t>
            </a:r>
            <a:r>
              <a:rPr lang="ja-JP" altLang="en-US" smtClean="0">
                <a:latin typeface="Arial" panose="020B0604020202020204" pitchFamily="34" charset="0"/>
              </a:rPr>
              <a:t>検索処理では、リクエストに対応するハンドラ（</a:t>
            </a:r>
            <a:r>
              <a:rPr lang="en-US" altLang="ja-JP" smtClean="0">
                <a:latin typeface="Arial" panose="020B0604020202020204" pitchFamily="34" charset="0"/>
              </a:rPr>
              <a:t>Controller</a:t>
            </a:r>
            <a:r>
              <a:rPr lang="ja-JP" altLang="en-US" smtClean="0">
                <a:latin typeface="Arial" panose="020B0604020202020204" pitchFamily="34" charset="0"/>
              </a:rPr>
              <a:t>）を検索し、返します。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具体的には、</a:t>
            </a:r>
            <a:r>
              <a:rPr lang="en-US" altLang="ja-JP" smtClean="0">
                <a:latin typeface="Arial" panose="020B0604020202020204" pitchFamily="34" charset="0"/>
              </a:rPr>
              <a:t>HandlerExecutionChain</a:t>
            </a:r>
            <a:r>
              <a:rPr lang="ja-JP" altLang="en-US" smtClean="0">
                <a:latin typeface="Arial" panose="020B0604020202020204" pitchFamily="34" charset="0"/>
              </a:rPr>
              <a:t>を返します。これは、ハンドラ（</a:t>
            </a:r>
            <a:r>
              <a:rPr lang="en-US" altLang="ja-JP" smtClean="0">
                <a:latin typeface="Arial" panose="020B0604020202020204" pitchFamily="34" charset="0"/>
              </a:rPr>
              <a:t>Controller</a:t>
            </a:r>
            <a:r>
              <a:rPr lang="ja-JP" altLang="en-US" smtClean="0">
                <a:latin typeface="Arial" panose="020B0604020202020204" pitchFamily="34" charset="0"/>
              </a:rPr>
              <a:t>）と</a:t>
            </a:r>
            <a:r>
              <a:rPr lang="en-US" altLang="ja-JP" smtClean="0">
                <a:latin typeface="Arial" panose="020B0604020202020204" pitchFamily="34" charset="0"/>
              </a:rPr>
              <a:t>interceptor </a:t>
            </a:r>
            <a:r>
              <a:rPr lang="ja-JP" altLang="en-US" smtClean="0">
                <a:latin typeface="Arial" panose="020B0604020202020204" pitchFamily="34" charset="0"/>
              </a:rPr>
              <a:t>を保持するクラスです。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【DispatcherServlet</a:t>
            </a:r>
            <a:r>
              <a:rPr lang="ja-JP" altLang="en-US" smtClean="0">
                <a:latin typeface="Arial" panose="020B0604020202020204" pitchFamily="34" charset="0"/>
              </a:rPr>
              <a:t>の処理</a:t>
            </a:r>
            <a:r>
              <a:rPr lang="en-US" altLang="ja-JP" smtClean="0">
                <a:latin typeface="Arial" panose="020B0604020202020204" pitchFamily="34" charset="0"/>
              </a:rPr>
              <a:t>】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DispatcherServlet</a:t>
            </a:r>
            <a:r>
              <a:rPr lang="ja-JP" altLang="en-US" smtClean="0">
                <a:latin typeface="Arial" panose="020B0604020202020204" pitchFamily="34" charset="0"/>
              </a:rPr>
              <a:t>はハンドラ取得後、ハンドラを処理できる画面処理操作クラス（</a:t>
            </a:r>
            <a:r>
              <a:rPr lang="en-US" altLang="ja-JP" smtClean="0">
                <a:latin typeface="Arial" panose="020B0604020202020204" pitchFamily="34" charset="0"/>
              </a:rPr>
              <a:t>HandlerAdapter</a:t>
            </a:r>
            <a:r>
              <a:rPr lang="ja-JP" altLang="en-US" smtClean="0">
                <a:latin typeface="Arial" panose="020B0604020202020204" pitchFamily="34" charset="0"/>
              </a:rPr>
              <a:t>）を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DI</a:t>
            </a:r>
            <a:r>
              <a:rPr lang="ja-JP" altLang="en-US" smtClean="0">
                <a:latin typeface="Arial" panose="020B0604020202020204" pitchFamily="34" charset="0"/>
              </a:rPr>
              <a:t>コンテナなどから探し出します。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b="1" smtClean="0">
                <a:latin typeface="Arial" panose="020B0604020202020204" pitchFamily="34" charset="0"/>
              </a:rPr>
              <a:t>＜画面の前後処理（</a:t>
            </a:r>
            <a:r>
              <a:rPr lang="en-US" altLang="ja-JP" b="1" smtClean="0">
                <a:latin typeface="Arial" panose="020B0604020202020204" pitchFamily="34" charset="0"/>
              </a:rPr>
              <a:t>Interceptor</a:t>
            </a:r>
            <a:r>
              <a:rPr lang="ja-JP" altLang="en-US" b="1" smtClean="0">
                <a:latin typeface="Arial" panose="020B0604020202020204" pitchFamily="34" charset="0"/>
              </a:rPr>
              <a:t>）＞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Inerceptor</a:t>
            </a:r>
            <a:r>
              <a:rPr lang="ja-JP" altLang="en-US" smtClean="0">
                <a:latin typeface="Arial" panose="020B0604020202020204" pitchFamily="34" charset="0"/>
              </a:rPr>
              <a:t>は、画面処理の前後と、リクエストの一番最後に呼び出される割り込み処理です。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Interceptor</a:t>
            </a:r>
            <a:r>
              <a:rPr lang="ja-JP" altLang="en-US" smtClean="0">
                <a:latin typeface="Arial" panose="020B0604020202020204" pitchFamily="34" charset="0"/>
              </a:rPr>
              <a:t>は複数設定でき、順番に呼ばれていきます。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利用ケースとしては、すべての画面に共通する動作を実装するときなどが考えられます。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例えば、</a:t>
            </a:r>
            <a:r>
              <a:rPr lang="en-US" altLang="ja-JP" smtClean="0">
                <a:latin typeface="Arial" panose="020B0604020202020204" pitchFamily="34" charset="0"/>
              </a:rPr>
              <a:t>9</a:t>
            </a:r>
            <a:r>
              <a:rPr lang="ja-JP" altLang="en-US" smtClean="0">
                <a:latin typeface="Arial" panose="020B0604020202020204" pitchFamily="34" charset="0"/>
              </a:rPr>
              <a:t>時～</a:t>
            </a:r>
            <a:r>
              <a:rPr lang="en-US" altLang="ja-JP" smtClean="0">
                <a:latin typeface="Arial" panose="020B0604020202020204" pitchFamily="34" charset="0"/>
              </a:rPr>
              <a:t>17</a:t>
            </a:r>
            <a:r>
              <a:rPr lang="ja-JP" altLang="en-US" smtClean="0">
                <a:latin typeface="Arial" panose="020B0604020202020204" pitchFamily="34" charset="0"/>
              </a:rPr>
              <a:t>時の間だけ</a:t>
            </a:r>
            <a:r>
              <a:rPr lang="en-US" altLang="ja-JP" smtClean="0">
                <a:latin typeface="Arial" panose="020B0604020202020204" pitchFamily="34" charset="0"/>
              </a:rPr>
              <a:t>WEB</a:t>
            </a:r>
            <a:r>
              <a:rPr lang="ja-JP" altLang="en-US" smtClean="0">
                <a:latin typeface="Arial" panose="020B0604020202020204" pitchFamily="34" charset="0"/>
              </a:rPr>
              <a:t>を使わせて、それ以外の時間は「現在利用できません」という静的なページに遷移させる、などです。  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【</a:t>
            </a:r>
            <a:r>
              <a:rPr lang="ja-JP" altLang="en-US" smtClean="0">
                <a:latin typeface="Arial" panose="020B0604020202020204" pitchFamily="34" charset="0"/>
              </a:rPr>
              <a:t>補足</a:t>
            </a:r>
            <a:r>
              <a:rPr lang="en-US" altLang="ja-JP" smtClean="0">
                <a:latin typeface="Arial" panose="020B0604020202020204" pitchFamily="34" charset="0"/>
              </a:rPr>
              <a:t>】</a:t>
            </a:r>
            <a:br>
              <a:rPr lang="en-US" altLang="ja-JP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</a:t>
            </a:r>
            <a:r>
              <a:rPr lang="en-US" altLang="ja-JP" smtClean="0">
                <a:latin typeface="Arial" panose="020B0604020202020204" pitchFamily="34" charset="0"/>
              </a:rPr>
              <a:t>Spring</a:t>
            </a:r>
            <a:r>
              <a:rPr lang="ja-JP" altLang="en-US" smtClean="0">
                <a:latin typeface="Arial" panose="020B0604020202020204" pitchFamily="34" charset="0"/>
              </a:rPr>
              <a:t>に詳しい方は、</a:t>
            </a:r>
            <a:r>
              <a:rPr lang="en-US" altLang="ja-JP" smtClean="0">
                <a:latin typeface="Arial" panose="020B0604020202020204" pitchFamily="34" charset="0"/>
              </a:rPr>
              <a:t>AOP</a:t>
            </a:r>
            <a:r>
              <a:rPr lang="ja-JP" altLang="en-US" smtClean="0">
                <a:latin typeface="Arial" panose="020B0604020202020204" pitchFamily="34" charset="0"/>
              </a:rPr>
              <a:t>のインターセプターを思い出されるかもしれませんが、それとは別物です。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また、</a:t>
            </a:r>
            <a:r>
              <a:rPr lang="en-US" altLang="ja-JP" smtClean="0">
                <a:latin typeface="Arial" panose="020B0604020202020204" pitchFamily="34" charset="0"/>
              </a:rPr>
              <a:t>Tomcat</a:t>
            </a:r>
            <a:r>
              <a:rPr lang="ja-JP" altLang="en-US" smtClean="0">
                <a:latin typeface="Arial" panose="020B0604020202020204" pitchFamily="34" charset="0"/>
              </a:rPr>
              <a:t>のフィルタを思い浮かべた方もいらっしゃるかもしれませんが、それとも別物です。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</a:t>
            </a:r>
            <a:r>
              <a:rPr lang="en-US" altLang="ja-JP" smtClean="0">
                <a:latin typeface="Arial" panose="020B0604020202020204" pitchFamily="34" charset="0"/>
              </a:rPr>
              <a:t>SpringMVC</a:t>
            </a:r>
            <a:r>
              <a:rPr lang="ja-JP" altLang="en-US" smtClean="0">
                <a:latin typeface="Arial" panose="020B0604020202020204" pitchFamily="34" charset="0"/>
              </a:rPr>
              <a:t>の場合は</a:t>
            </a:r>
            <a:r>
              <a:rPr lang="en-US" altLang="ja-JP" smtClean="0">
                <a:latin typeface="Arial" panose="020B0604020202020204" pitchFamily="34" charset="0"/>
              </a:rPr>
              <a:t>Interceptor</a:t>
            </a:r>
            <a:r>
              <a:rPr lang="ja-JP" altLang="en-US" smtClean="0">
                <a:latin typeface="Arial" panose="020B0604020202020204" pitchFamily="34" charset="0"/>
              </a:rPr>
              <a:t>クラス内にメソッドを</a:t>
            </a:r>
            <a:r>
              <a:rPr lang="en-US" altLang="ja-JP" smtClean="0">
                <a:latin typeface="Arial" panose="020B0604020202020204" pitchFamily="34" charset="0"/>
              </a:rPr>
              <a:t>3</a:t>
            </a:r>
            <a:r>
              <a:rPr lang="ja-JP" altLang="en-US" smtClean="0">
                <a:latin typeface="Arial" panose="020B0604020202020204" pitchFamily="34" charset="0"/>
              </a:rPr>
              <a:t>つ（画面処理前用、後ろ用、リクエストの最後用）用意して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</a:t>
            </a:r>
            <a:r>
              <a:rPr lang="en-US" altLang="ja-JP" smtClean="0">
                <a:latin typeface="Arial" panose="020B0604020202020204" pitchFamily="34" charset="0"/>
              </a:rPr>
              <a:t>DispatcherServlet</a:t>
            </a:r>
            <a:r>
              <a:rPr lang="ja-JP" altLang="en-US" smtClean="0">
                <a:latin typeface="Arial" panose="020B0604020202020204" pitchFamily="34" charset="0"/>
              </a:rPr>
              <a:t>がそれぞれのメソッドを呼び出していきます。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b="1" smtClean="0">
                <a:latin typeface="Arial" panose="020B0604020202020204" pitchFamily="34" charset="0"/>
              </a:rPr>
              <a:t>＜画面処理操作（</a:t>
            </a:r>
            <a:r>
              <a:rPr lang="en-US" altLang="ja-JP" b="1" smtClean="0">
                <a:latin typeface="Arial" panose="020B0604020202020204" pitchFamily="34" charset="0"/>
              </a:rPr>
              <a:t>HandlerAdapter</a:t>
            </a:r>
            <a:r>
              <a:rPr lang="ja-JP" altLang="en-US" b="1" smtClean="0">
                <a:latin typeface="Arial" panose="020B0604020202020204" pitchFamily="34" charset="0"/>
              </a:rPr>
              <a:t>）＞</a:t>
            </a:r>
          </a:p>
          <a:p>
            <a:r>
              <a:rPr lang="ja-JP" altLang="en-US" b="1" smtClean="0">
                <a:latin typeface="Arial" panose="020B0604020202020204" pitchFamily="34" charset="0"/>
              </a:rPr>
              <a:t>　　　</a:t>
            </a:r>
            <a:r>
              <a:rPr lang="en-US" altLang="ja-JP" b="1" smtClean="0">
                <a:latin typeface="Arial" panose="020B0604020202020204" pitchFamily="34" charset="0"/>
              </a:rPr>
              <a:t>HandlerAdapter</a:t>
            </a:r>
            <a:r>
              <a:rPr lang="ja-JP" altLang="en-US" smtClean="0">
                <a:latin typeface="Arial" panose="020B0604020202020204" pitchFamily="34" charset="0"/>
              </a:rPr>
              <a:t>は、画面処理（</a:t>
            </a:r>
            <a:r>
              <a:rPr lang="en-US" altLang="ja-JP" smtClean="0">
                <a:latin typeface="Arial" panose="020B0604020202020204" pitchFamily="34" charset="0"/>
              </a:rPr>
              <a:t>Controller</a:t>
            </a:r>
            <a:r>
              <a:rPr lang="ja-JP" altLang="en-US" smtClean="0">
                <a:latin typeface="Arial" panose="020B0604020202020204" pitchFamily="34" charset="0"/>
              </a:rPr>
              <a:t>）の呼び出し方を知っているクラスです。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例えばアノテーションの</a:t>
            </a:r>
            <a:r>
              <a:rPr lang="en-US" altLang="ja-JP" smtClean="0">
                <a:latin typeface="Arial" panose="020B0604020202020204" pitchFamily="34" charset="0"/>
              </a:rPr>
              <a:t>Controller</a:t>
            </a:r>
            <a:r>
              <a:rPr lang="ja-JP" altLang="en-US" smtClean="0">
                <a:latin typeface="Arial" panose="020B0604020202020204" pitchFamily="34" charset="0"/>
              </a:rPr>
              <a:t>クラスと、</a:t>
            </a:r>
            <a:r>
              <a:rPr lang="en-US" altLang="ja-JP" smtClean="0">
                <a:latin typeface="Arial" panose="020B0604020202020204" pitchFamily="34" charset="0"/>
              </a:rPr>
              <a:t>Controller</a:t>
            </a:r>
            <a:r>
              <a:rPr lang="ja-JP" altLang="en-US" smtClean="0">
                <a:latin typeface="Arial" panose="020B0604020202020204" pitchFamily="34" charset="0"/>
              </a:rPr>
              <a:t>インターフェースを</a:t>
            </a:r>
            <a:r>
              <a:rPr lang="en-US" altLang="ja-JP" smtClean="0">
                <a:latin typeface="Arial" panose="020B0604020202020204" pitchFamily="34" charset="0"/>
              </a:rPr>
              <a:t>implements</a:t>
            </a:r>
            <a:r>
              <a:rPr lang="ja-JP" altLang="en-US" smtClean="0">
                <a:latin typeface="Arial" panose="020B0604020202020204" pitchFamily="34" charset="0"/>
              </a:rPr>
              <a:t>したクラスとで、呼び出し方は違います。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それぞれの呼び出し方を知っているのが</a:t>
            </a:r>
            <a:r>
              <a:rPr lang="en-US" altLang="ja-JP" smtClean="0">
                <a:latin typeface="Arial" panose="020B0604020202020204" pitchFamily="34" charset="0"/>
              </a:rPr>
              <a:t>HandlerAdapter</a:t>
            </a:r>
            <a:r>
              <a:rPr lang="ja-JP" altLang="en-US" smtClean="0">
                <a:latin typeface="Arial" panose="020B0604020202020204" pitchFamily="34" charset="0"/>
              </a:rPr>
              <a:t>の派生クラスです。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HandlerAdapter</a:t>
            </a:r>
            <a:r>
              <a:rPr lang="ja-JP" altLang="en-US" smtClean="0">
                <a:latin typeface="Arial" panose="020B0604020202020204" pitchFamily="34" charset="0"/>
              </a:rPr>
              <a:t>のハンドラ（</a:t>
            </a:r>
            <a:r>
              <a:rPr lang="en-US" altLang="ja-JP" smtClean="0">
                <a:latin typeface="Arial" panose="020B0604020202020204" pitchFamily="34" charset="0"/>
              </a:rPr>
              <a:t>Handler</a:t>
            </a:r>
            <a:r>
              <a:rPr lang="ja-JP" altLang="en-US" smtClean="0">
                <a:latin typeface="Arial" panose="020B0604020202020204" pitchFamily="34" charset="0"/>
              </a:rPr>
              <a:t>）とは</a:t>
            </a:r>
            <a:r>
              <a:rPr lang="en-US" altLang="ja-JP" smtClean="0">
                <a:latin typeface="Arial" panose="020B0604020202020204" pitchFamily="34" charset="0"/>
              </a:rPr>
              <a:t>Controller</a:t>
            </a:r>
            <a:r>
              <a:rPr lang="ja-JP" altLang="en-US" smtClean="0">
                <a:latin typeface="Arial" panose="020B0604020202020204" pitchFamily="34" charset="0"/>
              </a:rPr>
              <a:t>を指しているようです。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/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【</a:t>
            </a:r>
            <a:r>
              <a:rPr lang="ja-JP" altLang="en-US" smtClean="0">
                <a:latin typeface="Arial" panose="020B0604020202020204" pitchFamily="34" charset="0"/>
              </a:rPr>
              <a:t>補足</a:t>
            </a:r>
            <a:r>
              <a:rPr lang="en-US" altLang="ja-JP" smtClean="0">
                <a:latin typeface="Arial" panose="020B0604020202020204" pitchFamily="34" charset="0"/>
              </a:rPr>
              <a:t>】</a:t>
            </a:r>
            <a:br>
              <a:rPr lang="en-US" altLang="ja-JP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</a:t>
            </a:r>
            <a:r>
              <a:rPr lang="en-US" altLang="ja-JP" smtClean="0">
                <a:latin typeface="Arial" panose="020B0604020202020204" pitchFamily="34" charset="0"/>
              </a:rPr>
              <a:t>SpringMVC</a:t>
            </a:r>
            <a:r>
              <a:rPr lang="ja-JP" altLang="en-US" smtClean="0">
                <a:latin typeface="Arial" panose="020B0604020202020204" pitchFamily="34" charset="0"/>
              </a:rPr>
              <a:t>では、</a:t>
            </a:r>
            <a:r>
              <a:rPr lang="en-US" altLang="ja-JP" smtClean="0">
                <a:latin typeface="Arial" panose="020B0604020202020204" pitchFamily="34" charset="0"/>
              </a:rPr>
              <a:t>DI</a:t>
            </a:r>
            <a:r>
              <a:rPr lang="ja-JP" altLang="en-US" smtClean="0">
                <a:latin typeface="Arial" panose="020B0604020202020204" pitchFamily="34" charset="0"/>
              </a:rPr>
              <a:t>コンテナに設定された</a:t>
            </a:r>
            <a:r>
              <a:rPr lang="en-US" altLang="ja-JP" smtClean="0">
                <a:latin typeface="Arial" panose="020B0604020202020204" pitchFamily="34" charset="0"/>
              </a:rPr>
              <a:t>HandlerAdapter</a:t>
            </a:r>
            <a:r>
              <a:rPr lang="ja-JP" altLang="en-US" smtClean="0">
                <a:latin typeface="Arial" panose="020B0604020202020204" pitchFamily="34" charset="0"/>
              </a:rPr>
              <a:t>を自動的に検索します。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見つからない場合は、</a:t>
            </a:r>
            <a:r>
              <a:rPr lang="en-US" altLang="ja-JP" b="1" smtClean="0">
                <a:latin typeface="Arial" panose="020B0604020202020204" pitchFamily="34" charset="0"/>
              </a:rPr>
              <a:t>AnnotationMethodHandlerAdapter</a:t>
            </a:r>
            <a:r>
              <a:rPr lang="ja-JP" altLang="en-US" smtClean="0">
                <a:latin typeface="Arial" panose="020B0604020202020204" pitchFamily="34" charset="0"/>
              </a:rPr>
              <a:t>を使用しますので、デフォルトではアノテーションの</a:t>
            </a:r>
            <a:r>
              <a:rPr lang="en-US" altLang="ja-JP" smtClean="0">
                <a:latin typeface="Arial" panose="020B0604020202020204" pitchFamily="34" charset="0"/>
              </a:rPr>
              <a:t>Controller</a:t>
            </a:r>
            <a:r>
              <a:rPr lang="ja-JP" altLang="en-US" smtClean="0">
                <a:latin typeface="Arial" panose="020B0604020202020204" pitchFamily="34" charset="0"/>
              </a:rPr>
              <a:t>を扱うことになります。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　参考：　</a:t>
            </a:r>
            <a:r>
              <a:rPr lang="en-US" altLang="ja-JP" smtClean="0">
                <a:latin typeface="Arial" panose="020B0604020202020204" pitchFamily="34" charset="0"/>
                <a:hlinkClick r:id="rId4"/>
              </a:rPr>
              <a:t>HandlerAdapter</a:t>
            </a:r>
            <a:r>
              <a:rPr lang="ja-JP" altLang="en-US" smtClean="0">
                <a:latin typeface="Arial" panose="020B0604020202020204" pitchFamily="34" charset="0"/>
                <a:hlinkClick r:id="rId4"/>
              </a:rPr>
              <a:t>を使用したサンプル</a:t>
            </a:r>
            <a:endParaRPr lang="ja-JP" altLang="en-US" smtClean="0">
              <a:latin typeface="Arial" panose="020B0604020202020204" pitchFamily="34" charset="0"/>
            </a:endParaRP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b="1" smtClean="0">
                <a:latin typeface="Arial" panose="020B0604020202020204" pitchFamily="34" charset="0"/>
              </a:rPr>
              <a:t>＜</a:t>
            </a:r>
            <a:r>
              <a:rPr lang="en-US" altLang="ja-JP" b="1" smtClean="0">
                <a:latin typeface="Arial" panose="020B0604020202020204" pitchFamily="34" charset="0"/>
              </a:rPr>
              <a:t>Controller</a:t>
            </a:r>
            <a:r>
              <a:rPr lang="ja-JP" altLang="en-US" b="1" smtClean="0">
                <a:latin typeface="Arial" panose="020B0604020202020204" pitchFamily="34" charset="0"/>
              </a:rPr>
              <a:t>（自作クラス）＞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画面の処理を実装する自作クラスです。</a:t>
            </a:r>
            <a:r>
              <a:rPr lang="en-US" altLang="ja-JP" smtClean="0">
                <a:latin typeface="Arial" panose="020B0604020202020204" pitchFamily="34" charset="0"/>
              </a:rPr>
              <a:t>HandlerAdapter</a:t>
            </a:r>
            <a:r>
              <a:rPr lang="ja-JP" altLang="en-US" smtClean="0">
                <a:latin typeface="Arial" panose="020B0604020202020204" pitchFamily="34" charset="0"/>
              </a:rPr>
              <a:t>から呼ばれます。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詳細は</a:t>
            </a:r>
            <a:r>
              <a:rPr lang="ja-JP" altLang="en-US" smtClean="0">
                <a:latin typeface="Arial" panose="020B0604020202020204" pitchFamily="34" charset="0"/>
                <a:hlinkClick r:id="rId5"/>
              </a:rPr>
              <a:t>他の記事</a:t>
            </a:r>
            <a:r>
              <a:rPr lang="ja-JP" altLang="en-US" smtClean="0">
                <a:latin typeface="Arial" panose="020B0604020202020204" pitchFamily="34" charset="0"/>
              </a:rPr>
              <a:t>で触れますが、主に以下のような処理を実装します。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・モデルの初期化処理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・リクエストパラメタとモデルをバインドする処理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　・画面の処理（</a:t>
            </a:r>
            <a:r>
              <a:rPr lang="en-US" altLang="ja-JP" smtClean="0">
                <a:latin typeface="Arial" panose="020B0604020202020204" pitchFamily="34" charset="0"/>
              </a:rPr>
              <a:t>DB</a:t>
            </a:r>
            <a:r>
              <a:rPr lang="ja-JP" altLang="en-US" smtClean="0">
                <a:latin typeface="Arial" panose="020B0604020202020204" pitchFamily="34" charset="0"/>
              </a:rPr>
              <a:t>からのデータの取り出しや保存など）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 </a:t>
            </a:r>
          </a:p>
          <a:p>
            <a:r>
              <a:rPr lang="ja-JP" altLang="en-US" b="1" smtClean="0">
                <a:latin typeface="Arial" panose="020B0604020202020204" pitchFamily="34" charset="0"/>
              </a:rPr>
              <a:t>＜</a:t>
            </a:r>
            <a:r>
              <a:rPr lang="en-US" altLang="ja-JP" b="1" smtClean="0">
                <a:latin typeface="Arial" panose="020B0604020202020204" pitchFamily="34" charset="0"/>
              </a:rPr>
              <a:t>View</a:t>
            </a:r>
            <a:r>
              <a:rPr lang="ja-JP" altLang="en-US" b="1" smtClean="0">
                <a:latin typeface="Arial" panose="020B0604020202020204" pitchFamily="34" charset="0"/>
              </a:rPr>
              <a:t>処理（</a:t>
            </a:r>
            <a:r>
              <a:rPr lang="en-US" altLang="ja-JP" b="1" smtClean="0">
                <a:latin typeface="Arial" panose="020B0604020202020204" pitchFamily="34" charset="0"/>
              </a:rPr>
              <a:t>render</a:t>
            </a:r>
            <a:r>
              <a:rPr lang="ja-JP" altLang="en-US" b="1" smtClean="0">
                <a:latin typeface="Arial" panose="020B0604020202020204" pitchFamily="34" charset="0"/>
              </a:rPr>
              <a:t>）＞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View</a:t>
            </a:r>
            <a:r>
              <a:rPr lang="ja-JP" altLang="en-US" smtClean="0">
                <a:latin typeface="Arial" panose="020B0604020202020204" pitchFamily="34" charset="0"/>
              </a:rPr>
              <a:t>処理では</a:t>
            </a:r>
            <a:r>
              <a:rPr lang="en-US" altLang="ja-JP" smtClean="0">
                <a:latin typeface="Arial" panose="020B0604020202020204" pitchFamily="34" charset="0"/>
              </a:rPr>
              <a:t>ModelAndView</a:t>
            </a:r>
            <a:r>
              <a:rPr lang="ja-JP" altLang="en-US" smtClean="0">
                <a:latin typeface="Arial" panose="020B0604020202020204" pitchFamily="34" charset="0"/>
              </a:rPr>
              <a:t>を受け取って処理します。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ModelAndView</a:t>
            </a:r>
            <a:r>
              <a:rPr lang="ja-JP" altLang="en-US" smtClean="0">
                <a:latin typeface="Arial" panose="020B0604020202020204" pitchFamily="34" charset="0"/>
              </a:rPr>
              <a:t>は、モデルデータと</a:t>
            </a:r>
            <a:r>
              <a:rPr lang="en-US" altLang="ja-JP" smtClean="0">
                <a:latin typeface="Arial" panose="020B0604020202020204" pitchFamily="34" charset="0"/>
              </a:rPr>
              <a:t>View</a:t>
            </a:r>
            <a:r>
              <a:rPr lang="ja-JP" altLang="en-US" smtClean="0">
                <a:latin typeface="Arial" panose="020B0604020202020204" pitchFamily="34" charset="0"/>
              </a:rPr>
              <a:t>名を持つだけのホルダークラスです。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View</a:t>
            </a:r>
            <a:r>
              <a:rPr lang="ja-JP" altLang="en-US" smtClean="0">
                <a:latin typeface="Arial" panose="020B0604020202020204" pitchFamily="34" charset="0"/>
              </a:rPr>
              <a:t>処理の具体的な処理内容は、</a:t>
            </a:r>
            <a:r>
              <a:rPr lang="en-US" altLang="ja-JP" b="1" smtClean="0">
                <a:latin typeface="Arial" panose="020B0604020202020204" pitchFamily="34" charset="0"/>
              </a:rPr>
              <a:t>ViewResolver</a:t>
            </a:r>
            <a:r>
              <a:rPr lang="ja-JP" altLang="en-US" smtClean="0">
                <a:latin typeface="Arial" panose="020B0604020202020204" pitchFamily="34" charset="0"/>
              </a:rPr>
              <a:t>を使って、</a:t>
            </a:r>
            <a:r>
              <a:rPr lang="en-US" altLang="ja-JP" smtClean="0">
                <a:latin typeface="Arial" panose="020B0604020202020204" pitchFamily="34" charset="0"/>
              </a:rPr>
              <a:t>View</a:t>
            </a:r>
            <a:r>
              <a:rPr lang="ja-JP" altLang="en-US" smtClean="0">
                <a:latin typeface="Arial" panose="020B0604020202020204" pitchFamily="34" charset="0"/>
              </a:rPr>
              <a:t>名からどの</a:t>
            </a:r>
            <a:r>
              <a:rPr lang="en-US" altLang="ja-JP" smtClean="0">
                <a:latin typeface="Arial" panose="020B0604020202020204" pitchFamily="34" charset="0"/>
              </a:rPr>
              <a:t>View</a:t>
            </a:r>
            <a:r>
              <a:rPr lang="ja-JP" altLang="en-US" smtClean="0">
                <a:latin typeface="Arial" panose="020B0604020202020204" pitchFamily="34" charset="0"/>
              </a:rPr>
              <a:t>を使用するかを決定し、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　　　モデルデータでレンダリング（</a:t>
            </a:r>
            <a:r>
              <a:rPr lang="en-US" altLang="ja-JP" smtClean="0">
                <a:latin typeface="Arial" panose="020B0604020202020204" pitchFamily="34" charset="0"/>
              </a:rPr>
              <a:t>HTML</a:t>
            </a:r>
            <a:r>
              <a:rPr lang="ja-JP" altLang="en-US" smtClean="0">
                <a:latin typeface="Arial" panose="020B0604020202020204" pitchFamily="34" charset="0"/>
              </a:rPr>
              <a:t>の作成）を行いまます。</a:t>
            </a:r>
            <a:br>
              <a:rPr lang="ja-JP" altLang="en-US" smtClean="0">
                <a:latin typeface="Arial" panose="020B0604020202020204" pitchFamily="34" charset="0"/>
              </a:rPr>
            </a:br>
            <a:endParaRPr lang="ja-JP" altLang="en-US" smtClean="0">
              <a:latin typeface="Arial" panose="020B0604020202020204" pitchFamily="34" charset="0"/>
            </a:endParaRPr>
          </a:p>
          <a:p>
            <a:r>
              <a:rPr lang="ja-JP" altLang="en-US" smtClean="0">
                <a:latin typeface="Arial" panose="020B0604020202020204" pitchFamily="34" charset="0"/>
              </a:rPr>
              <a:t>　　　</a:t>
            </a:r>
            <a:r>
              <a:rPr lang="en-US" altLang="ja-JP" smtClean="0">
                <a:latin typeface="Arial" panose="020B0604020202020204" pitchFamily="34" charset="0"/>
              </a:rPr>
              <a:t>View</a:t>
            </a:r>
            <a:r>
              <a:rPr lang="ja-JP" altLang="en-US" smtClean="0">
                <a:latin typeface="Arial" panose="020B0604020202020204" pitchFamily="34" charset="0"/>
              </a:rPr>
              <a:t>は、</a:t>
            </a:r>
            <a:r>
              <a:rPr lang="en-US" altLang="ja-JP" smtClean="0">
                <a:latin typeface="Arial" panose="020B0604020202020204" pitchFamily="34" charset="0"/>
              </a:rPr>
              <a:t>JSP</a:t>
            </a:r>
            <a:r>
              <a:rPr lang="ja-JP" altLang="en-US" smtClean="0">
                <a:latin typeface="Arial" panose="020B0604020202020204" pitchFamily="34" charset="0"/>
              </a:rPr>
              <a:t>、</a:t>
            </a:r>
            <a:r>
              <a:rPr lang="en-US" altLang="ja-JP" smtClean="0">
                <a:latin typeface="Arial" panose="020B0604020202020204" pitchFamily="34" charset="0"/>
              </a:rPr>
              <a:t>Velocity</a:t>
            </a:r>
            <a:r>
              <a:rPr lang="ja-JP" altLang="en-US" smtClean="0">
                <a:latin typeface="Arial" panose="020B0604020202020204" pitchFamily="34" charset="0"/>
              </a:rPr>
              <a:t>、</a:t>
            </a:r>
            <a:r>
              <a:rPr lang="en-US" altLang="ja-JP" smtClean="0">
                <a:latin typeface="Arial" panose="020B0604020202020204" pitchFamily="34" charset="0"/>
              </a:rPr>
              <a:t>Freemarker</a:t>
            </a:r>
            <a:r>
              <a:rPr lang="ja-JP" altLang="en-US" smtClean="0">
                <a:latin typeface="Arial" panose="020B0604020202020204" pitchFamily="34" charset="0"/>
              </a:rPr>
              <a:t>を使用できるだけでなく、</a:t>
            </a:r>
            <a:r>
              <a:rPr lang="en-US" altLang="ja-JP" smtClean="0">
                <a:latin typeface="Arial" panose="020B0604020202020204" pitchFamily="34" charset="0"/>
              </a:rPr>
              <a:t>XML</a:t>
            </a:r>
            <a:r>
              <a:rPr lang="ja-JP" altLang="en-US" smtClean="0">
                <a:latin typeface="Arial" panose="020B0604020202020204" pitchFamily="34" charset="0"/>
              </a:rPr>
              <a:t>、</a:t>
            </a:r>
            <a:r>
              <a:rPr lang="en-US" altLang="ja-JP" smtClean="0">
                <a:latin typeface="Arial" panose="020B0604020202020204" pitchFamily="34" charset="0"/>
              </a:rPr>
              <a:t>EXCEL</a:t>
            </a:r>
            <a:r>
              <a:rPr lang="ja-JP" altLang="en-US" smtClean="0">
                <a:latin typeface="Arial" panose="020B0604020202020204" pitchFamily="34" charset="0"/>
              </a:rPr>
              <a:t>など</a:t>
            </a:r>
            <a:r>
              <a:rPr lang="en-US" altLang="ja-JP" smtClean="0">
                <a:latin typeface="Arial" panose="020B0604020202020204" pitchFamily="34" charset="0"/>
              </a:rPr>
              <a:t>HTML</a:t>
            </a:r>
            <a:r>
              <a:rPr lang="ja-JP" altLang="en-US" smtClean="0">
                <a:latin typeface="Arial" panose="020B0604020202020204" pitchFamily="34" charset="0"/>
              </a:rPr>
              <a:t>以外も作成できます。</a:t>
            </a:r>
            <a:br>
              <a:rPr lang="ja-JP" altLang="en-US" smtClean="0">
                <a:latin typeface="Arial" panose="020B0604020202020204" pitchFamily="34" charset="0"/>
              </a:rPr>
            </a:br>
            <a:r>
              <a:rPr lang="ja-JP" altLang="en-US" smtClean="0">
                <a:latin typeface="Arial" panose="020B0604020202020204" pitchFamily="34" charset="0"/>
              </a:rPr>
              <a:t>　　　ちなみに、リクエストオブジェクトに</a:t>
            </a:r>
            <a:r>
              <a:rPr lang="en-US" altLang="ja-JP" smtClean="0">
                <a:latin typeface="Arial" panose="020B0604020202020204" pitchFamily="34" charset="0"/>
              </a:rPr>
              <a:t>ThemeResolver</a:t>
            </a:r>
            <a:r>
              <a:rPr lang="ja-JP" altLang="en-US" smtClean="0">
                <a:latin typeface="Arial" panose="020B0604020202020204" pitchFamily="34" charset="0"/>
              </a:rPr>
              <a:t>などが設定されているので、</a:t>
            </a:r>
            <a:r>
              <a:rPr lang="en-US" altLang="ja-JP" smtClean="0">
                <a:latin typeface="Arial" panose="020B0604020202020204" pitchFamily="34" charset="0"/>
              </a:rPr>
              <a:t>View</a:t>
            </a:r>
            <a:r>
              <a:rPr lang="ja-JP" altLang="en-US" smtClean="0">
                <a:latin typeface="Arial" panose="020B0604020202020204" pitchFamily="34" charset="0"/>
              </a:rPr>
              <a:t>や</a:t>
            </a:r>
            <a:r>
              <a:rPr lang="en-US" altLang="ja-JP" smtClean="0">
                <a:latin typeface="Arial" panose="020B0604020202020204" pitchFamily="34" charset="0"/>
              </a:rPr>
              <a:t>JSP</a:t>
            </a:r>
            <a:r>
              <a:rPr lang="ja-JP" altLang="en-US" smtClean="0">
                <a:latin typeface="Arial" panose="020B0604020202020204" pitchFamily="34" charset="0"/>
              </a:rPr>
              <a:t>タグで利用されます。</a:t>
            </a:r>
          </a:p>
          <a:p>
            <a:r>
              <a:rPr lang="ja-JP" altLang="en-US" smtClean="0">
                <a:latin typeface="Arial" panose="020B0604020202020204" pitchFamily="34" charset="0"/>
              </a:rPr>
              <a:t> </a:t>
            </a:r>
          </a:p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AD4CC65-A84C-4FA8-9F85-B13DCBA2EB3A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31782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kumimoji="0" lang="ja-JP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86E43-C94F-4820-99CE-F9B5FC7823ED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1EA44-1336-4444-8722-65B07C27CD4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275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82D09-49D3-437A-B817-A6C36C0ADC4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11430-8520-40D5-AAB2-93B3036F59B1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744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D1268-3487-4FED-8CC2-46665472B62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05CCA-B26F-49EA-ACEF-68F74093E896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237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B7E1F-D758-4317-9730-3C4634D9183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D4504-B7A3-42DF-AE72-C58C7725004A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317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6E647-985C-4FF1-9D94-821EC76FBD0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9CAD-8467-4F1D-8D5D-3F76E4BC3CBA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48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42D7C-1EF5-4A31-ABFF-D0AC2B36812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5C1D-6BB9-4F7F-BAB7-21EFD3F4E66F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67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3BCC-7B2D-4346-AEBB-6BDECA22DAE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2B26-FD7D-4F68-B61B-55531830F43D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915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06FD-832B-4BFB-ADA5-766808A273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4032-7E33-4CD7-914D-6C9920B87AE4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4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DFB0-6CCD-4D1A-A2BF-9A43CDB641C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150C1-2247-4713-84D9-31030BDC6171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25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4150-C11A-49F5-8D9A-18E2BB1F240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B1A95-DF6A-4B34-BE16-D07E21B5E0C5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051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85176-C4CC-463F-B8CB-E68150A2549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BD7AC-705E-40E2-9D31-EDFAD1E03AAB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57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52345-8907-4CB4-915D-9167CD4E8D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F99F9-91D6-42BF-8577-EFFDA5D5B5FB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97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438C79-725F-43F3-B639-490EF9713C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kumimoji="0" lang="ja-JP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/>
            </a:lvl1pPr>
          </a:lstStyle>
          <a:p>
            <a:pPr>
              <a:defRPr/>
            </a:pPr>
            <a:fld id="{8AEC57A3-C293-4750-9EFB-4F2A2CDB2789}" type="datetimeFigureOut">
              <a:rPr lang="ja-JP" altLang="en-US"/>
              <a:pPr>
                <a:defRPr/>
              </a:pPr>
              <a:t>2020/6/8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ymeleaf.org/documenta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900" i="1" smtClean="0"/>
              <a:t>Copyright</a:t>
            </a:r>
            <a:r>
              <a:rPr lang="ja-JP" altLang="en-US" sz="900" i="1" smtClean="0"/>
              <a:t>（</a:t>
            </a:r>
            <a:r>
              <a:rPr lang="en-US" altLang="ja-JP" sz="900" i="1" smtClean="0"/>
              <a:t>C</a:t>
            </a:r>
            <a:r>
              <a:rPr lang="ja-JP" altLang="en-US" sz="900" i="1" smtClean="0"/>
              <a:t>）　</a:t>
            </a:r>
            <a:r>
              <a:rPr lang="en-US" altLang="ja-JP" sz="900" i="1" smtClean="0"/>
              <a:t>Sompo Systems </a:t>
            </a:r>
            <a:r>
              <a:rPr lang="ja-JP" altLang="en-US" sz="900" i="1" smtClean="0"/>
              <a:t>（</a:t>
            </a:r>
            <a:r>
              <a:rPr lang="en-US" altLang="ja-JP" sz="900" i="1" smtClean="0"/>
              <a:t>Dalian</a:t>
            </a:r>
            <a:r>
              <a:rPr lang="ja-JP" altLang="en-US" sz="900" i="1" smtClean="0"/>
              <a:t>） </a:t>
            </a:r>
            <a:r>
              <a:rPr lang="en-US" altLang="ja-JP" sz="900" i="1" smtClean="0"/>
              <a:t>Inc.</a:t>
            </a:r>
          </a:p>
        </p:txBody>
      </p:sp>
      <p:sp>
        <p:nvSpPr>
          <p:cNvPr id="5123" name="タイトル 1"/>
          <p:cNvSpPr>
            <a:spLocks noGrp="1"/>
          </p:cNvSpPr>
          <p:nvPr>
            <p:ph type="ctrTitle"/>
          </p:nvPr>
        </p:nvSpPr>
        <p:spPr>
          <a:xfrm>
            <a:off x="2338388" y="1844675"/>
            <a:ext cx="6337300" cy="2209800"/>
          </a:xfrm>
        </p:spPr>
        <p:txBody>
          <a:bodyPr/>
          <a:lstStyle/>
          <a:p>
            <a:pPr eaLnBrk="1" hangingPunct="1"/>
            <a:r>
              <a:rPr lang="ja-JP" altLang="en-US" b="1" dirty="0" smtClean="0"/>
              <a:t>Ｓｐｒｉｎｇ開発レッスン②</a:t>
            </a:r>
            <a:endParaRPr lang="ja-JP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00113" y="5229225"/>
            <a:ext cx="7345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>
              <a:solidFill>
                <a:schemeClr val="tx2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dirty="0" smtClean="0">
                <a:solidFill>
                  <a:schemeClr val="tx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日本</a:t>
            </a:r>
            <a:r>
              <a:rPr lang="ja-JP" altLang="en-US" sz="1800" dirty="0">
                <a:solidFill>
                  <a:schemeClr val="tx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財産保険系統（大連）有限公司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ja-JP" altLang="en-US" sz="2800" dirty="0" smtClean="0"/>
              <a:t>画面データの表示</a:t>
            </a:r>
            <a:endParaRPr lang="en-US" altLang="ja-JP" sz="2800" dirty="0"/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Controller</a:t>
            </a:r>
            <a:r>
              <a:rPr lang="ja-JP" altLang="en-US" sz="2000" dirty="0" smtClean="0">
                <a:latin typeface="+mj-ea"/>
                <a:ea typeface="+mj-ea"/>
              </a:rPr>
              <a:t>で画面モデルを初期化する。</a:t>
            </a:r>
            <a:r>
              <a:rPr lang="en-US" altLang="ja-JP" sz="2000" dirty="0" smtClean="0">
                <a:latin typeface="+mj-ea"/>
                <a:ea typeface="+mj-ea"/>
              </a:rPr>
              <a:t>(</a:t>
            </a:r>
            <a:r>
              <a:rPr lang="nb-NO" altLang="ja-JP" sz="2000" b="1" dirty="0" smtClean="0"/>
              <a:t>@</a:t>
            </a:r>
            <a:r>
              <a:rPr lang="nb-NO" altLang="ja-JP" sz="2000" b="1" dirty="0"/>
              <a:t>ModelAttribute </a:t>
            </a:r>
            <a:r>
              <a:rPr lang="en-US" altLang="ja-JP" sz="2000" dirty="0" smtClean="0">
                <a:latin typeface="+mj-ea"/>
                <a:ea typeface="+mj-ea"/>
              </a:rPr>
              <a:t>)</a:t>
            </a: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marL="0" indent="0" eaLnBrk="1" hangingPunct="1">
              <a:buNone/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画面</a:t>
            </a:r>
            <a:r>
              <a:rPr lang="en-US" altLang="ja-JP" sz="2000" dirty="0" smtClean="0">
                <a:latin typeface="+mj-ea"/>
                <a:ea typeface="+mj-ea"/>
              </a:rPr>
              <a:t>HTML</a:t>
            </a:r>
            <a:r>
              <a:rPr lang="ja-JP" altLang="en-US" sz="2000" dirty="0" smtClean="0">
                <a:latin typeface="+mj-ea"/>
                <a:ea typeface="+mj-ea"/>
              </a:rPr>
              <a:t>で画面モデルの値を取得。                                                   </a:t>
            </a:r>
            <a:r>
              <a:rPr lang="en-US" altLang="ja-JP" sz="2000" dirty="0" smtClean="0">
                <a:latin typeface="+mj-ea"/>
                <a:ea typeface="+mj-ea"/>
              </a:rPr>
              <a:t>(</a:t>
            </a:r>
            <a:r>
              <a:rPr lang="en-US" altLang="ja-JP" sz="2000" dirty="0" err="1" smtClean="0">
                <a:latin typeface="+mj-ea"/>
                <a:ea typeface="+mj-ea"/>
              </a:rPr>
              <a:t>Thymeleaf</a:t>
            </a:r>
            <a:r>
              <a:rPr lang="ja-JP" altLang="en-US" sz="2000" dirty="0" smtClean="0">
                <a:latin typeface="+mj-ea"/>
                <a:ea typeface="+mj-ea"/>
              </a:rPr>
              <a:t>：</a:t>
            </a:r>
            <a:r>
              <a:rPr lang="en-US" altLang="ja-JP" sz="2000" dirty="0">
                <a:latin typeface="+mj-ea"/>
                <a:ea typeface="+mj-ea"/>
                <a:hlinkClick r:id="rId2"/>
              </a:rPr>
              <a:t>https://www.thymeleaf.org/documentation.html</a:t>
            </a:r>
            <a:r>
              <a:rPr lang="en-US" altLang="ja-JP" sz="2000" dirty="0" smtClean="0">
                <a:latin typeface="+mj-ea"/>
                <a:ea typeface="+mj-ea"/>
              </a:rPr>
              <a:t>)</a:t>
            </a: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marL="0" indent="0" eaLnBrk="1" hangingPunct="1">
              <a:buNone/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27584" y="1556792"/>
            <a:ext cx="7128792" cy="165618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 @</a:t>
            </a:r>
            <a:r>
              <a:rPr lang="en-US" altLang="ja-JP" sz="1200" dirty="0" err="1"/>
              <a:t>RequestMapping</a:t>
            </a:r>
            <a:r>
              <a:rPr lang="en-US" altLang="ja-JP" sz="1200" dirty="0"/>
              <a:t>("</a:t>
            </a:r>
            <a:r>
              <a:rPr lang="en-US" altLang="ja-JP" sz="1200" dirty="0" smtClean="0"/>
              <a:t>test")</a:t>
            </a:r>
            <a:endParaRPr lang="en-US" altLang="ja-JP" sz="1200" dirty="0"/>
          </a:p>
          <a:p>
            <a:r>
              <a:rPr lang="nb-NO" altLang="ja-JP" sz="1200" dirty="0"/>
              <a:t>    </a:t>
            </a:r>
            <a:r>
              <a:rPr lang="nb-NO" altLang="ja-JP" sz="1200" b="1" dirty="0"/>
              <a:t>private String init(</a:t>
            </a:r>
            <a:r>
              <a:rPr lang="nb-NO" altLang="ja-JP" sz="1200" b="1" dirty="0">
                <a:solidFill>
                  <a:srgbClr val="FF0000"/>
                </a:solidFill>
              </a:rPr>
              <a:t>@ModelAttribute </a:t>
            </a:r>
            <a:r>
              <a:rPr lang="nb-NO" altLang="ja-JP" sz="1200" b="1" dirty="0"/>
              <a:t>SampleForm form) {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>
                <a:solidFill>
                  <a:srgbClr val="FF0000"/>
                </a:solidFill>
              </a:rPr>
              <a:t>form.setMessage</a:t>
            </a:r>
            <a:r>
              <a:rPr lang="en-US" altLang="ja-JP" sz="1200" dirty="0">
                <a:solidFill>
                  <a:srgbClr val="FF0000"/>
                </a:solidFill>
              </a:rPr>
              <a:t>("Hello World");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b="1" dirty="0"/>
              <a:t>return "</a:t>
            </a:r>
            <a:r>
              <a:rPr lang="en-US" altLang="ja-JP" sz="1200" b="1" dirty="0" smtClean="0"/>
              <a:t>test";</a:t>
            </a:r>
            <a:endParaRPr lang="en-US" altLang="ja-JP" sz="1200" b="1" dirty="0"/>
          </a:p>
          <a:p>
            <a:r>
              <a:rPr lang="ja-JP" altLang="en-US" sz="1200" dirty="0"/>
              <a:t>    </a:t>
            </a:r>
            <a:r>
              <a:rPr lang="en-US" altLang="ja-JP" sz="1200" dirty="0"/>
              <a:t>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27584" y="4005064"/>
            <a:ext cx="7128792" cy="24482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 &lt;html </a:t>
            </a:r>
            <a:r>
              <a:rPr lang="en-US" altLang="ja-JP" sz="1200" dirty="0" err="1"/>
              <a:t>lang</a:t>
            </a:r>
            <a:r>
              <a:rPr lang="en-US" altLang="ja-JP" sz="1200" dirty="0"/>
              <a:t>=</a:t>
            </a:r>
            <a:r>
              <a:rPr lang="en-US" altLang="ja-JP" sz="1200" i="1" dirty="0"/>
              <a:t>"ja" </a:t>
            </a:r>
            <a:r>
              <a:rPr lang="en-US" altLang="ja-JP" sz="1200" i="1" dirty="0" err="1">
                <a:solidFill>
                  <a:srgbClr val="FF0000"/>
                </a:solidFill>
              </a:rPr>
              <a:t>xmlns:th</a:t>
            </a:r>
            <a:r>
              <a:rPr lang="en-US" altLang="ja-JP" sz="1200" i="1" dirty="0">
                <a:solidFill>
                  <a:srgbClr val="FF0000"/>
                </a:solidFill>
              </a:rPr>
              <a:t>="http://www.thymeleaf.org" </a:t>
            </a:r>
            <a:r>
              <a:rPr lang="en-US" altLang="ja-JP" sz="1200" i="1" dirty="0"/>
              <a:t>&gt;</a:t>
            </a:r>
          </a:p>
          <a:p>
            <a:r>
              <a:rPr lang="en-US" altLang="ja-JP" sz="1200" dirty="0"/>
              <a:t>&lt;head&gt;</a:t>
            </a:r>
          </a:p>
          <a:p>
            <a:r>
              <a:rPr lang="en-US" altLang="ja-JP" sz="1200" dirty="0"/>
              <a:t>    &lt;meta charset=</a:t>
            </a:r>
            <a:r>
              <a:rPr lang="en-US" altLang="ja-JP" sz="1200" i="1" dirty="0"/>
              <a:t>"UTF-8"&gt;&lt;/meta&gt;</a:t>
            </a:r>
          </a:p>
          <a:p>
            <a:r>
              <a:rPr lang="en-US" altLang="ja-JP" sz="1200" dirty="0"/>
              <a:t>    &lt;title&gt;&lt;/title&gt;</a:t>
            </a:r>
          </a:p>
          <a:p>
            <a:r>
              <a:rPr lang="en-US" altLang="ja-JP" sz="1200" dirty="0"/>
              <a:t>&lt;/head&gt;</a:t>
            </a:r>
          </a:p>
          <a:p>
            <a:r>
              <a:rPr lang="en-US" altLang="ja-JP" sz="1200" dirty="0"/>
              <a:t>&lt;body</a:t>
            </a:r>
            <a:r>
              <a:rPr lang="en-US" altLang="ja-JP" sz="1200" dirty="0" smtClean="0"/>
              <a:t>&gt;</a:t>
            </a:r>
          </a:p>
          <a:p>
            <a:r>
              <a:rPr lang="en-US" altLang="ja-JP" sz="1200" dirty="0" smtClean="0"/>
              <a:t>    </a:t>
            </a:r>
            <a:r>
              <a:rPr lang="en-US" altLang="ja-JP" sz="1200" dirty="0"/>
              <a:t>&lt;h1&gt;Hello World&lt;/h1</a:t>
            </a:r>
            <a:r>
              <a:rPr lang="en-US" altLang="ja-JP" sz="1200" dirty="0" smtClean="0"/>
              <a:t>&gt;</a:t>
            </a:r>
            <a:endParaRPr lang="en-US" altLang="ja-JP" sz="1200" dirty="0"/>
          </a:p>
          <a:p>
            <a:r>
              <a:rPr lang="en-US" altLang="ja-JP" sz="1200" dirty="0"/>
              <a:t>    &lt;h1&gt;</a:t>
            </a:r>
            <a:r>
              <a:rPr lang="en-US" altLang="ja-JP" sz="1200" dirty="0">
                <a:solidFill>
                  <a:srgbClr val="FF0000"/>
                </a:solidFill>
              </a:rPr>
              <a:t>[[${</a:t>
            </a:r>
            <a:r>
              <a:rPr lang="en-US" altLang="ja-JP" sz="1200" dirty="0" err="1">
                <a:solidFill>
                  <a:srgbClr val="FF0000"/>
                </a:solidFill>
              </a:rPr>
              <a:t>sampleForm.message</a:t>
            </a:r>
            <a:r>
              <a:rPr lang="en-US" altLang="ja-JP" sz="1200" dirty="0">
                <a:solidFill>
                  <a:srgbClr val="FF0000"/>
                </a:solidFill>
              </a:rPr>
              <a:t>}]]</a:t>
            </a:r>
            <a:r>
              <a:rPr lang="en-US" altLang="ja-JP" sz="1200" dirty="0"/>
              <a:t>&lt;/h1&gt;</a:t>
            </a:r>
          </a:p>
          <a:p>
            <a:r>
              <a:rPr lang="en-US" altLang="ja-JP" sz="1200" dirty="0"/>
              <a:t>    &lt;h1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</a:rPr>
              <a:t>th:text</a:t>
            </a:r>
            <a:r>
              <a:rPr lang="en-US" altLang="ja-JP" sz="1200" dirty="0">
                <a:solidFill>
                  <a:srgbClr val="FF0000"/>
                </a:solidFill>
              </a:rPr>
              <a:t>=</a:t>
            </a:r>
            <a:r>
              <a:rPr lang="en-US" altLang="ja-JP" sz="1200" i="1" dirty="0">
                <a:solidFill>
                  <a:srgbClr val="FF0000"/>
                </a:solidFill>
              </a:rPr>
              <a:t>"${</a:t>
            </a:r>
            <a:r>
              <a:rPr lang="en-US" altLang="ja-JP" sz="1200" i="1" dirty="0" err="1">
                <a:solidFill>
                  <a:srgbClr val="FF0000"/>
                </a:solidFill>
              </a:rPr>
              <a:t>sampleForm.message</a:t>
            </a:r>
            <a:r>
              <a:rPr lang="en-US" altLang="ja-JP" sz="1200" i="1" dirty="0">
                <a:solidFill>
                  <a:srgbClr val="FF0000"/>
                </a:solidFill>
              </a:rPr>
              <a:t>}"</a:t>
            </a:r>
            <a:r>
              <a:rPr lang="en-US" altLang="ja-JP" sz="1200" i="1" dirty="0"/>
              <a:t>&gt;&lt;/h1&gt;</a:t>
            </a:r>
          </a:p>
          <a:p>
            <a:r>
              <a:rPr lang="en-US" altLang="ja-JP" sz="1200" dirty="0"/>
              <a:t>&lt;/body&gt;</a:t>
            </a:r>
          </a:p>
          <a:p>
            <a:r>
              <a:rPr lang="en-US" altLang="ja-JP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88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ja-JP" altLang="en-US" sz="2800" dirty="0"/>
              <a:t>画面データのサブミット</a:t>
            </a:r>
            <a:endParaRPr lang="en-US" altLang="ja-JP" sz="2800" dirty="0"/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画面</a:t>
            </a:r>
            <a:r>
              <a:rPr lang="en-US" altLang="ja-JP" sz="2000" dirty="0" smtClean="0">
                <a:latin typeface="+mj-ea"/>
                <a:ea typeface="+mj-ea"/>
              </a:rPr>
              <a:t>HTML</a:t>
            </a:r>
            <a:r>
              <a:rPr lang="ja-JP" altLang="en-US" sz="2000" dirty="0" smtClean="0">
                <a:latin typeface="+mj-ea"/>
                <a:ea typeface="+mj-ea"/>
              </a:rPr>
              <a:t>にフォーム追加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フォームに項目、ボタン等を追加し、画面モデル項目とマッピング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marL="0" indent="0" eaLnBrk="1" hangingPunct="1">
              <a:buNone/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Controller</a:t>
            </a:r>
            <a:r>
              <a:rPr lang="ja-JP" altLang="en-US" sz="2000" dirty="0" smtClean="0">
                <a:latin typeface="+mj-ea"/>
                <a:ea typeface="+mj-ea"/>
              </a:rPr>
              <a:t>に</a:t>
            </a:r>
            <a:r>
              <a:rPr lang="en-US" altLang="ja-JP" sz="2000" dirty="0" smtClean="0">
                <a:latin typeface="+mj-ea"/>
                <a:ea typeface="+mj-ea"/>
              </a:rPr>
              <a:t>add</a:t>
            </a:r>
            <a:r>
              <a:rPr lang="ja-JP" altLang="en-US" sz="2000" dirty="0" smtClean="0">
                <a:latin typeface="+mj-ea"/>
                <a:ea typeface="+mj-ea"/>
              </a:rPr>
              <a:t>メソッドを追加</a:t>
            </a:r>
            <a:endParaRPr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3568" y="2060848"/>
            <a:ext cx="7344816" cy="129614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 </a:t>
            </a:r>
            <a:r>
              <a:rPr lang="ja-JP" altLang="en-US" sz="1200" dirty="0"/>
              <a:t> </a:t>
            </a:r>
            <a:r>
              <a:rPr lang="ja-JP" altLang="en-US" sz="1200" dirty="0" smtClean="0"/>
              <a:t>  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form </a:t>
            </a:r>
            <a:r>
              <a:rPr lang="en-US" altLang="ja-JP" sz="1200" dirty="0" err="1">
                <a:solidFill>
                  <a:srgbClr val="FF0000"/>
                </a:solidFill>
              </a:rPr>
              <a:t>th:action</a:t>
            </a:r>
            <a:r>
              <a:rPr lang="en-US" altLang="ja-JP" sz="1200" dirty="0">
                <a:solidFill>
                  <a:srgbClr val="FF0000"/>
                </a:solidFill>
              </a:rPr>
              <a:t>=</a:t>
            </a:r>
            <a:r>
              <a:rPr lang="en-US" altLang="ja-JP" sz="1200" i="1" dirty="0">
                <a:solidFill>
                  <a:srgbClr val="FF0000"/>
                </a:solidFill>
              </a:rPr>
              <a:t>"@{/page/add}" </a:t>
            </a:r>
            <a:r>
              <a:rPr lang="en-US" altLang="ja-JP" sz="1200" i="1" dirty="0" err="1">
                <a:solidFill>
                  <a:srgbClr val="FF0000"/>
                </a:solidFill>
              </a:rPr>
              <a:t>th:object</a:t>
            </a:r>
            <a:r>
              <a:rPr lang="en-US" altLang="ja-JP" sz="1200" i="1" dirty="0">
                <a:solidFill>
                  <a:srgbClr val="FF0000"/>
                </a:solidFill>
              </a:rPr>
              <a:t>="${</a:t>
            </a:r>
            <a:r>
              <a:rPr lang="en-US" altLang="ja-JP" sz="1200" i="1" dirty="0" err="1">
                <a:solidFill>
                  <a:srgbClr val="FF0000"/>
                </a:solidFill>
              </a:rPr>
              <a:t>sampleForm</a:t>
            </a:r>
            <a:r>
              <a:rPr lang="en-US" altLang="ja-JP" sz="1200" i="1" dirty="0">
                <a:solidFill>
                  <a:srgbClr val="FF0000"/>
                </a:solidFill>
              </a:rPr>
              <a:t>}" </a:t>
            </a:r>
            <a:r>
              <a:rPr lang="en-US" altLang="ja-JP" sz="1200" i="1" dirty="0"/>
              <a:t>method="post"&gt;</a:t>
            </a:r>
          </a:p>
          <a:p>
            <a:r>
              <a:rPr lang="en-US" altLang="ja-JP" sz="1200" dirty="0"/>
              <a:t>        &lt;input type=</a:t>
            </a:r>
            <a:r>
              <a:rPr lang="en-US" altLang="ja-JP" sz="1200" i="1" dirty="0"/>
              <a:t>"text" </a:t>
            </a:r>
            <a:r>
              <a:rPr lang="en-US" altLang="ja-JP" sz="1200" i="1" dirty="0" err="1">
                <a:solidFill>
                  <a:srgbClr val="FF0000"/>
                </a:solidFill>
              </a:rPr>
              <a:t>th:field</a:t>
            </a:r>
            <a:r>
              <a:rPr lang="en-US" altLang="ja-JP" sz="1200" i="1" dirty="0">
                <a:solidFill>
                  <a:srgbClr val="FF0000"/>
                </a:solidFill>
              </a:rPr>
              <a:t>="*{num1}"</a:t>
            </a:r>
            <a:r>
              <a:rPr lang="en-US" altLang="ja-JP" sz="1200" i="1" dirty="0"/>
              <a:t>/&gt; +</a:t>
            </a:r>
          </a:p>
          <a:p>
            <a:r>
              <a:rPr lang="en-US" altLang="ja-JP" sz="1200" dirty="0"/>
              <a:t>        &lt;input type=</a:t>
            </a:r>
            <a:r>
              <a:rPr lang="en-US" altLang="ja-JP" sz="1200" i="1" dirty="0"/>
              <a:t>"text" </a:t>
            </a:r>
            <a:r>
              <a:rPr lang="en-US" altLang="ja-JP" sz="1200" i="1" dirty="0" err="1">
                <a:solidFill>
                  <a:srgbClr val="FF0000"/>
                </a:solidFill>
              </a:rPr>
              <a:t>th:field</a:t>
            </a:r>
            <a:r>
              <a:rPr lang="en-US" altLang="ja-JP" sz="1200" i="1" dirty="0">
                <a:solidFill>
                  <a:srgbClr val="FF0000"/>
                </a:solidFill>
              </a:rPr>
              <a:t>="*{num2}"</a:t>
            </a:r>
            <a:r>
              <a:rPr lang="en-US" altLang="ja-JP" sz="1200" i="1" dirty="0"/>
              <a:t>/&gt; =</a:t>
            </a:r>
          </a:p>
          <a:p>
            <a:r>
              <a:rPr lang="en-US" altLang="ja-JP" sz="1200" dirty="0"/>
              <a:t>        &lt;input type=</a:t>
            </a:r>
            <a:r>
              <a:rPr lang="en-US" altLang="ja-JP" sz="1200" i="1" dirty="0"/>
              <a:t>"text" </a:t>
            </a:r>
            <a:r>
              <a:rPr lang="en-US" altLang="ja-JP" sz="1200" i="1" dirty="0" err="1">
                <a:solidFill>
                  <a:srgbClr val="FF0000"/>
                </a:solidFill>
              </a:rPr>
              <a:t>th:field</a:t>
            </a:r>
            <a:r>
              <a:rPr lang="en-US" altLang="ja-JP" sz="1200" i="1" dirty="0">
                <a:solidFill>
                  <a:srgbClr val="FF0000"/>
                </a:solidFill>
              </a:rPr>
              <a:t>="*{sum}"</a:t>
            </a:r>
            <a:r>
              <a:rPr lang="en-US" altLang="ja-JP" sz="1200" i="1" dirty="0"/>
              <a:t>/&gt;</a:t>
            </a:r>
          </a:p>
          <a:p>
            <a:r>
              <a:rPr lang="en-US" altLang="ja-JP" sz="1200" dirty="0"/>
              <a:t>        &lt;input type=</a:t>
            </a:r>
            <a:r>
              <a:rPr lang="en-US" altLang="ja-JP" sz="1200" i="1" dirty="0"/>
              <a:t>"submit" value="</a:t>
            </a:r>
            <a:r>
              <a:rPr lang="ja-JP" altLang="en-US" sz="1200" i="1" dirty="0"/>
              <a:t>加算</a:t>
            </a:r>
            <a:r>
              <a:rPr lang="en-US" altLang="ja-JP" sz="1200" i="1" dirty="0"/>
              <a:t>"/&gt;</a:t>
            </a:r>
          </a:p>
          <a:p>
            <a:r>
              <a:rPr lang="en-US" altLang="ja-JP" sz="1200" dirty="0" smtClean="0"/>
              <a:t>    &lt;/form&gt;</a:t>
            </a:r>
            <a:endParaRPr lang="en-US" altLang="ja-JP" sz="1200" dirty="0"/>
          </a:p>
        </p:txBody>
      </p:sp>
      <p:sp>
        <p:nvSpPr>
          <p:cNvPr id="5" name="正方形/長方形 4"/>
          <p:cNvSpPr/>
          <p:nvPr/>
        </p:nvSpPr>
        <p:spPr>
          <a:xfrm>
            <a:off x="683568" y="3789040"/>
            <a:ext cx="7344816" cy="24482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 @</a:t>
            </a:r>
            <a:r>
              <a:rPr lang="en-US" altLang="ja-JP" sz="1200" dirty="0" err="1"/>
              <a:t>RequestMapping</a:t>
            </a:r>
            <a:r>
              <a:rPr lang="en-US" altLang="ja-JP" sz="1200" dirty="0"/>
              <a:t>("add")</a:t>
            </a:r>
          </a:p>
          <a:p>
            <a:r>
              <a:rPr lang="en-US" altLang="ja-JP" sz="1200" dirty="0"/>
              <a:t>    </a:t>
            </a:r>
            <a:r>
              <a:rPr lang="en-US" altLang="ja-JP" sz="1200" b="1" dirty="0"/>
              <a:t>private String add(</a:t>
            </a:r>
            <a:r>
              <a:rPr lang="en-US" altLang="ja-JP" sz="1200" b="1" dirty="0" err="1">
                <a:solidFill>
                  <a:srgbClr val="FF0000"/>
                </a:solidFill>
              </a:rPr>
              <a:t>SampleForm</a:t>
            </a:r>
            <a:r>
              <a:rPr lang="en-US" altLang="ja-JP" sz="1200" b="1" dirty="0">
                <a:solidFill>
                  <a:srgbClr val="FF0000"/>
                </a:solidFill>
              </a:rPr>
              <a:t> form</a:t>
            </a:r>
            <a:r>
              <a:rPr lang="en-US" altLang="ja-JP" sz="1200" b="1" dirty="0"/>
              <a:t>) {</a:t>
            </a:r>
          </a:p>
          <a:p>
            <a:r>
              <a:rPr lang="en-US" altLang="ja-JP" sz="1200" dirty="0" smtClean="0"/>
              <a:t>        </a:t>
            </a:r>
            <a:r>
              <a:rPr lang="en-US" altLang="ja-JP" sz="1200" b="1" dirty="0" smtClean="0"/>
              <a:t>try {</a:t>
            </a:r>
          </a:p>
          <a:p>
            <a:r>
              <a:rPr lang="en-US" altLang="ja-JP" sz="1200" dirty="0" smtClean="0"/>
              <a:t>            </a:t>
            </a:r>
            <a:r>
              <a:rPr lang="en-US" altLang="ja-JP" sz="1200" dirty="0" err="1" smtClean="0"/>
              <a:t>form.setSum</a:t>
            </a:r>
            <a:r>
              <a:rPr lang="en-US" altLang="ja-JP" sz="1200" dirty="0" smtClean="0"/>
              <a:t>(</a:t>
            </a:r>
            <a:r>
              <a:rPr lang="en-US" altLang="ja-JP" sz="1200" b="1" dirty="0" smtClean="0"/>
              <a:t>new </a:t>
            </a:r>
            <a:r>
              <a:rPr lang="en-US" altLang="ja-JP" sz="1200" b="1" dirty="0" err="1" smtClean="0"/>
              <a:t>BigDecimal</a:t>
            </a:r>
            <a:r>
              <a:rPr lang="en-US" altLang="ja-JP" sz="1200" b="1" dirty="0" smtClean="0"/>
              <a:t>(form.getNum1())</a:t>
            </a:r>
          </a:p>
          <a:p>
            <a:r>
              <a:rPr lang="en-US" altLang="ja-JP" sz="1200" b="1" dirty="0"/>
              <a:t> </a:t>
            </a:r>
            <a:r>
              <a:rPr lang="en-US" altLang="ja-JP" sz="1200" b="1" dirty="0" smtClean="0"/>
              <a:t>                 .add(new </a:t>
            </a:r>
            <a:r>
              <a:rPr lang="en-US" altLang="ja-JP" sz="1200" b="1" dirty="0" err="1" smtClean="0"/>
              <a:t>BigDecimal</a:t>
            </a:r>
            <a:r>
              <a:rPr lang="en-US" altLang="ja-JP" sz="1200" b="1" dirty="0" smtClean="0"/>
              <a:t>(form.getNum2())).</a:t>
            </a:r>
            <a:r>
              <a:rPr lang="en-US" altLang="ja-JP" sz="1200" b="1" dirty="0" err="1" smtClean="0"/>
              <a:t>toString</a:t>
            </a:r>
            <a:r>
              <a:rPr lang="en-US" altLang="ja-JP" sz="1200" b="1" dirty="0" smtClean="0"/>
              <a:t>());</a:t>
            </a:r>
          </a:p>
          <a:p>
            <a:r>
              <a:rPr lang="en-US" altLang="ja-JP" sz="1200" dirty="0" smtClean="0"/>
              <a:t>            </a:t>
            </a:r>
            <a:r>
              <a:rPr lang="en-US" altLang="ja-JP" sz="1200" dirty="0" err="1"/>
              <a:t>form.setMessage</a:t>
            </a:r>
            <a:r>
              <a:rPr lang="en-US" altLang="ja-JP" sz="1200" dirty="0"/>
              <a:t>("</a:t>
            </a:r>
            <a:r>
              <a:rPr lang="ja-JP" altLang="en-US" sz="1200" dirty="0"/>
              <a:t>加算しました。</a:t>
            </a:r>
            <a:r>
              <a:rPr lang="en-US" altLang="ja-JP" sz="1200" dirty="0"/>
              <a:t>");</a:t>
            </a:r>
          </a:p>
          <a:p>
            <a:r>
              <a:rPr lang="en-US" altLang="ja-JP" sz="1200" dirty="0"/>
              <a:t>        } </a:t>
            </a:r>
            <a:r>
              <a:rPr lang="en-US" altLang="ja-JP" sz="1200" b="1" dirty="0"/>
              <a:t>catch (Exception e) {</a:t>
            </a:r>
          </a:p>
          <a:p>
            <a:r>
              <a:rPr lang="en-US" altLang="ja-JP" sz="1200" dirty="0"/>
              <a:t>            </a:t>
            </a:r>
            <a:r>
              <a:rPr lang="en-US" altLang="ja-JP" sz="1200" dirty="0" err="1"/>
              <a:t>form.setMessage</a:t>
            </a:r>
            <a:r>
              <a:rPr lang="en-US" altLang="ja-JP" sz="1200" dirty="0"/>
              <a:t>("</a:t>
            </a:r>
            <a:r>
              <a:rPr lang="ja-JP" altLang="en-US" sz="1200" dirty="0"/>
              <a:t>エラー発生：</a:t>
            </a:r>
            <a:r>
              <a:rPr lang="en-US" altLang="ja-JP" sz="1200" dirty="0"/>
              <a:t>"</a:t>
            </a:r>
            <a:r>
              <a:rPr lang="ja-JP" altLang="en-US" sz="1200" dirty="0"/>
              <a:t> </a:t>
            </a:r>
            <a:r>
              <a:rPr lang="en-US" altLang="ja-JP" sz="1200" dirty="0"/>
              <a:t>+ </a:t>
            </a:r>
            <a:r>
              <a:rPr lang="en-US" altLang="ja-JP" sz="1200" dirty="0" err="1"/>
              <a:t>e.getMessage</a:t>
            </a:r>
            <a:r>
              <a:rPr lang="en-US" altLang="ja-JP" sz="1200" dirty="0"/>
              <a:t>());</a:t>
            </a:r>
          </a:p>
          <a:p>
            <a:r>
              <a:rPr lang="ja-JP" altLang="en-US" sz="1200" dirty="0"/>
              <a:t>        </a:t>
            </a:r>
            <a:r>
              <a:rPr lang="en-US" altLang="ja-JP" sz="1200" dirty="0" smtClean="0"/>
              <a:t>}</a:t>
            </a:r>
            <a:r>
              <a:rPr lang="ja-JP" altLang="en-US" sz="1200" dirty="0" smtClean="0"/>
              <a:t> </a:t>
            </a:r>
            <a:endParaRPr lang="ja-JP" altLang="en-US" sz="1200" dirty="0"/>
          </a:p>
          <a:p>
            <a:r>
              <a:rPr lang="en-US" altLang="ja-JP" sz="1200" dirty="0"/>
              <a:t>        </a:t>
            </a:r>
            <a:r>
              <a:rPr lang="en-US" altLang="ja-JP" sz="1200" b="1" dirty="0"/>
              <a:t>return "</a:t>
            </a:r>
            <a:r>
              <a:rPr lang="en-US" altLang="ja-JP" sz="1200" b="1" dirty="0" smtClean="0"/>
              <a:t>test";</a:t>
            </a:r>
            <a:endParaRPr lang="en-US" altLang="ja-JP" sz="1200" b="1" dirty="0"/>
          </a:p>
          <a:p>
            <a:r>
              <a:rPr lang="ja-JP" altLang="en-US" sz="1200" dirty="0"/>
              <a:t>    </a:t>
            </a:r>
            <a:r>
              <a:rPr lang="en-US" altLang="ja-JP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74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ja-JP" altLang="en-US" sz="2800" dirty="0"/>
              <a:t>画面データの項目</a:t>
            </a:r>
            <a:r>
              <a:rPr lang="ja-JP" altLang="en-US" sz="2800" dirty="0" smtClean="0"/>
              <a:t>チェック</a:t>
            </a:r>
            <a:endParaRPr lang="en-US" altLang="ja-JP" sz="2800" dirty="0"/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画面モデルの項目にチェックアノテーションの追加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1700808"/>
            <a:ext cx="7128792" cy="36003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/>
              <a:t>public class </a:t>
            </a:r>
            <a:r>
              <a:rPr lang="en-US" altLang="ja-JP" sz="1200" b="1" dirty="0" err="1"/>
              <a:t>SampleForm</a:t>
            </a:r>
            <a:r>
              <a:rPr lang="en-US" altLang="ja-JP" sz="1200" b="1" dirty="0"/>
              <a:t> </a:t>
            </a:r>
            <a:r>
              <a:rPr lang="en-US" altLang="ja-JP" sz="1200" b="1" dirty="0" smtClean="0"/>
              <a:t>{</a:t>
            </a:r>
            <a:endParaRPr lang="ja-JP" altLang="en-US" sz="1200" dirty="0" smtClean="0"/>
          </a:p>
          <a:p>
            <a:r>
              <a:rPr lang="en-US" altLang="ja-JP" sz="1200" dirty="0"/>
              <a:t> </a:t>
            </a:r>
            <a:r>
              <a:rPr lang="en-US" altLang="ja-JP" sz="1200" b="1" dirty="0"/>
              <a:t>private String message;</a:t>
            </a:r>
          </a:p>
          <a:p>
            <a:r>
              <a:rPr lang="ja-JP" altLang="en-US" sz="1200" dirty="0"/>
              <a:t>    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>
                <a:solidFill>
                  <a:srgbClr val="FF0000"/>
                </a:solidFill>
              </a:rPr>
              <a:t>@</a:t>
            </a:r>
            <a:r>
              <a:rPr lang="en-US" altLang="ja-JP" sz="1200" dirty="0" err="1">
                <a:solidFill>
                  <a:srgbClr val="FF0000"/>
                </a:solidFill>
              </a:rPr>
              <a:t>NotBlank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@Min(100)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@Size(min = 1, max = 5)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@</a:t>
            </a:r>
            <a:r>
              <a:rPr lang="en-US" altLang="ja-JP" sz="1200" dirty="0" err="1">
                <a:solidFill>
                  <a:srgbClr val="FF0000"/>
                </a:solidFill>
              </a:rPr>
              <a:t>NumberFormat</a:t>
            </a:r>
            <a:r>
              <a:rPr lang="en-US" altLang="ja-JP" sz="1200" dirty="0">
                <a:solidFill>
                  <a:srgbClr val="FF0000"/>
                </a:solidFill>
              </a:rPr>
              <a:t>(style = </a:t>
            </a:r>
            <a:r>
              <a:rPr lang="en-US" altLang="ja-JP" sz="1200" dirty="0" err="1">
                <a:solidFill>
                  <a:srgbClr val="FF0000"/>
                </a:solidFill>
              </a:rPr>
              <a:t>Style.</a:t>
            </a:r>
            <a:r>
              <a:rPr lang="en-US" altLang="ja-JP" sz="1200" b="1" i="1" dirty="0" err="1">
                <a:solidFill>
                  <a:srgbClr val="FF0000"/>
                </a:solidFill>
              </a:rPr>
              <a:t>NUMBER</a:t>
            </a:r>
            <a:r>
              <a:rPr lang="en-US" altLang="ja-JP" sz="1200" b="1" i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/>
              <a:t>    </a:t>
            </a:r>
            <a:r>
              <a:rPr lang="en-US" altLang="ja-JP" sz="1200" b="1" dirty="0"/>
              <a:t>private String num1;</a:t>
            </a:r>
          </a:p>
          <a:p>
            <a:r>
              <a:rPr lang="ja-JP" altLang="en-US" sz="1200" dirty="0"/>
              <a:t>    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>
                <a:solidFill>
                  <a:srgbClr val="FF0000"/>
                </a:solidFill>
              </a:rPr>
              <a:t>@</a:t>
            </a:r>
            <a:r>
              <a:rPr lang="en-US" altLang="ja-JP" sz="1200" dirty="0" err="1">
                <a:solidFill>
                  <a:srgbClr val="FF0000"/>
                </a:solidFill>
              </a:rPr>
              <a:t>NotBlank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@Min(100)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@Size(min = 1, max = 5)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@</a:t>
            </a:r>
            <a:r>
              <a:rPr lang="en-US" altLang="ja-JP" sz="1200" dirty="0" err="1">
                <a:solidFill>
                  <a:srgbClr val="FF0000"/>
                </a:solidFill>
              </a:rPr>
              <a:t>NumberFormat</a:t>
            </a:r>
            <a:r>
              <a:rPr lang="en-US" altLang="ja-JP" sz="1200" dirty="0">
                <a:solidFill>
                  <a:srgbClr val="FF0000"/>
                </a:solidFill>
              </a:rPr>
              <a:t>(style = </a:t>
            </a:r>
            <a:r>
              <a:rPr lang="en-US" altLang="ja-JP" sz="1200" dirty="0" err="1">
                <a:solidFill>
                  <a:srgbClr val="FF0000"/>
                </a:solidFill>
              </a:rPr>
              <a:t>Style.</a:t>
            </a:r>
            <a:r>
              <a:rPr lang="en-US" altLang="ja-JP" sz="1200" b="1" i="1" dirty="0" err="1">
                <a:solidFill>
                  <a:srgbClr val="FF0000"/>
                </a:solidFill>
              </a:rPr>
              <a:t>NUMBER</a:t>
            </a:r>
            <a:r>
              <a:rPr lang="en-US" altLang="ja-JP" sz="1200" b="1" i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/>
              <a:t>    </a:t>
            </a:r>
            <a:r>
              <a:rPr lang="en-US" altLang="ja-JP" sz="1200" b="1" dirty="0"/>
              <a:t>private String num2;</a:t>
            </a:r>
          </a:p>
          <a:p>
            <a:r>
              <a:rPr lang="ja-JP" altLang="en-US" sz="1200" dirty="0"/>
              <a:t>    </a:t>
            </a:r>
          </a:p>
          <a:p>
            <a:r>
              <a:rPr lang="en-US" altLang="ja-JP" sz="1200" dirty="0"/>
              <a:t>    </a:t>
            </a:r>
            <a:r>
              <a:rPr lang="en-US" altLang="ja-JP" sz="1200" b="1" dirty="0"/>
              <a:t>private String sum;</a:t>
            </a:r>
          </a:p>
          <a:p>
            <a:r>
              <a:rPr lang="en-US" altLang="ja-JP" sz="1200" b="1" dirty="0" smtClean="0"/>
              <a:t>…get</a:t>
            </a:r>
            <a:r>
              <a:rPr lang="ja-JP" altLang="en-US" sz="1200" b="1" dirty="0" err="1" smtClean="0"/>
              <a:t>、</a:t>
            </a:r>
            <a:r>
              <a:rPr lang="en-US" altLang="ja-JP" sz="1200" b="1" dirty="0" smtClean="0"/>
              <a:t>set</a:t>
            </a:r>
            <a:r>
              <a:rPr lang="ja-JP" altLang="en-US" sz="1200" b="1" dirty="0" smtClean="0"/>
              <a:t>メソッド省略</a:t>
            </a:r>
            <a:endParaRPr lang="en-US" altLang="ja-JP" sz="1200" b="1" dirty="0" smtClean="0"/>
          </a:p>
          <a:p>
            <a:r>
              <a:rPr lang="en-US" altLang="ja-JP" sz="1200" dirty="0" smtClean="0"/>
              <a:t>}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5142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ja-JP" altLang="en-US" sz="2800" dirty="0"/>
              <a:t>画面データの項目</a:t>
            </a:r>
            <a:r>
              <a:rPr lang="ja-JP" altLang="en-US" sz="2800" dirty="0" smtClean="0"/>
              <a:t>チェック</a:t>
            </a:r>
            <a:endParaRPr lang="en-US" altLang="ja-JP" sz="2800" dirty="0"/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Controller</a:t>
            </a:r>
            <a:r>
              <a:rPr lang="ja-JP" altLang="en-US" sz="2000" dirty="0" smtClean="0">
                <a:latin typeface="+mj-ea"/>
                <a:ea typeface="+mj-ea"/>
              </a:rPr>
              <a:t>で項目チェックを実施（</a:t>
            </a:r>
            <a:r>
              <a:rPr lang="en-US" altLang="ja-JP" sz="2000" dirty="0">
                <a:latin typeface="+mj-ea"/>
                <a:ea typeface="+mj-ea"/>
              </a:rPr>
              <a:t>@</a:t>
            </a:r>
            <a:r>
              <a:rPr lang="en-US" altLang="ja-JP" sz="2000" dirty="0" smtClean="0">
                <a:latin typeface="+mj-ea"/>
                <a:ea typeface="+mj-ea"/>
              </a:rPr>
              <a:t>Validated</a:t>
            </a:r>
            <a:r>
              <a:rPr lang="ja-JP" altLang="en-US" sz="2000" dirty="0" smtClean="0">
                <a:latin typeface="+mj-ea"/>
                <a:ea typeface="+mj-ea"/>
              </a:rPr>
              <a:t>）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項目チェックの結果を判定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2060848"/>
            <a:ext cx="7128792" cy="230425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/>
              <a:t> @</a:t>
            </a:r>
            <a:r>
              <a:rPr lang="en-US" altLang="ja-JP" sz="1200" b="1" dirty="0" err="1"/>
              <a:t>RequestMapping</a:t>
            </a:r>
            <a:r>
              <a:rPr lang="en-US" altLang="ja-JP" sz="1200" b="1" dirty="0"/>
              <a:t>("add")</a:t>
            </a:r>
          </a:p>
          <a:p>
            <a:r>
              <a:rPr lang="en-US" altLang="ja-JP" sz="1200" b="1" dirty="0"/>
              <a:t>    private String add(</a:t>
            </a:r>
            <a:r>
              <a:rPr lang="en-US" altLang="ja-JP" sz="1200" b="1" dirty="0">
                <a:solidFill>
                  <a:srgbClr val="FF0000"/>
                </a:solidFill>
              </a:rPr>
              <a:t>@Validated</a:t>
            </a:r>
            <a:r>
              <a:rPr lang="en-US" altLang="ja-JP" sz="1200" b="1" dirty="0"/>
              <a:t> </a:t>
            </a:r>
            <a:r>
              <a:rPr lang="en-US" altLang="ja-JP" sz="1200" b="1" dirty="0" err="1"/>
              <a:t>SampleForm</a:t>
            </a:r>
            <a:r>
              <a:rPr lang="en-US" altLang="ja-JP" sz="1200" b="1" dirty="0"/>
              <a:t> form,  </a:t>
            </a:r>
            <a:r>
              <a:rPr lang="en-US" altLang="ja-JP" sz="1200" b="1" dirty="0" err="1">
                <a:solidFill>
                  <a:srgbClr val="FF0000"/>
                </a:solidFill>
              </a:rPr>
              <a:t>BindingResult</a:t>
            </a:r>
            <a:r>
              <a:rPr lang="en-US" altLang="ja-JP" sz="1200" b="1" dirty="0">
                <a:solidFill>
                  <a:srgbClr val="FF0000"/>
                </a:solidFill>
              </a:rPr>
              <a:t> result</a:t>
            </a:r>
            <a:r>
              <a:rPr lang="en-US" altLang="ja-JP" sz="1200" b="1" dirty="0"/>
              <a:t>) {</a:t>
            </a:r>
          </a:p>
          <a:p>
            <a:r>
              <a:rPr lang="en-US" altLang="ja-JP" sz="1200" b="1" dirty="0"/>
              <a:t>        if (!</a:t>
            </a:r>
            <a:r>
              <a:rPr lang="en-US" altLang="ja-JP" sz="1200" b="1" dirty="0" err="1">
                <a:solidFill>
                  <a:srgbClr val="FF0000"/>
                </a:solidFill>
              </a:rPr>
              <a:t>result.hasErrors</a:t>
            </a:r>
            <a:r>
              <a:rPr lang="en-US" altLang="ja-JP" sz="1200" b="1" dirty="0">
                <a:solidFill>
                  <a:srgbClr val="FF0000"/>
                </a:solidFill>
              </a:rPr>
              <a:t>()</a:t>
            </a:r>
            <a:r>
              <a:rPr lang="en-US" altLang="ja-JP" sz="1200" b="1" dirty="0"/>
              <a:t>)  {</a:t>
            </a:r>
          </a:p>
          <a:p>
            <a:r>
              <a:rPr lang="en-US" altLang="ja-JP" sz="1200" b="1" dirty="0"/>
              <a:t>            </a:t>
            </a:r>
            <a:r>
              <a:rPr lang="en-US" altLang="ja-JP" sz="1200" b="1" dirty="0" err="1"/>
              <a:t>form.setSum</a:t>
            </a:r>
            <a:r>
              <a:rPr lang="en-US" altLang="ja-JP" sz="1200" b="1" dirty="0"/>
              <a:t>(new </a:t>
            </a:r>
            <a:r>
              <a:rPr lang="en-US" altLang="ja-JP" sz="1200" b="1" dirty="0" err="1"/>
              <a:t>BigDecimal</a:t>
            </a:r>
            <a:r>
              <a:rPr lang="en-US" altLang="ja-JP" sz="1200" b="1" dirty="0"/>
              <a:t>(form.getNum1</a:t>
            </a:r>
            <a:r>
              <a:rPr lang="en-US" altLang="ja-JP" sz="1200" b="1" dirty="0" smtClean="0"/>
              <a:t>())</a:t>
            </a:r>
          </a:p>
          <a:p>
            <a:r>
              <a:rPr lang="en-US" altLang="ja-JP" sz="1200" b="1" dirty="0"/>
              <a:t> </a:t>
            </a:r>
            <a:r>
              <a:rPr lang="en-US" altLang="ja-JP" sz="1200" b="1" dirty="0" smtClean="0"/>
              <a:t>                   .</a:t>
            </a:r>
            <a:r>
              <a:rPr lang="en-US" altLang="ja-JP" sz="1200" b="1" dirty="0"/>
              <a:t>add(new </a:t>
            </a:r>
            <a:r>
              <a:rPr lang="en-US" altLang="ja-JP" sz="1200" b="1" dirty="0" err="1"/>
              <a:t>BigDecimal</a:t>
            </a:r>
            <a:r>
              <a:rPr lang="en-US" altLang="ja-JP" sz="1200" b="1" dirty="0"/>
              <a:t>(form.getNum2())).</a:t>
            </a:r>
            <a:r>
              <a:rPr lang="en-US" altLang="ja-JP" sz="1200" b="1" dirty="0" err="1"/>
              <a:t>toString</a:t>
            </a:r>
            <a:r>
              <a:rPr lang="en-US" altLang="ja-JP" sz="1200" b="1" dirty="0"/>
              <a:t>());</a:t>
            </a:r>
          </a:p>
          <a:p>
            <a:r>
              <a:rPr lang="en-US" altLang="ja-JP" sz="1200" b="1" dirty="0"/>
              <a:t>            </a:t>
            </a:r>
            <a:r>
              <a:rPr lang="en-US" altLang="ja-JP" sz="1200" b="1" dirty="0" err="1"/>
              <a:t>form.setMessage</a:t>
            </a:r>
            <a:r>
              <a:rPr lang="en-US" altLang="ja-JP" sz="1200" b="1" dirty="0"/>
              <a:t>("</a:t>
            </a:r>
            <a:r>
              <a:rPr lang="ja-JP" altLang="en-US" sz="1200" b="1" dirty="0"/>
              <a:t>加算しました。</a:t>
            </a:r>
            <a:r>
              <a:rPr lang="en-US" altLang="ja-JP" sz="1200" b="1" dirty="0"/>
              <a:t>");</a:t>
            </a:r>
          </a:p>
          <a:p>
            <a:r>
              <a:rPr lang="en-US" altLang="ja-JP" sz="1200" b="1" dirty="0"/>
              <a:t>        } else {</a:t>
            </a:r>
          </a:p>
          <a:p>
            <a:r>
              <a:rPr lang="en-US" altLang="ja-JP" sz="1200" b="1" dirty="0"/>
              <a:t>            </a:t>
            </a:r>
            <a:r>
              <a:rPr lang="en-US" altLang="ja-JP" sz="1200" b="1" dirty="0" err="1"/>
              <a:t>form.setMessage</a:t>
            </a:r>
            <a:r>
              <a:rPr lang="en-US" altLang="ja-JP" sz="1200" b="1" dirty="0"/>
              <a:t>("</a:t>
            </a:r>
            <a:r>
              <a:rPr lang="ja-JP" altLang="en-US" sz="1200" b="1" dirty="0"/>
              <a:t>エラー発生しました。</a:t>
            </a:r>
            <a:r>
              <a:rPr lang="en-US" altLang="ja-JP" sz="1200" b="1" dirty="0"/>
              <a:t>");</a:t>
            </a:r>
          </a:p>
          <a:p>
            <a:r>
              <a:rPr lang="en-US" altLang="ja-JP" sz="1200" b="1" dirty="0"/>
              <a:t>        }</a:t>
            </a:r>
          </a:p>
          <a:p>
            <a:r>
              <a:rPr lang="en-US" altLang="ja-JP" sz="1200" b="1" dirty="0"/>
              <a:t>        return "</a:t>
            </a:r>
            <a:r>
              <a:rPr lang="en-US" altLang="ja-JP" sz="1200" b="1" dirty="0" smtClean="0"/>
              <a:t>test";</a:t>
            </a:r>
            <a:endParaRPr lang="en-US" altLang="ja-JP" sz="1200" b="1" dirty="0"/>
          </a:p>
          <a:p>
            <a:r>
              <a:rPr lang="en-US" altLang="ja-JP" sz="1200" b="1" dirty="0"/>
              <a:t>    }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9587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ja-JP" altLang="en-US" sz="2800" dirty="0"/>
              <a:t>エラーメッセージ表示</a:t>
            </a:r>
            <a:endParaRPr lang="en-US" altLang="ja-JP" sz="2800" dirty="0"/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2000" dirty="0"/>
              <a:t>エラーメッセージ表示</a:t>
            </a:r>
            <a:endParaRPr lang="en-US" altLang="ja-JP" sz="2000" dirty="0"/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1628800"/>
            <a:ext cx="7128792" cy="37444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/>
              <a:t> </a:t>
            </a:r>
            <a:r>
              <a:rPr lang="en-US" altLang="ja-JP" sz="1200" dirty="0"/>
              <a:t> &lt;form </a:t>
            </a:r>
            <a:r>
              <a:rPr lang="en-US" altLang="ja-JP" sz="1200" dirty="0" err="1"/>
              <a:t>th:action</a:t>
            </a:r>
            <a:r>
              <a:rPr lang="en-US" altLang="ja-JP" sz="1200" dirty="0"/>
              <a:t>=</a:t>
            </a:r>
            <a:r>
              <a:rPr lang="en-US" altLang="ja-JP" sz="1200" i="1" dirty="0"/>
              <a:t>"@{/page/add}" </a:t>
            </a:r>
            <a:r>
              <a:rPr lang="en-US" altLang="ja-JP" sz="1200" i="1" dirty="0" err="1"/>
              <a:t>th:object</a:t>
            </a:r>
            <a:r>
              <a:rPr lang="en-US" altLang="ja-JP" sz="1200" i="1" dirty="0"/>
              <a:t>="${</a:t>
            </a:r>
            <a:r>
              <a:rPr lang="en-US" altLang="ja-JP" sz="1200" i="1" dirty="0" err="1"/>
              <a:t>sampleForm</a:t>
            </a:r>
            <a:r>
              <a:rPr lang="en-US" altLang="ja-JP" sz="1200" i="1" dirty="0"/>
              <a:t>}" method="post"&gt;</a:t>
            </a:r>
          </a:p>
          <a:p>
            <a:r>
              <a:rPr lang="en-US" altLang="ja-JP" sz="1200" dirty="0"/>
              <a:t>      </a:t>
            </a:r>
            <a:r>
              <a:rPr lang="en-US" altLang="ja-JP" sz="1200" dirty="0">
                <a:solidFill>
                  <a:srgbClr val="FF0000"/>
                </a:solidFill>
              </a:rPr>
              <a:t>&lt;</a:t>
            </a:r>
            <a:r>
              <a:rPr lang="en-US" altLang="ja-JP" sz="1200" dirty="0" err="1">
                <a:solidFill>
                  <a:srgbClr val="FF0000"/>
                </a:solidFill>
              </a:rPr>
              <a:t>ul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</a:rPr>
              <a:t>th:if</a:t>
            </a:r>
            <a:r>
              <a:rPr lang="en-US" altLang="ja-JP" sz="1200" dirty="0">
                <a:solidFill>
                  <a:srgbClr val="FF0000"/>
                </a:solidFill>
              </a:rPr>
              <a:t>=</a:t>
            </a:r>
            <a:r>
              <a:rPr lang="en-US" altLang="ja-JP" sz="1200" i="1" dirty="0">
                <a:solidFill>
                  <a:srgbClr val="FF0000"/>
                </a:solidFill>
              </a:rPr>
              <a:t>"${#</a:t>
            </a:r>
            <a:r>
              <a:rPr lang="en-US" altLang="ja-JP" sz="1200" i="1" dirty="0" err="1">
                <a:solidFill>
                  <a:srgbClr val="FF0000"/>
                </a:solidFill>
              </a:rPr>
              <a:t>fields.hasAnyErrors</a:t>
            </a:r>
            <a:r>
              <a:rPr lang="en-US" altLang="ja-JP" sz="1200" i="1" dirty="0">
                <a:solidFill>
                  <a:srgbClr val="FF0000"/>
                </a:solidFill>
              </a:rPr>
              <a:t>()}"&gt;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&lt;li </a:t>
            </a:r>
            <a:r>
              <a:rPr lang="en-US" altLang="ja-JP" sz="1200" dirty="0" err="1">
                <a:solidFill>
                  <a:srgbClr val="FF0000"/>
                </a:solidFill>
              </a:rPr>
              <a:t>th:each</a:t>
            </a:r>
            <a:r>
              <a:rPr lang="en-US" altLang="ja-JP" sz="1200" dirty="0">
                <a:solidFill>
                  <a:srgbClr val="FF0000"/>
                </a:solidFill>
              </a:rPr>
              <a:t>=</a:t>
            </a:r>
            <a:r>
              <a:rPr lang="en-US" altLang="ja-JP" sz="1200" i="1" dirty="0">
                <a:solidFill>
                  <a:srgbClr val="FF0000"/>
                </a:solidFill>
              </a:rPr>
              <a:t>"err : ${#</a:t>
            </a:r>
            <a:r>
              <a:rPr lang="en-US" altLang="ja-JP" sz="1200" i="1" dirty="0" err="1">
                <a:solidFill>
                  <a:srgbClr val="FF0000"/>
                </a:solidFill>
              </a:rPr>
              <a:t>fields.allErrors</a:t>
            </a:r>
            <a:r>
              <a:rPr lang="en-US" altLang="ja-JP" sz="1200" i="1" dirty="0">
                <a:solidFill>
                  <a:srgbClr val="FF0000"/>
                </a:solidFill>
              </a:rPr>
              <a:t>()}" </a:t>
            </a:r>
            <a:r>
              <a:rPr lang="en-US" altLang="ja-JP" sz="1200" i="1" dirty="0" err="1">
                <a:solidFill>
                  <a:srgbClr val="FF0000"/>
                </a:solidFill>
              </a:rPr>
              <a:t>th:text</a:t>
            </a:r>
            <a:r>
              <a:rPr lang="en-US" altLang="ja-JP" sz="1200" i="1" dirty="0">
                <a:solidFill>
                  <a:srgbClr val="FF0000"/>
                </a:solidFill>
              </a:rPr>
              <a:t>="${err}"&gt;&lt;/li&gt;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  &lt;/</a:t>
            </a:r>
            <a:r>
              <a:rPr lang="en-US" altLang="ja-JP" sz="1200" dirty="0" err="1">
                <a:solidFill>
                  <a:srgbClr val="FF0000"/>
                </a:solidFill>
              </a:rPr>
              <a:t>ul</a:t>
            </a:r>
            <a:r>
              <a:rPr lang="en-US" altLang="ja-JP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ja-JP" sz="1200" dirty="0"/>
              <a:t>        &lt;input type=</a:t>
            </a:r>
            <a:r>
              <a:rPr lang="en-US" altLang="ja-JP" sz="1200" i="1" dirty="0"/>
              <a:t>"text" </a:t>
            </a:r>
            <a:r>
              <a:rPr lang="en-US" altLang="ja-JP" sz="1200" i="1" dirty="0" err="1"/>
              <a:t>th:field</a:t>
            </a:r>
            <a:r>
              <a:rPr lang="en-US" altLang="ja-JP" sz="1200" i="1" dirty="0"/>
              <a:t>="*{num1}" /&gt; +</a:t>
            </a:r>
          </a:p>
          <a:p>
            <a:r>
              <a:rPr lang="en-US" altLang="ja-JP" sz="1200" dirty="0"/>
              <a:t>        &lt;input type=</a:t>
            </a:r>
            <a:r>
              <a:rPr lang="en-US" altLang="ja-JP" sz="1200" i="1" dirty="0"/>
              <a:t>"text" </a:t>
            </a:r>
            <a:r>
              <a:rPr lang="en-US" altLang="ja-JP" sz="1200" i="1" dirty="0" err="1"/>
              <a:t>th:field</a:t>
            </a:r>
            <a:r>
              <a:rPr lang="en-US" altLang="ja-JP" sz="1200" i="1" dirty="0"/>
              <a:t>="*{num2}" /&gt; =</a:t>
            </a:r>
          </a:p>
          <a:p>
            <a:r>
              <a:rPr lang="en-US" altLang="ja-JP" sz="1200" dirty="0"/>
              <a:t>        &lt;input type=</a:t>
            </a:r>
            <a:r>
              <a:rPr lang="en-US" altLang="ja-JP" sz="1200" i="1" dirty="0"/>
              <a:t>"text" </a:t>
            </a:r>
            <a:r>
              <a:rPr lang="en-US" altLang="ja-JP" sz="1200" i="1" dirty="0" err="1"/>
              <a:t>th:field</a:t>
            </a:r>
            <a:r>
              <a:rPr lang="en-US" altLang="ja-JP" sz="1200" i="1" dirty="0"/>
              <a:t>="*{sum}"/&gt;</a:t>
            </a:r>
          </a:p>
          <a:p>
            <a:r>
              <a:rPr lang="en-US" altLang="ja-JP" sz="1200" dirty="0"/>
              <a:t>        &lt;input type=</a:t>
            </a:r>
            <a:r>
              <a:rPr lang="en-US" altLang="ja-JP" sz="1200" i="1" dirty="0"/>
              <a:t>"submit" value="</a:t>
            </a:r>
            <a:r>
              <a:rPr lang="ja-JP" altLang="en-US" sz="1200" i="1" dirty="0"/>
              <a:t>加算</a:t>
            </a:r>
            <a:r>
              <a:rPr lang="en-US" altLang="ja-JP" sz="1200" i="1" dirty="0"/>
              <a:t>"/&gt;</a:t>
            </a:r>
          </a:p>
          <a:p>
            <a:r>
              <a:rPr lang="ja-JP" altLang="en-US" sz="1200" dirty="0"/>
              <a:t>        </a:t>
            </a:r>
          </a:p>
          <a:p>
            <a:r>
              <a:rPr lang="en-US" altLang="ja-JP" sz="1200" dirty="0"/>
              <a:t>        &lt;div&gt;num1 error: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&lt;p </a:t>
            </a:r>
            <a:r>
              <a:rPr lang="en-US" altLang="ja-JP" sz="1200" dirty="0" err="1">
                <a:solidFill>
                  <a:srgbClr val="FF0000"/>
                </a:solidFill>
              </a:rPr>
              <a:t>th:if</a:t>
            </a:r>
            <a:r>
              <a:rPr lang="en-US" altLang="ja-JP" sz="1200" dirty="0">
                <a:solidFill>
                  <a:srgbClr val="FF0000"/>
                </a:solidFill>
              </a:rPr>
              <a:t>=</a:t>
            </a:r>
            <a:r>
              <a:rPr lang="en-US" altLang="ja-JP" sz="1200" i="1" dirty="0">
                <a:solidFill>
                  <a:srgbClr val="FF0000"/>
                </a:solidFill>
              </a:rPr>
              <a:t>"${#</a:t>
            </a:r>
            <a:r>
              <a:rPr lang="en-US" altLang="ja-JP" sz="1200" i="1" dirty="0" err="1">
                <a:solidFill>
                  <a:srgbClr val="FF0000"/>
                </a:solidFill>
              </a:rPr>
              <a:t>fields.hasErrors</a:t>
            </a:r>
            <a:r>
              <a:rPr lang="en-US" altLang="ja-JP" sz="1200" i="1" dirty="0">
                <a:solidFill>
                  <a:srgbClr val="FF0000"/>
                </a:solidFill>
              </a:rPr>
              <a:t>('num1')}" </a:t>
            </a:r>
            <a:r>
              <a:rPr lang="en-US" altLang="ja-JP" sz="1200" i="1" dirty="0" err="1">
                <a:solidFill>
                  <a:srgbClr val="FF0000"/>
                </a:solidFill>
              </a:rPr>
              <a:t>th:errors</a:t>
            </a:r>
            <a:r>
              <a:rPr lang="en-US" altLang="ja-JP" sz="1200" i="1" dirty="0">
                <a:solidFill>
                  <a:srgbClr val="FF0000"/>
                </a:solidFill>
              </a:rPr>
              <a:t>="*{num1}"&gt;&lt;/p&gt;</a:t>
            </a:r>
          </a:p>
          <a:p>
            <a:r>
              <a:rPr lang="en-US" altLang="ja-JP" sz="1200" dirty="0"/>
              <a:t>        &lt;/div&gt;</a:t>
            </a:r>
          </a:p>
          <a:p>
            <a:r>
              <a:rPr lang="en-US" altLang="ja-JP" sz="1200" dirty="0"/>
              <a:t>        &lt;div&gt;num2 error: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&lt;p </a:t>
            </a:r>
            <a:r>
              <a:rPr lang="en-US" altLang="ja-JP" sz="1200" dirty="0" err="1">
                <a:solidFill>
                  <a:srgbClr val="FF0000"/>
                </a:solidFill>
              </a:rPr>
              <a:t>th:if</a:t>
            </a:r>
            <a:r>
              <a:rPr lang="en-US" altLang="ja-JP" sz="1200" dirty="0">
                <a:solidFill>
                  <a:srgbClr val="FF0000"/>
                </a:solidFill>
              </a:rPr>
              <a:t>=</a:t>
            </a:r>
            <a:r>
              <a:rPr lang="en-US" altLang="ja-JP" sz="1200" i="1" dirty="0">
                <a:solidFill>
                  <a:srgbClr val="FF0000"/>
                </a:solidFill>
              </a:rPr>
              <a:t>"${#</a:t>
            </a:r>
            <a:r>
              <a:rPr lang="en-US" altLang="ja-JP" sz="1200" i="1" dirty="0" err="1">
                <a:solidFill>
                  <a:srgbClr val="FF0000"/>
                </a:solidFill>
              </a:rPr>
              <a:t>fields.hasErrors</a:t>
            </a:r>
            <a:r>
              <a:rPr lang="en-US" altLang="ja-JP" sz="1200" i="1" dirty="0">
                <a:solidFill>
                  <a:srgbClr val="FF0000"/>
                </a:solidFill>
              </a:rPr>
              <a:t>('num2')}" </a:t>
            </a:r>
            <a:r>
              <a:rPr lang="en-US" altLang="ja-JP" sz="1200" i="1" dirty="0" err="1">
                <a:solidFill>
                  <a:srgbClr val="FF0000"/>
                </a:solidFill>
              </a:rPr>
              <a:t>th:errors</a:t>
            </a:r>
            <a:r>
              <a:rPr lang="en-US" altLang="ja-JP" sz="1200" i="1" dirty="0">
                <a:solidFill>
                  <a:srgbClr val="FF0000"/>
                </a:solidFill>
              </a:rPr>
              <a:t>="*{num2}"&gt;&lt;/p&gt;</a:t>
            </a:r>
          </a:p>
          <a:p>
            <a:r>
              <a:rPr lang="en-US" altLang="ja-JP" sz="1200" dirty="0"/>
              <a:t>        &lt;/div&gt;</a:t>
            </a:r>
          </a:p>
          <a:p>
            <a:r>
              <a:rPr lang="en-US" altLang="ja-JP" sz="1200" dirty="0"/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3523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目次</a:t>
            </a:r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400" dirty="0" smtClean="0"/>
              <a:t>Spring</a:t>
            </a:r>
            <a:r>
              <a:rPr lang="ja-JP" altLang="en-US" sz="2400" dirty="0" smtClean="0"/>
              <a:t>プロジェクト作成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 smtClean="0"/>
              <a:t>画面の作成（</a:t>
            </a:r>
            <a:r>
              <a:rPr lang="en-US" altLang="ja-JP" sz="2400" dirty="0" smtClean="0"/>
              <a:t>Html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 smtClean="0"/>
              <a:t>コントローラーの作成（</a:t>
            </a:r>
            <a:r>
              <a:rPr lang="en-US" altLang="ja-JP" sz="2400" dirty="0" smtClean="0"/>
              <a:t>Controller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 smtClean="0"/>
              <a:t>画面モデルの作成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 smtClean="0"/>
              <a:t>画面データの表示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 smtClean="0"/>
              <a:t>画面</a:t>
            </a:r>
            <a:r>
              <a:rPr lang="ja-JP" altLang="en-US" sz="2400" dirty="0"/>
              <a:t>データの</a:t>
            </a:r>
            <a:r>
              <a:rPr lang="ja-JP" altLang="en-US" sz="2400" dirty="0" smtClean="0"/>
              <a:t>サブミット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 smtClean="0"/>
              <a:t>画面データの項目チェック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/>
              <a:t>エラーメッセージ</a:t>
            </a:r>
            <a:r>
              <a:rPr lang="ja-JP" altLang="en-US" sz="2400" dirty="0" smtClean="0"/>
              <a:t>表示</a:t>
            </a:r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marL="457200" lvl="1" indent="0" eaLnBrk="1" hangingPunct="1">
              <a:buNone/>
            </a:pPr>
            <a:endParaRPr lang="en-US" altLang="ja-JP" sz="1400" dirty="0" smtClean="0"/>
          </a:p>
          <a:p>
            <a:pPr lvl="1" eaLnBrk="1" hangingPunct="1"/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en-US" altLang="ja-JP" sz="2800" dirty="0"/>
              <a:t>Spring</a:t>
            </a:r>
            <a:r>
              <a:rPr lang="ja-JP" altLang="en-US" sz="2800" dirty="0"/>
              <a:t>プロジェクト作成</a:t>
            </a:r>
            <a:endParaRPr lang="en-US" altLang="ja-JP" sz="2800" dirty="0"/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Spring</a:t>
            </a:r>
            <a:r>
              <a:rPr lang="ja-JP" altLang="en-US" sz="2000" dirty="0">
                <a:latin typeface="+mj-ea"/>
                <a:ea typeface="+mj-ea"/>
              </a:rPr>
              <a:t> </a:t>
            </a:r>
            <a:r>
              <a:rPr lang="en-US" altLang="ja-JP" sz="2000" dirty="0" smtClean="0">
                <a:latin typeface="+mj-ea"/>
                <a:ea typeface="+mj-ea"/>
              </a:rPr>
              <a:t>Initializer</a:t>
            </a:r>
            <a:r>
              <a:rPr lang="ja-JP" altLang="en-US" sz="2000" dirty="0" smtClean="0">
                <a:latin typeface="+mj-ea"/>
                <a:ea typeface="+mj-ea"/>
              </a:rPr>
              <a:t>ページより雛形プロジェクトを簡単に生成できる。</a:t>
            </a:r>
            <a:r>
              <a:rPr lang="ja-JP" altLang="en-US" sz="2000" dirty="0">
                <a:latin typeface="+mj-ea"/>
              </a:rPr>
              <a:t> （</a:t>
            </a:r>
            <a:r>
              <a:rPr lang="en-US" altLang="ja-JP" sz="2000" dirty="0">
                <a:latin typeface="+mj-ea"/>
                <a:hlinkClick r:id="rId2"/>
              </a:rPr>
              <a:t>https://start.spring.io</a:t>
            </a:r>
            <a:r>
              <a:rPr lang="en-US" altLang="ja-JP" sz="2000">
                <a:latin typeface="+mj-ea"/>
                <a:hlinkClick r:id="rId2"/>
              </a:rPr>
              <a:t>/</a:t>
            </a:r>
            <a:r>
              <a:rPr lang="ja-JP" altLang="en-US" sz="2000" smtClean="0">
                <a:latin typeface="+mj-ea"/>
              </a:rPr>
              <a:t>）</a:t>
            </a:r>
            <a:endParaRPr lang="en-US" altLang="ja-JP" sz="2000" dirty="0" smtClean="0">
              <a:latin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4" y="1988840"/>
            <a:ext cx="7956292" cy="416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en-US" altLang="ja-JP" sz="2800" dirty="0"/>
              <a:t>Spring</a:t>
            </a:r>
            <a:r>
              <a:rPr lang="ja-JP" altLang="en-US" sz="2800" dirty="0"/>
              <a:t>プロジェクト作成</a:t>
            </a:r>
            <a:endParaRPr lang="en-US" altLang="ja-JP" sz="2800" dirty="0"/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STS</a:t>
            </a:r>
            <a:r>
              <a:rPr lang="ja-JP" altLang="en-US" sz="2000" dirty="0" smtClean="0">
                <a:latin typeface="+mj-ea"/>
                <a:ea typeface="+mj-ea"/>
              </a:rPr>
              <a:t>ツールで雛形プロジェクトを導入する。　　　　　　　　　　　　　　　　　　　　　　　</a:t>
            </a:r>
            <a:endParaRPr lang="en-US" altLang="ja-JP" sz="2000" dirty="0" smtClean="0">
              <a:latin typeface="+mj-ea"/>
              <a:ea typeface="+mj-ea"/>
            </a:endParaRPr>
          </a:p>
          <a:p>
            <a:pPr marL="0" indent="0" eaLnBrk="1" hangingPunct="1">
              <a:buNone/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　　</a:t>
            </a:r>
            <a:r>
              <a:rPr lang="en-US" altLang="ja-JP" sz="2000" dirty="0" smtClean="0">
                <a:latin typeface="+mj-ea"/>
                <a:ea typeface="+mj-ea"/>
              </a:rPr>
              <a:t>(File</a:t>
            </a:r>
            <a:r>
              <a:rPr lang="ja-JP" altLang="en-US" sz="2000" dirty="0" smtClean="0">
                <a:latin typeface="+mj-ea"/>
                <a:ea typeface="+mj-ea"/>
              </a:rPr>
              <a:t>→</a:t>
            </a:r>
            <a:r>
              <a:rPr lang="en-US" altLang="ja-JP" sz="2000" dirty="0" smtClean="0">
                <a:latin typeface="+mj-ea"/>
                <a:ea typeface="+mj-ea"/>
              </a:rPr>
              <a:t>Import</a:t>
            </a:r>
            <a:r>
              <a:rPr lang="ja-JP" altLang="en-US" sz="2000" dirty="0" smtClean="0">
                <a:latin typeface="+mj-ea"/>
                <a:ea typeface="+mj-ea"/>
              </a:rPr>
              <a:t>→</a:t>
            </a:r>
            <a:r>
              <a:rPr lang="en-US" altLang="ja-JP" sz="2000" dirty="0" smtClean="0">
                <a:latin typeface="+mj-ea"/>
                <a:ea typeface="+mj-ea"/>
              </a:rPr>
              <a:t>Existing Maven Projects</a:t>
            </a:r>
            <a:r>
              <a:rPr lang="ja-JP" altLang="en-US" sz="2000" dirty="0" smtClean="0">
                <a:latin typeface="+mj-ea"/>
                <a:ea typeface="+mj-ea"/>
              </a:rPr>
              <a:t>→導入）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3600450" cy="3171825"/>
          </a:xfrm>
          <a:prstGeom prst="rect">
            <a:avLst/>
          </a:prstGeom>
        </p:spPr>
      </p:pic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06096"/>
              </p:ext>
            </p:extLst>
          </p:nvPr>
        </p:nvGraphicFramePr>
        <p:xfrm>
          <a:off x="4458642" y="2060848"/>
          <a:ext cx="4217814" cy="26058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8907">
                  <a:extLst>
                    <a:ext uri="{9D8B030D-6E8A-4147-A177-3AD203B41FA5}">
                      <a16:colId xmlns:a16="http://schemas.microsoft.com/office/drawing/2014/main" val="1195408132"/>
                    </a:ext>
                  </a:extLst>
                </a:gridCol>
                <a:gridCol w="2108907">
                  <a:extLst>
                    <a:ext uri="{9D8B030D-6E8A-4147-A177-3AD203B41FA5}">
                      <a16:colId xmlns:a16="http://schemas.microsoft.com/office/drawing/2014/main" val="1282135736"/>
                    </a:ext>
                  </a:extLst>
                </a:gridCol>
              </a:tblGrid>
              <a:tr h="434302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フォルダー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内容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54452"/>
                  </a:ext>
                </a:extLst>
              </a:tr>
              <a:tr h="434302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src</a:t>
                      </a:r>
                      <a:r>
                        <a:rPr kumimoji="1" lang="en-US" altLang="ja-JP" sz="1000" dirty="0" smtClean="0"/>
                        <a:t>/main/java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Java</a:t>
                      </a:r>
                      <a:r>
                        <a:rPr kumimoji="1" lang="ja-JP" altLang="en-US" sz="1000" dirty="0" smtClean="0"/>
                        <a:t>ソースの格納場所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47358"/>
                  </a:ext>
                </a:extLst>
              </a:tr>
              <a:tr h="434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 smtClean="0"/>
                        <a:t>src</a:t>
                      </a:r>
                      <a:r>
                        <a:rPr kumimoji="1" lang="en-US" altLang="ja-JP" sz="1000" dirty="0" smtClean="0"/>
                        <a:t>/main/resources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リソースファイルの格納場所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14627"/>
                  </a:ext>
                </a:extLst>
              </a:tr>
              <a:tr h="434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 smtClean="0"/>
                        <a:t>src</a:t>
                      </a:r>
                      <a:r>
                        <a:rPr kumimoji="1" lang="en-US" altLang="ja-JP" sz="1000" dirty="0" smtClean="0"/>
                        <a:t>/main/resources/static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CSS</a:t>
                      </a:r>
                      <a:r>
                        <a:rPr kumimoji="1" lang="ja-JP" altLang="en-US" sz="1000" dirty="0" err="1" smtClean="0"/>
                        <a:t>、</a:t>
                      </a:r>
                      <a:r>
                        <a:rPr kumimoji="1" lang="en-US" altLang="ja-JP" sz="1000" dirty="0" smtClean="0"/>
                        <a:t>JS</a:t>
                      </a:r>
                      <a:r>
                        <a:rPr kumimoji="1" lang="ja-JP" altLang="en-US" sz="1000" dirty="0" err="1" smtClean="0"/>
                        <a:t>、</a:t>
                      </a:r>
                      <a:r>
                        <a:rPr kumimoji="1" lang="ja-JP" altLang="en-US" sz="1000" dirty="0" smtClean="0"/>
                        <a:t>画像ファイル等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3580"/>
                  </a:ext>
                </a:extLst>
              </a:tr>
              <a:tr h="434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 smtClean="0"/>
                        <a:t>src</a:t>
                      </a:r>
                      <a:r>
                        <a:rPr kumimoji="1" lang="en-US" altLang="ja-JP" sz="1000" dirty="0" smtClean="0"/>
                        <a:t>/main/resources/templates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HTML</a:t>
                      </a:r>
                      <a:r>
                        <a:rPr kumimoji="1" lang="ja-JP" altLang="en-US" sz="1000" dirty="0" err="1" smtClean="0"/>
                        <a:t>、</a:t>
                      </a:r>
                      <a:r>
                        <a:rPr kumimoji="1" lang="en-US" altLang="ja-JP" sz="1000" dirty="0" smtClean="0"/>
                        <a:t>XHTML</a:t>
                      </a:r>
                      <a:r>
                        <a:rPr kumimoji="1" lang="ja-JP" altLang="en-US" sz="1000" dirty="0" smtClean="0"/>
                        <a:t>ファイル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82424"/>
                  </a:ext>
                </a:extLst>
              </a:tr>
              <a:tr h="434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 smtClean="0"/>
                        <a:t>src</a:t>
                      </a:r>
                      <a:r>
                        <a:rPr kumimoji="1" lang="en-US" altLang="ja-JP" sz="1000" dirty="0" smtClean="0"/>
                        <a:t>/test/java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Java</a:t>
                      </a:r>
                      <a:r>
                        <a:rPr kumimoji="1" lang="ja-JP" altLang="en-US" sz="1000" dirty="0" smtClean="0"/>
                        <a:t>テストソースの格納場所</a:t>
                      </a: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37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8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en-US" altLang="ja-JP" sz="2800" dirty="0"/>
              <a:t>Spring</a:t>
            </a:r>
            <a:r>
              <a:rPr lang="ja-JP" altLang="en-US" sz="2800" dirty="0"/>
              <a:t>プロジェクト作成</a:t>
            </a:r>
            <a:endParaRPr lang="en-US" altLang="ja-JP" sz="2800" dirty="0"/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プロジェクトをデフォルトポート</a:t>
            </a:r>
            <a:r>
              <a:rPr lang="en-US" altLang="ja-JP" sz="2000" dirty="0" smtClean="0">
                <a:latin typeface="+mj-ea"/>
                <a:ea typeface="+mj-ea"/>
              </a:rPr>
              <a:t>8080</a:t>
            </a:r>
            <a:r>
              <a:rPr lang="ja-JP" altLang="en-US" sz="2000" dirty="0" smtClean="0">
                <a:latin typeface="+mj-ea"/>
                <a:ea typeface="+mj-ea"/>
              </a:rPr>
              <a:t>で起動する。　　　　　　　　　　　　　　　　　　　　　　　</a:t>
            </a:r>
            <a:endParaRPr lang="en-US" altLang="ja-JP" sz="2000" dirty="0" smtClean="0">
              <a:latin typeface="+mj-ea"/>
              <a:ea typeface="+mj-ea"/>
            </a:endParaRPr>
          </a:p>
          <a:p>
            <a:pPr marL="0" indent="0" eaLnBrk="1" hangingPunct="1">
              <a:buNone/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　　</a:t>
            </a:r>
            <a:r>
              <a:rPr lang="en-US" altLang="ja-JP" sz="2000" dirty="0" smtClean="0">
                <a:latin typeface="+mj-ea"/>
                <a:ea typeface="+mj-ea"/>
              </a:rPr>
              <a:t>(Run As</a:t>
            </a:r>
            <a:r>
              <a:rPr lang="ja-JP" altLang="en-US" sz="2000" dirty="0" smtClean="0">
                <a:latin typeface="+mj-ea"/>
                <a:ea typeface="+mj-ea"/>
              </a:rPr>
              <a:t>／</a:t>
            </a:r>
            <a:r>
              <a:rPr lang="en-US" altLang="ja-JP" sz="2000" dirty="0" smtClean="0">
                <a:latin typeface="+mj-ea"/>
                <a:ea typeface="+mj-ea"/>
              </a:rPr>
              <a:t>Debug As</a:t>
            </a:r>
            <a:r>
              <a:rPr lang="ja-JP" altLang="en-US" sz="2000" dirty="0" smtClean="0">
                <a:latin typeface="+mj-ea"/>
                <a:ea typeface="+mj-ea"/>
              </a:rPr>
              <a:t>→</a:t>
            </a:r>
            <a:r>
              <a:rPr lang="en-US" altLang="ja-JP" sz="2000" dirty="0" smtClean="0">
                <a:latin typeface="+mj-ea"/>
                <a:ea typeface="+mj-ea"/>
              </a:rPr>
              <a:t>Spring Boot Application</a:t>
            </a:r>
            <a:r>
              <a:rPr lang="ja-JP" altLang="en-US" sz="2000" dirty="0" smtClean="0">
                <a:latin typeface="+mj-ea"/>
                <a:ea typeface="+mj-ea"/>
              </a:rPr>
              <a:t>）</a:t>
            </a:r>
            <a:endParaRPr lang="en-US" altLang="ja-JP" sz="2000" dirty="0" smtClean="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7859216" cy="23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ja-JP" altLang="en-US" sz="2800" dirty="0" smtClean="0"/>
              <a:t>知るべき知識</a:t>
            </a:r>
            <a:endParaRPr lang="en-US" altLang="ja-JP" sz="2800" dirty="0" smtClean="0"/>
          </a:p>
        </p:txBody>
      </p:sp>
      <p:sp>
        <p:nvSpPr>
          <p:cNvPr id="174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/>
            <a:r>
              <a:rPr lang="ja-JP" altLang="en-US" sz="2000" smtClean="0"/>
              <a:t>ＳｐｒｉｎｇＭＶＣ</a:t>
            </a:r>
            <a:endParaRPr lang="en-US" altLang="ja-JP" sz="2000" smtClean="0"/>
          </a:p>
          <a:p>
            <a:pPr lvl="1" eaLnBrk="1" hangingPunct="1"/>
            <a:r>
              <a:rPr lang="en-US" altLang="ja-JP" sz="1600" smtClean="0"/>
              <a:t>Spring MVC </a:t>
            </a:r>
            <a:r>
              <a:rPr lang="ja-JP" altLang="en-US" sz="1600" smtClean="0"/>
              <a:t>の処理フロー</a:t>
            </a:r>
            <a:endParaRPr lang="en-US" altLang="ja-JP" sz="1600" smtClean="0"/>
          </a:p>
        </p:txBody>
      </p:sp>
      <p:pic>
        <p:nvPicPr>
          <p:cNvPr id="17412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844675"/>
            <a:ext cx="86487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3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ja-JP" altLang="en-US" sz="2800" dirty="0"/>
              <a:t>画面の作成（</a:t>
            </a:r>
            <a:r>
              <a:rPr lang="en-US" altLang="ja-JP" sz="2800" dirty="0"/>
              <a:t>Html</a:t>
            </a:r>
            <a:r>
              <a:rPr lang="ja-JP" altLang="en-US" sz="2800" dirty="0"/>
              <a:t>）</a:t>
            </a:r>
            <a:endParaRPr lang="en-US" altLang="ja-JP" sz="2800" dirty="0"/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静的の画面</a:t>
            </a:r>
            <a:r>
              <a:rPr lang="en-US" altLang="ja-JP" sz="2000" dirty="0" smtClean="0">
                <a:latin typeface="+mj-ea"/>
                <a:ea typeface="+mj-ea"/>
              </a:rPr>
              <a:t>HTML</a:t>
            </a:r>
            <a:r>
              <a:rPr lang="ja-JP" altLang="en-US" sz="2000" dirty="0" smtClean="0">
                <a:latin typeface="+mj-ea"/>
                <a:ea typeface="+mj-ea"/>
              </a:rPr>
              <a:t>を作成する。</a:t>
            </a:r>
            <a:endParaRPr lang="en-US" altLang="ja-JP" sz="16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27584" y="1772816"/>
            <a:ext cx="7128792" cy="33843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smtClean="0"/>
              <a:t>test.html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&lt;!DOCTYPE html&gt;</a:t>
            </a:r>
          </a:p>
          <a:p>
            <a:r>
              <a:rPr lang="en-US" altLang="ja-JP" sz="1400" dirty="0"/>
              <a:t>&lt;html </a:t>
            </a:r>
            <a:r>
              <a:rPr lang="en-US" altLang="ja-JP" sz="1400" dirty="0" err="1"/>
              <a:t>lang</a:t>
            </a:r>
            <a:r>
              <a:rPr lang="en-US" altLang="ja-JP" sz="1400" dirty="0"/>
              <a:t>=</a:t>
            </a:r>
            <a:r>
              <a:rPr lang="en-US" altLang="ja-JP" sz="1400" i="1" dirty="0"/>
              <a:t>"ja"&gt;</a:t>
            </a:r>
          </a:p>
          <a:p>
            <a:r>
              <a:rPr lang="en-US" altLang="ja-JP" sz="1400" dirty="0"/>
              <a:t>&lt;head&gt;</a:t>
            </a:r>
          </a:p>
          <a:p>
            <a:r>
              <a:rPr lang="en-US" altLang="ja-JP" sz="1400" dirty="0"/>
              <a:t>    &lt;meta charset=</a:t>
            </a:r>
            <a:r>
              <a:rPr lang="en-US" altLang="ja-JP" sz="1400" i="1" dirty="0"/>
              <a:t>"UTF-8"&gt;&lt;/meta&gt;</a:t>
            </a:r>
          </a:p>
          <a:p>
            <a:r>
              <a:rPr lang="en-US" altLang="ja-JP" sz="1400" dirty="0"/>
              <a:t>    &lt;title&gt;&lt;/title&gt;</a:t>
            </a:r>
          </a:p>
          <a:p>
            <a:r>
              <a:rPr lang="en-US" altLang="ja-JP" sz="1400" dirty="0"/>
              <a:t>&lt;/head&gt;</a:t>
            </a:r>
          </a:p>
          <a:p>
            <a:endParaRPr lang="ja-JP" altLang="en-US" sz="1400" dirty="0"/>
          </a:p>
          <a:p>
            <a:r>
              <a:rPr lang="en-US" altLang="ja-JP" sz="1400" dirty="0"/>
              <a:t>&lt;body&gt;</a:t>
            </a:r>
          </a:p>
          <a:p>
            <a:r>
              <a:rPr lang="en-US" altLang="ja-JP" sz="1400" dirty="0"/>
              <a:t>    &lt;h1&gt;Hello World&lt;/h1&gt;</a:t>
            </a:r>
          </a:p>
          <a:p>
            <a:r>
              <a:rPr lang="en-US" altLang="ja-JP" sz="1400" dirty="0"/>
              <a:t>&lt;/body&gt;</a:t>
            </a:r>
          </a:p>
          <a:p>
            <a:r>
              <a:rPr lang="en-US" altLang="ja-JP" sz="1400" dirty="0"/>
              <a:t>&lt;/html&gt;</a:t>
            </a:r>
            <a:endParaRPr lang="ja-JP" altLang="en-US" sz="1400" dirty="0"/>
          </a:p>
          <a:p>
            <a:pPr algn="l"/>
            <a:endParaRPr kumimoji="1" lang="ja-JP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95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ja-JP" altLang="en-US" sz="2800" dirty="0"/>
              <a:t>コントローラーの作成（</a:t>
            </a:r>
            <a:r>
              <a:rPr lang="en-US" altLang="ja-JP" sz="2800" dirty="0"/>
              <a:t>Controller</a:t>
            </a:r>
            <a:r>
              <a:rPr lang="ja-JP" altLang="en-US" sz="2800" dirty="0"/>
              <a:t>）</a:t>
            </a:r>
            <a:endParaRPr lang="en-US" altLang="ja-JP" sz="2800" dirty="0"/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Jav</a:t>
            </a:r>
            <a:r>
              <a:rPr lang="en-US" altLang="ja-JP" sz="2000" dirty="0">
                <a:latin typeface="+mj-ea"/>
                <a:ea typeface="+mj-ea"/>
              </a:rPr>
              <a:t>a</a:t>
            </a:r>
            <a:r>
              <a:rPr lang="ja-JP" altLang="en-US" sz="2000" dirty="0" smtClean="0">
                <a:latin typeface="+mj-ea"/>
                <a:ea typeface="+mj-ea"/>
              </a:rPr>
              <a:t>クラス作成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@Controller</a:t>
            </a:r>
            <a:r>
              <a:rPr lang="ja-JP" altLang="en-US" sz="2000" dirty="0" smtClean="0">
                <a:latin typeface="+mj-ea"/>
                <a:ea typeface="+mj-ea"/>
              </a:rPr>
              <a:t>アノテーションで定義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ja-JP" sz="2000" dirty="0">
                <a:latin typeface="+mj-ea"/>
                <a:ea typeface="+mj-ea"/>
              </a:rPr>
              <a:t>@</a:t>
            </a:r>
            <a:r>
              <a:rPr lang="en-US" altLang="ja-JP" sz="2000" dirty="0" err="1" smtClean="0">
                <a:latin typeface="+mj-ea"/>
                <a:ea typeface="+mj-ea"/>
              </a:rPr>
              <a:t>RequestMapping</a:t>
            </a:r>
            <a:r>
              <a:rPr lang="ja-JP" altLang="en-US" sz="2000" dirty="0">
                <a:latin typeface="+mj-ea"/>
                <a:ea typeface="+mj-ea"/>
              </a:rPr>
              <a:t>でクライアントからのリクエストに対してメソッドやハンドラを</a:t>
            </a:r>
            <a:r>
              <a:rPr lang="ja-JP" altLang="en-US" sz="2000" dirty="0" smtClean="0">
                <a:latin typeface="+mj-ea"/>
                <a:ea typeface="+mj-ea"/>
              </a:rPr>
              <a:t>マッピング</a:t>
            </a: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URL</a:t>
            </a:r>
            <a:r>
              <a:rPr lang="ja-JP" altLang="en-US" sz="2000" dirty="0" smtClean="0">
                <a:latin typeface="+mj-ea"/>
                <a:ea typeface="+mj-ea"/>
              </a:rPr>
              <a:t>（</a:t>
            </a:r>
            <a:r>
              <a:rPr lang="en-US" altLang="ja-JP" sz="2000" dirty="0">
                <a:latin typeface="+mj-ea"/>
                <a:ea typeface="+mj-ea"/>
              </a:rPr>
              <a:t>http://localhost:8080/page/test</a:t>
            </a:r>
            <a:r>
              <a:rPr lang="ja-JP" altLang="en-US" sz="2000" dirty="0" smtClean="0">
                <a:latin typeface="+mj-ea"/>
                <a:ea typeface="+mj-ea"/>
              </a:rPr>
              <a:t>）でアクセス見る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27584" y="3068960"/>
            <a:ext cx="7128792" cy="20162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@Controller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@</a:t>
            </a:r>
            <a:r>
              <a:rPr lang="en-US" altLang="ja-JP" sz="1200" dirty="0" err="1">
                <a:solidFill>
                  <a:srgbClr val="FF0000"/>
                </a:solidFill>
              </a:rPr>
              <a:t>RequestMapping</a:t>
            </a:r>
            <a:r>
              <a:rPr lang="en-US" altLang="ja-JP" sz="1200" dirty="0"/>
              <a:t>("page")</a:t>
            </a:r>
          </a:p>
          <a:p>
            <a:r>
              <a:rPr lang="en-US" altLang="ja-JP" sz="1200" b="1" dirty="0"/>
              <a:t>public class </a:t>
            </a:r>
            <a:r>
              <a:rPr lang="en-US" altLang="ja-JP" sz="1200" dirty="0" err="1"/>
              <a:t>SampleController</a:t>
            </a:r>
            <a:r>
              <a:rPr lang="en-US" altLang="ja-JP" sz="1200" b="1" dirty="0" smtClean="0"/>
              <a:t> </a:t>
            </a:r>
            <a:r>
              <a:rPr lang="en-US" altLang="ja-JP" sz="1200" b="1" dirty="0"/>
              <a:t>{</a:t>
            </a:r>
          </a:p>
          <a:p>
            <a:r>
              <a:rPr lang="ja-JP" altLang="en-US" sz="1200" dirty="0"/>
              <a:t>    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>
                <a:solidFill>
                  <a:srgbClr val="FF0000"/>
                </a:solidFill>
              </a:rPr>
              <a:t>@</a:t>
            </a:r>
            <a:r>
              <a:rPr lang="en-US" altLang="ja-JP" sz="1200" dirty="0" err="1">
                <a:solidFill>
                  <a:srgbClr val="FF0000"/>
                </a:solidFill>
              </a:rPr>
              <a:t>RequestMapping</a:t>
            </a:r>
            <a:r>
              <a:rPr lang="en-US" altLang="ja-JP" sz="1200" dirty="0"/>
              <a:t>("</a:t>
            </a:r>
            <a:r>
              <a:rPr lang="en-US" altLang="ja-JP" sz="1200" dirty="0" smtClean="0"/>
              <a:t>test")</a:t>
            </a:r>
            <a:endParaRPr lang="en-US" altLang="ja-JP" sz="1200" dirty="0"/>
          </a:p>
          <a:p>
            <a:r>
              <a:rPr lang="en-US" altLang="ja-JP" sz="1200" dirty="0"/>
              <a:t>    </a:t>
            </a:r>
            <a:r>
              <a:rPr lang="en-US" altLang="ja-JP" sz="1200" b="1" dirty="0"/>
              <a:t>private String </a:t>
            </a:r>
            <a:r>
              <a:rPr lang="en-US" altLang="ja-JP" sz="1200" b="1" dirty="0" err="1"/>
              <a:t>init</a:t>
            </a:r>
            <a:r>
              <a:rPr lang="en-US" altLang="ja-JP" sz="1200" b="1" dirty="0"/>
              <a:t>() {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b="1" dirty="0"/>
              <a:t>return "</a:t>
            </a:r>
            <a:r>
              <a:rPr lang="en-US" altLang="ja-JP" sz="1200" b="1" dirty="0" smtClean="0"/>
              <a:t>test";</a:t>
            </a:r>
            <a:endParaRPr lang="en-US" altLang="ja-JP" sz="1200" b="1" dirty="0"/>
          </a:p>
          <a:p>
            <a:r>
              <a:rPr lang="ja-JP" altLang="en-US" sz="1200" dirty="0"/>
              <a:t>    </a:t>
            </a:r>
            <a:r>
              <a:rPr lang="en-US" altLang="ja-JP" sz="1200" dirty="0"/>
              <a:t>}</a:t>
            </a:r>
          </a:p>
          <a:p>
            <a:r>
              <a:rPr lang="en-US" altLang="ja-JP" sz="1200" dirty="0"/>
              <a:t>}</a:t>
            </a:r>
            <a:endParaRPr kumimoji="1" lang="ja-JP" altLang="en-US" sz="11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45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ja-JP" altLang="en-US" sz="2800" dirty="0"/>
              <a:t>画面モデルの作成</a:t>
            </a:r>
            <a:endParaRPr lang="en-US" altLang="ja-JP" sz="2800" dirty="0"/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Jav</a:t>
            </a:r>
            <a:r>
              <a:rPr lang="en-US" altLang="ja-JP" sz="2000" dirty="0">
                <a:latin typeface="+mj-ea"/>
                <a:ea typeface="+mj-ea"/>
              </a:rPr>
              <a:t>a</a:t>
            </a:r>
            <a:r>
              <a:rPr lang="ja-JP" altLang="en-US" sz="2000" dirty="0" smtClean="0">
                <a:latin typeface="+mj-ea"/>
                <a:ea typeface="+mj-ea"/>
              </a:rPr>
              <a:t>クラス作成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1700809"/>
            <a:ext cx="7128792" cy="23762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public class </a:t>
            </a:r>
            <a:r>
              <a:rPr lang="en-US" altLang="ja-JP" sz="1600" b="1" dirty="0" err="1"/>
              <a:t>SampleForm</a:t>
            </a:r>
            <a:r>
              <a:rPr lang="en-US" altLang="ja-JP" sz="1600" b="1" dirty="0"/>
              <a:t> </a:t>
            </a:r>
            <a:r>
              <a:rPr lang="en-US" altLang="ja-JP" sz="1600" b="1" dirty="0" smtClean="0"/>
              <a:t>{</a:t>
            </a:r>
            <a:endParaRPr lang="ja-JP" altLang="en-US" sz="1600" dirty="0" smtClean="0"/>
          </a:p>
          <a:p>
            <a:r>
              <a:rPr lang="en-US" altLang="ja-JP" sz="1600" dirty="0"/>
              <a:t> 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  </a:t>
            </a:r>
            <a:r>
              <a:rPr lang="en-US" altLang="ja-JP" sz="1600" b="1" dirty="0" smtClean="0"/>
              <a:t>private </a:t>
            </a:r>
            <a:r>
              <a:rPr lang="en-US" altLang="ja-JP" sz="1600" b="1" dirty="0"/>
              <a:t>String message</a:t>
            </a:r>
            <a:r>
              <a:rPr lang="en-US" altLang="ja-JP" sz="1600" b="1" dirty="0" smtClean="0"/>
              <a:t>;</a:t>
            </a:r>
            <a:r>
              <a:rPr lang="ja-JP" altLang="en-US" sz="1600" dirty="0" smtClean="0"/>
              <a:t>   </a:t>
            </a:r>
            <a:endParaRPr lang="ja-JP" altLang="en-US" sz="1600" dirty="0"/>
          </a:p>
          <a:p>
            <a:r>
              <a:rPr lang="en-US" altLang="ja-JP" sz="1600" dirty="0"/>
              <a:t>    </a:t>
            </a:r>
            <a:r>
              <a:rPr lang="en-US" altLang="ja-JP" sz="1600" b="1" dirty="0"/>
              <a:t>private String num1</a:t>
            </a:r>
            <a:r>
              <a:rPr lang="en-US" altLang="ja-JP" sz="1600" b="1" dirty="0" smtClean="0"/>
              <a:t>;</a:t>
            </a:r>
            <a:endParaRPr lang="ja-JP" altLang="en-US" sz="1600" dirty="0"/>
          </a:p>
          <a:p>
            <a:r>
              <a:rPr lang="en-US" altLang="ja-JP" sz="1600" dirty="0"/>
              <a:t>    </a:t>
            </a:r>
            <a:r>
              <a:rPr lang="en-US" altLang="ja-JP" sz="1600" b="1" dirty="0"/>
              <a:t>private String num2</a:t>
            </a:r>
            <a:r>
              <a:rPr lang="en-US" altLang="ja-JP" sz="1600" b="1" dirty="0" smtClean="0"/>
              <a:t>;</a:t>
            </a:r>
            <a:endParaRPr lang="ja-JP" altLang="en-US" sz="1600" dirty="0"/>
          </a:p>
          <a:p>
            <a:r>
              <a:rPr lang="en-US" altLang="ja-JP" sz="1600" dirty="0"/>
              <a:t>    </a:t>
            </a:r>
            <a:r>
              <a:rPr lang="en-US" altLang="ja-JP" sz="1600" b="1" dirty="0"/>
              <a:t>private String sum</a:t>
            </a:r>
            <a:r>
              <a:rPr lang="en-US" altLang="ja-JP" sz="1600" b="1" dirty="0" smtClean="0"/>
              <a:t>;</a:t>
            </a:r>
          </a:p>
          <a:p>
            <a:endParaRPr lang="en-US" altLang="ja-JP" sz="1600" b="1" dirty="0"/>
          </a:p>
          <a:p>
            <a:r>
              <a:rPr lang="en-US" altLang="ja-JP" sz="1600" b="1" dirty="0" smtClean="0"/>
              <a:t>…get</a:t>
            </a:r>
            <a:r>
              <a:rPr lang="ja-JP" altLang="en-US" sz="1600" b="1" dirty="0" err="1" smtClean="0"/>
              <a:t>、</a:t>
            </a:r>
            <a:r>
              <a:rPr lang="en-US" altLang="ja-JP" sz="1600" b="1" dirty="0" smtClean="0"/>
              <a:t>set</a:t>
            </a:r>
            <a:r>
              <a:rPr lang="ja-JP" altLang="en-US" sz="1600" b="1" dirty="0" smtClean="0"/>
              <a:t>メソッド省略</a:t>
            </a:r>
            <a:endParaRPr lang="en-US" altLang="ja-JP" sz="1600" b="1" dirty="0" smtClean="0"/>
          </a:p>
          <a:p>
            <a:r>
              <a:rPr lang="en-US" altLang="ja-JP" sz="1600" dirty="0" smtClean="0"/>
              <a:t>}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2440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rgbClr val="FF0000"/>
          </a:solidFill>
        </a:ln>
      </a:spPr>
      <a:bodyPr rot="0" spcFirstLastPara="0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kumimoji="1" sz="1200" b="0" cap="none" spc="0" dirty="0">
            <a:ln w="0"/>
            <a:solidFill>
              <a:srgbClr val="FF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18575</TotalTime>
  <Words>921</Words>
  <Application>Microsoft Office PowerPoint</Application>
  <PresentationFormat>画面に合わせる (4:3)</PresentationFormat>
  <Paragraphs>237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HG丸ｺﾞｼｯｸM-PRO</vt:lpstr>
      <vt:lpstr>ＭＳ Ｐゴシック</vt:lpstr>
      <vt:lpstr>ＭＳ Ｐ明朝</vt:lpstr>
      <vt:lpstr>メイリオ</vt:lpstr>
      <vt:lpstr>Arial</vt:lpstr>
      <vt:lpstr>Arial Black</vt:lpstr>
      <vt:lpstr>Times New Roman</vt:lpstr>
      <vt:lpstr>Wingdings</vt:lpstr>
      <vt:lpstr>Pixel</vt:lpstr>
      <vt:lpstr>Ｓｐｒｉｎｇ開発レッスン②</vt:lpstr>
      <vt:lpstr>目次</vt:lpstr>
      <vt:lpstr>Springプロジェクト作成</vt:lpstr>
      <vt:lpstr>Springプロジェクト作成</vt:lpstr>
      <vt:lpstr>Springプロジェクト作成</vt:lpstr>
      <vt:lpstr>知るべき知識</vt:lpstr>
      <vt:lpstr>画面の作成（Html）</vt:lpstr>
      <vt:lpstr>コントローラーの作成（Controller）</vt:lpstr>
      <vt:lpstr>画面モデルの作成</vt:lpstr>
      <vt:lpstr>画面データの表示</vt:lpstr>
      <vt:lpstr>画面データのサブミット</vt:lpstr>
      <vt:lpstr>画面データの項目チェック</vt:lpstr>
      <vt:lpstr>画面データの項目チェック</vt:lpstr>
      <vt:lpstr>エラーメッセージ表示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フロントシステム</dc:title>
  <dc:creator>CA20079</dc:creator>
  <cp:lastModifiedBy>劉　釗</cp:lastModifiedBy>
  <cp:revision>827</cp:revision>
  <dcterms:created xsi:type="dcterms:W3CDTF">2008-09-10T09:21:12Z</dcterms:created>
  <dcterms:modified xsi:type="dcterms:W3CDTF">2020-06-08T04:30:10Z</dcterms:modified>
</cp:coreProperties>
</file>