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7" r:id="rId1"/>
  </p:sldMasterIdLst>
  <p:notesMasterIdLst>
    <p:notesMasterId r:id="rId18"/>
  </p:notesMasterIdLst>
  <p:handoutMasterIdLst>
    <p:handoutMasterId r:id="rId19"/>
  </p:handoutMasterIdLst>
  <p:sldIdLst>
    <p:sldId id="282" r:id="rId2"/>
    <p:sldId id="284" r:id="rId3"/>
    <p:sldId id="285" r:id="rId4"/>
    <p:sldId id="293" r:id="rId5"/>
    <p:sldId id="294" r:id="rId6"/>
    <p:sldId id="295" r:id="rId7"/>
    <p:sldId id="296" r:id="rId8"/>
    <p:sldId id="297" r:id="rId9"/>
    <p:sldId id="287" r:id="rId10"/>
    <p:sldId id="288" r:id="rId11"/>
    <p:sldId id="286" r:id="rId12"/>
    <p:sldId id="289" r:id="rId13"/>
    <p:sldId id="290" r:id="rId14"/>
    <p:sldId id="291" r:id="rId15"/>
    <p:sldId id="292" r:id="rId16"/>
    <p:sldId id="298" r:id="rId17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B4EAE7"/>
    <a:srgbClr val="0000FF"/>
    <a:srgbClr val="CCECFF"/>
    <a:srgbClr val="FF33CC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35AC1287-B84D-43A1-9A5E-70B944596FD6}" type="datetime1">
              <a:rPr lang="en-US"/>
              <a:pPr>
                <a:defRPr/>
              </a:pPr>
              <a:t>6/23/2020</a:t>
            </a:fld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EE47639F-280E-4BDD-8720-3225E88053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A53D25D4-035E-4204-80B9-F69F23E5D5C7}" type="datetime1">
              <a:rPr lang="en-US" altLang="ja-JP"/>
              <a:pPr>
                <a:defRPr/>
              </a:pPr>
              <a:t>6/23/2020</a:t>
            </a:fld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pPr>
              <a:defRPr/>
            </a:pPr>
            <a:fld id="{D4704E2B-4276-456B-BBDD-F5DDC804B3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6E43-C94F-4820-99CE-F9B5FC7823ED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EA44-1336-4444-8722-65B07C27CD4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27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2D09-49D3-437A-B817-A6C36C0ADC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1430-8520-40D5-AAB2-93B3036F59B1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1268-3487-4FED-8CC2-46665472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CCA-B26F-49EA-ACEF-68F74093E896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7E1F-D758-4317-9730-3C4634D918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4504-B7A3-42DF-AE72-C58C7725004A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31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6E647-985C-4FF1-9D94-821EC76FBD0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9CAD-8467-4F1D-8D5D-3F76E4BC3CBA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4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2D7C-1EF5-4A31-ABFF-D0AC2B36812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5C1D-6BB9-4F7F-BAB7-21EFD3F4E66F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7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3BCC-7B2D-4346-AEBB-6BDECA22DA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2B26-FD7D-4F68-B61B-55531830F43D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1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06FD-832B-4BFB-ADA5-766808A273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4032-7E33-4CD7-914D-6C9920B87AE4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4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DFB0-6CCD-4D1A-A2BF-9A43CDB641C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0C1-2247-4713-84D9-31030BDC6171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4150-C11A-49F5-8D9A-18E2BB1F2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B1A95-DF6A-4B34-BE16-D07E21B5E0C5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5176-C4CC-463F-B8CB-E68150A2549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7AC-705E-40E2-9D31-EDFAD1E03AAB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2345-8907-4CB4-915D-9167CD4E8D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99F9-91D6-42BF-8577-EFFDA5D5B5FB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438C79-725F-43F3-B639-490EF9713C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/>
            </a:lvl1pPr>
          </a:lstStyle>
          <a:p>
            <a:pPr>
              <a:defRPr/>
            </a:pPr>
            <a:fld id="{8AEC57A3-C293-4750-9EFB-4F2A2CDB2789}" type="datetimeFigureOut">
              <a:rPr lang="ja-JP" altLang="en-US"/>
              <a:pPr>
                <a:defRPr/>
              </a:pPr>
              <a:t>2020/6/23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i="1" smtClean="0"/>
              <a:t>Copyright</a:t>
            </a:r>
            <a:r>
              <a:rPr lang="ja-JP" altLang="en-US" sz="900" i="1" smtClean="0"/>
              <a:t>（</a:t>
            </a:r>
            <a:r>
              <a:rPr lang="en-US" altLang="ja-JP" sz="900" i="1" smtClean="0"/>
              <a:t>C</a:t>
            </a:r>
            <a:r>
              <a:rPr lang="ja-JP" altLang="en-US" sz="900" i="1" smtClean="0"/>
              <a:t>）　</a:t>
            </a:r>
            <a:r>
              <a:rPr lang="en-US" altLang="ja-JP" sz="900" i="1" smtClean="0"/>
              <a:t>Sompo Systems </a:t>
            </a:r>
            <a:r>
              <a:rPr lang="ja-JP" altLang="en-US" sz="900" i="1" smtClean="0"/>
              <a:t>（</a:t>
            </a:r>
            <a:r>
              <a:rPr lang="en-US" altLang="ja-JP" sz="900" i="1" smtClean="0"/>
              <a:t>Dalian</a:t>
            </a:r>
            <a:r>
              <a:rPr lang="ja-JP" altLang="en-US" sz="900" i="1" smtClean="0"/>
              <a:t>） </a:t>
            </a:r>
            <a:r>
              <a:rPr lang="en-US" altLang="ja-JP" sz="900" i="1" smtClean="0"/>
              <a:t>Inc.</a:t>
            </a:r>
          </a:p>
        </p:txBody>
      </p:sp>
      <p:sp>
        <p:nvSpPr>
          <p:cNvPr id="5123" name="タイトル 1"/>
          <p:cNvSpPr>
            <a:spLocks noGrp="1"/>
          </p:cNvSpPr>
          <p:nvPr>
            <p:ph type="ctrTitle"/>
          </p:nvPr>
        </p:nvSpPr>
        <p:spPr>
          <a:xfrm>
            <a:off x="2338388" y="1844675"/>
            <a:ext cx="6337300" cy="2209800"/>
          </a:xfrm>
        </p:spPr>
        <p:txBody>
          <a:bodyPr/>
          <a:lstStyle/>
          <a:p>
            <a:pPr eaLnBrk="1" hangingPunct="1"/>
            <a:r>
              <a:rPr lang="ja-JP" altLang="en-US" b="1" dirty="0" smtClean="0"/>
              <a:t>Ｓｐｒｉｎｇ開発レッスン③</a:t>
            </a:r>
            <a:endParaRPr lang="ja-JP" altLang="en-US" dirty="0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5229225"/>
            <a:ext cx="7345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>
              <a:solidFill>
                <a:schemeClr val="tx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 smtClean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</a:t>
            </a:r>
            <a:r>
              <a:rPr lang="ja-JP" altLang="en-US" sz="1800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財産保険系統（大連）有限公司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ja-JP" altLang="en-US" sz="2000" dirty="0"/>
              <a:t>命名規約に従ったメソッド名での自動</a:t>
            </a:r>
            <a:r>
              <a:rPr lang="ja-JP" altLang="en-US" sz="2000" dirty="0" smtClean="0"/>
              <a:t>実装</a:t>
            </a:r>
            <a:endParaRPr lang="en-US" altLang="ja-JP" sz="2000" dirty="0" smtClean="0"/>
          </a:p>
          <a:p>
            <a:pPr lvl="1"/>
            <a:r>
              <a:rPr lang="ja-JP" altLang="en-US" sz="1600" dirty="0"/>
              <a:t>決められたパターンでメソッド名を定義すると、クエリーを指定しなくても自動実装される。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772816"/>
            <a:ext cx="7704856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public 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findByNameContainsOrderByIdAsc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name);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2584376"/>
            <a:ext cx="7704856" cy="1420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User u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u.name like %:name%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by u.id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725"/>
              </p:ext>
            </p:extLst>
          </p:nvPr>
        </p:nvGraphicFramePr>
        <p:xfrm>
          <a:off x="323528" y="764717"/>
          <a:ext cx="8640959" cy="5976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687">
                  <a:extLst>
                    <a:ext uri="{9D8B030D-6E8A-4147-A177-3AD203B41FA5}">
                      <a16:colId xmlns:a16="http://schemas.microsoft.com/office/drawing/2014/main" val="582292016"/>
                    </a:ext>
                  </a:extLst>
                </a:gridCol>
                <a:gridCol w="2709534">
                  <a:extLst>
                    <a:ext uri="{9D8B030D-6E8A-4147-A177-3AD203B41FA5}">
                      <a16:colId xmlns:a16="http://schemas.microsoft.com/office/drawing/2014/main" val="2654489610"/>
                    </a:ext>
                  </a:extLst>
                </a:gridCol>
                <a:gridCol w="4396738">
                  <a:extLst>
                    <a:ext uri="{9D8B030D-6E8A-4147-A177-3AD203B41FA5}">
                      <a16:colId xmlns:a16="http://schemas.microsoft.com/office/drawing/2014/main" val="2817947169"/>
                    </a:ext>
                  </a:extLst>
                </a:gridCol>
              </a:tblGrid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キーワード</a:t>
                      </a:r>
                      <a:endParaRPr lang="ja-JP" altLang="en-US" sz="1200" b="1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サンプル</a:t>
                      </a:r>
                      <a:endParaRPr lang="ja-JP" altLang="en-US" sz="1200" b="1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JPQL</a:t>
                      </a:r>
                      <a:r>
                        <a:rPr lang="ja-JP" altLang="en-US" sz="1200" u="none" strike="noStrike">
                          <a:effectLst/>
                        </a:rPr>
                        <a:t>表現</a:t>
                      </a:r>
                      <a:endParaRPr lang="ja-JP" altLang="en-US" sz="1200" b="1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944224355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findByLastnameAndFirstname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e.lastname = ?1 and e.firstname = ?2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622923160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findByLastnameOrFirstname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e.lastname = ?1 or e.firstname = ?2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3989273254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Is,Equals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findByFirstname,findByFirstnameIs,findByFirstnameEquals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=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3060823443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Between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findByHiredAtBetween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e.hiredAt between ?1 and ?2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496910008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LessThan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findByAgeLessThan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&lt;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90161218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LessThanEqual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findByAgeLessThanEqual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&lt;=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81215970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GreaterThan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findByAgeGreaterThan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&gt;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164789486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GreaterThanEqual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findByAgeGreaterThanEqual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&gt;=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721822621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After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findByHiredAtAfter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e.hiredAt &gt;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079780260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Before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findByStartDateBefore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e.hiredAt &lt;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006504381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findByAgeIsNull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x.age is 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4033802000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IsNotNull,NotNull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findByAge(Is)NotNull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not null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3372824725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Like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findByFirstnameLike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like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571378277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NotLike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findByFirstnameNotLike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not like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329118844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StartingWith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findByFirstnameStartingWith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like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719644779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EndingWith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findByFirstnameEndingWith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like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996929335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Containing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findByFirstnameContaining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e.firstname like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698012261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OrderBy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findByAgeOrderByLastnameDesc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= ?1 order by e.lastname desc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3626257973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findByLastnameNot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e.lastname &lt;&gt;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386680554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findByAgeIn(Collection ages)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in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090049644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NotIn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findByAgeNotIn(Collection age)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e.age not in ?1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13919831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TRUE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findByActiveTrue()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e.active = true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015043901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findByActiveFalse()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… where e.active = false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1601443174"/>
                  </a:ext>
                </a:extLst>
              </a:tr>
              <a:tr h="2315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IgnoreCase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findByFirstnameIgnoreCase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… where UPPER(</a:t>
                      </a:r>
                      <a:r>
                        <a:rPr lang="en-US" sz="1200" u="none" strike="noStrike" dirty="0" err="1">
                          <a:effectLst/>
                        </a:rPr>
                        <a:t>e.firstame</a:t>
                      </a:r>
                      <a:r>
                        <a:rPr lang="en-US" sz="1200" u="none" strike="noStrike" dirty="0">
                          <a:effectLst/>
                        </a:rPr>
                        <a:t>) = UPPER(?1)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5792" marR="5792" marT="5792" marB="0" anchor="ctr"/>
                </a:tc>
                <a:extLst>
                  <a:ext uri="{0D108BD9-81ED-4DB2-BD59-A6C34878D82A}">
                    <a16:rowId xmlns:a16="http://schemas.microsoft.com/office/drawing/2014/main" val="2714039486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67544" y="4046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自動</a:t>
            </a:r>
            <a:r>
              <a:rPr lang="ja-JP" altLang="en-US" b="1" dirty="0"/>
              <a:t>実装されるメソッドの命名ルール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29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@Query</a:t>
            </a:r>
            <a:r>
              <a:rPr lang="ja-JP" altLang="en-US" sz="2000" dirty="0"/>
              <a:t>アノテーションでのクエリー</a:t>
            </a:r>
            <a:r>
              <a:rPr lang="ja-JP" altLang="en-US" sz="2000" dirty="0" smtClean="0"/>
              <a:t>指定</a:t>
            </a:r>
            <a:endParaRPr lang="en-US" altLang="ja-JP" sz="2000" dirty="0" smtClean="0"/>
          </a:p>
          <a:p>
            <a:pPr lvl="1"/>
            <a:r>
              <a:rPr lang="ja-JP" altLang="en-US" sz="1600" dirty="0"/>
              <a:t>複雑なクエリーや、命名規約ではメソッド名が長くなってしまう場合などには、</a:t>
            </a:r>
            <a:r>
              <a:rPr lang="en-US" altLang="ja-JP" sz="1600" dirty="0"/>
              <a:t>@Query</a:t>
            </a:r>
            <a:r>
              <a:rPr lang="ja-JP" altLang="en-US" sz="1600" dirty="0"/>
              <a:t>アノテーションで</a:t>
            </a:r>
            <a:r>
              <a:rPr lang="en-US" altLang="ja-JP" sz="1600" dirty="0"/>
              <a:t>JPQL</a:t>
            </a:r>
            <a:r>
              <a:rPr lang="ja-JP" altLang="en-US" sz="1600" dirty="0"/>
              <a:t>又はネイティブ</a:t>
            </a:r>
            <a:r>
              <a:rPr lang="en-US" altLang="ja-JP" sz="1600" dirty="0"/>
              <a:t>SQL</a:t>
            </a:r>
            <a:r>
              <a:rPr lang="ja-JP" altLang="en-US" sz="1600" dirty="0"/>
              <a:t>を指定して任意のメソッド名でクエリーを定義する事ができる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2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r>
              <a:rPr lang="ja-JP" altLang="en-US" sz="2000" dirty="0" smtClean="0"/>
              <a:t>名前付き</a:t>
            </a:r>
            <a:r>
              <a:rPr lang="ja-JP" altLang="en-US" sz="2000" dirty="0"/>
              <a:t>クエリーの</a:t>
            </a:r>
            <a:r>
              <a:rPr lang="ja-JP" altLang="en-US" sz="2000" dirty="0" smtClean="0"/>
              <a:t>指定</a:t>
            </a:r>
            <a:endParaRPr lang="en-US" altLang="ja-JP" sz="2000" dirty="0" smtClean="0"/>
          </a:p>
          <a:p>
            <a:pPr lvl="1"/>
            <a:r>
              <a:rPr lang="en-US" altLang="ja-JP" sz="1600" dirty="0"/>
              <a:t>@Query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属性で</a:t>
            </a:r>
            <a:r>
              <a:rPr lang="en-US" altLang="ja-JP" sz="1600" dirty="0"/>
              <a:t>Entity</a:t>
            </a:r>
            <a:r>
              <a:rPr lang="ja-JP" altLang="en-US" sz="1600" dirty="0"/>
              <a:t>クラスに定義した名前付きクエリーと結び付ける事が</a:t>
            </a:r>
            <a:r>
              <a:rPr lang="ja-JP" altLang="en-US" sz="1600" dirty="0" smtClean="0"/>
              <a:t>できる</a:t>
            </a:r>
            <a:r>
              <a:rPr lang="ja-JP" altLang="en-US" sz="1600" dirty="0"/>
              <a:t>。</a:t>
            </a:r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827584" y="2060848"/>
            <a:ext cx="7704856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@Query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("select u from User u where u.name like %:name% order by u.id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findUsers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ja-JP" sz="1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("name") String name);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3933056"/>
            <a:ext cx="770485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EntityClass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</a:p>
          <a:p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ja-JP" sz="1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NamedQuery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(name = "</a:t>
            </a:r>
            <a:r>
              <a:rPr lang="en-US" altLang="ja-JP" sz="1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findUsers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",</a:t>
            </a:r>
            <a:r>
              <a:rPr lang="en-US" altLang="ja-JP" sz="1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= "select u from User u where u.name like %:name% order by u.id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User 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8917" y="5301208"/>
            <a:ext cx="770485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RepositoryClass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@Query(name = "</a:t>
            </a:r>
            <a:r>
              <a:rPr lang="en-US" altLang="ja-JP" sz="1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findUsers</a:t>
            </a:r>
            <a:r>
              <a:rPr lang="en-US" altLang="ja-JP" sz="12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findByNamedQuery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(@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("name") String name);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96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ja-JP" altLang="en-US" sz="2000" dirty="0"/>
              <a:t>プロパティファイルに名前付きクエリーを定義</a:t>
            </a:r>
            <a:r>
              <a:rPr lang="ja-JP" altLang="en-US" sz="2000" dirty="0" smtClean="0"/>
              <a:t>する。</a:t>
            </a:r>
            <a:endParaRPr lang="en-US" altLang="ja-JP" sz="2000" dirty="0" smtClean="0"/>
          </a:p>
          <a:p>
            <a:pPr lvl="1"/>
            <a:r>
              <a:rPr lang="ja-JP" altLang="en-US" sz="1600" dirty="0"/>
              <a:t>クエリー名はデフォルトでは</a:t>
            </a:r>
            <a:r>
              <a:rPr lang="en-US" altLang="ja-JP" sz="1600" dirty="0"/>
              <a:t>Entity</a:t>
            </a:r>
            <a:r>
              <a:rPr lang="ja-JP" altLang="en-US" sz="1600" dirty="0"/>
              <a:t>名</a:t>
            </a:r>
            <a:r>
              <a:rPr lang="en-US" altLang="ja-JP" sz="1600" dirty="0"/>
              <a:t>.</a:t>
            </a:r>
            <a:r>
              <a:rPr lang="ja-JP" altLang="en-US" sz="1600" dirty="0"/>
              <a:t>メソッド名となるが、</a:t>
            </a:r>
            <a:r>
              <a:rPr lang="en-US" altLang="ja-JP" sz="1600" dirty="0"/>
              <a:t>@Query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属性で変更可能。</a:t>
            </a:r>
            <a:endParaRPr lang="en-US" altLang="ja-JP" sz="1600" dirty="0"/>
          </a:p>
          <a:p>
            <a:pPr lvl="1"/>
            <a:endParaRPr lang="en-US" altLang="ja-JP" dirty="0" smtClean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916832"/>
            <a:ext cx="7704856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/resources/META-INF/</a:t>
            </a:r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-named-</a:t>
            </a:r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queries.properties</a:t>
            </a:r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User.findAllOrderByName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=select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from User u order by u.name</a:t>
            </a:r>
          </a:p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User.findAllOrderByEmailDesc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=select u from User u order by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u.email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27584" y="2996952"/>
            <a:ext cx="7704856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RepositoryClass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public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findAllOrderByName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@Query(name = "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User.findAllOrderByEmailDesc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findAllOrderByEmail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53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ja-JP" altLang="en-US" sz="2000" dirty="0"/>
              <a:t>リポジトリ実装クラスでクエリーを実装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lvl="1"/>
            <a:r>
              <a:rPr lang="ja-JP" altLang="en-US" sz="1600" dirty="0"/>
              <a:t>動的クエリーの組み立てや</a:t>
            </a:r>
            <a:r>
              <a:rPr lang="en-US" altLang="ja-JP" sz="1600" dirty="0"/>
              <a:t>JPA</a:t>
            </a:r>
            <a:r>
              <a:rPr lang="ja-JP" altLang="en-US" sz="1600" dirty="0"/>
              <a:t>プロバイダの機能を使用する場合など、特殊なクエリーが必要な場合等には自分でクエリーメソッドを実装する事ができる</a:t>
            </a:r>
            <a:r>
              <a:rPr lang="ja-JP" altLang="en-US" sz="1600" dirty="0" smtClean="0"/>
              <a:t>。</a:t>
            </a:r>
            <a:endParaRPr lang="en-US" altLang="ja-JP" dirty="0" smtClean="0"/>
          </a:p>
          <a:p>
            <a:pPr lvl="1"/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916832"/>
            <a:ext cx="7704856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UserRepository.java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extends 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&lt;User, Long&gt;,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JpaSpecificationExecutor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&lt;User&gt;,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ja-JP" sz="1200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UserRepositoryCustom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27584" y="3356992"/>
            <a:ext cx="7704856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UserRepositoryCustom.java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UserRepositoryCustom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findUsers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name, String email);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4374338"/>
            <a:ext cx="7704856" cy="1790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UserRepositoryImpl.java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class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UserRepositoryImpl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implements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UserRepositoryCustom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@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Autowired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EntityManager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entityManager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List&lt;User&gt;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findUsers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name, String email)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//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ここにクエリーを実装する</a:t>
            </a:r>
          </a:p>
          <a:p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66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 smtClean="0"/>
              <a:t>Specification</a:t>
            </a:r>
          </a:p>
          <a:p>
            <a:pPr lvl="1"/>
            <a:r>
              <a:rPr lang="en-US" altLang="ja-JP" sz="1600" dirty="0"/>
              <a:t>Specification</a:t>
            </a:r>
            <a:r>
              <a:rPr lang="ja-JP" altLang="en-US" sz="1600" dirty="0"/>
              <a:t>は何らかの検索条件を表すインターフェイスで、</a:t>
            </a:r>
            <a:r>
              <a:rPr lang="en-US" altLang="ja-JP" sz="1600" dirty="0" err="1"/>
              <a:t>CriteriaAPI</a:t>
            </a:r>
            <a:r>
              <a:rPr lang="ja-JP" altLang="en-US" sz="1600" dirty="0"/>
              <a:t>を使用して検索条件を実装する。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916832"/>
            <a:ext cx="7704856" cy="2808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UserSpecifications.java</a:t>
            </a:r>
          </a:p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CriteriaBuilder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entityManager.getCriteriaBuilder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CriteriaQuery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&lt;User&gt; query =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cb.createQuery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User.class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Root&lt;User&gt; root =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query.from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User.class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public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nameContains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name)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StringUtils.isEmpty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(name) ? null : (root, query,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-&gt;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return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cb.like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root.get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("name"), "%" + name + "%");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Specification&lt;User&gt;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emailContains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email)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StringUtils.isEmpty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(email) ? null : (root, query,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-&gt;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return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cb.like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root.get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("email"), "%" + email + "%");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4878394"/>
            <a:ext cx="7704856" cy="121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呼び出す</a:t>
            </a:r>
            <a:r>
              <a:rPr lang="ja-JP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箇所</a:t>
            </a:r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List&lt;User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results =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userRepository.findAll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(Specifications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.where(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nameContains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(name))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.and(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emailContains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(email))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);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 smtClean="0"/>
              <a:t>コンフィグ設定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 err="1" smtClean="0"/>
              <a:t>application.properties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Springboot2.x</a:t>
            </a:r>
            <a:r>
              <a:rPr lang="ja-JP" altLang="en-US" sz="1600" dirty="0" smtClean="0"/>
              <a:t>のデフォルトデータソース（</a:t>
            </a:r>
            <a:r>
              <a:rPr lang="en-US" altLang="ja-JP" sz="1600" dirty="0" err="1" smtClean="0"/>
              <a:t>HikariCP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700808"/>
            <a:ext cx="7704856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DataSource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spring.datasource.driver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-class-name=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org.postgresql.Driver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spring.datasource.url=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jdbc:postgresql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://localhost:5432/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spring.datasource.username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=test</a:t>
            </a:r>
          </a:p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spring.datasource.password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=test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4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目次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 smtClean="0"/>
              <a:t>JPA</a:t>
            </a:r>
            <a:r>
              <a:rPr lang="ja-JP" altLang="en-US" sz="2400" dirty="0" smtClean="0"/>
              <a:t>とは</a:t>
            </a:r>
            <a:endParaRPr lang="en-US" altLang="ja-JP" sz="2400" dirty="0" smtClean="0"/>
          </a:p>
          <a:p>
            <a:pPr eaLnBrk="1" hangingPunct="1"/>
            <a:r>
              <a:rPr lang="en-US" altLang="ja-JP" sz="2400" dirty="0" smtClean="0"/>
              <a:t>Spring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Data JPA</a:t>
            </a:r>
          </a:p>
          <a:p>
            <a:pPr eaLnBrk="1" hangingPunct="1"/>
            <a:r>
              <a:rPr lang="ja-JP" altLang="en-US" sz="2400" dirty="0"/>
              <a:t>クエリー実装</a:t>
            </a:r>
            <a:r>
              <a:rPr lang="ja-JP" altLang="en-US" sz="2400" dirty="0" smtClean="0"/>
              <a:t>方法</a:t>
            </a: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marL="457200" lvl="1" indent="0" eaLnBrk="1" hangingPunct="1">
              <a:buNone/>
            </a:pPr>
            <a:endParaRPr lang="en-US" altLang="ja-JP" sz="1400" dirty="0" smtClean="0"/>
          </a:p>
          <a:p>
            <a:pPr lvl="1" eaLnBrk="1" hangingPunct="1"/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JPA</a:t>
            </a:r>
            <a:r>
              <a:rPr kumimoji="1" lang="ja-JP" altLang="en-US" sz="2400" dirty="0" smtClean="0"/>
              <a:t>とは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Java Persistence API</a:t>
            </a:r>
            <a:r>
              <a:rPr lang="ja-JP" altLang="en-US" sz="2000" dirty="0"/>
              <a:t>（</a:t>
            </a:r>
            <a:r>
              <a:rPr lang="en-US" altLang="ja-JP" sz="2000" dirty="0"/>
              <a:t>JPA</a:t>
            </a:r>
            <a:r>
              <a:rPr lang="ja-JP" altLang="en-US" sz="2000" dirty="0"/>
              <a:t>）と</a:t>
            </a:r>
            <a:r>
              <a:rPr lang="ja-JP" altLang="en-US" sz="2000" dirty="0" smtClean="0"/>
              <a:t>は、関係</a:t>
            </a:r>
            <a:r>
              <a:rPr lang="ja-JP" altLang="en-US" sz="2000" dirty="0"/>
              <a:t>データベースのデータを扱う </a:t>
            </a:r>
            <a:r>
              <a:rPr lang="en-US" altLang="ja-JP" sz="2000" dirty="0"/>
              <a:t>Java SE </a:t>
            </a:r>
            <a:r>
              <a:rPr lang="ja-JP" altLang="en-US" sz="2000" dirty="0"/>
              <a:t>および </a:t>
            </a:r>
            <a:r>
              <a:rPr lang="en-US" altLang="ja-JP" sz="2000" dirty="0"/>
              <a:t>Java EE </a:t>
            </a:r>
            <a:r>
              <a:rPr lang="ja-JP" altLang="en-US" sz="2000" dirty="0"/>
              <a:t>のアプリケーションを開発するための</a:t>
            </a:r>
            <a:r>
              <a:rPr lang="en-US" altLang="ja-JP" sz="2000" dirty="0"/>
              <a:t>Java</a:t>
            </a:r>
            <a:r>
              <a:rPr lang="ja-JP" altLang="en-US" sz="2000" dirty="0"/>
              <a:t>用フレームワークである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en-US" altLang="ja-JP" sz="2000" dirty="0"/>
              <a:t>JPA </a:t>
            </a:r>
            <a:r>
              <a:rPr lang="ja-JP" altLang="en-US" sz="2000" dirty="0"/>
              <a:t>は、以下の</a:t>
            </a:r>
            <a:r>
              <a:rPr lang="en-US" altLang="ja-JP" sz="2000" dirty="0"/>
              <a:t>3</a:t>
            </a:r>
            <a:r>
              <a:rPr lang="ja-JP" altLang="en-US" sz="2000" dirty="0" err="1"/>
              <a:t>つの</a:t>
            </a:r>
            <a:r>
              <a:rPr lang="ja-JP" altLang="en-US" sz="2000" dirty="0"/>
              <a:t>部分から成る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lvl="1"/>
            <a:r>
              <a:rPr lang="en-US" altLang="ja-JP" sz="1800" dirty="0" smtClean="0"/>
              <a:t>API</a:t>
            </a:r>
            <a:r>
              <a:rPr lang="ja-JP" altLang="en-US" sz="1800" dirty="0"/>
              <a:t>（</a:t>
            </a:r>
            <a:r>
              <a:rPr lang="en-US" altLang="ja-JP" sz="1800" dirty="0" err="1"/>
              <a:t>javax.persistence</a:t>
            </a:r>
            <a:r>
              <a:rPr lang="en-US" altLang="ja-JP" sz="1800" dirty="0"/>
              <a:t> </a:t>
            </a:r>
            <a:r>
              <a:rPr lang="ja-JP" altLang="en-US" sz="1800" dirty="0"/>
              <a:t>パッケージで定義されている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Java </a:t>
            </a:r>
            <a:r>
              <a:rPr lang="en-US" altLang="ja-JP" sz="1800" dirty="0"/>
              <a:t>Persistence Query </a:t>
            </a:r>
            <a:r>
              <a:rPr lang="en-US" altLang="ja-JP" sz="1800" dirty="0" smtClean="0"/>
              <a:t>Language</a:t>
            </a:r>
            <a:r>
              <a:rPr lang="ja-JP" altLang="en-US" sz="1800" dirty="0" smtClean="0"/>
              <a:t>：</a:t>
            </a:r>
            <a:r>
              <a:rPr lang="en-US" altLang="ja-JP" sz="1800" dirty="0"/>
              <a:t>Java Persistence Query Language (JPQL) </a:t>
            </a:r>
            <a:r>
              <a:rPr lang="ja-JP" altLang="en-US" sz="1800" dirty="0"/>
              <a:t>は、関係データベースに格納されたエンティティに対するクエリに使用される。文法的には</a:t>
            </a:r>
            <a:r>
              <a:rPr lang="en-US" altLang="ja-JP" sz="1800" dirty="0"/>
              <a:t>SQL</a:t>
            </a:r>
            <a:r>
              <a:rPr lang="ja-JP" altLang="en-US" sz="1800" dirty="0"/>
              <a:t>に似ているが、データベースの表を直接操作するのではなく、エンティティオブジェクトを操作する。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オブジェクト</a:t>
            </a:r>
            <a:r>
              <a:rPr lang="en-US" altLang="ja-JP" sz="1800" dirty="0"/>
              <a:t>/</a:t>
            </a:r>
            <a:r>
              <a:rPr lang="ja-JP" altLang="en-US" sz="1800" dirty="0"/>
              <a:t>関係</a:t>
            </a:r>
            <a:r>
              <a:rPr lang="ja-JP" altLang="en-US" sz="1800" dirty="0" smtClean="0"/>
              <a:t>メタデータ：</a:t>
            </a:r>
            <a:r>
              <a:rPr lang="en-US" altLang="ja-JP" sz="1800" dirty="0"/>
              <a:t>JPA</a:t>
            </a:r>
            <a:r>
              <a:rPr lang="ja-JP" altLang="en-US" sz="1800" dirty="0"/>
              <a:t>における永続性エンティティは、関係データベースにおける表を表した軽量</a:t>
            </a:r>
            <a:r>
              <a:rPr lang="en-US" altLang="ja-JP" sz="1800" dirty="0"/>
              <a:t>Java</a:t>
            </a:r>
            <a:r>
              <a:rPr lang="ja-JP" altLang="en-US" sz="1800" dirty="0"/>
              <a:t>クラスである。そのインスタンスは表の個別の行に対応する。通常、他のエンティティとの関係を持ち、その関係はオブジェクト</a:t>
            </a:r>
            <a:r>
              <a:rPr lang="en-US" altLang="ja-JP" sz="1800" dirty="0"/>
              <a:t>/</a:t>
            </a:r>
            <a:r>
              <a:rPr lang="ja-JP" altLang="en-US" sz="1800" dirty="0"/>
              <a:t>関係メタデータで表される。オブジェクト</a:t>
            </a:r>
            <a:r>
              <a:rPr lang="en-US" altLang="ja-JP" sz="1800" dirty="0"/>
              <a:t>/</a:t>
            </a:r>
            <a:r>
              <a:rPr lang="ja-JP" altLang="en-US" sz="1800" dirty="0"/>
              <a:t>関係メタデータは、アノテーションを使ってエンティティクラスのソースファイルに直接記述することもできるし、別の</a:t>
            </a:r>
            <a:r>
              <a:rPr lang="en-US" altLang="ja-JP" sz="1800" dirty="0"/>
              <a:t>XML</a:t>
            </a:r>
            <a:r>
              <a:rPr lang="ja-JP" altLang="en-US" sz="1800" dirty="0"/>
              <a:t>ファイルとして記述することもできる。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57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Spring Data JPA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Spring Data JPA </a:t>
            </a:r>
            <a:r>
              <a:rPr lang="ja-JP" altLang="en-US" sz="2000" dirty="0"/>
              <a:t>は、</a:t>
            </a:r>
            <a:r>
              <a:rPr lang="en-US" altLang="ja-JP" sz="2000" dirty="0"/>
              <a:t>Java Persistence API</a:t>
            </a:r>
            <a:r>
              <a:rPr lang="ja-JP" altLang="en-US" sz="2000" dirty="0"/>
              <a:t>（</a:t>
            </a:r>
            <a:r>
              <a:rPr lang="en-US" altLang="ja-JP" sz="2000" dirty="0"/>
              <a:t>JPA</a:t>
            </a:r>
            <a:r>
              <a:rPr lang="ja-JP" altLang="en-US" sz="2000" dirty="0"/>
              <a:t>）のリポジトリサポートを提供します。</a:t>
            </a:r>
            <a:r>
              <a:rPr lang="en-US" altLang="ja-JP" sz="2000" dirty="0"/>
              <a:t>JPA </a:t>
            </a:r>
            <a:r>
              <a:rPr lang="ja-JP" altLang="en-US" sz="2000" dirty="0"/>
              <a:t>データソースにアクセスする必要があるアプリケーションの開発を容易にします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endParaRPr lang="en-US" altLang="ja-JP" sz="1200" dirty="0" smtClean="0"/>
          </a:p>
          <a:p>
            <a:r>
              <a:rPr lang="en-US" altLang="ja-JP" sz="1800" dirty="0"/>
              <a:t>Spring Data </a:t>
            </a:r>
            <a:r>
              <a:rPr lang="ja-JP" altLang="en-US" sz="1800" dirty="0"/>
              <a:t>モジュールへの依存関係の</a:t>
            </a:r>
            <a:r>
              <a:rPr lang="ja-JP" altLang="en-US" sz="1800" dirty="0" smtClean="0"/>
              <a:t>宣言</a:t>
            </a:r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en-US" altLang="ja-JP" sz="1800" dirty="0" smtClean="0"/>
              <a:t>Spring Data JPA</a:t>
            </a:r>
            <a:r>
              <a:rPr lang="ja-JP" altLang="en-US" sz="1800" dirty="0" smtClean="0"/>
              <a:t>は以下のクラスの実装が必要です。</a:t>
            </a:r>
            <a:endParaRPr lang="en-US" altLang="ja-JP" sz="1800" dirty="0" smtClean="0"/>
          </a:p>
          <a:p>
            <a:pPr lvl="1"/>
            <a:r>
              <a:rPr lang="ja-JP" altLang="en-US" sz="1600" dirty="0" smtClean="0"/>
              <a:t>リポジトリ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エンティティ</a:t>
            </a:r>
            <a:endParaRPr lang="en-US" altLang="ja-JP" sz="1600" dirty="0" smtClean="0"/>
          </a:p>
          <a:p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2420888"/>
            <a:ext cx="7704856" cy="1420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&lt;dependencies&gt;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&lt;dependency&gt;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org.springframework.data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artifactId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&gt;spring-data-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artifactId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&lt;/dependency&gt;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&lt;dependencies&gt;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32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Spring Data JPA</a:t>
            </a:r>
            <a:r>
              <a:rPr kumimoji="1" lang="ja-JP" altLang="en-US" sz="2400" dirty="0" smtClean="0"/>
              <a:t>（</a:t>
            </a:r>
            <a:r>
              <a:rPr lang="ja-JP" altLang="en-US" sz="2400" dirty="0" smtClean="0"/>
              <a:t>リポジトリ）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1800" dirty="0"/>
              <a:t>Spring Data </a:t>
            </a:r>
            <a:r>
              <a:rPr lang="ja-JP" altLang="en-US" sz="1800" dirty="0"/>
              <a:t>リポジトリ抽象化の中心的なインターフェースは </a:t>
            </a:r>
            <a:r>
              <a:rPr lang="en-US" altLang="ja-JP" sz="1800" dirty="0"/>
              <a:t>Repository </a:t>
            </a:r>
            <a:r>
              <a:rPr lang="ja-JP" altLang="en-US" sz="1800" dirty="0"/>
              <a:t>です。ドメインクラスと、ドメインクラスの </a:t>
            </a:r>
            <a:r>
              <a:rPr lang="en-US" altLang="ja-JP" sz="1800" dirty="0"/>
              <a:t>ID </a:t>
            </a:r>
            <a:r>
              <a:rPr lang="ja-JP" altLang="en-US" sz="1800" dirty="0"/>
              <a:t>タイプを型引数として管理します。このインターフェースは、主にマーカーインターフェースとして機能し、使用するタイプをキャプチャーし、このインターフェースを継承するインターフェースを発見でき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en-US" altLang="ja-JP" sz="1800" dirty="0" err="1" smtClean="0"/>
              <a:t>CrudRepository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は、管理されているエンティティクラスに洗練された </a:t>
            </a:r>
            <a:r>
              <a:rPr lang="en-US" altLang="ja-JP" sz="1800" dirty="0"/>
              <a:t>CRUD </a:t>
            </a:r>
            <a:r>
              <a:rPr lang="ja-JP" altLang="en-US" sz="1800" dirty="0"/>
              <a:t>機能を提供します。</a:t>
            </a:r>
            <a:endParaRPr kumimoji="1" lang="ja-JP" altLang="en-US" sz="1800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3212976"/>
            <a:ext cx="7704856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&lt;T, ID&gt; extends Repository&lt;T, ID&gt; {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&lt;S extends T&gt; S save(S entity);      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指定されたエンティティを保存します。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Optional&lt;T&gt;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primaryKey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 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指定された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</a:t>
            </a:r>
            <a:r>
              <a:rPr lang="ja-JP" alt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で識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別されるエンティティを返します。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findAll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r>
              <a:rPr lang="ja-JP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すべて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のエンティティを返します。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long count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  <a:r>
              <a:rPr lang="ja-JP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　エンティティ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の数を返します。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void delete(T entity);  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指定されたエンティティを削除します。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existsById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primaryKey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r>
              <a:rPr lang="ja-JP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　指定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された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のエンティティが存在するかどうかを示します。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//  …  more functionality omitted.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62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Spring Data JPA</a:t>
            </a:r>
            <a:r>
              <a:rPr kumimoji="1" lang="ja-JP" altLang="en-US" sz="2400" dirty="0" smtClean="0"/>
              <a:t>（</a:t>
            </a:r>
            <a:r>
              <a:rPr lang="ja-JP" altLang="en-US" sz="2400" dirty="0" smtClean="0"/>
              <a:t>リポジトリ）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1800" dirty="0" err="1" smtClean="0"/>
              <a:t>PagingAndSortingRepository</a:t>
            </a:r>
            <a:endParaRPr lang="en-US" altLang="ja-JP" sz="1800" dirty="0" smtClean="0"/>
          </a:p>
          <a:p>
            <a:pPr lvl="1"/>
            <a:r>
              <a:rPr lang="ja-JP" altLang="en-US" sz="1600" dirty="0"/>
              <a:t>ページ</a:t>
            </a:r>
            <a:r>
              <a:rPr lang="ja-JP" altLang="en-US" sz="1600" dirty="0" smtClean="0"/>
              <a:t>割り付け</a:t>
            </a:r>
            <a:r>
              <a:rPr lang="ja-JP" altLang="en-US" sz="1600" dirty="0"/>
              <a:t>とソートのためのメソッド（</a:t>
            </a:r>
            <a:r>
              <a:rPr lang="en-US" altLang="ja-JP" sz="1600" dirty="0" err="1"/>
              <a:t>CrudRepository</a:t>
            </a:r>
            <a:r>
              <a:rPr lang="ja-JP" altLang="en-US" sz="1600" dirty="0"/>
              <a:t>を拡張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 smtClean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813765" y="1628800"/>
            <a:ext cx="7704856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PagingAndSortingRepository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&lt;T, ID&gt; extends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&lt;T, ID&gt; {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findAll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(Sort sort);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Page&lt;T&gt;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findAll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13765" y="3429000"/>
            <a:ext cx="7704856" cy="936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PagingAndSortingRepository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&lt;User, Long&gt; repository = //  …  get access to a bean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Page&lt;User&gt; users =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repository.findAll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PageRequest.of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(1, 20));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Spring Data JPA</a:t>
            </a:r>
            <a:r>
              <a:rPr kumimoji="1" lang="ja-JP" altLang="en-US" sz="2400" dirty="0" smtClean="0"/>
              <a:t>（</a:t>
            </a:r>
            <a:r>
              <a:rPr lang="ja-JP" altLang="en-US" sz="2400" dirty="0" smtClean="0"/>
              <a:t>リポジトリ）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 err="1" smtClean="0"/>
              <a:t>JpaRepository</a:t>
            </a:r>
            <a:r>
              <a:rPr lang="en-US" altLang="ja-JP" sz="2000" dirty="0" smtClean="0"/>
              <a:t> </a:t>
            </a:r>
          </a:p>
          <a:p>
            <a:pPr lvl="1"/>
            <a:r>
              <a:rPr lang="ja-JP" altLang="en-US" sz="1600" dirty="0" smtClean="0"/>
              <a:t>永続</a:t>
            </a:r>
            <a:r>
              <a:rPr lang="ja-JP" altLang="en-US" sz="1600" dirty="0"/>
              <a:t>コンテキストのフラッシュやレコードの一括削除などの</a:t>
            </a:r>
            <a:r>
              <a:rPr lang="en-US" altLang="ja-JP" sz="1600" dirty="0"/>
              <a:t>JPA</a:t>
            </a:r>
            <a:r>
              <a:rPr lang="ja-JP" altLang="en-US" sz="1600" dirty="0"/>
              <a:t>関連のメソッドをいくつか提供します</a:t>
            </a:r>
            <a:r>
              <a:rPr lang="ja-JP" altLang="en-US" sz="1600" dirty="0" smtClean="0"/>
              <a:t>。（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PagingAndSortingRepository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拡張）</a:t>
            </a:r>
            <a:endParaRPr lang="en-US" altLang="ja-JP" sz="1600" dirty="0"/>
          </a:p>
          <a:p>
            <a:endParaRPr lang="en-US" altLang="ja-JP" sz="2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107423"/>
            <a:ext cx="7704856" cy="2833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&lt;T, ID&gt; extends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PagingAndSortingRepository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&lt;T, ID&gt;,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QueryByExampleExecutor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&lt;T&gt; {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void flush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&lt;S extends T&gt; 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saveAndFlush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 entity);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void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deleteInBatch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&lt;T&gt; entities);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void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deleteAllInBatch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endParaRPr lang="en-US" altLang="ja-JP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T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getOne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 id);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12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kumimoji="1" lang="en-US" altLang="ja-JP" sz="2400" dirty="0" smtClean="0"/>
              <a:t>Spring Data JPA</a:t>
            </a:r>
            <a:r>
              <a:rPr kumimoji="1" lang="ja-JP" altLang="en-US" sz="2400" dirty="0" smtClean="0"/>
              <a:t>（</a:t>
            </a:r>
            <a:r>
              <a:rPr lang="ja-JP" altLang="en-US" sz="2400" dirty="0"/>
              <a:t>エンティティ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@</a:t>
            </a:r>
            <a:r>
              <a:rPr lang="en-US" altLang="ja-JP" sz="2000" dirty="0" smtClean="0"/>
              <a:t>Entity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Entity</a:t>
            </a:r>
            <a:r>
              <a:rPr lang="ja-JP" altLang="en-US" sz="2000" dirty="0"/>
              <a:t>クラスである事を</a:t>
            </a:r>
            <a:r>
              <a:rPr lang="ja-JP" altLang="en-US" sz="2000" dirty="0" smtClean="0"/>
              <a:t>示す</a:t>
            </a:r>
            <a:endParaRPr lang="en-US" altLang="ja-JP" sz="2000" dirty="0" smtClean="0"/>
          </a:p>
          <a:p>
            <a:r>
              <a:rPr lang="en-US" altLang="ja-JP" sz="2000" dirty="0"/>
              <a:t>@</a:t>
            </a:r>
            <a:r>
              <a:rPr lang="en-US" altLang="ja-JP" sz="2000" dirty="0" smtClean="0"/>
              <a:t>Table</a:t>
            </a:r>
            <a:r>
              <a:rPr lang="ja-JP" altLang="en-US" sz="2000" dirty="0"/>
              <a:t>：</a:t>
            </a:r>
            <a:r>
              <a:rPr lang="en-US" altLang="ja-JP" sz="2000" dirty="0" smtClean="0"/>
              <a:t>name</a:t>
            </a:r>
            <a:r>
              <a:rPr lang="ja-JP" altLang="en-US" sz="2000" dirty="0"/>
              <a:t>は</a:t>
            </a:r>
            <a:r>
              <a:rPr lang="en-US" altLang="ja-JP" sz="2000" dirty="0"/>
              <a:t>DB</a:t>
            </a:r>
            <a:r>
              <a:rPr lang="ja-JP" altLang="en-US" sz="2000" dirty="0"/>
              <a:t>のテーブルの</a:t>
            </a:r>
            <a:r>
              <a:rPr lang="ja-JP" altLang="en-US" sz="2000" dirty="0" smtClean="0"/>
              <a:t>名前</a:t>
            </a:r>
            <a:endParaRPr lang="en-US" altLang="ja-JP" sz="2000" dirty="0" smtClean="0"/>
          </a:p>
          <a:p>
            <a:r>
              <a:rPr lang="en-US" altLang="ja-JP" sz="2000" dirty="0"/>
              <a:t>@</a:t>
            </a:r>
            <a:r>
              <a:rPr lang="en-US" altLang="ja-JP" sz="2000" dirty="0" smtClean="0"/>
              <a:t>Id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PRIMARY </a:t>
            </a:r>
            <a:r>
              <a:rPr lang="en-US" altLang="ja-JP" sz="2000" dirty="0"/>
              <a:t>KEY </a:t>
            </a:r>
            <a:r>
              <a:rPr lang="ja-JP" altLang="en-US" sz="2000" dirty="0"/>
              <a:t>の付いているカラムに</a:t>
            </a:r>
            <a:r>
              <a:rPr lang="en-US" altLang="ja-JP" sz="2000" dirty="0"/>
              <a:t>@Id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付ける</a:t>
            </a:r>
            <a:endParaRPr lang="en-US" altLang="ja-JP" sz="2000" dirty="0" smtClean="0"/>
          </a:p>
          <a:p>
            <a:r>
              <a:rPr lang="en-US" altLang="ja-JP" sz="2000" dirty="0"/>
              <a:t>@</a:t>
            </a:r>
            <a:r>
              <a:rPr lang="en-US" altLang="ja-JP" sz="2000" dirty="0" smtClean="0"/>
              <a:t>Column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Mapping</a:t>
            </a:r>
            <a:r>
              <a:rPr lang="ja-JP" altLang="en-US" sz="2000" dirty="0"/>
              <a:t>させるカラム名を指定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19572" y="2492896"/>
            <a:ext cx="7704856" cy="41044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Entity.class</a:t>
            </a:r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javax.persistence.Column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javax.persistence.Entity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javax.persistence.Id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javax.persistence.Table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//Entity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クラス 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DB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@Entity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@Table(name = "player")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class Player {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@Id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@Column(name = "id")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private Integer id;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@Column(name = "name")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private String name;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@Column(name = "nationality")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private String nationality;</a:t>
            </a:r>
          </a:p>
          <a:p>
            <a:endParaRPr lang="en-US" altLang="ja-JP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</a:t>
            </a:r>
            <a:r>
              <a:rPr lang="ja-JP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Getter Setter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5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ja-JP" altLang="en-US" sz="2400" dirty="0"/>
              <a:t>クエリー実装方法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2000" dirty="0"/>
              <a:t>Spring Data JPA </a:t>
            </a:r>
            <a:r>
              <a:rPr lang="ja-JP" altLang="en-US" sz="2000" dirty="0"/>
              <a:t>では </a:t>
            </a:r>
            <a:r>
              <a:rPr lang="en-US" altLang="ja-JP" sz="2000" dirty="0"/>
              <a:t>Repository</a:t>
            </a:r>
            <a:r>
              <a:rPr lang="ja-JP" altLang="en-US" sz="2000" dirty="0"/>
              <a:t>インターフェイスにメソッドを定義することでクエリーが作成される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r>
              <a:rPr lang="en-US" altLang="ja-JP" sz="2000" dirty="0"/>
              <a:t>Repository</a:t>
            </a:r>
            <a:r>
              <a:rPr lang="ja-JP" altLang="en-US" sz="2000" dirty="0"/>
              <a:t>のスーパーインターフェイスには以下が用意されている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lvl="1"/>
            <a:r>
              <a:rPr lang="en-US" altLang="ja-JP" sz="1800" dirty="0" err="1" smtClean="0"/>
              <a:t>org.springframework.data.repository.CrudRepository</a:t>
            </a:r>
            <a:endParaRPr lang="en-US" altLang="ja-JP" sz="1800" dirty="0" smtClean="0"/>
          </a:p>
          <a:p>
            <a:pPr lvl="2"/>
            <a:r>
              <a:rPr lang="en-US" altLang="ja-JP" sz="1800" dirty="0" err="1" smtClean="0"/>
              <a:t>org.springframework.data.repository.PagingAndSortingRepository</a:t>
            </a:r>
            <a:endParaRPr lang="en-US" altLang="ja-JP" sz="1800" dirty="0" smtClean="0"/>
          </a:p>
          <a:p>
            <a:pPr lvl="3"/>
            <a:r>
              <a:rPr lang="en-US" altLang="ja-JP" sz="1800" dirty="0" err="1" smtClean="0"/>
              <a:t>org.springframework.data.jpa.repository.JpaRepository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org.springframework.data.jpa.repository.JpaSpecificationExecutor</a:t>
            </a:r>
          </a:p>
          <a:p>
            <a:r>
              <a:rPr lang="en-US" altLang="ja-JP" sz="1800" dirty="0" err="1"/>
              <a:t>JpaRepository</a:t>
            </a:r>
            <a:r>
              <a:rPr lang="ja-JP" altLang="en-US" sz="1800" dirty="0" err="1"/>
              <a:t>には</a:t>
            </a:r>
            <a:r>
              <a:rPr lang="ja-JP" altLang="en-US" sz="1800" dirty="0"/>
              <a:t>標準的な</a:t>
            </a:r>
            <a:r>
              <a:rPr lang="en-US" altLang="ja-JP" sz="1800" dirty="0"/>
              <a:t>CRUD</a:t>
            </a:r>
            <a:r>
              <a:rPr lang="ja-JP" altLang="en-US" sz="1800" dirty="0"/>
              <a:t>操作を行うメソッドが用意されている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lvl="1"/>
            <a:r>
              <a:rPr lang="ja-JP" altLang="en-US" sz="1400" dirty="0" smtClean="0"/>
              <a:t>通常</a:t>
            </a:r>
            <a:r>
              <a:rPr lang="ja-JP" altLang="en-US" sz="1400" dirty="0"/>
              <a:t>は</a:t>
            </a:r>
            <a:r>
              <a:rPr lang="en-US" altLang="ja-JP" sz="1400" dirty="0" err="1"/>
              <a:t>JpaRepository</a:t>
            </a:r>
            <a:r>
              <a:rPr lang="ja-JP" altLang="en-US" sz="1400" dirty="0" err="1"/>
              <a:t>だけ</a:t>
            </a:r>
            <a:r>
              <a:rPr lang="ja-JP" altLang="en-US" sz="1400" dirty="0"/>
              <a:t>使用すれば良いが、後述の</a:t>
            </a:r>
            <a:r>
              <a:rPr lang="en-US" altLang="ja-JP" sz="1400" dirty="0"/>
              <a:t>Specification</a:t>
            </a:r>
            <a:r>
              <a:rPr lang="ja-JP" altLang="en-US" sz="1400" dirty="0"/>
              <a:t>を使用する場合は</a:t>
            </a:r>
            <a:r>
              <a:rPr lang="en-US" altLang="ja-JP" sz="1400" dirty="0" err="1"/>
              <a:t>JpaSpecificationExecutor</a:t>
            </a:r>
            <a:r>
              <a:rPr lang="ja-JP" altLang="en-US" sz="1400" dirty="0"/>
              <a:t>も併用する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r>
              <a:rPr lang="ja-JP" altLang="en-US" sz="1800" dirty="0"/>
              <a:t>標準のメソッド以外のクエリーを作るには、</a:t>
            </a:r>
            <a:r>
              <a:rPr lang="en-US" altLang="ja-JP" sz="1800" dirty="0"/>
              <a:t>Repository</a:t>
            </a:r>
            <a:r>
              <a:rPr lang="ja-JP" altLang="en-US" sz="1800" dirty="0"/>
              <a:t>インターフェイスにクエリーメソッドを追加する</a:t>
            </a:r>
            <a:r>
              <a:rPr lang="ja-JP" altLang="en-US" sz="1800" dirty="0" smtClean="0"/>
              <a:t>。クエリーメソッド</a:t>
            </a:r>
            <a:r>
              <a:rPr lang="ja-JP" altLang="en-US" sz="1800" dirty="0"/>
              <a:t>の実装方法は以下の通り</a:t>
            </a:r>
            <a:r>
              <a:rPr lang="ja-JP" altLang="en-US" sz="1800" dirty="0" smtClean="0"/>
              <a:t>。</a:t>
            </a:r>
            <a:endParaRPr lang="ja-JP" altLang="en-US" sz="1800" dirty="0"/>
          </a:p>
          <a:p>
            <a:pPr lvl="1"/>
            <a:r>
              <a:rPr lang="ja-JP" altLang="en-US" sz="1400" dirty="0"/>
              <a:t>命名規約に従ったメソッド名での自動実装</a:t>
            </a:r>
          </a:p>
          <a:p>
            <a:pPr lvl="1"/>
            <a:r>
              <a:rPr lang="en-US" altLang="ja-JP" sz="1400" dirty="0"/>
              <a:t>@Query</a:t>
            </a:r>
            <a:r>
              <a:rPr lang="ja-JP" altLang="en-US" sz="1400" dirty="0"/>
              <a:t>アノテーションでのクエリー指定</a:t>
            </a:r>
          </a:p>
          <a:p>
            <a:pPr lvl="1"/>
            <a:r>
              <a:rPr lang="ja-JP" altLang="en-US" sz="1400" dirty="0"/>
              <a:t>リポジトリ実装クラスでクエリーを実装する</a:t>
            </a:r>
          </a:p>
          <a:p>
            <a:pPr lvl="1"/>
            <a:r>
              <a:rPr lang="en-US" altLang="ja-JP" sz="1400" dirty="0"/>
              <a:t>Specification</a:t>
            </a:r>
            <a:r>
              <a:rPr lang="ja-JP" altLang="en-US" sz="1400" dirty="0" err="1"/>
              <a:t>での</a:t>
            </a:r>
            <a:r>
              <a:rPr lang="ja-JP" altLang="en-US" sz="1400" dirty="0"/>
              <a:t>実装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827584" y="1628800"/>
            <a:ext cx="77048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extends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JpaRepository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&lt;User, Long&gt;,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JpaSpecificationExecutor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&lt;User&gt; {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User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findByName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name);</a:t>
            </a:r>
          </a:p>
          <a:p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public User </a:t>
            </a:r>
            <a:r>
              <a:rPr lang="en-US" altLang="ja-JP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findByEmail</a:t>
            </a:r>
            <a:r>
              <a:rPr lang="en-US" altLang="ja-JP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(String email</a:t>
            </a:r>
            <a:r>
              <a:rPr lang="en-US" altLang="ja-JP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  }</a:t>
            </a:r>
            <a:endParaRPr kumimoji="1" lang="ja-JP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08719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rgbClr val="FF0000"/>
          </a:solidFill>
        </a:ln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kumimoji="1" sz="1200" b="0" cap="none" spc="0" dirty="0">
            <a:ln w="0"/>
            <a:solidFill>
              <a:srgbClr val="FF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19065</TotalTime>
  <Words>1592</Words>
  <Application>Microsoft Office PowerPoint</Application>
  <PresentationFormat>画面に合わせる (4:3)</PresentationFormat>
  <Paragraphs>304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HG丸ｺﾞｼｯｸM-PRO</vt:lpstr>
      <vt:lpstr>ＭＳ Ｐゴシック</vt:lpstr>
      <vt:lpstr>ＭＳ Ｐ明朝</vt:lpstr>
      <vt:lpstr>メイリオ</vt:lpstr>
      <vt:lpstr>游ゴシック</vt:lpstr>
      <vt:lpstr>Arial</vt:lpstr>
      <vt:lpstr>Arial Black</vt:lpstr>
      <vt:lpstr>Segoe UI</vt:lpstr>
      <vt:lpstr>Times New Roman</vt:lpstr>
      <vt:lpstr>Wingdings</vt:lpstr>
      <vt:lpstr>Pixel</vt:lpstr>
      <vt:lpstr>Ｓｐｒｉｎｇ開発レッスン③</vt:lpstr>
      <vt:lpstr>目次</vt:lpstr>
      <vt:lpstr>JPAとは</vt:lpstr>
      <vt:lpstr>Spring Data JPA</vt:lpstr>
      <vt:lpstr>Spring Data JPA（リポジトリ）</vt:lpstr>
      <vt:lpstr>Spring Data JPA（リポジトリ）</vt:lpstr>
      <vt:lpstr>Spring Data JPA（リポジトリ）</vt:lpstr>
      <vt:lpstr>Spring Data JPA（エンティティ）</vt:lpstr>
      <vt:lpstr>クエリー実装方法</vt:lpstr>
      <vt:lpstr>クエリー実装方法</vt:lpstr>
      <vt:lpstr>PowerPoint プレゼンテーション</vt:lpstr>
      <vt:lpstr>クエリー実装方法</vt:lpstr>
      <vt:lpstr>クエリー実装方法</vt:lpstr>
      <vt:lpstr>クエリー実装方法</vt:lpstr>
      <vt:lpstr>クエリー実装方法</vt:lpstr>
      <vt:lpstr>コンフィグ設定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フロントシステム</dc:title>
  <dc:creator>CA20079</dc:creator>
  <cp:lastModifiedBy>劉　釗</cp:lastModifiedBy>
  <cp:revision>859</cp:revision>
  <dcterms:created xsi:type="dcterms:W3CDTF">2008-09-10T09:21:12Z</dcterms:created>
  <dcterms:modified xsi:type="dcterms:W3CDTF">2020-06-23T07:03:16Z</dcterms:modified>
</cp:coreProperties>
</file>