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5" r:id="rId2"/>
    <p:sldId id="287" r:id="rId3"/>
    <p:sldId id="286" r:id="rId4"/>
    <p:sldId id="283" r:id="rId5"/>
    <p:sldId id="261" r:id="rId6"/>
    <p:sldId id="262" r:id="rId7"/>
    <p:sldId id="263" r:id="rId8"/>
    <p:sldId id="264" r:id="rId9"/>
    <p:sldId id="297" r:id="rId10"/>
    <p:sldId id="270" r:id="rId11"/>
    <p:sldId id="296" r:id="rId12"/>
    <p:sldId id="274" r:id="rId13"/>
    <p:sldId id="290" r:id="rId14"/>
    <p:sldId id="288" r:id="rId15"/>
    <p:sldId id="293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6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B95DE-08ED-43D4-958B-B4B0B4A0EEE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A4CEA-C9A5-4179-BC83-4ED94C4E0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A4CEA-C9A5-4179-BC83-4ED94C4E06A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7398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2668429"/>
                <a:gd name="connsiteY0" fmla="*/ 1165539 h 1165539"/>
                <a:gd name="connsiteX1" fmla="*/ 1155859 w 2668429"/>
                <a:gd name="connsiteY1" fmla="*/ 0 h 1165539"/>
                <a:gd name="connsiteX2" fmla="*/ 2668429 w 2668429"/>
                <a:gd name="connsiteY2" fmla="*/ 346575 h 1165539"/>
                <a:gd name="connsiteX3" fmla="*/ 0 w 2668429"/>
                <a:gd name="connsiteY3" fmla="*/ 1165539 h 11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3633787"/>
                <a:gd name="connsiteY0" fmla="*/ 716280 h 1357607"/>
                <a:gd name="connsiteX1" fmla="*/ 3633787 w 3633787"/>
                <a:gd name="connsiteY1" fmla="*/ 0 h 1357607"/>
                <a:gd name="connsiteX2" fmla="*/ 967740 w 3633787"/>
                <a:gd name="connsiteY2" fmla="*/ 1357607 h 1357607"/>
                <a:gd name="connsiteX3" fmla="*/ 0 w 3633787"/>
                <a:gd name="connsiteY3" fmla="*/ 716280 h 135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529262"/>
                <a:gd name="connsiteY0" fmla="*/ 0 h 720562"/>
                <a:gd name="connsiteX1" fmla="*/ 5529262 w 5529262"/>
                <a:gd name="connsiteY1" fmla="*/ 12678 h 720562"/>
                <a:gd name="connsiteX2" fmla="*/ 1920240 w 5529262"/>
                <a:gd name="connsiteY2" fmla="*/ 720562 h 720562"/>
                <a:gd name="connsiteX3" fmla="*/ 0 w 5529262"/>
                <a:gd name="connsiteY3" fmla="*/ 0 h 720562"/>
                <a:gd name="connsiteX0" fmla="*/ 0 w 5524500"/>
                <a:gd name="connsiteY0" fmla="*/ 0 h 720562"/>
                <a:gd name="connsiteX1" fmla="*/ 5524500 w 5524500"/>
                <a:gd name="connsiteY1" fmla="*/ 8716 h 720562"/>
                <a:gd name="connsiteX2" fmla="*/ 1920240 w 5524500"/>
                <a:gd name="connsiteY2" fmla="*/ 720562 h 720562"/>
                <a:gd name="connsiteX3" fmla="*/ 0 w 5524500"/>
                <a:gd name="connsiteY3" fmla="*/ 0 h 720562"/>
                <a:gd name="connsiteX0" fmla="*/ 0 w 5529263"/>
                <a:gd name="connsiteY0" fmla="*/ 0 h 720562"/>
                <a:gd name="connsiteX1" fmla="*/ 5529263 w 5529263"/>
                <a:gd name="connsiteY1" fmla="*/ 8716 h 720562"/>
                <a:gd name="connsiteX2" fmla="*/ 1920240 w 5529263"/>
                <a:gd name="connsiteY2" fmla="*/ 720562 h 720562"/>
                <a:gd name="connsiteX3" fmla="*/ 0 w 5529263"/>
                <a:gd name="connsiteY3" fmla="*/ 0 h 7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310890"/>
                <a:gd name="connsiteY0" fmla="*/ 0 h 1750611"/>
                <a:gd name="connsiteX1" fmla="*/ 3310890 w 3310890"/>
                <a:gd name="connsiteY1" fmla="*/ 728959 h 1750611"/>
                <a:gd name="connsiteX2" fmla="*/ 0 w 3310890"/>
                <a:gd name="connsiteY2" fmla="*/ 1750611 h 1750611"/>
                <a:gd name="connsiteX3" fmla="*/ 1356360 w 3310890"/>
                <a:gd name="connsiteY3" fmla="*/ 0 h 1750611"/>
                <a:gd name="connsiteX0" fmla="*/ 1356360 w 3257550"/>
                <a:gd name="connsiteY0" fmla="*/ 0 h 1750611"/>
                <a:gd name="connsiteX1" fmla="*/ 3257550 w 3257550"/>
                <a:gd name="connsiteY1" fmla="*/ 703604 h 1750611"/>
                <a:gd name="connsiteX2" fmla="*/ 0 w 3257550"/>
                <a:gd name="connsiteY2" fmla="*/ 1750611 h 1750611"/>
                <a:gd name="connsiteX3" fmla="*/ 1356360 w 3257550"/>
                <a:gd name="connsiteY3" fmla="*/ 0 h 17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  <a:gd name="connsiteX0" fmla="*/ 0 w 1619250"/>
                <a:gd name="connsiteY0" fmla="*/ 779666 h 2989837"/>
                <a:gd name="connsiteX1" fmla="*/ 1619250 w 1619250"/>
                <a:gd name="connsiteY1" fmla="*/ 0 h 2989837"/>
                <a:gd name="connsiteX2" fmla="*/ 567690 w 1619250"/>
                <a:gd name="connsiteY2" fmla="*/ 2989837 h 2989837"/>
                <a:gd name="connsiteX3" fmla="*/ 0 w 1619250"/>
                <a:gd name="connsiteY3" fmla="*/ 779666 h 2989837"/>
                <a:gd name="connsiteX0" fmla="*/ 0 w 2110740"/>
                <a:gd name="connsiteY0" fmla="*/ 779666 h 2181645"/>
                <a:gd name="connsiteX1" fmla="*/ 1619250 w 2110740"/>
                <a:gd name="connsiteY1" fmla="*/ 0 h 2181645"/>
                <a:gd name="connsiteX2" fmla="*/ 2110740 w 2110740"/>
                <a:gd name="connsiteY2" fmla="*/ 2181645 h 2181645"/>
                <a:gd name="connsiteX3" fmla="*/ 0 w 2110740"/>
                <a:gd name="connsiteY3" fmla="*/ 779666 h 2181645"/>
                <a:gd name="connsiteX0" fmla="*/ 0 w 2110740"/>
                <a:gd name="connsiteY0" fmla="*/ 858901 h 2260880"/>
                <a:gd name="connsiteX1" fmla="*/ 1600200 w 2110740"/>
                <a:gd name="connsiteY1" fmla="*/ 0 h 2260880"/>
                <a:gd name="connsiteX2" fmla="*/ 2110740 w 2110740"/>
                <a:gd name="connsiteY2" fmla="*/ 2260880 h 2260880"/>
                <a:gd name="connsiteX3" fmla="*/ 0 w 2110740"/>
                <a:gd name="connsiteY3" fmla="*/ 858901 h 2260880"/>
                <a:gd name="connsiteX0" fmla="*/ 0 w 529590"/>
                <a:gd name="connsiteY0" fmla="*/ 1841409 h 2260880"/>
                <a:gd name="connsiteX1" fmla="*/ 19050 w 529590"/>
                <a:gd name="connsiteY1" fmla="*/ 0 h 2260880"/>
                <a:gd name="connsiteX2" fmla="*/ 529590 w 529590"/>
                <a:gd name="connsiteY2" fmla="*/ 2260880 h 2260880"/>
                <a:gd name="connsiteX3" fmla="*/ 0 w 529590"/>
                <a:gd name="connsiteY3" fmla="*/ 1841409 h 2260880"/>
                <a:gd name="connsiteX0" fmla="*/ 0 w 553402"/>
                <a:gd name="connsiteY0" fmla="*/ 1841409 h 2201455"/>
                <a:gd name="connsiteX1" fmla="*/ 19050 w 553402"/>
                <a:gd name="connsiteY1" fmla="*/ 0 h 2201455"/>
                <a:gd name="connsiteX2" fmla="*/ 553402 w 553402"/>
                <a:gd name="connsiteY2" fmla="*/ 2201455 h 2201455"/>
                <a:gd name="connsiteX3" fmla="*/ 0 w 553402"/>
                <a:gd name="connsiteY3" fmla="*/ 1841409 h 22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747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4389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4209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972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445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975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0269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3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xmlns="" val="55352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49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7238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>
              <a:spLocks/>
            </p:cNvSpPr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78538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934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2" r:id="rId4"/>
    <p:sldLayoutId id="2147483671" r:id="rId5"/>
    <p:sldLayoutId id="2147483670" r:id="rId6"/>
    <p:sldLayoutId id="2147483673" r:id="rId7"/>
    <p:sldLayoutId id="2147483660" r:id="rId8"/>
    <p:sldLayoutId id="2147483662" r:id="rId9"/>
    <p:sldLayoutId id="2147483661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4559" y="2261200"/>
            <a:ext cx="81311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   自学考试毕业设计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           启 动 会</a:t>
            </a:r>
            <a:endParaRPr lang="en-US" altLang="zh-CN" sz="6000" b="1" dirty="0" smtClean="0"/>
          </a:p>
          <a:p>
            <a:r>
              <a:rPr lang="en-US" altLang="zh-CN" sz="6000" b="1" dirty="0" smtClean="0"/>
              <a:t>          </a:t>
            </a:r>
          </a:p>
          <a:p>
            <a:r>
              <a:rPr lang="en-US" altLang="zh-CN" sz="6000" b="1" dirty="0" smtClean="0"/>
              <a:t>          </a:t>
            </a:r>
            <a:r>
              <a:rPr lang="en-US" altLang="zh-CN" sz="3600" b="1" dirty="0" smtClean="0"/>
              <a:t>2018</a:t>
            </a:r>
            <a:r>
              <a:rPr lang="zh-CN" altLang="en-US" sz="3600" b="1" dirty="0" smtClean="0"/>
              <a:t>年</a:t>
            </a:r>
            <a:r>
              <a:rPr lang="en-US" altLang="zh-CN" sz="3600" b="1" dirty="0" smtClean="0"/>
              <a:t>12</a:t>
            </a:r>
            <a:r>
              <a:rPr lang="zh-CN" altLang="en-US" sz="3600" b="1" dirty="0" smtClean="0"/>
              <a:t>月</a:t>
            </a:r>
            <a:r>
              <a:rPr lang="en-US" altLang="zh-CN" sz="3600" b="1" dirty="0" smtClean="0"/>
              <a:t>21</a:t>
            </a:r>
            <a:r>
              <a:rPr lang="zh-CN" altLang="en-US" sz="3600" b="1" dirty="0" smtClean="0"/>
              <a:t>日</a:t>
            </a:r>
            <a:endParaRPr lang="en-US" altLang="zh-CN" sz="3600" b="1" dirty="0" smtClean="0"/>
          </a:p>
        </p:txBody>
      </p:sp>
      <p:pic>
        <p:nvPicPr>
          <p:cNvPr id="8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F:\工作2014\北邮网络教育学院VI\VI设计\PPT摸版\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2853"/>
            <a:ext cx="4178105" cy="101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8661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3</a:t>
            </a:r>
            <a:endParaRPr lang="zh-CN" altLang="en-US" sz="7200" b="1" dirty="0"/>
          </a:p>
        </p:txBody>
      </p:sp>
      <p:sp>
        <p:nvSpPr>
          <p:cNvPr id="6" name="燕尾形 5"/>
          <p:cNvSpPr/>
          <p:nvPr/>
        </p:nvSpPr>
        <p:spPr>
          <a:xfrm>
            <a:off x="1233310" y="3454884"/>
            <a:ext cx="2224363" cy="216024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99452" y="3454884"/>
            <a:ext cx="2224363" cy="216024"/>
          </a:xfrm>
          <a:prstGeom prst="chevron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185844" y="3454884"/>
            <a:ext cx="2224363" cy="216024"/>
          </a:xfrm>
          <a:prstGeom prst="chevron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8672237" y="3454884"/>
            <a:ext cx="2224363" cy="216024"/>
          </a:xfrm>
          <a:prstGeom prst="chevron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3310" y="1781076"/>
            <a:ext cx="198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××</a:t>
            </a:r>
            <a:r>
              <a:rPr lang="zh-CN" altLang="en-US" b="1" dirty="0">
                <a:solidFill>
                  <a:schemeClr val="accent1"/>
                </a:solidFill>
              </a:rPr>
              <a:t>项目</a:t>
            </a:r>
            <a:r>
              <a:rPr lang="zh-CN" altLang="en-US" b="1" dirty="0" smtClean="0">
                <a:solidFill>
                  <a:schemeClr val="accent1"/>
                </a:solidFill>
              </a:rPr>
              <a:t>背景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6185845" y="1781076"/>
            <a:ext cx="222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en-US" altLang="zh-CN" b="1" dirty="0">
                <a:solidFill>
                  <a:schemeClr val="accent3"/>
                </a:solidFill>
              </a:rPr>
              <a:t> ××</a:t>
            </a:r>
            <a:r>
              <a:rPr lang="zh-CN" altLang="en-US" b="1" dirty="0">
                <a:solidFill>
                  <a:schemeClr val="accent3"/>
                </a:solidFill>
              </a:rPr>
              <a:t>管理的具体内容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8662099" y="3733332"/>
            <a:ext cx="19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en-US" altLang="zh-CN" b="1" dirty="0">
                <a:solidFill>
                  <a:schemeClr val="accent4"/>
                </a:solidFill>
              </a:rPr>
              <a:t>××</a:t>
            </a:r>
            <a:r>
              <a:rPr lang="zh-CN" altLang="en-US" b="1" dirty="0">
                <a:solidFill>
                  <a:schemeClr val="accent4"/>
                </a:solidFill>
              </a:rPr>
              <a:t>管理的</a:t>
            </a:r>
            <a:r>
              <a:rPr lang="zh-CN" altLang="en-US" b="1" dirty="0" smtClean="0">
                <a:solidFill>
                  <a:schemeClr val="accent4"/>
                </a:solidFill>
              </a:rPr>
              <a:t>效果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3699452" y="3733332"/>
            <a:ext cx="198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 ××</a:t>
            </a:r>
            <a:r>
              <a:rPr lang="zh-CN" altLang="en-US" b="1" dirty="0">
                <a:solidFill>
                  <a:schemeClr val="accent2"/>
                </a:solidFill>
              </a:rPr>
              <a:t>项目的概况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608709" y="3670908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</a:ln>
          <a:effectLst/>
        </p:spPr>
      </p:cxnSp>
      <p:cxnSp>
        <p:nvCxnSpPr>
          <p:cNvPr id="19" name="直接连接符 18"/>
          <p:cNvCxnSpPr/>
          <p:nvPr/>
        </p:nvCxnSpPr>
        <p:spPr>
          <a:xfrm>
            <a:off x="8169791" y="2272443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</a:ln>
          <a:effectLst/>
        </p:spPr>
      </p:cxnSp>
      <p:cxnSp>
        <p:nvCxnSpPr>
          <p:cNvPr id="20" name="直接连接符 19"/>
          <p:cNvCxnSpPr/>
          <p:nvPr/>
        </p:nvCxnSpPr>
        <p:spPr>
          <a:xfrm>
            <a:off x="5678257" y="3670908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/>
        </p:nvCxnSpPr>
        <p:spPr>
          <a:xfrm>
            <a:off x="3215894" y="2214264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2885470" y="367618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01440" y="28939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71250" y="37383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319703" y="282495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2894" y="2081248"/>
            <a:ext cx="2222999" cy="102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介绍项目的来源以及企业简介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30000"/>
              </a:lnSpc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53089" y="4063507"/>
            <a:ext cx="2286893" cy="102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该项目的整体情况介绍以及项目目标要求。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30000"/>
              </a:lnSpc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55843" y="4063507"/>
            <a:ext cx="2286893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××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管理为项目的执行带来的影响</a:t>
            </a:r>
          </a:p>
        </p:txBody>
      </p:sp>
      <p:sp>
        <p:nvSpPr>
          <p:cNvPr id="30" name="矩形 29"/>
          <p:cNvSpPr/>
          <p:nvPr/>
        </p:nvSpPr>
        <p:spPr>
          <a:xfrm>
            <a:off x="974076" y="907845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毕设的写作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38789" y="535786"/>
            <a:ext cx="58699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第三章 </a:t>
            </a:r>
            <a:r>
              <a:rPr lang="en-US" altLang="zh-CN" sz="2000" b="1" dirty="0" smtClean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公司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管理的现状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分析 </a:t>
            </a:r>
            <a:endParaRPr lang="en-US" altLang="zh-CN" sz="2000" b="1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6896" y="4118079"/>
            <a:ext cx="2469810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/>
              <a:t>以项目活动时间管理，需要结合时间管理的内容，介绍活动的分解与界定、活动的排序、结合资源对项目工期的估算、项目的工期计划、对项目进度的控制和优化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313871" y="2277212"/>
            <a:ext cx="168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结合第二章的理论阐述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部分。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一定要有图表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呈现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801686" y="4960393"/>
            <a:ext cx="2255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要求分析是否缩减了项目工期、成本、</a:t>
            </a:r>
            <a:r>
              <a:rPr lang="zh-CN" altLang="zh-CN" sz="1400" dirty="0" smtClean="0"/>
              <a:t>风险</a:t>
            </a:r>
            <a:r>
              <a:rPr lang="zh-CN" altLang="en-US" sz="1400" dirty="0" smtClean="0"/>
              <a:t>，改善项目质量</a:t>
            </a:r>
            <a:r>
              <a:rPr lang="zh-CN" altLang="zh-CN" sz="1400" dirty="0" smtClean="0"/>
              <a:t>等</a:t>
            </a:r>
            <a:r>
              <a:rPr lang="zh-CN" altLang="zh-CN" sz="1400" dirty="0"/>
              <a:t>以及在管理中存在哪些问题</a:t>
            </a:r>
            <a:r>
              <a:rPr lang="zh-CN" altLang="zh-CN" sz="1400" dirty="0" smtClean="0"/>
              <a:t>。</a:t>
            </a:r>
            <a:endParaRPr lang="zh-CN" altLang="en-US" dirty="0"/>
          </a:p>
        </p:txBody>
      </p:sp>
      <p:pic>
        <p:nvPicPr>
          <p:cNvPr id="31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文本框 34"/>
          <p:cNvSpPr txBox="1"/>
          <p:nvPr/>
        </p:nvSpPr>
        <p:spPr>
          <a:xfrm>
            <a:off x="1364303" y="234848"/>
            <a:ext cx="280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项目实施与控制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04962" y="3760917"/>
            <a:ext cx="5625783" cy="21659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b="1" dirty="0" smtClean="0"/>
              <a:t>注意：</a:t>
            </a:r>
            <a:endParaRPr lang="en-US" altLang="zh-CN" b="1" dirty="0" smtClean="0"/>
          </a:p>
          <a:p>
            <a:pPr algn="just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）写时间管理或进度管理的，一定要给出单双代号网络图，给出关键路径。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）写成本管理的一定要有数据计算。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）写质量管理的，一定要给出</a:t>
            </a:r>
            <a:r>
              <a:rPr lang="en-US" altLang="zh-CN" dirty="0" smtClean="0"/>
              <a:t>PDCA</a:t>
            </a:r>
            <a:r>
              <a:rPr lang="zh-CN" altLang="en-US" dirty="0" smtClean="0"/>
              <a:t>的循环过程。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）写风险管理的，一定要有风险识别和应对。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40792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22" grpId="0"/>
      <p:bldP spid="23" grpId="0"/>
      <p:bldP spid="24" grpId="0"/>
      <p:bldP spid="25" grpId="0"/>
      <p:bldP spid="26" grpId="0"/>
      <p:bldP spid="32" grpId="0"/>
      <p:bldP spid="33" grpId="0"/>
      <p:bldP spid="14" grpId="0"/>
      <p:bldP spid="15" grpId="0"/>
      <p:bldP spid="16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27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</a:t>
            </a:r>
            <a:r>
              <a:rPr lang="zh-CN" altLang="en-US" sz="2800" dirty="0"/>
              <a:t>实施</a:t>
            </a:r>
            <a:r>
              <a:rPr lang="zh-CN" altLang="en-US" sz="2800" dirty="0" smtClean="0"/>
              <a:t>与控制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3300330" y="2310993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294022" y="2310993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231453" y="2310993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309547" y="2310993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07861" y="1414398"/>
            <a:ext cx="1672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第二章  </a:t>
            </a:r>
            <a:r>
              <a:rPr lang="en-US" altLang="zh-CN" b="1" dirty="0">
                <a:solidFill>
                  <a:schemeClr val="accent1"/>
                </a:solidFill>
              </a:rPr>
              <a:t>××</a:t>
            </a:r>
            <a:r>
              <a:rPr lang="zh-CN" altLang="en-US" b="1" dirty="0">
                <a:solidFill>
                  <a:schemeClr val="accent1"/>
                </a:solidFill>
              </a:rPr>
              <a:t>管理概述</a:t>
            </a:r>
            <a:endParaRPr lang="en-US" altLang="zh-CN" b="1" dirty="0" smtClean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24200" y="2697854"/>
            <a:ext cx="18083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b="1" dirty="0" smtClean="0"/>
              <a:t>理论部分</a:t>
            </a:r>
            <a:endParaRPr lang="en-US" altLang="zh-CN" sz="1200" b="1" dirty="0" smtClean="0"/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主要</a:t>
            </a:r>
            <a:r>
              <a:rPr lang="zh-CN" altLang="en-US" sz="1200" dirty="0" smtClean="0">
                <a:latin typeface="+mj-ea"/>
              </a:rPr>
              <a:t>是让学生结合所学的</a:t>
            </a:r>
            <a:r>
              <a:rPr lang="en-US" altLang="zh-CN" sz="1200" dirty="0" smtClean="0">
                <a:latin typeface="+mj-ea"/>
              </a:rPr>
              <a:t>XX</a:t>
            </a:r>
            <a:r>
              <a:rPr lang="zh-CN" altLang="en-US" sz="1200" dirty="0" smtClean="0">
                <a:latin typeface="+mj-ea"/>
              </a:rPr>
              <a:t>管理理论，简要</a:t>
            </a:r>
            <a:r>
              <a:rPr lang="zh-CN" altLang="en-US" sz="1200" dirty="0">
                <a:latin typeface="+mj-ea"/>
              </a:rPr>
              <a:t>阐述相关</a:t>
            </a:r>
            <a:r>
              <a:rPr lang="zh-CN" altLang="en-US" sz="1200" dirty="0" smtClean="0">
                <a:latin typeface="+mj-ea"/>
              </a:rPr>
              <a:t>内容，只介绍论文分析中所用到的</a:t>
            </a:r>
            <a:r>
              <a:rPr lang="zh-CN" altLang="en-US" sz="1200" dirty="0">
                <a:latin typeface="+mj-ea"/>
              </a:rPr>
              <a:t>相关知识和</a:t>
            </a:r>
            <a:r>
              <a:rPr lang="zh-CN" altLang="en-US" sz="1200" dirty="0" smtClean="0">
                <a:latin typeface="+mj-ea"/>
              </a:rPr>
              <a:t>理论。</a:t>
            </a:r>
            <a:endParaRPr lang="en-US" altLang="zh-CN" sz="1200" dirty="0"/>
          </a:p>
        </p:txBody>
      </p:sp>
      <p:cxnSp>
        <p:nvCxnSpPr>
          <p:cNvPr id="15" name="直接连接符 16"/>
          <p:cNvCxnSpPr/>
          <p:nvPr/>
        </p:nvCxnSpPr>
        <p:spPr>
          <a:xfrm>
            <a:off x="4932532" y="2431849"/>
            <a:ext cx="0" cy="133200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7"/>
          <p:cNvCxnSpPr/>
          <p:nvPr/>
        </p:nvCxnSpPr>
        <p:spPr>
          <a:xfrm>
            <a:off x="6934436" y="2431847"/>
            <a:ext cx="0" cy="1944000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8"/>
          <p:cNvCxnSpPr/>
          <p:nvPr/>
        </p:nvCxnSpPr>
        <p:spPr>
          <a:xfrm>
            <a:off x="8871554" y="2431849"/>
            <a:ext cx="0" cy="2697847"/>
          </a:xfrm>
          <a:prstGeom prst="line">
            <a:avLst/>
          </a:prstGeom>
          <a:ln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9"/>
          <p:cNvCxnSpPr/>
          <p:nvPr/>
        </p:nvCxnSpPr>
        <p:spPr>
          <a:xfrm>
            <a:off x="10984206" y="2431848"/>
            <a:ext cx="0" cy="3597130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94022" y="911738"/>
            <a:ext cx="18820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第三章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公司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管理的现状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分析 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58045" y="911737"/>
            <a:ext cx="21234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第四章  </a:t>
            </a:r>
            <a:r>
              <a:rPr lang="en-US" altLang="zh-CN" b="1" dirty="0">
                <a:solidFill>
                  <a:schemeClr val="accent3"/>
                </a:solidFill>
              </a:rPr>
              <a:t>××</a:t>
            </a:r>
            <a:r>
              <a:rPr lang="zh-CN" altLang="en-US" b="1" dirty="0">
                <a:solidFill>
                  <a:schemeClr val="accent3"/>
                </a:solidFill>
              </a:rPr>
              <a:t>公司</a:t>
            </a:r>
            <a:r>
              <a:rPr lang="en-US" altLang="zh-CN" b="1" dirty="0">
                <a:solidFill>
                  <a:schemeClr val="accent3"/>
                </a:solidFill>
              </a:rPr>
              <a:t>××</a:t>
            </a:r>
            <a:r>
              <a:rPr lang="zh-CN" altLang="en-US" b="1" dirty="0">
                <a:solidFill>
                  <a:schemeClr val="accent3"/>
                </a:solidFill>
              </a:rPr>
              <a:t>项目</a:t>
            </a:r>
            <a:r>
              <a:rPr lang="en-US" altLang="zh-CN" b="1" dirty="0">
                <a:solidFill>
                  <a:schemeClr val="accent3"/>
                </a:solidFill>
              </a:rPr>
              <a:t>××</a:t>
            </a:r>
            <a:r>
              <a:rPr lang="zh-CN" altLang="en-US" b="1" dirty="0">
                <a:solidFill>
                  <a:schemeClr val="accent3"/>
                </a:solidFill>
              </a:rPr>
              <a:t>管理的改进建议和</a:t>
            </a:r>
            <a:r>
              <a:rPr lang="zh-CN" altLang="en-US" b="1" dirty="0" smtClean="0">
                <a:solidFill>
                  <a:schemeClr val="accent3"/>
                </a:solidFill>
              </a:rPr>
              <a:t>措施 </a:t>
            </a:r>
            <a:endParaRPr lang="en-US" altLang="zh-CN" b="1" dirty="0" smtClean="0">
              <a:solidFill>
                <a:schemeClr val="accent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43589" y="1829897"/>
            <a:ext cx="17427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第五章  结束语</a:t>
            </a:r>
            <a:endParaRPr lang="en-US" altLang="zh-CN" b="1" dirty="0" smtClean="0">
              <a:solidFill>
                <a:schemeClr val="accent4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18802" y="2697854"/>
            <a:ext cx="179589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b="1" dirty="0"/>
              <a:t>核心</a:t>
            </a:r>
            <a:r>
              <a:rPr lang="zh-CN" altLang="en-US" sz="1200" b="1" dirty="0" smtClean="0"/>
              <a:t>内容</a:t>
            </a:r>
            <a:r>
              <a:rPr lang="en-US" altLang="zh-CN" sz="1200" b="1" dirty="0" smtClean="0"/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latin typeface="+mj-ea"/>
              </a:rPr>
              <a:t> </a:t>
            </a:r>
            <a:endParaRPr lang="zh-CN" altLang="en-US" sz="1200" dirty="0"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+mj-ea"/>
              </a:rPr>
              <a:t> </a:t>
            </a:r>
            <a:r>
              <a:rPr lang="en-US" altLang="zh-CN" sz="1200" dirty="0">
                <a:latin typeface="+mj-ea"/>
              </a:rPr>
              <a:t>1</a:t>
            </a:r>
            <a:r>
              <a:rPr lang="zh-CN" altLang="en-US" sz="1200" dirty="0">
                <a:latin typeface="+mj-ea"/>
              </a:rPr>
              <a:t>、</a:t>
            </a:r>
            <a:r>
              <a:rPr lang="en-US" altLang="zh-CN" sz="1200" dirty="0">
                <a:latin typeface="+mj-ea"/>
              </a:rPr>
              <a:t>××</a:t>
            </a:r>
            <a:r>
              <a:rPr lang="zh-CN" altLang="en-US" sz="1200" dirty="0">
                <a:latin typeface="+mj-ea"/>
              </a:rPr>
              <a:t>项目背景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>
                <a:latin typeface="+mj-ea"/>
              </a:rPr>
              <a:t>2</a:t>
            </a:r>
            <a:r>
              <a:rPr lang="zh-CN" altLang="en-US" sz="1200" dirty="0">
                <a:latin typeface="+mj-ea"/>
              </a:rPr>
              <a:t>、</a:t>
            </a:r>
            <a:r>
              <a:rPr lang="en-US" altLang="zh-CN" sz="1200" dirty="0">
                <a:latin typeface="+mj-ea"/>
              </a:rPr>
              <a:t>××</a:t>
            </a:r>
            <a:r>
              <a:rPr lang="zh-CN" altLang="en-US" sz="1200" dirty="0">
                <a:latin typeface="+mj-ea"/>
              </a:rPr>
              <a:t>项目的概况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>
                <a:latin typeface="+mj-ea"/>
              </a:rPr>
              <a:t>3</a:t>
            </a:r>
            <a:r>
              <a:rPr lang="zh-CN" altLang="en-US" sz="1200" dirty="0">
                <a:latin typeface="+mj-ea"/>
              </a:rPr>
              <a:t>、</a:t>
            </a:r>
            <a:r>
              <a:rPr lang="en-US" altLang="zh-CN" sz="1200" dirty="0">
                <a:latin typeface="+mj-ea"/>
              </a:rPr>
              <a:t>××</a:t>
            </a:r>
            <a:r>
              <a:rPr lang="zh-CN" altLang="en-US" sz="1200" dirty="0">
                <a:latin typeface="+mj-ea"/>
              </a:rPr>
              <a:t>管理的具体内容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>
                <a:latin typeface="+mj-ea"/>
              </a:rPr>
              <a:t>4</a:t>
            </a:r>
            <a:r>
              <a:rPr lang="zh-CN" altLang="en-US" sz="1200" dirty="0">
                <a:latin typeface="+mj-ea"/>
              </a:rPr>
              <a:t>、</a:t>
            </a:r>
            <a:r>
              <a:rPr lang="en-US" altLang="zh-CN" sz="1200" dirty="0">
                <a:latin typeface="+mj-ea"/>
              </a:rPr>
              <a:t>××</a:t>
            </a:r>
            <a:r>
              <a:rPr lang="zh-CN" altLang="en-US" sz="1200" dirty="0">
                <a:latin typeface="+mj-ea"/>
              </a:rPr>
              <a:t>管理的</a:t>
            </a:r>
            <a:r>
              <a:rPr lang="zh-CN" altLang="en-US" sz="1200" dirty="0" smtClean="0">
                <a:latin typeface="+mj-ea"/>
              </a:rPr>
              <a:t>效果</a:t>
            </a:r>
            <a:endParaRPr lang="zh-CN" altLang="en-US" sz="1200" dirty="0">
              <a:latin typeface="+mj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 smtClean="0">
                <a:latin typeface="+mj-ea"/>
              </a:rPr>
              <a:t> </a:t>
            </a:r>
            <a:endParaRPr lang="en-US" altLang="zh-CN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231453" y="3055355"/>
            <a:ext cx="164010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b="1" dirty="0" smtClean="0"/>
              <a:t>核心内容</a:t>
            </a:r>
            <a:r>
              <a:rPr lang="en-US" altLang="zh-CN" sz="1200" b="1" dirty="0" smtClean="0"/>
              <a:t> 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如果在第三章的效果分析部分存在问题，可以结合问题来提出具体的改进对策、措施或改进方案</a:t>
            </a:r>
            <a:endParaRPr lang="en-US" altLang="zh-CN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9027351" y="4046468"/>
            <a:ext cx="1937119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b="1" dirty="0"/>
              <a:t>用简练的文字总结</a:t>
            </a:r>
            <a:r>
              <a:rPr lang="zh-CN" altLang="en-US" sz="1200" b="1" dirty="0" smtClean="0"/>
              <a:t>全文</a:t>
            </a:r>
            <a:endParaRPr lang="zh-CN" altLang="en-US" sz="1200" dirty="0">
              <a:latin typeface="+mj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具体内容包括：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论文研究的结论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论文研究的不足及局限性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尚待解决的问题等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 smtClean="0">
                <a:latin typeface="+mj-ea"/>
              </a:rPr>
              <a:t> </a:t>
            </a:r>
            <a:endParaRPr lang="en-US" altLang="zh-CN" sz="1200" dirty="0"/>
          </a:p>
        </p:txBody>
      </p:sp>
      <p:sp>
        <p:nvSpPr>
          <p:cNvPr id="26" name="矩形 25"/>
          <p:cNvSpPr/>
          <p:nvPr/>
        </p:nvSpPr>
        <p:spPr>
          <a:xfrm>
            <a:off x="880545" y="1006647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毕设的写作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02363" y="4314781"/>
            <a:ext cx="1819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+mj-ea"/>
              </a:rPr>
              <a:t>以时间管理为例，这里主要介绍</a:t>
            </a:r>
            <a:r>
              <a:rPr lang="zh-CN" altLang="zh-CN" sz="1200" dirty="0">
                <a:solidFill>
                  <a:srgbClr val="FF0000"/>
                </a:solidFill>
                <a:latin typeface="+mj-ea"/>
              </a:rPr>
              <a:t>项目时间管理的定义、内容以及进行项目时间管理的意义</a:t>
            </a:r>
            <a:endParaRPr lang="zh-CN" altLang="en-US" sz="1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272768" y="2294095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96638" y="2666888"/>
            <a:ext cx="18083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endParaRPr lang="en-US" altLang="zh-CN" sz="1200" b="1" dirty="0" smtClean="0"/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简要介绍选题背景及</a:t>
            </a:r>
            <a:r>
              <a:rPr lang="zh-CN" altLang="en-US" sz="1200" dirty="0" smtClean="0">
                <a:latin typeface="+mj-ea"/>
              </a:rPr>
              <a:t>现实意义。</a:t>
            </a:r>
            <a:endParaRPr lang="zh-CN" altLang="en-US" sz="1200" dirty="0"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要结合行业、项目类型</a:t>
            </a:r>
            <a:r>
              <a:rPr lang="zh-CN" altLang="en-US" sz="1200" dirty="0" smtClean="0">
                <a:latin typeface="+mj-ea"/>
              </a:rPr>
              <a:t>来说。</a:t>
            </a:r>
            <a:endParaRPr lang="en-US" altLang="zh-CN" sz="1200" dirty="0"/>
          </a:p>
        </p:txBody>
      </p:sp>
      <p:cxnSp>
        <p:nvCxnSpPr>
          <p:cNvPr id="29" name="直接连接符 16"/>
          <p:cNvCxnSpPr/>
          <p:nvPr/>
        </p:nvCxnSpPr>
        <p:spPr>
          <a:xfrm>
            <a:off x="2904970" y="2400883"/>
            <a:ext cx="0" cy="8992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21088" y="1862371"/>
            <a:ext cx="14670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第一章  引言</a:t>
            </a:r>
            <a:endParaRPr lang="en-US" altLang="zh-CN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/>
          <p:cNvSpPr/>
          <p:nvPr/>
        </p:nvSpPr>
        <p:spPr>
          <a:xfrm>
            <a:off x="530276" y="4090631"/>
            <a:ext cx="5625783" cy="15260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b="1" dirty="0" smtClean="0"/>
              <a:t>注意：</a:t>
            </a:r>
            <a:endParaRPr lang="en-US" altLang="zh-CN" b="1" dirty="0" smtClean="0"/>
          </a:p>
          <a:p>
            <a:pPr algn="just"/>
            <a:r>
              <a:rPr lang="zh-CN" altLang="en-US" dirty="0"/>
              <a:t>第四</a:t>
            </a:r>
            <a:r>
              <a:rPr lang="zh-CN" altLang="en-US" dirty="0" smtClean="0"/>
              <a:t>章改进可以是项目在执行过程中采取的措施，或者在项目的二期阶段进行的改进措施。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或者项目结束后对以后类似项目的改进建议。</a:t>
            </a:r>
            <a:r>
              <a:rPr lang="en-US" altLang="zh-CN" dirty="0" smtClean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61302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0" grpId="0"/>
      <p:bldP spid="21" grpId="0"/>
      <p:bldP spid="24" grpId="0"/>
      <p:bldP spid="25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4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项目收尾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093044" y="2108174"/>
            <a:ext cx="1885453" cy="522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 smtClean="0"/>
              <a:t> </a:t>
            </a:r>
            <a:r>
              <a:rPr lang="zh-CN" altLang="en-US" b="1" dirty="0" smtClean="0"/>
              <a:t>自查和完善论文</a:t>
            </a:r>
            <a:endParaRPr lang="en-US" altLang="zh-CN" b="1" dirty="0"/>
          </a:p>
        </p:txBody>
      </p:sp>
      <p:sp>
        <p:nvSpPr>
          <p:cNvPr id="10" name="矩形 9"/>
          <p:cNvSpPr/>
          <p:nvPr/>
        </p:nvSpPr>
        <p:spPr>
          <a:xfrm>
            <a:off x="1093044" y="2964735"/>
            <a:ext cx="4610188" cy="52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/>
              <a:t> </a:t>
            </a:r>
            <a:r>
              <a:rPr lang="zh-CN" altLang="en-US" b="1" dirty="0"/>
              <a:t>准备答辩</a:t>
            </a:r>
            <a:r>
              <a:rPr lang="en-US" altLang="zh-CN" b="1" dirty="0"/>
              <a:t>PPT</a:t>
            </a:r>
          </a:p>
        </p:txBody>
      </p:sp>
      <p:sp>
        <p:nvSpPr>
          <p:cNvPr id="12" name="矩形 11"/>
          <p:cNvSpPr/>
          <p:nvPr/>
        </p:nvSpPr>
        <p:spPr>
          <a:xfrm>
            <a:off x="974076" y="3773848"/>
            <a:ext cx="4610188" cy="41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 smtClean="0"/>
              <a:t>储备与论文相关的理论知识</a:t>
            </a:r>
            <a:endParaRPr lang="en-US" altLang="zh-CN" b="1" dirty="0"/>
          </a:p>
        </p:txBody>
      </p:sp>
      <p:sp>
        <p:nvSpPr>
          <p:cNvPr id="14" name="矩形 13"/>
          <p:cNvSpPr/>
          <p:nvPr/>
        </p:nvSpPr>
        <p:spPr>
          <a:xfrm>
            <a:off x="1484616" y="1014211"/>
            <a:ext cx="902811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答辩</a:t>
            </a:r>
          </a:p>
        </p:txBody>
      </p:sp>
      <p:pic>
        <p:nvPicPr>
          <p:cNvPr id="9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5131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003" y="1415091"/>
            <a:ext cx="6096000" cy="2367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kern="0" noProof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撰写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的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毕设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应包括以下内容：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封面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（论文题目、专业、姓名）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论文内容摘要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（中文，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200-400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字）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论文目录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论文正文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万字以上）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参考文献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10-15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条）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721" y="4573395"/>
            <a:ext cx="4457648" cy="1349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特别提醒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毕设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如若存在严重雷同或抄袭将不能够毕业。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4616" y="294799"/>
            <a:ext cx="374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毕设格式要求</a:t>
            </a:r>
            <a:endParaRPr lang="zh-CN" altLang="en-US" sz="28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891408" y="2124222"/>
            <a:ext cx="5179866" cy="2731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一级标题：一．（小三号字加黑）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二级标题： （一）（四号字加黑）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三级标题：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．（小四号字加黑）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四级标题：  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）（小四号字）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五级标题：    ①（小四号字）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一张表尽量在一页；表格居中； 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表格中的文字、数字用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5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号字。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8926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5398" y="299899"/>
            <a:ext cx="374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注意事项</a:t>
            </a:r>
            <a:endParaRPr lang="zh-CN" altLang="en-US" sz="2800" dirty="0"/>
          </a:p>
        </p:txBody>
      </p:sp>
      <p:pic>
        <p:nvPicPr>
          <p:cNvPr id="7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3036" y="1154150"/>
            <a:ext cx="10364335" cy="52185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u"/>
            </a:pPr>
            <a:r>
              <a:rPr lang="en-US" altLang="zh-CN" sz="1800" b="1" dirty="0" smtClean="0">
                <a:solidFill>
                  <a:srgbClr val="1C1C1C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1C1C1C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1800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层次结构合理，逻辑清晰，语言流畅。</a:t>
            </a:r>
            <a:endParaRPr lang="en-US" altLang="zh-CN" sz="1800" b="1" kern="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/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建议按照任务书的结构（大的框架），切忌格式不规范，各级标题不清晰或层级混乱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等。</a:t>
            </a:r>
            <a:endParaRPr lang="en-US" altLang="zh-CN" sz="1800" kern="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/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采用书面语言，避免使用口号式、大白话及企业内部的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说法，即论文</a:t>
            </a: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不能写成工作总结、方案介绍、规划书、设计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书。</a:t>
            </a:r>
            <a:endParaRPr lang="en-US" altLang="zh-CN" sz="1800" kern="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800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en-US" sz="1800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、论文内容的具体要求是：</a:t>
            </a:r>
          </a:p>
          <a:p>
            <a:pPr lvl="1"/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）论文要结合企业实际</a:t>
            </a:r>
          </a:p>
          <a:p>
            <a:pPr lvl="1">
              <a:buFontTx/>
              <a:buNone/>
            </a:pP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论文要有结合企业实际的分析内容，要有相关数据资料的分析，不能是大量借鉴和拷贝他人的观点和内容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1800" kern="0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建议在写论文时，一定要收集必要的相关数据资料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，对现状</a:t>
            </a: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分析要具体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，分析</a:t>
            </a: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存在的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问题、原因</a:t>
            </a: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。解决问题一定要基于前面的问题分析，要具有针对性和可操作性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zh-CN" altLang="en-US" sz="1800" kern="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/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）论文要运用相关的理论、方法</a:t>
            </a:r>
          </a:p>
          <a:p>
            <a:pPr lvl="1">
              <a:buFontTx/>
              <a:buNone/>
            </a:pP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要运用相关理论知识和方法来分析问题和解决问题。 </a:t>
            </a:r>
          </a:p>
          <a:p>
            <a:pPr lvl="1"/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论文一定要</a:t>
            </a: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有自己独立的设计内容</a:t>
            </a:r>
          </a:p>
          <a:p>
            <a:pPr lvl="1">
              <a:buFontTx/>
              <a:buNone/>
            </a:pP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论文要有学生自己的独立见解，不能是企业现有方案、在运用相关理论知识的基础上，联系企业实际分析本企业独有的问题，诊断原因，并有针对性地提出符合本企业实际的解决方案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1800" kern="0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buNone/>
            </a:pP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尤其是来自</a:t>
            </a: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同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一</a:t>
            </a: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企业</a:t>
            </a:r>
            <a:r>
              <a:rPr lang="zh-CN" altLang="en-US" sz="1800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选择</a:t>
            </a:r>
            <a:r>
              <a:rPr lang="zh-CN" altLang="en-US" sz="18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同一题目的学生，可从不同角度、不同方面来进行分析论述，写出自己的独立见解，避免雷同。</a:t>
            </a:r>
          </a:p>
          <a:p>
            <a:pPr lvl="1">
              <a:buFontTx/>
              <a:buNone/>
            </a:pPr>
            <a:endParaRPr lang="zh-CN" altLang="en-US" sz="1800" kern="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935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08726" y="967527"/>
            <a:ext cx="11135944" cy="4194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buNone/>
              <a:defRPr/>
            </a:pPr>
            <a:endParaRPr lang="en-US" altLang="zh-CN" sz="1800" kern="0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80000"/>
              </a:lnSpc>
              <a:buNone/>
              <a:defRPr/>
            </a:pPr>
            <a:endParaRPr lang="en-US" altLang="zh-CN" sz="1800" kern="0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zh-CN" altLang="en-US" sz="6600" dirty="0" smtClean="0"/>
              <a:t>指导邮箱</a:t>
            </a:r>
            <a:endParaRPr lang="zh-CN" altLang="en-US" sz="6600" dirty="0" smtClean="0"/>
          </a:p>
          <a:p>
            <a:pPr lvl="1">
              <a:lnSpc>
                <a:spcPct val="80000"/>
              </a:lnSpc>
              <a:buNone/>
              <a:defRPr/>
            </a:pPr>
            <a:endParaRPr lang="en-US" altLang="zh-CN" sz="6600" kern="0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sz="6600" b="1" kern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buptzikao@sina.com</a:t>
            </a:r>
            <a:endParaRPr lang="zh-CN" altLang="en-US" sz="6600" b="1" kern="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410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203"/>
          <a:stretch/>
        </p:blipFill>
        <p:spPr>
          <a:xfrm>
            <a:off x="731524" y="1680611"/>
            <a:ext cx="4065562" cy="28991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81826" y="2437702"/>
            <a:ext cx="448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预祝同学们毕设通过，获得证书</a:t>
            </a:r>
            <a:r>
              <a:rPr lang="zh-CN" altLang="en-US" sz="44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4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105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8"/>
          <p:cNvSpPr txBox="1"/>
          <p:nvPr/>
        </p:nvSpPr>
        <p:spPr>
          <a:xfrm>
            <a:off x="1491177" y="2246607"/>
            <a:ext cx="955196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Century Gothic"/>
                <a:ea typeface="微软雅黑"/>
              </a:rPr>
              <a:t> 请大家仔细回想，在实际中做项目的过程中会涉及哪些阶段？</a:t>
            </a:r>
            <a:endParaRPr lang="zh-CN" altLang="en-US" sz="2800" dirty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pic>
        <p:nvPicPr>
          <p:cNvPr id="6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17866" y="3951449"/>
            <a:ext cx="2222692" cy="824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1 </a:t>
            </a:r>
            <a:r>
              <a:rPr lang="zh-CN" altLang="en-US" sz="2000" b="1" dirty="0">
                <a:solidFill>
                  <a:srgbClr val="FF0000"/>
                </a:solidFill>
              </a:rPr>
              <a:t>立项</a:t>
            </a:r>
          </a:p>
        </p:txBody>
      </p:sp>
      <p:sp>
        <p:nvSpPr>
          <p:cNvPr id="8" name="矩形 7"/>
          <p:cNvSpPr/>
          <p:nvPr/>
        </p:nvSpPr>
        <p:spPr>
          <a:xfrm>
            <a:off x="3657990" y="3916105"/>
            <a:ext cx="2291296" cy="8596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</a:rPr>
              <a:t>2 </a:t>
            </a: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项目启动与计划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52863" y="3951449"/>
            <a:ext cx="1716277" cy="7489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3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项目</a:t>
            </a:r>
            <a:r>
              <a:rPr lang="zh-CN" altLang="en-US" sz="2000" b="1" dirty="0">
                <a:solidFill>
                  <a:schemeClr val="tx1"/>
                </a:solidFill>
              </a:rPr>
              <a:t>实施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与控制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25280" y="3951449"/>
            <a:ext cx="1935037" cy="7576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4 </a:t>
            </a:r>
            <a:r>
              <a:rPr lang="zh-CN" altLang="en-US" b="1" dirty="0" smtClean="0">
                <a:solidFill>
                  <a:srgbClr val="00B050"/>
                </a:solidFill>
              </a:rPr>
              <a:t>项目收尾</a:t>
            </a:r>
            <a:endParaRPr lang="en-US" altLang="zh-CN" b="1" dirty="0" smtClean="0">
              <a:solidFill>
                <a:srgbClr val="00B05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128359" y="4135902"/>
            <a:ext cx="446459" cy="46423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127845" y="4122158"/>
            <a:ext cx="446459" cy="46423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785289" y="4093782"/>
            <a:ext cx="446459" cy="46423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5406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75333" y="5217695"/>
            <a:ext cx="1332701" cy="983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entury Gothic"/>
              </a:rPr>
              <a:t>定位、立题、</a:t>
            </a:r>
            <a:endParaRPr lang="en-US" altLang="zh-CN" b="1" dirty="0" smtClean="0">
              <a:solidFill>
                <a:srgbClr val="000000"/>
              </a:solidFill>
              <a:latin typeface="Century Gothic"/>
            </a:endParaRPr>
          </a:p>
          <a:p>
            <a:pPr lvl="0"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entury Gothic"/>
              </a:rPr>
              <a:t>确定毕设题目</a:t>
            </a:r>
            <a:endParaRPr lang="en-US" altLang="zh-CN" b="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4650" y="5212477"/>
            <a:ext cx="2031325" cy="812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entury Gothic"/>
              </a:rPr>
              <a:t>确定研究的框架、</a:t>
            </a:r>
            <a:endParaRPr lang="en-US" altLang="zh-CN" b="1" dirty="0" smtClean="0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entury Gothic"/>
              </a:rPr>
              <a:t>撰写提交任务书</a:t>
            </a:r>
            <a:endParaRPr lang="en-US" altLang="zh-CN" b="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66352" y="5280603"/>
            <a:ext cx="1413267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entury Gothic"/>
              </a:rPr>
              <a:t>搜集整理材料</a:t>
            </a:r>
            <a:endParaRPr lang="en-US" altLang="zh-CN" b="1" dirty="0" smtClean="0">
              <a:solidFill>
                <a:srgbClr val="000000"/>
              </a:solidFill>
              <a:latin typeface="Century Gothic"/>
            </a:endParaRPr>
          </a:p>
          <a:p>
            <a:pPr lvl="0"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entury Gothic"/>
              </a:rPr>
              <a:t>撰写修改论文</a:t>
            </a:r>
            <a:endParaRPr lang="en-US" altLang="zh-CN" b="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435086" y="5234436"/>
            <a:ext cx="123939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entury Gothic"/>
              </a:rPr>
              <a:t>毕设答辩</a:t>
            </a:r>
            <a:endParaRPr lang="en-US" altLang="zh-CN" b="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9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328345" y="1646238"/>
            <a:ext cx="2222692" cy="824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1 </a:t>
            </a:r>
            <a:r>
              <a:rPr lang="zh-CN" altLang="en-US" sz="2000" b="1" dirty="0">
                <a:solidFill>
                  <a:srgbClr val="FF0000"/>
                </a:solidFill>
              </a:rPr>
              <a:t>立项</a:t>
            </a:r>
          </a:p>
        </p:txBody>
      </p:sp>
      <p:sp>
        <p:nvSpPr>
          <p:cNvPr id="21" name="矩形 20"/>
          <p:cNvSpPr/>
          <p:nvPr/>
        </p:nvSpPr>
        <p:spPr>
          <a:xfrm>
            <a:off x="3168469" y="1610894"/>
            <a:ext cx="2291296" cy="8596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</a:rPr>
              <a:t>2 </a:t>
            </a: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项目启动与计划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63342" y="1646238"/>
            <a:ext cx="1716277" cy="7489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3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项目实施与控制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35759" y="1646238"/>
            <a:ext cx="1935037" cy="7576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4 </a:t>
            </a:r>
            <a:r>
              <a:rPr lang="zh-CN" altLang="en-US" b="1" dirty="0" smtClean="0">
                <a:solidFill>
                  <a:srgbClr val="00B050"/>
                </a:solidFill>
              </a:rPr>
              <a:t>项目收尾</a:t>
            </a:r>
            <a:endParaRPr lang="en-US" altLang="zh-CN" b="1" dirty="0" smtClean="0">
              <a:solidFill>
                <a:srgbClr val="00B050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2638838" y="1830691"/>
            <a:ext cx="446459" cy="46423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638324" y="1816947"/>
            <a:ext cx="446459" cy="46423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8295768" y="1788571"/>
            <a:ext cx="446459" cy="46423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885" y="3049672"/>
            <a:ext cx="2486953" cy="1691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32" b="8119"/>
          <a:stretch/>
        </p:blipFill>
        <p:spPr>
          <a:xfrm>
            <a:off x="2893386" y="3094880"/>
            <a:ext cx="2990367" cy="1645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29" b="7282"/>
          <a:stretch/>
        </p:blipFill>
        <p:spPr>
          <a:xfrm>
            <a:off x="6214083" y="3106537"/>
            <a:ext cx="2395346" cy="17223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365"/>
          <a:stretch/>
        </p:blipFill>
        <p:spPr>
          <a:xfrm>
            <a:off x="9060924" y="3137441"/>
            <a:ext cx="1809872" cy="169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4295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9" grpId="0"/>
      <p:bldP spid="32" grpId="0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4559" y="2261200"/>
            <a:ext cx="813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毕业设计“</a:t>
            </a:r>
            <a:r>
              <a:rPr lang="en-US" altLang="zh-CN" sz="6000" b="1" dirty="0" smtClean="0"/>
              <a:t>4</a:t>
            </a:r>
            <a:r>
              <a:rPr lang="zh-CN" altLang="en-US" sz="6000" b="1" dirty="0" smtClean="0"/>
              <a:t>步走”</a:t>
            </a:r>
            <a:endParaRPr lang="en-US" altLang="zh-CN" sz="6000" b="1" dirty="0" smtClean="0"/>
          </a:p>
        </p:txBody>
      </p:sp>
      <p:pic>
        <p:nvPicPr>
          <p:cNvPr id="8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F:\工作2014\北邮网络教育学院VI\VI设计\PPT摸版\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2853"/>
            <a:ext cx="4178105" cy="101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8661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5" y="294799"/>
            <a:ext cx="230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立项</a:t>
            </a:r>
            <a:endParaRPr lang="zh-CN" altLang="en-US" sz="2800" dirty="0"/>
          </a:p>
        </p:txBody>
      </p:sp>
      <p:sp>
        <p:nvSpPr>
          <p:cNvPr id="7" name="右箭头标注 6"/>
          <p:cNvSpPr/>
          <p:nvPr/>
        </p:nvSpPr>
        <p:spPr>
          <a:xfrm>
            <a:off x="6215445" y="2156268"/>
            <a:ext cx="2116325" cy="1584000"/>
          </a:xfrm>
          <a:prstGeom prst="right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标注 7"/>
          <p:cNvSpPr/>
          <p:nvPr/>
        </p:nvSpPr>
        <p:spPr>
          <a:xfrm>
            <a:off x="3940266" y="2156268"/>
            <a:ext cx="2121348" cy="1584000"/>
          </a:xfrm>
          <a:prstGeom prst="lef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28859" y="4315946"/>
            <a:ext cx="628496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最终</a:t>
            </a:r>
            <a:r>
              <a:rPr lang="zh-CN" altLang="zh-CN" dirty="0" smtClean="0"/>
              <a:t>确定</a:t>
            </a:r>
            <a:r>
              <a:rPr lang="zh-CN" altLang="zh-CN" dirty="0"/>
              <a:t>的毕设题目，一定要与学生从事的工作相关，（最好是学生自己一直参与的项目，否则难以收集资料、数据</a:t>
            </a:r>
            <a:r>
              <a:rPr lang="zh-CN" altLang="zh-CN" dirty="0" smtClean="0"/>
              <a:t>），以</a:t>
            </a:r>
            <a:r>
              <a:rPr lang="zh-CN" altLang="zh-CN" dirty="0"/>
              <a:t>所在企业为论述对象，以便于收集相关资料。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717" y="1318767"/>
            <a:ext cx="2698175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确定毕设的题目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9"/>
          <p:cNvGrpSpPr/>
          <p:nvPr/>
        </p:nvGrpSpPr>
        <p:grpSpPr>
          <a:xfrm>
            <a:off x="4951794" y="2911174"/>
            <a:ext cx="655840" cy="430154"/>
            <a:chOff x="4302125" y="3251994"/>
            <a:chExt cx="539750" cy="354012"/>
          </a:xfrm>
          <a:solidFill>
            <a:schemeClr val="bg1"/>
          </a:solidFill>
        </p:grpSpPr>
        <p:sp>
          <p:nvSpPr>
            <p:cNvPr id="12" name="Freeform 444"/>
            <p:cNvSpPr>
              <a:spLocks noEditPoints="1"/>
            </p:cNvSpPr>
            <p:nvPr/>
          </p:nvSpPr>
          <p:spPr bwMode="auto">
            <a:xfrm>
              <a:off x="4302125" y="3366294"/>
              <a:ext cx="539750" cy="239712"/>
            </a:xfrm>
            <a:custGeom>
              <a:avLst/>
              <a:gdLst>
                <a:gd name="T0" fmla="*/ 112 w 340"/>
                <a:gd name="T1" fmla="*/ 127 h 151"/>
                <a:gd name="T2" fmla="*/ 122 w 340"/>
                <a:gd name="T3" fmla="*/ 123 h 151"/>
                <a:gd name="T4" fmla="*/ 126 w 340"/>
                <a:gd name="T5" fmla="*/ 113 h 151"/>
                <a:gd name="T6" fmla="*/ 126 w 340"/>
                <a:gd name="T7" fmla="*/ 37 h 151"/>
                <a:gd name="T8" fmla="*/ 122 w 340"/>
                <a:gd name="T9" fmla="*/ 28 h 151"/>
                <a:gd name="T10" fmla="*/ 112 w 340"/>
                <a:gd name="T11" fmla="*/ 24 h 151"/>
                <a:gd name="T12" fmla="*/ 36 w 340"/>
                <a:gd name="T13" fmla="*/ 24 h 151"/>
                <a:gd name="T14" fmla="*/ 27 w 340"/>
                <a:gd name="T15" fmla="*/ 28 h 151"/>
                <a:gd name="T16" fmla="*/ 23 w 340"/>
                <a:gd name="T17" fmla="*/ 37 h 151"/>
                <a:gd name="T18" fmla="*/ 23 w 340"/>
                <a:gd name="T19" fmla="*/ 113 h 151"/>
                <a:gd name="T20" fmla="*/ 27 w 340"/>
                <a:gd name="T21" fmla="*/ 123 h 151"/>
                <a:gd name="T22" fmla="*/ 36 w 340"/>
                <a:gd name="T23" fmla="*/ 127 h 151"/>
                <a:gd name="T24" fmla="*/ 302 w 340"/>
                <a:gd name="T25" fmla="*/ 127 h 151"/>
                <a:gd name="T26" fmla="*/ 307 w 340"/>
                <a:gd name="T27" fmla="*/ 126 h 151"/>
                <a:gd name="T28" fmla="*/ 314 w 340"/>
                <a:gd name="T29" fmla="*/ 118 h 151"/>
                <a:gd name="T30" fmla="*/ 315 w 340"/>
                <a:gd name="T31" fmla="*/ 37 h 151"/>
                <a:gd name="T32" fmla="*/ 314 w 340"/>
                <a:gd name="T33" fmla="*/ 32 h 151"/>
                <a:gd name="T34" fmla="*/ 307 w 340"/>
                <a:gd name="T35" fmla="*/ 26 h 151"/>
                <a:gd name="T36" fmla="*/ 226 w 340"/>
                <a:gd name="T37" fmla="*/ 24 h 151"/>
                <a:gd name="T38" fmla="*/ 221 w 340"/>
                <a:gd name="T39" fmla="*/ 26 h 151"/>
                <a:gd name="T40" fmla="*/ 214 w 340"/>
                <a:gd name="T41" fmla="*/ 32 h 151"/>
                <a:gd name="T42" fmla="*/ 212 w 340"/>
                <a:gd name="T43" fmla="*/ 113 h 151"/>
                <a:gd name="T44" fmla="*/ 214 w 340"/>
                <a:gd name="T45" fmla="*/ 118 h 151"/>
                <a:gd name="T46" fmla="*/ 221 w 340"/>
                <a:gd name="T47" fmla="*/ 126 h 151"/>
                <a:gd name="T48" fmla="*/ 302 w 340"/>
                <a:gd name="T49" fmla="*/ 127 h 151"/>
                <a:gd name="T50" fmla="*/ 340 w 340"/>
                <a:gd name="T51" fmla="*/ 131 h 151"/>
                <a:gd name="T52" fmla="*/ 339 w 340"/>
                <a:gd name="T53" fmla="*/ 136 h 151"/>
                <a:gd name="T54" fmla="*/ 334 w 340"/>
                <a:gd name="T55" fmla="*/ 144 h 151"/>
                <a:gd name="T56" fmla="*/ 324 w 340"/>
                <a:gd name="T57" fmla="*/ 151 h 151"/>
                <a:gd name="T58" fmla="*/ 209 w 340"/>
                <a:gd name="T59" fmla="*/ 151 h 151"/>
                <a:gd name="T60" fmla="*/ 204 w 340"/>
                <a:gd name="T61" fmla="*/ 151 h 151"/>
                <a:gd name="T62" fmla="*/ 195 w 340"/>
                <a:gd name="T63" fmla="*/ 144 h 151"/>
                <a:gd name="T64" fmla="*/ 189 w 340"/>
                <a:gd name="T65" fmla="*/ 136 h 151"/>
                <a:gd name="T66" fmla="*/ 189 w 340"/>
                <a:gd name="T67" fmla="*/ 76 h 151"/>
                <a:gd name="T68" fmla="*/ 150 w 340"/>
                <a:gd name="T69" fmla="*/ 131 h 151"/>
                <a:gd name="T70" fmla="*/ 150 w 340"/>
                <a:gd name="T71" fmla="*/ 136 h 151"/>
                <a:gd name="T72" fmla="*/ 145 w 340"/>
                <a:gd name="T73" fmla="*/ 144 h 151"/>
                <a:gd name="T74" fmla="*/ 135 w 340"/>
                <a:gd name="T75" fmla="*/ 151 h 151"/>
                <a:gd name="T76" fmla="*/ 18 w 340"/>
                <a:gd name="T77" fmla="*/ 151 h 151"/>
                <a:gd name="T78" fmla="*/ 15 w 340"/>
                <a:gd name="T79" fmla="*/ 151 h 151"/>
                <a:gd name="T80" fmla="*/ 5 w 340"/>
                <a:gd name="T81" fmla="*/ 144 h 151"/>
                <a:gd name="T82" fmla="*/ 0 w 340"/>
                <a:gd name="T83" fmla="*/ 136 h 151"/>
                <a:gd name="T84" fmla="*/ 0 w 340"/>
                <a:gd name="T85" fmla="*/ 19 h 151"/>
                <a:gd name="T86" fmla="*/ 0 w 340"/>
                <a:gd name="T87" fmla="*/ 15 h 151"/>
                <a:gd name="T88" fmla="*/ 5 w 340"/>
                <a:gd name="T89" fmla="*/ 5 h 151"/>
                <a:gd name="T90" fmla="*/ 15 w 340"/>
                <a:gd name="T91" fmla="*/ 0 h 151"/>
                <a:gd name="T92" fmla="*/ 131 w 340"/>
                <a:gd name="T93" fmla="*/ 0 h 151"/>
                <a:gd name="T94" fmla="*/ 135 w 340"/>
                <a:gd name="T95" fmla="*/ 0 h 151"/>
                <a:gd name="T96" fmla="*/ 145 w 340"/>
                <a:gd name="T97" fmla="*/ 5 h 151"/>
                <a:gd name="T98" fmla="*/ 150 w 340"/>
                <a:gd name="T99" fmla="*/ 15 h 151"/>
                <a:gd name="T100" fmla="*/ 150 w 340"/>
                <a:gd name="T101" fmla="*/ 51 h 151"/>
                <a:gd name="T102" fmla="*/ 189 w 340"/>
                <a:gd name="T103" fmla="*/ 19 h 151"/>
                <a:gd name="T104" fmla="*/ 189 w 340"/>
                <a:gd name="T105" fmla="*/ 15 h 151"/>
                <a:gd name="T106" fmla="*/ 195 w 340"/>
                <a:gd name="T107" fmla="*/ 5 h 151"/>
                <a:gd name="T108" fmla="*/ 204 w 340"/>
                <a:gd name="T109" fmla="*/ 0 h 151"/>
                <a:gd name="T110" fmla="*/ 320 w 340"/>
                <a:gd name="T111" fmla="*/ 0 h 151"/>
                <a:gd name="T112" fmla="*/ 324 w 340"/>
                <a:gd name="T113" fmla="*/ 0 h 151"/>
                <a:gd name="T114" fmla="*/ 334 w 340"/>
                <a:gd name="T115" fmla="*/ 5 h 151"/>
                <a:gd name="T116" fmla="*/ 339 w 340"/>
                <a:gd name="T117" fmla="*/ 15 h 151"/>
                <a:gd name="T118" fmla="*/ 340 w 340"/>
                <a:gd name="T11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0" h="151">
                  <a:moveTo>
                    <a:pt x="112" y="127"/>
                  </a:moveTo>
                  <a:lnTo>
                    <a:pt x="112" y="127"/>
                  </a:lnTo>
                  <a:lnTo>
                    <a:pt x="117" y="126"/>
                  </a:lnTo>
                  <a:lnTo>
                    <a:pt x="122" y="123"/>
                  </a:lnTo>
                  <a:lnTo>
                    <a:pt x="125" y="118"/>
                  </a:lnTo>
                  <a:lnTo>
                    <a:pt x="126" y="113"/>
                  </a:lnTo>
                  <a:lnTo>
                    <a:pt x="126" y="37"/>
                  </a:lnTo>
                  <a:lnTo>
                    <a:pt x="126" y="37"/>
                  </a:lnTo>
                  <a:lnTo>
                    <a:pt x="125" y="32"/>
                  </a:lnTo>
                  <a:lnTo>
                    <a:pt x="122" y="28"/>
                  </a:lnTo>
                  <a:lnTo>
                    <a:pt x="117" y="26"/>
                  </a:lnTo>
                  <a:lnTo>
                    <a:pt x="11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7" y="28"/>
                  </a:lnTo>
                  <a:lnTo>
                    <a:pt x="25" y="32"/>
                  </a:lnTo>
                  <a:lnTo>
                    <a:pt x="23" y="37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5" y="118"/>
                  </a:lnTo>
                  <a:lnTo>
                    <a:pt x="27" y="123"/>
                  </a:lnTo>
                  <a:lnTo>
                    <a:pt x="31" y="126"/>
                  </a:lnTo>
                  <a:lnTo>
                    <a:pt x="36" y="127"/>
                  </a:lnTo>
                  <a:lnTo>
                    <a:pt x="112" y="127"/>
                  </a:lnTo>
                  <a:close/>
                  <a:moveTo>
                    <a:pt x="302" y="127"/>
                  </a:moveTo>
                  <a:lnTo>
                    <a:pt x="302" y="127"/>
                  </a:lnTo>
                  <a:lnTo>
                    <a:pt x="307" y="126"/>
                  </a:lnTo>
                  <a:lnTo>
                    <a:pt x="311" y="123"/>
                  </a:lnTo>
                  <a:lnTo>
                    <a:pt x="314" y="118"/>
                  </a:lnTo>
                  <a:lnTo>
                    <a:pt x="315" y="113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4" y="32"/>
                  </a:lnTo>
                  <a:lnTo>
                    <a:pt x="311" y="28"/>
                  </a:lnTo>
                  <a:lnTo>
                    <a:pt x="307" y="26"/>
                  </a:lnTo>
                  <a:lnTo>
                    <a:pt x="302" y="24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1" y="26"/>
                  </a:lnTo>
                  <a:lnTo>
                    <a:pt x="217" y="28"/>
                  </a:lnTo>
                  <a:lnTo>
                    <a:pt x="214" y="32"/>
                  </a:lnTo>
                  <a:lnTo>
                    <a:pt x="212" y="37"/>
                  </a:lnTo>
                  <a:lnTo>
                    <a:pt x="212" y="113"/>
                  </a:lnTo>
                  <a:lnTo>
                    <a:pt x="212" y="113"/>
                  </a:lnTo>
                  <a:lnTo>
                    <a:pt x="214" y="118"/>
                  </a:lnTo>
                  <a:lnTo>
                    <a:pt x="217" y="123"/>
                  </a:lnTo>
                  <a:lnTo>
                    <a:pt x="221" y="126"/>
                  </a:lnTo>
                  <a:lnTo>
                    <a:pt x="226" y="127"/>
                  </a:lnTo>
                  <a:lnTo>
                    <a:pt x="302" y="127"/>
                  </a:lnTo>
                  <a:close/>
                  <a:moveTo>
                    <a:pt x="340" y="19"/>
                  </a:moveTo>
                  <a:lnTo>
                    <a:pt x="340" y="131"/>
                  </a:lnTo>
                  <a:lnTo>
                    <a:pt x="340" y="131"/>
                  </a:lnTo>
                  <a:lnTo>
                    <a:pt x="339" y="136"/>
                  </a:lnTo>
                  <a:lnTo>
                    <a:pt x="337" y="139"/>
                  </a:lnTo>
                  <a:lnTo>
                    <a:pt x="334" y="144"/>
                  </a:lnTo>
                  <a:lnTo>
                    <a:pt x="327" y="149"/>
                  </a:lnTo>
                  <a:lnTo>
                    <a:pt x="324" y="151"/>
                  </a:lnTo>
                  <a:lnTo>
                    <a:pt x="320" y="151"/>
                  </a:lnTo>
                  <a:lnTo>
                    <a:pt x="209" y="151"/>
                  </a:lnTo>
                  <a:lnTo>
                    <a:pt x="209" y="151"/>
                  </a:lnTo>
                  <a:lnTo>
                    <a:pt x="204" y="151"/>
                  </a:lnTo>
                  <a:lnTo>
                    <a:pt x="200" y="149"/>
                  </a:lnTo>
                  <a:lnTo>
                    <a:pt x="195" y="144"/>
                  </a:lnTo>
                  <a:lnTo>
                    <a:pt x="190" y="139"/>
                  </a:lnTo>
                  <a:lnTo>
                    <a:pt x="189" y="136"/>
                  </a:lnTo>
                  <a:lnTo>
                    <a:pt x="189" y="131"/>
                  </a:lnTo>
                  <a:lnTo>
                    <a:pt x="189" y="76"/>
                  </a:lnTo>
                  <a:lnTo>
                    <a:pt x="150" y="76"/>
                  </a:lnTo>
                  <a:lnTo>
                    <a:pt x="150" y="131"/>
                  </a:lnTo>
                  <a:lnTo>
                    <a:pt x="150" y="131"/>
                  </a:lnTo>
                  <a:lnTo>
                    <a:pt x="150" y="136"/>
                  </a:lnTo>
                  <a:lnTo>
                    <a:pt x="148" y="139"/>
                  </a:lnTo>
                  <a:lnTo>
                    <a:pt x="145" y="144"/>
                  </a:lnTo>
                  <a:lnTo>
                    <a:pt x="138" y="149"/>
                  </a:lnTo>
                  <a:lnTo>
                    <a:pt x="135" y="151"/>
                  </a:lnTo>
                  <a:lnTo>
                    <a:pt x="131" y="151"/>
                  </a:lnTo>
                  <a:lnTo>
                    <a:pt x="18" y="151"/>
                  </a:lnTo>
                  <a:lnTo>
                    <a:pt x="18" y="151"/>
                  </a:lnTo>
                  <a:lnTo>
                    <a:pt x="15" y="151"/>
                  </a:lnTo>
                  <a:lnTo>
                    <a:pt x="11" y="149"/>
                  </a:lnTo>
                  <a:lnTo>
                    <a:pt x="5" y="144"/>
                  </a:lnTo>
                  <a:lnTo>
                    <a:pt x="1" y="139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5" y="5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45" y="5"/>
                  </a:lnTo>
                  <a:lnTo>
                    <a:pt x="148" y="12"/>
                  </a:lnTo>
                  <a:lnTo>
                    <a:pt x="150" y="15"/>
                  </a:lnTo>
                  <a:lnTo>
                    <a:pt x="150" y="19"/>
                  </a:lnTo>
                  <a:lnTo>
                    <a:pt x="150" y="51"/>
                  </a:lnTo>
                  <a:lnTo>
                    <a:pt x="189" y="51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5"/>
                  </a:lnTo>
                  <a:lnTo>
                    <a:pt x="190" y="12"/>
                  </a:lnTo>
                  <a:lnTo>
                    <a:pt x="195" y="5"/>
                  </a:lnTo>
                  <a:lnTo>
                    <a:pt x="200" y="2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4" y="0"/>
                  </a:lnTo>
                  <a:lnTo>
                    <a:pt x="327" y="2"/>
                  </a:lnTo>
                  <a:lnTo>
                    <a:pt x="334" y="5"/>
                  </a:lnTo>
                  <a:lnTo>
                    <a:pt x="337" y="12"/>
                  </a:lnTo>
                  <a:lnTo>
                    <a:pt x="339" y="15"/>
                  </a:lnTo>
                  <a:lnTo>
                    <a:pt x="340" y="19"/>
                  </a:lnTo>
                  <a:lnTo>
                    <a:pt x="34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445"/>
            <p:cNvSpPr>
              <a:spLocks/>
            </p:cNvSpPr>
            <p:nvPr/>
          </p:nvSpPr>
          <p:spPr bwMode="auto">
            <a:xfrm>
              <a:off x="4594225" y="3251994"/>
              <a:ext cx="195263" cy="104775"/>
            </a:xfrm>
            <a:custGeom>
              <a:avLst/>
              <a:gdLst>
                <a:gd name="T0" fmla="*/ 123 w 123"/>
                <a:gd name="T1" fmla="*/ 66 h 66"/>
                <a:gd name="T2" fmla="*/ 91 w 123"/>
                <a:gd name="T3" fmla="*/ 66 h 66"/>
                <a:gd name="T4" fmla="*/ 33 w 123"/>
                <a:gd name="T5" fmla="*/ 17 h 66"/>
                <a:gd name="T6" fmla="*/ 18 w 123"/>
                <a:gd name="T7" fmla="*/ 17 h 66"/>
                <a:gd name="T8" fmla="*/ 18 w 123"/>
                <a:gd name="T9" fmla="*/ 32 h 66"/>
                <a:gd name="T10" fmla="*/ 0 w 123"/>
                <a:gd name="T11" fmla="*/ 32 h 66"/>
                <a:gd name="T12" fmla="*/ 0 w 123"/>
                <a:gd name="T13" fmla="*/ 32 h 66"/>
                <a:gd name="T14" fmla="*/ 0 w 123"/>
                <a:gd name="T15" fmla="*/ 19 h 66"/>
                <a:gd name="T16" fmla="*/ 0 w 123"/>
                <a:gd name="T17" fmla="*/ 19 h 66"/>
                <a:gd name="T18" fmla="*/ 1 w 123"/>
                <a:gd name="T19" fmla="*/ 12 h 66"/>
                <a:gd name="T20" fmla="*/ 3 w 123"/>
                <a:gd name="T21" fmla="*/ 9 h 66"/>
                <a:gd name="T22" fmla="*/ 6 w 123"/>
                <a:gd name="T23" fmla="*/ 5 h 66"/>
                <a:gd name="T24" fmla="*/ 8 w 123"/>
                <a:gd name="T25" fmla="*/ 2 h 66"/>
                <a:gd name="T26" fmla="*/ 15 w 123"/>
                <a:gd name="T27" fmla="*/ 1 h 66"/>
                <a:gd name="T28" fmla="*/ 18 w 123"/>
                <a:gd name="T29" fmla="*/ 0 h 66"/>
                <a:gd name="T30" fmla="*/ 41 w 123"/>
                <a:gd name="T31" fmla="*/ 0 h 66"/>
                <a:gd name="T32" fmla="*/ 123 w 123"/>
                <a:gd name="T3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6">
                  <a:moveTo>
                    <a:pt x="123" y="66"/>
                  </a:moveTo>
                  <a:lnTo>
                    <a:pt x="91" y="66"/>
                  </a:lnTo>
                  <a:lnTo>
                    <a:pt x="33" y="17"/>
                  </a:lnTo>
                  <a:lnTo>
                    <a:pt x="18" y="17"/>
                  </a:lnTo>
                  <a:lnTo>
                    <a:pt x="18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5"/>
                  </a:lnTo>
                  <a:lnTo>
                    <a:pt x="8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41" y="0"/>
                  </a:lnTo>
                  <a:lnTo>
                    <a:pt x="12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446"/>
            <p:cNvSpPr>
              <a:spLocks/>
            </p:cNvSpPr>
            <p:nvPr/>
          </p:nvSpPr>
          <p:spPr bwMode="auto">
            <a:xfrm>
              <a:off x="4352925" y="3251994"/>
              <a:ext cx="196850" cy="103187"/>
            </a:xfrm>
            <a:custGeom>
              <a:avLst/>
              <a:gdLst>
                <a:gd name="T0" fmla="*/ 106 w 124"/>
                <a:gd name="T1" fmla="*/ 17 h 65"/>
                <a:gd name="T2" fmla="*/ 90 w 124"/>
                <a:gd name="T3" fmla="*/ 17 h 65"/>
                <a:gd name="T4" fmla="*/ 34 w 124"/>
                <a:gd name="T5" fmla="*/ 65 h 65"/>
                <a:gd name="T6" fmla="*/ 0 w 124"/>
                <a:gd name="T7" fmla="*/ 65 h 65"/>
                <a:gd name="T8" fmla="*/ 84 w 124"/>
                <a:gd name="T9" fmla="*/ 0 h 65"/>
                <a:gd name="T10" fmla="*/ 106 w 124"/>
                <a:gd name="T11" fmla="*/ 0 h 65"/>
                <a:gd name="T12" fmla="*/ 106 w 124"/>
                <a:gd name="T13" fmla="*/ 0 h 65"/>
                <a:gd name="T14" fmla="*/ 109 w 124"/>
                <a:gd name="T15" fmla="*/ 0 h 65"/>
                <a:gd name="T16" fmla="*/ 115 w 124"/>
                <a:gd name="T17" fmla="*/ 2 h 65"/>
                <a:gd name="T18" fmla="*/ 119 w 124"/>
                <a:gd name="T19" fmla="*/ 4 h 65"/>
                <a:gd name="T20" fmla="*/ 121 w 124"/>
                <a:gd name="T21" fmla="*/ 7 h 65"/>
                <a:gd name="T22" fmla="*/ 124 w 124"/>
                <a:gd name="T23" fmla="*/ 12 h 65"/>
                <a:gd name="T24" fmla="*/ 124 w 124"/>
                <a:gd name="T25" fmla="*/ 19 h 65"/>
                <a:gd name="T26" fmla="*/ 124 w 124"/>
                <a:gd name="T27" fmla="*/ 19 h 65"/>
                <a:gd name="T28" fmla="*/ 124 w 124"/>
                <a:gd name="T29" fmla="*/ 32 h 65"/>
                <a:gd name="T30" fmla="*/ 106 w 124"/>
                <a:gd name="T31" fmla="*/ 32 h 65"/>
                <a:gd name="T32" fmla="*/ 106 w 124"/>
                <a:gd name="T33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65">
                  <a:moveTo>
                    <a:pt x="106" y="17"/>
                  </a:moveTo>
                  <a:lnTo>
                    <a:pt x="90" y="17"/>
                  </a:lnTo>
                  <a:lnTo>
                    <a:pt x="34" y="65"/>
                  </a:lnTo>
                  <a:lnTo>
                    <a:pt x="0" y="65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9" y="0"/>
                  </a:lnTo>
                  <a:lnTo>
                    <a:pt x="115" y="2"/>
                  </a:lnTo>
                  <a:lnTo>
                    <a:pt x="119" y="4"/>
                  </a:lnTo>
                  <a:lnTo>
                    <a:pt x="121" y="7"/>
                  </a:lnTo>
                  <a:lnTo>
                    <a:pt x="124" y="12"/>
                  </a:lnTo>
                  <a:lnTo>
                    <a:pt x="124" y="19"/>
                  </a:lnTo>
                  <a:lnTo>
                    <a:pt x="124" y="19"/>
                  </a:lnTo>
                  <a:lnTo>
                    <a:pt x="124" y="32"/>
                  </a:lnTo>
                  <a:lnTo>
                    <a:pt x="106" y="32"/>
                  </a:lnTo>
                  <a:lnTo>
                    <a:pt x="10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" name="组合 13"/>
          <p:cNvGrpSpPr/>
          <p:nvPr/>
        </p:nvGrpSpPr>
        <p:grpSpPr>
          <a:xfrm>
            <a:off x="6656840" y="2828229"/>
            <a:ext cx="576754" cy="596044"/>
            <a:chOff x="4334668" y="3183731"/>
            <a:chExt cx="474663" cy="490538"/>
          </a:xfrm>
          <a:solidFill>
            <a:schemeClr val="bg1"/>
          </a:solidFill>
        </p:grpSpPr>
        <p:sp>
          <p:nvSpPr>
            <p:cNvPr id="16" name="Freeform 395"/>
            <p:cNvSpPr>
              <a:spLocks/>
            </p:cNvSpPr>
            <p:nvPr/>
          </p:nvSpPr>
          <p:spPr bwMode="auto">
            <a:xfrm>
              <a:off x="4445793" y="3244056"/>
              <a:ext cx="363538" cy="430213"/>
            </a:xfrm>
            <a:custGeom>
              <a:avLst/>
              <a:gdLst>
                <a:gd name="T0" fmla="*/ 223 w 229"/>
                <a:gd name="T1" fmla="*/ 146 h 271"/>
                <a:gd name="T2" fmla="*/ 229 w 229"/>
                <a:gd name="T3" fmla="*/ 157 h 271"/>
                <a:gd name="T4" fmla="*/ 225 w 229"/>
                <a:gd name="T5" fmla="*/ 169 h 271"/>
                <a:gd name="T6" fmla="*/ 220 w 229"/>
                <a:gd name="T7" fmla="*/ 173 h 271"/>
                <a:gd name="T8" fmla="*/ 207 w 229"/>
                <a:gd name="T9" fmla="*/ 174 h 271"/>
                <a:gd name="T10" fmla="*/ 174 w 229"/>
                <a:gd name="T11" fmla="*/ 151 h 271"/>
                <a:gd name="T12" fmla="*/ 197 w 229"/>
                <a:gd name="T13" fmla="*/ 177 h 271"/>
                <a:gd name="T14" fmla="*/ 202 w 229"/>
                <a:gd name="T15" fmla="*/ 182 h 271"/>
                <a:gd name="T16" fmla="*/ 203 w 229"/>
                <a:gd name="T17" fmla="*/ 195 h 271"/>
                <a:gd name="T18" fmla="*/ 200 w 229"/>
                <a:gd name="T19" fmla="*/ 201 h 271"/>
                <a:gd name="T20" fmla="*/ 188 w 229"/>
                <a:gd name="T21" fmla="*/ 207 h 271"/>
                <a:gd name="T22" fmla="*/ 177 w 229"/>
                <a:gd name="T23" fmla="*/ 203 h 271"/>
                <a:gd name="T24" fmla="*/ 144 w 229"/>
                <a:gd name="T25" fmla="*/ 187 h 271"/>
                <a:gd name="T26" fmla="*/ 172 w 229"/>
                <a:gd name="T27" fmla="*/ 210 h 271"/>
                <a:gd name="T28" fmla="*/ 178 w 229"/>
                <a:gd name="T29" fmla="*/ 221 h 271"/>
                <a:gd name="T30" fmla="*/ 174 w 229"/>
                <a:gd name="T31" fmla="*/ 233 h 271"/>
                <a:gd name="T32" fmla="*/ 168 w 229"/>
                <a:gd name="T33" fmla="*/ 237 h 271"/>
                <a:gd name="T34" fmla="*/ 155 w 229"/>
                <a:gd name="T35" fmla="*/ 238 h 271"/>
                <a:gd name="T36" fmla="*/ 123 w 229"/>
                <a:gd name="T37" fmla="*/ 213 h 271"/>
                <a:gd name="T38" fmla="*/ 145 w 229"/>
                <a:gd name="T39" fmla="*/ 241 h 271"/>
                <a:gd name="T40" fmla="*/ 150 w 229"/>
                <a:gd name="T41" fmla="*/ 246 h 271"/>
                <a:gd name="T42" fmla="*/ 152 w 229"/>
                <a:gd name="T43" fmla="*/ 258 h 271"/>
                <a:gd name="T44" fmla="*/ 148 w 229"/>
                <a:gd name="T45" fmla="*/ 265 h 271"/>
                <a:gd name="T46" fmla="*/ 136 w 229"/>
                <a:gd name="T47" fmla="*/ 271 h 271"/>
                <a:gd name="T48" fmla="*/ 124 w 229"/>
                <a:gd name="T49" fmla="*/ 267 h 271"/>
                <a:gd name="T50" fmla="*/ 96 w 229"/>
                <a:gd name="T51" fmla="*/ 243 h 271"/>
                <a:gd name="T52" fmla="*/ 106 w 229"/>
                <a:gd name="T53" fmla="*/ 223 h 271"/>
                <a:gd name="T54" fmla="*/ 108 w 229"/>
                <a:gd name="T55" fmla="*/ 221 h 271"/>
                <a:gd name="T56" fmla="*/ 110 w 229"/>
                <a:gd name="T57" fmla="*/ 212 h 271"/>
                <a:gd name="T58" fmla="*/ 109 w 229"/>
                <a:gd name="T59" fmla="*/ 205 h 271"/>
                <a:gd name="T60" fmla="*/ 104 w 229"/>
                <a:gd name="T61" fmla="*/ 196 h 271"/>
                <a:gd name="T62" fmla="*/ 100 w 229"/>
                <a:gd name="T63" fmla="*/ 193 h 271"/>
                <a:gd name="T64" fmla="*/ 91 w 229"/>
                <a:gd name="T65" fmla="*/ 188 h 271"/>
                <a:gd name="T66" fmla="*/ 83 w 229"/>
                <a:gd name="T67" fmla="*/ 187 h 271"/>
                <a:gd name="T68" fmla="*/ 75 w 229"/>
                <a:gd name="T69" fmla="*/ 188 h 271"/>
                <a:gd name="T70" fmla="*/ 69 w 229"/>
                <a:gd name="T71" fmla="*/ 193 h 271"/>
                <a:gd name="T72" fmla="*/ 50 w 229"/>
                <a:gd name="T73" fmla="*/ 207 h 271"/>
                <a:gd name="T74" fmla="*/ 64 w 229"/>
                <a:gd name="T75" fmla="*/ 189 h 271"/>
                <a:gd name="T76" fmla="*/ 68 w 229"/>
                <a:gd name="T77" fmla="*/ 182 h 271"/>
                <a:gd name="T78" fmla="*/ 68 w 229"/>
                <a:gd name="T79" fmla="*/ 174 h 271"/>
                <a:gd name="T80" fmla="*/ 64 w 229"/>
                <a:gd name="T81" fmla="*/ 166 h 271"/>
                <a:gd name="T82" fmla="*/ 58 w 229"/>
                <a:gd name="T83" fmla="*/ 158 h 271"/>
                <a:gd name="T84" fmla="*/ 54 w 229"/>
                <a:gd name="T85" fmla="*/ 156 h 271"/>
                <a:gd name="T86" fmla="*/ 45 w 229"/>
                <a:gd name="T87" fmla="*/ 153 h 271"/>
                <a:gd name="T88" fmla="*/ 36 w 229"/>
                <a:gd name="T89" fmla="*/ 153 h 271"/>
                <a:gd name="T90" fmla="*/ 29 w 229"/>
                <a:gd name="T91" fmla="*/ 157 h 271"/>
                <a:gd name="T92" fmla="*/ 13 w 229"/>
                <a:gd name="T93" fmla="*/ 176 h 271"/>
                <a:gd name="T94" fmla="*/ 21 w 229"/>
                <a:gd name="T95" fmla="*/ 156 h 271"/>
                <a:gd name="T96" fmla="*/ 24 w 229"/>
                <a:gd name="T97" fmla="*/ 152 h 271"/>
                <a:gd name="T98" fmla="*/ 25 w 229"/>
                <a:gd name="T99" fmla="*/ 144 h 271"/>
                <a:gd name="T100" fmla="*/ 24 w 229"/>
                <a:gd name="T101" fmla="*/ 136 h 271"/>
                <a:gd name="T102" fmla="*/ 19 w 229"/>
                <a:gd name="T103" fmla="*/ 128 h 271"/>
                <a:gd name="T104" fmla="*/ 15 w 229"/>
                <a:gd name="T105" fmla="*/ 124 h 271"/>
                <a:gd name="T106" fmla="*/ 0 w 229"/>
                <a:gd name="T107" fmla="*/ 118 h 271"/>
                <a:gd name="T108" fmla="*/ 194 w 229"/>
                <a:gd name="T109" fmla="*/ 123 h 271"/>
                <a:gd name="T110" fmla="*/ 223 w 229"/>
                <a:gd name="T111" fmla="*/ 14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271">
                  <a:moveTo>
                    <a:pt x="223" y="146"/>
                  </a:moveTo>
                  <a:lnTo>
                    <a:pt x="223" y="146"/>
                  </a:lnTo>
                  <a:lnTo>
                    <a:pt x="227" y="151"/>
                  </a:lnTo>
                  <a:lnTo>
                    <a:pt x="229" y="157"/>
                  </a:lnTo>
                  <a:lnTo>
                    <a:pt x="228" y="163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0" y="173"/>
                  </a:lnTo>
                  <a:lnTo>
                    <a:pt x="214" y="176"/>
                  </a:lnTo>
                  <a:lnTo>
                    <a:pt x="207" y="174"/>
                  </a:lnTo>
                  <a:lnTo>
                    <a:pt x="202" y="172"/>
                  </a:lnTo>
                  <a:lnTo>
                    <a:pt x="174" y="151"/>
                  </a:lnTo>
                  <a:lnTo>
                    <a:pt x="170" y="156"/>
                  </a:lnTo>
                  <a:lnTo>
                    <a:pt x="197" y="177"/>
                  </a:lnTo>
                  <a:lnTo>
                    <a:pt x="197" y="177"/>
                  </a:lnTo>
                  <a:lnTo>
                    <a:pt x="202" y="182"/>
                  </a:lnTo>
                  <a:lnTo>
                    <a:pt x="203" y="188"/>
                  </a:lnTo>
                  <a:lnTo>
                    <a:pt x="203" y="195"/>
                  </a:lnTo>
                  <a:lnTo>
                    <a:pt x="200" y="201"/>
                  </a:lnTo>
                  <a:lnTo>
                    <a:pt x="200" y="201"/>
                  </a:lnTo>
                  <a:lnTo>
                    <a:pt x="194" y="205"/>
                  </a:lnTo>
                  <a:lnTo>
                    <a:pt x="188" y="207"/>
                  </a:lnTo>
                  <a:lnTo>
                    <a:pt x="182" y="206"/>
                  </a:lnTo>
                  <a:lnTo>
                    <a:pt x="177" y="203"/>
                  </a:lnTo>
                  <a:lnTo>
                    <a:pt x="149" y="182"/>
                  </a:lnTo>
                  <a:lnTo>
                    <a:pt x="144" y="187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75" y="215"/>
                  </a:lnTo>
                  <a:lnTo>
                    <a:pt x="178" y="221"/>
                  </a:lnTo>
                  <a:lnTo>
                    <a:pt x="177" y="227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68" y="237"/>
                  </a:lnTo>
                  <a:lnTo>
                    <a:pt x="163" y="240"/>
                  </a:lnTo>
                  <a:lnTo>
                    <a:pt x="155" y="238"/>
                  </a:lnTo>
                  <a:lnTo>
                    <a:pt x="150" y="236"/>
                  </a:lnTo>
                  <a:lnTo>
                    <a:pt x="123" y="213"/>
                  </a:lnTo>
                  <a:lnTo>
                    <a:pt x="119" y="218"/>
                  </a:lnTo>
                  <a:lnTo>
                    <a:pt x="145" y="241"/>
                  </a:lnTo>
                  <a:lnTo>
                    <a:pt x="145" y="241"/>
                  </a:lnTo>
                  <a:lnTo>
                    <a:pt x="150" y="246"/>
                  </a:lnTo>
                  <a:lnTo>
                    <a:pt x="152" y="252"/>
                  </a:lnTo>
                  <a:lnTo>
                    <a:pt x="152" y="258"/>
                  </a:lnTo>
                  <a:lnTo>
                    <a:pt x="148" y="265"/>
                  </a:lnTo>
                  <a:lnTo>
                    <a:pt x="148" y="265"/>
                  </a:lnTo>
                  <a:lnTo>
                    <a:pt x="143" y="268"/>
                  </a:lnTo>
                  <a:lnTo>
                    <a:pt x="136" y="271"/>
                  </a:lnTo>
                  <a:lnTo>
                    <a:pt x="130" y="270"/>
                  </a:lnTo>
                  <a:lnTo>
                    <a:pt x="124" y="267"/>
                  </a:lnTo>
                  <a:lnTo>
                    <a:pt x="98" y="246"/>
                  </a:lnTo>
                  <a:lnTo>
                    <a:pt x="96" y="243"/>
                  </a:lnTo>
                  <a:lnTo>
                    <a:pt x="93" y="241"/>
                  </a:lnTo>
                  <a:lnTo>
                    <a:pt x="106" y="223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9" y="217"/>
                  </a:lnTo>
                  <a:lnTo>
                    <a:pt x="110" y="212"/>
                  </a:lnTo>
                  <a:lnTo>
                    <a:pt x="109" y="208"/>
                  </a:lnTo>
                  <a:lnTo>
                    <a:pt x="109" y="205"/>
                  </a:lnTo>
                  <a:lnTo>
                    <a:pt x="106" y="200"/>
                  </a:lnTo>
                  <a:lnTo>
                    <a:pt x="104" y="196"/>
                  </a:lnTo>
                  <a:lnTo>
                    <a:pt x="100" y="193"/>
                  </a:lnTo>
                  <a:lnTo>
                    <a:pt x="100" y="193"/>
                  </a:lnTo>
                  <a:lnTo>
                    <a:pt x="96" y="191"/>
                  </a:lnTo>
                  <a:lnTo>
                    <a:pt x="91" y="188"/>
                  </a:lnTo>
                  <a:lnTo>
                    <a:pt x="88" y="187"/>
                  </a:lnTo>
                  <a:lnTo>
                    <a:pt x="83" y="187"/>
                  </a:lnTo>
                  <a:lnTo>
                    <a:pt x="79" y="187"/>
                  </a:lnTo>
                  <a:lnTo>
                    <a:pt x="75" y="188"/>
                  </a:lnTo>
                  <a:lnTo>
                    <a:pt x="71" y="191"/>
                  </a:lnTo>
                  <a:lnTo>
                    <a:pt x="69" y="193"/>
                  </a:lnTo>
                  <a:lnTo>
                    <a:pt x="55" y="211"/>
                  </a:lnTo>
                  <a:lnTo>
                    <a:pt x="50" y="207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5" y="186"/>
                  </a:lnTo>
                  <a:lnTo>
                    <a:pt x="68" y="182"/>
                  </a:lnTo>
                  <a:lnTo>
                    <a:pt x="68" y="178"/>
                  </a:lnTo>
                  <a:lnTo>
                    <a:pt x="68" y="174"/>
                  </a:lnTo>
                  <a:lnTo>
                    <a:pt x="66" y="169"/>
                  </a:lnTo>
                  <a:lnTo>
                    <a:pt x="64" y="166"/>
                  </a:lnTo>
                  <a:lnTo>
                    <a:pt x="61" y="162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49" y="154"/>
                  </a:lnTo>
                  <a:lnTo>
                    <a:pt x="45" y="153"/>
                  </a:lnTo>
                  <a:lnTo>
                    <a:pt x="40" y="153"/>
                  </a:lnTo>
                  <a:lnTo>
                    <a:pt x="36" y="153"/>
                  </a:lnTo>
                  <a:lnTo>
                    <a:pt x="33" y="154"/>
                  </a:lnTo>
                  <a:lnTo>
                    <a:pt x="29" y="157"/>
                  </a:lnTo>
                  <a:lnTo>
                    <a:pt x="26" y="159"/>
                  </a:lnTo>
                  <a:lnTo>
                    <a:pt x="13" y="176"/>
                  </a:lnTo>
                  <a:lnTo>
                    <a:pt x="8" y="172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4" y="152"/>
                  </a:lnTo>
                  <a:lnTo>
                    <a:pt x="25" y="148"/>
                  </a:lnTo>
                  <a:lnTo>
                    <a:pt x="25" y="144"/>
                  </a:lnTo>
                  <a:lnTo>
                    <a:pt x="25" y="139"/>
                  </a:lnTo>
                  <a:lnTo>
                    <a:pt x="24" y="136"/>
                  </a:lnTo>
                  <a:lnTo>
                    <a:pt x="21" y="132"/>
                  </a:lnTo>
                  <a:lnTo>
                    <a:pt x="19" y="128"/>
                  </a:lnTo>
                  <a:lnTo>
                    <a:pt x="15" y="124"/>
                  </a:lnTo>
                  <a:lnTo>
                    <a:pt x="15" y="124"/>
                  </a:lnTo>
                  <a:lnTo>
                    <a:pt x="8" y="121"/>
                  </a:lnTo>
                  <a:lnTo>
                    <a:pt x="0" y="118"/>
                  </a:lnTo>
                  <a:lnTo>
                    <a:pt x="43" y="0"/>
                  </a:lnTo>
                  <a:lnTo>
                    <a:pt x="194" y="123"/>
                  </a:lnTo>
                  <a:lnTo>
                    <a:pt x="195" y="124"/>
                  </a:lnTo>
                  <a:lnTo>
                    <a:pt x="223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396"/>
            <p:cNvSpPr>
              <a:spLocks/>
            </p:cNvSpPr>
            <p:nvPr/>
          </p:nvSpPr>
          <p:spPr bwMode="auto">
            <a:xfrm>
              <a:off x="4610893" y="3183731"/>
              <a:ext cx="188913" cy="161925"/>
            </a:xfrm>
            <a:custGeom>
              <a:avLst/>
              <a:gdLst>
                <a:gd name="T0" fmla="*/ 113 w 119"/>
                <a:gd name="T1" fmla="*/ 75 h 102"/>
                <a:gd name="T2" fmla="*/ 113 w 119"/>
                <a:gd name="T3" fmla="*/ 75 h 102"/>
                <a:gd name="T4" fmla="*/ 116 w 119"/>
                <a:gd name="T5" fmla="*/ 80 h 102"/>
                <a:gd name="T6" fmla="*/ 119 w 119"/>
                <a:gd name="T7" fmla="*/ 85 h 102"/>
                <a:gd name="T8" fmla="*/ 118 w 119"/>
                <a:gd name="T9" fmla="*/ 91 h 102"/>
                <a:gd name="T10" fmla="*/ 115 w 119"/>
                <a:gd name="T11" fmla="*/ 97 h 102"/>
                <a:gd name="T12" fmla="*/ 115 w 119"/>
                <a:gd name="T13" fmla="*/ 97 h 102"/>
                <a:gd name="T14" fmla="*/ 110 w 119"/>
                <a:gd name="T15" fmla="*/ 101 h 102"/>
                <a:gd name="T16" fmla="*/ 104 w 119"/>
                <a:gd name="T17" fmla="*/ 102 h 102"/>
                <a:gd name="T18" fmla="*/ 99 w 119"/>
                <a:gd name="T19" fmla="*/ 102 h 102"/>
                <a:gd name="T20" fmla="*/ 93 w 119"/>
                <a:gd name="T21" fmla="*/ 99 h 102"/>
                <a:gd name="T22" fmla="*/ 6 w 119"/>
                <a:gd name="T23" fmla="*/ 27 h 102"/>
                <a:gd name="T24" fmla="*/ 6 w 119"/>
                <a:gd name="T25" fmla="*/ 27 h 102"/>
                <a:gd name="T26" fmla="*/ 1 w 119"/>
                <a:gd name="T27" fmla="*/ 22 h 102"/>
                <a:gd name="T28" fmla="*/ 0 w 119"/>
                <a:gd name="T29" fmla="*/ 16 h 102"/>
                <a:gd name="T30" fmla="*/ 1 w 119"/>
                <a:gd name="T31" fmla="*/ 11 h 102"/>
                <a:gd name="T32" fmla="*/ 4 w 119"/>
                <a:gd name="T33" fmla="*/ 5 h 102"/>
                <a:gd name="T34" fmla="*/ 4 w 119"/>
                <a:gd name="T35" fmla="*/ 5 h 102"/>
                <a:gd name="T36" fmla="*/ 6 w 119"/>
                <a:gd name="T37" fmla="*/ 2 h 102"/>
                <a:gd name="T38" fmla="*/ 9 w 119"/>
                <a:gd name="T39" fmla="*/ 1 h 102"/>
                <a:gd name="T40" fmla="*/ 15 w 119"/>
                <a:gd name="T41" fmla="*/ 0 h 102"/>
                <a:gd name="T42" fmla="*/ 15 w 119"/>
                <a:gd name="T43" fmla="*/ 0 h 102"/>
                <a:gd name="T44" fmla="*/ 21 w 119"/>
                <a:gd name="T45" fmla="*/ 0 h 102"/>
                <a:gd name="T46" fmla="*/ 25 w 119"/>
                <a:gd name="T47" fmla="*/ 3 h 102"/>
                <a:gd name="T48" fmla="*/ 113 w 119"/>
                <a:gd name="T49" fmla="*/ 7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02">
                  <a:moveTo>
                    <a:pt x="113" y="75"/>
                  </a:moveTo>
                  <a:lnTo>
                    <a:pt x="113" y="75"/>
                  </a:lnTo>
                  <a:lnTo>
                    <a:pt x="116" y="80"/>
                  </a:lnTo>
                  <a:lnTo>
                    <a:pt x="119" y="85"/>
                  </a:lnTo>
                  <a:lnTo>
                    <a:pt x="118" y="91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3" y="9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11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397"/>
            <p:cNvSpPr>
              <a:spLocks/>
            </p:cNvSpPr>
            <p:nvPr/>
          </p:nvSpPr>
          <p:spPr bwMode="auto">
            <a:xfrm>
              <a:off x="4550568" y="3228181"/>
              <a:ext cx="212725" cy="177800"/>
            </a:xfrm>
            <a:custGeom>
              <a:avLst/>
              <a:gdLst>
                <a:gd name="T0" fmla="*/ 134 w 134"/>
                <a:gd name="T1" fmla="*/ 83 h 112"/>
                <a:gd name="T2" fmla="*/ 117 w 134"/>
                <a:gd name="T3" fmla="*/ 112 h 112"/>
                <a:gd name="T4" fmla="*/ 0 w 134"/>
                <a:gd name="T5" fmla="*/ 17 h 112"/>
                <a:gd name="T6" fmla="*/ 35 w 134"/>
                <a:gd name="T7" fmla="*/ 0 h 112"/>
                <a:gd name="T8" fmla="*/ 134 w 134"/>
                <a:gd name="T9" fmla="*/ 8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2">
                  <a:moveTo>
                    <a:pt x="134" y="83"/>
                  </a:moveTo>
                  <a:lnTo>
                    <a:pt x="117" y="112"/>
                  </a:lnTo>
                  <a:lnTo>
                    <a:pt x="0" y="17"/>
                  </a:lnTo>
                  <a:lnTo>
                    <a:pt x="35" y="0"/>
                  </a:lnTo>
                  <a:lnTo>
                    <a:pt x="13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398"/>
            <p:cNvSpPr>
              <a:spLocks/>
            </p:cNvSpPr>
            <p:nvPr/>
          </p:nvSpPr>
          <p:spPr bwMode="auto">
            <a:xfrm>
              <a:off x="4517231" y="3553619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5 w 56"/>
                <a:gd name="T5" fmla="*/ 8 h 62"/>
                <a:gd name="T6" fmla="*/ 56 w 56"/>
                <a:gd name="T7" fmla="*/ 15 h 62"/>
                <a:gd name="T8" fmla="*/ 56 w 56"/>
                <a:gd name="T9" fmla="*/ 21 h 62"/>
                <a:gd name="T10" fmla="*/ 53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5 w 56"/>
                <a:gd name="T17" fmla="*/ 60 h 62"/>
                <a:gd name="T18" fmla="*/ 19 w 56"/>
                <a:gd name="T19" fmla="*/ 62 h 62"/>
                <a:gd name="T20" fmla="*/ 13 w 56"/>
                <a:gd name="T21" fmla="*/ 61 h 62"/>
                <a:gd name="T22" fmla="*/ 6 w 56"/>
                <a:gd name="T23" fmla="*/ 58 h 62"/>
                <a:gd name="T24" fmla="*/ 6 w 56"/>
                <a:gd name="T25" fmla="*/ 58 h 62"/>
                <a:gd name="T26" fmla="*/ 4 w 56"/>
                <a:gd name="T27" fmla="*/ 56 h 62"/>
                <a:gd name="T28" fmla="*/ 1 w 56"/>
                <a:gd name="T29" fmla="*/ 52 h 62"/>
                <a:gd name="T30" fmla="*/ 0 w 56"/>
                <a:gd name="T31" fmla="*/ 48 h 62"/>
                <a:gd name="T32" fmla="*/ 0 w 56"/>
                <a:gd name="T33" fmla="*/ 45 h 62"/>
                <a:gd name="T34" fmla="*/ 0 w 56"/>
                <a:gd name="T35" fmla="*/ 45 h 62"/>
                <a:gd name="T36" fmla="*/ 1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3 w 56"/>
                <a:gd name="T45" fmla="*/ 2 h 62"/>
                <a:gd name="T46" fmla="*/ 38 w 56"/>
                <a:gd name="T47" fmla="*/ 0 h 62"/>
                <a:gd name="T48" fmla="*/ 45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5" y="8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5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399"/>
            <p:cNvSpPr>
              <a:spLocks/>
            </p:cNvSpPr>
            <p:nvPr/>
          </p:nvSpPr>
          <p:spPr bwMode="auto">
            <a:xfrm>
              <a:off x="4452143" y="3499644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4 w 56"/>
                <a:gd name="T5" fmla="*/ 8 h 62"/>
                <a:gd name="T6" fmla="*/ 56 w 56"/>
                <a:gd name="T7" fmla="*/ 15 h 62"/>
                <a:gd name="T8" fmla="*/ 55 w 56"/>
                <a:gd name="T9" fmla="*/ 21 h 62"/>
                <a:gd name="T10" fmla="*/ 52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4 w 56"/>
                <a:gd name="T17" fmla="*/ 60 h 62"/>
                <a:gd name="T18" fmla="*/ 19 w 56"/>
                <a:gd name="T19" fmla="*/ 62 h 62"/>
                <a:gd name="T20" fmla="*/ 11 w 56"/>
                <a:gd name="T21" fmla="*/ 61 h 62"/>
                <a:gd name="T22" fmla="*/ 6 w 56"/>
                <a:gd name="T23" fmla="*/ 59 h 62"/>
                <a:gd name="T24" fmla="*/ 6 w 56"/>
                <a:gd name="T25" fmla="*/ 59 h 62"/>
                <a:gd name="T26" fmla="*/ 2 w 56"/>
                <a:gd name="T27" fmla="*/ 55 h 62"/>
                <a:gd name="T28" fmla="*/ 1 w 56"/>
                <a:gd name="T29" fmla="*/ 52 h 62"/>
                <a:gd name="T30" fmla="*/ 0 w 56"/>
                <a:gd name="T31" fmla="*/ 49 h 62"/>
                <a:gd name="T32" fmla="*/ 0 w 56"/>
                <a:gd name="T33" fmla="*/ 45 h 62"/>
                <a:gd name="T34" fmla="*/ 0 w 56"/>
                <a:gd name="T35" fmla="*/ 45 h 62"/>
                <a:gd name="T36" fmla="*/ 0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1 w 56"/>
                <a:gd name="T45" fmla="*/ 2 h 62"/>
                <a:gd name="T46" fmla="*/ 37 w 56"/>
                <a:gd name="T47" fmla="*/ 0 h 62"/>
                <a:gd name="T48" fmla="*/ 44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4" y="8"/>
                  </a:lnTo>
                  <a:lnTo>
                    <a:pt x="56" y="15"/>
                  </a:lnTo>
                  <a:lnTo>
                    <a:pt x="55" y="21"/>
                  </a:lnTo>
                  <a:lnTo>
                    <a:pt x="52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4" y="60"/>
                  </a:lnTo>
                  <a:lnTo>
                    <a:pt x="19" y="62"/>
                  </a:lnTo>
                  <a:lnTo>
                    <a:pt x="11" y="61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2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400"/>
            <p:cNvSpPr>
              <a:spLocks/>
            </p:cNvSpPr>
            <p:nvPr/>
          </p:nvSpPr>
          <p:spPr bwMode="auto">
            <a:xfrm>
              <a:off x="4396581" y="3244056"/>
              <a:ext cx="103188" cy="171450"/>
            </a:xfrm>
            <a:custGeom>
              <a:avLst/>
              <a:gdLst>
                <a:gd name="T0" fmla="*/ 65 w 65"/>
                <a:gd name="T1" fmla="*/ 7 h 108"/>
                <a:gd name="T2" fmla="*/ 26 w 65"/>
                <a:gd name="T3" fmla="*/ 108 h 108"/>
                <a:gd name="T4" fmla="*/ 0 w 65"/>
                <a:gd name="T5" fmla="*/ 91 h 108"/>
                <a:gd name="T6" fmla="*/ 35 w 65"/>
                <a:gd name="T7" fmla="*/ 0 h 108"/>
                <a:gd name="T8" fmla="*/ 65 w 65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65" y="7"/>
                  </a:moveTo>
                  <a:lnTo>
                    <a:pt x="26" y="108"/>
                  </a:lnTo>
                  <a:lnTo>
                    <a:pt x="0" y="91"/>
                  </a:lnTo>
                  <a:lnTo>
                    <a:pt x="35" y="0"/>
                  </a:lnTo>
                  <a:lnTo>
                    <a:pt x="6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401"/>
            <p:cNvSpPr>
              <a:spLocks/>
            </p:cNvSpPr>
            <p:nvPr/>
          </p:nvSpPr>
          <p:spPr bwMode="auto">
            <a:xfrm>
              <a:off x="4383881" y="3445669"/>
              <a:ext cx="92075" cy="98425"/>
            </a:xfrm>
            <a:custGeom>
              <a:avLst/>
              <a:gdLst>
                <a:gd name="T0" fmla="*/ 52 w 58"/>
                <a:gd name="T1" fmla="*/ 4 h 62"/>
                <a:gd name="T2" fmla="*/ 52 w 58"/>
                <a:gd name="T3" fmla="*/ 4 h 62"/>
                <a:gd name="T4" fmla="*/ 55 w 58"/>
                <a:gd name="T5" fmla="*/ 9 h 62"/>
                <a:gd name="T6" fmla="*/ 58 w 58"/>
                <a:gd name="T7" fmla="*/ 15 h 62"/>
                <a:gd name="T8" fmla="*/ 57 w 58"/>
                <a:gd name="T9" fmla="*/ 21 h 62"/>
                <a:gd name="T10" fmla="*/ 54 w 58"/>
                <a:gd name="T11" fmla="*/ 27 h 62"/>
                <a:gd name="T12" fmla="*/ 30 w 58"/>
                <a:gd name="T13" fmla="*/ 56 h 62"/>
                <a:gd name="T14" fmla="*/ 30 w 58"/>
                <a:gd name="T15" fmla="*/ 56 h 62"/>
                <a:gd name="T16" fmla="*/ 25 w 58"/>
                <a:gd name="T17" fmla="*/ 60 h 62"/>
                <a:gd name="T18" fmla="*/ 19 w 58"/>
                <a:gd name="T19" fmla="*/ 62 h 62"/>
                <a:gd name="T20" fmla="*/ 13 w 58"/>
                <a:gd name="T21" fmla="*/ 61 h 62"/>
                <a:gd name="T22" fmla="*/ 7 w 58"/>
                <a:gd name="T23" fmla="*/ 59 h 62"/>
                <a:gd name="T24" fmla="*/ 7 w 58"/>
                <a:gd name="T25" fmla="*/ 59 h 62"/>
                <a:gd name="T26" fmla="*/ 4 w 58"/>
                <a:gd name="T27" fmla="*/ 56 h 62"/>
                <a:gd name="T28" fmla="*/ 3 w 58"/>
                <a:gd name="T29" fmla="*/ 52 h 62"/>
                <a:gd name="T30" fmla="*/ 2 w 58"/>
                <a:gd name="T31" fmla="*/ 49 h 62"/>
                <a:gd name="T32" fmla="*/ 0 w 58"/>
                <a:gd name="T33" fmla="*/ 45 h 62"/>
                <a:gd name="T34" fmla="*/ 0 w 58"/>
                <a:gd name="T35" fmla="*/ 45 h 62"/>
                <a:gd name="T36" fmla="*/ 2 w 58"/>
                <a:gd name="T37" fmla="*/ 40 h 62"/>
                <a:gd name="T38" fmla="*/ 4 w 58"/>
                <a:gd name="T39" fmla="*/ 35 h 62"/>
                <a:gd name="T40" fmla="*/ 28 w 58"/>
                <a:gd name="T41" fmla="*/ 6 h 62"/>
                <a:gd name="T42" fmla="*/ 28 w 58"/>
                <a:gd name="T43" fmla="*/ 6 h 62"/>
                <a:gd name="T44" fmla="*/ 33 w 58"/>
                <a:gd name="T45" fmla="*/ 2 h 62"/>
                <a:gd name="T46" fmla="*/ 39 w 58"/>
                <a:gd name="T47" fmla="*/ 0 h 62"/>
                <a:gd name="T48" fmla="*/ 45 w 58"/>
                <a:gd name="T49" fmla="*/ 1 h 62"/>
                <a:gd name="T50" fmla="*/ 52 w 58"/>
                <a:gd name="T51" fmla="*/ 4 h 62"/>
                <a:gd name="T52" fmla="*/ 52 w 58"/>
                <a:gd name="T5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62">
                  <a:moveTo>
                    <a:pt x="52" y="4"/>
                  </a:moveTo>
                  <a:lnTo>
                    <a:pt x="52" y="4"/>
                  </a:lnTo>
                  <a:lnTo>
                    <a:pt x="55" y="9"/>
                  </a:lnTo>
                  <a:lnTo>
                    <a:pt x="58" y="15"/>
                  </a:lnTo>
                  <a:lnTo>
                    <a:pt x="57" y="21"/>
                  </a:lnTo>
                  <a:lnTo>
                    <a:pt x="54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4" y="56"/>
                  </a:lnTo>
                  <a:lnTo>
                    <a:pt x="3" y="52"/>
                  </a:lnTo>
                  <a:lnTo>
                    <a:pt x="2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402"/>
            <p:cNvSpPr>
              <a:spLocks/>
            </p:cNvSpPr>
            <p:nvPr/>
          </p:nvSpPr>
          <p:spPr bwMode="auto">
            <a:xfrm>
              <a:off x="4341018" y="3210719"/>
              <a:ext cx="98425" cy="182563"/>
            </a:xfrm>
            <a:custGeom>
              <a:avLst/>
              <a:gdLst>
                <a:gd name="T0" fmla="*/ 62 w 62"/>
                <a:gd name="T1" fmla="*/ 15 h 115"/>
                <a:gd name="T2" fmla="*/ 62 w 62"/>
                <a:gd name="T3" fmla="*/ 15 h 115"/>
                <a:gd name="T4" fmla="*/ 61 w 62"/>
                <a:gd name="T5" fmla="*/ 20 h 115"/>
                <a:gd name="T6" fmla="*/ 30 w 62"/>
                <a:gd name="T7" fmla="*/ 105 h 115"/>
                <a:gd name="T8" fmla="*/ 30 w 62"/>
                <a:gd name="T9" fmla="*/ 105 h 115"/>
                <a:gd name="T10" fmla="*/ 26 w 62"/>
                <a:gd name="T11" fmla="*/ 110 h 115"/>
                <a:gd name="T12" fmla="*/ 21 w 62"/>
                <a:gd name="T13" fmla="*/ 113 h 115"/>
                <a:gd name="T14" fmla="*/ 16 w 62"/>
                <a:gd name="T15" fmla="*/ 115 h 115"/>
                <a:gd name="T16" fmla="*/ 10 w 62"/>
                <a:gd name="T17" fmla="*/ 114 h 115"/>
                <a:gd name="T18" fmla="*/ 10 w 62"/>
                <a:gd name="T19" fmla="*/ 114 h 115"/>
                <a:gd name="T20" fmla="*/ 6 w 62"/>
                <a:gd name="T21" fmla="*/ 112 h 115"/>
                <a:gd name="T22" fmla="*/ 2 w 62"/>
                <a:gd name="T23" fmla="*/ 108 h 115"/>
                <a:gd name="T24" fmla="*/ 1 w 62"/>
                <a:gd name="T25" fmla="*/ 104 h 115"/>
                <a:gd name="T26" fmla="*/ 0 w 62"/>
                <a:gd name="T27" fmla="*/ 100 h 115"/>
                <a:gd name="T28" fmla="*/ 0 w 62"/>
                <a:gd name="T29" fmla="*/ 100 h 115"/>
                <a:gd name="T30" fmla="*/ 1 w 62"/>
                <a:gd name="T31" fmla="*/ 94 h 115"/>
                <a:gd name="T32" fmla="*/ 34 w 62"/>
                <a:gd name="T33" fmla="*/ 10 h 115"/>
                <a:gd name="T34" fmla="*/ 34 w 62"/>
                <a:gd name="T35" fmla="*/ 10 h 115"/>
                <a:gd name="T36" fmla="*/ 36 w 62"/>
                <a:gd name="T37" fmla="*/ 5 h 115"/>
                <a:gd name="T38" fmla="*/ 41 w 62"/>
                <a:gd name="T39" fmla="*/ 1 h 115"/>
                <a:gd name="T40" fmla="*/ 46 w 62"/>
                <a:gd name="T41" fmla="*/ 0 h 115"/>
                <a:gd name="T42" fmla="*/ 52 w 62"/>
                <a:gd name="T43" fmla="*/ 1 h 115"/>
                <a:gd name="T44" fmla="*/ 52 w 62"/>
                <a:gd name="T45" fmla="*/ 1 h 115"/>
                <a:gd name="T46" fmla="*/ 56 w 62"/>
                <a:gd name="T47" fmla="*/ 4 h 115"/>
                <a:gd name="T48" fmla="*/ 60 w 62"/>
                <a:gd name="T49" fmla="*/ 6 h 115"/>
                <a:gd name="T50" fmla="*/ 61 w 62"/>
                <a:gd name="T51" fmla="*/ 11 h 115"/>
                <a:gd name="T52" fmla="*/ 62 w 62"/>
                <a:gd name="T53" fmla="*/ 15 h 115"/>
                <a:gd name="T54" fmla="*/ 62 w 62"/>
                <a:gd name="T55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15">
                  <a:moveTo>
                    <a:pt x="62" y="15"/>
                  </a:moveTo>
                  <a:lnTo>
                    <a:pt x="62" y="15"/>
                  </a:lnTo>
                  <a:lnTo>
                    <a:pt x="61" y="20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26" y="110"/>
                  </a:lnTo>
                  <a:lnTo>
                    <a:pt x="21" y="113"/>
                  </a:lnTo>
                  <a:lnTo>
                    <a:pt x="16" y="115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12"/>
                  </a:lnTo>
                  <a:lnTo>
                    <a:pt x="2" y="108"/>
                  </a:lnTo>
                  <a:lnTo>
                    <a:pt x="1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6" y="5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1" y="11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403"/>
            <p:cNvSpPr>
              <a:spLocks/>
            </p:cNvSpPr>
            <p:nvPr/>
          </p:nvSpPr>
          <p:spPr bwMode="auto">
            <a:xfrm>
              <a:off x="4334668" y="3405981"/>
              <a:ext cx="88900" cy="96838"/>
            </a:xfrm>
            <a:custGeom>
              <a:avLst/>
              <a:gdLst>
                <a:gd name="T0" fmla="*/ 50 w 56"/>
                <a:gd name="T1" fmla="*/ 4 h 61"/>
                <a:gd name="T2" fmla="*/ 50 w 56"/>
                <a:gd name="T3" fmla="*/ 4 h 61"/>
                <a:gd name="T4" fmla="*/ 55 w 56"/>
                <a:gd name="T5" fmla="*/ 9 h 61"/>
                <a:gd name="T6" fmla="*/ 56 w 56"/>
                <a:gd name="T7" fmla="*/ 15 h 61"/>
                <a:gd name="T8" fmla="*/ 56 w 56"/>
                <a:gd name="T9" fmla="*/ 21 h 61"/>
                <a:gd name="T10" fmla="*/ 53 w 56"/>
                <a:gd name="T11" fmla="*/ 27 h 61"/>
                <a:gd name="T12" fmla="*/ 30 w 56"/>
                <a:gd name="T13" fmla="*/ 55 h 61"/>
                <a:gd name="T14" fmla="*/ 30 w 56"/>
                <a:gd name="T15" fmla="*/ 55 h 61"/>
                <a:gd name="T16" fmla="*/ 25 w 56"/>
                <a:gd name="T17" fmla="*/ 60 h 61"/>
                <a:gd name="T18" fmla="*/ 19 w 56"/>
                <a:gd name="T19" fmla="*/ 61 h 61"/>
                <a:gd name="T20" fmla="*/ 12 w 56"/>
                <a:gd name="T21" fmla="*/ 61 h 61"/>
                <a:gd name="T22" fmla="*/ 6 w 56"/>
                <a:gd name="T23" fmla="*/ 57 h 61"/>
                <a:gd name="T24" fmla="*/ 6 w 56"/>
                <a:gd name="T25" fmla="*/ 57 h 61"/>
                <a:gd name="T26" fmla="*/ 4 w 56"/>
                <a:gd name="T27" fmla="*/ 55 h 61"/>
                <a:gd name="T28" fmla="*/ 1 w 56"/>
                <a:gd name="T29" fmla="*/ 52 h 61"/>
                <a:gd name="T30" fmla="*/ 0 w 56"/>
                <a:gd name="T31" fmla="*/ 49 h 61"/>
                <a:gd name="T32" fmla="*/ 0 w 56"/>
                <a:gd name="T33" fmla="*/ 45 h 61"/>
                <a:gd name="T34" fmla="*/ 0 w 56"/>
                <a:gd name="T35" fmla="*/ 45 h 61"/>
                <a:gd name="T36" fmla="*/ 1 w 56"/>
                <a:gd name="T37" fmla="*/ 39 h 61"/>
                <a:gd name="T38" fmla="*/ 4 w 56"/>
                <a:gd name="T39" fmla="*/ 34 h 61"/>
                <a:gd name="T40" fmla="*/ 26 w 56"/>
                <a:gd name="T41" fmla="*/ 6 h 61"/>
                <a:gd name="T42" fmla="*/ 26 w 56"/>
                <a:gd name="T43" fmla="*/ 6 h 61"/>
                <a:gd name="T44" fmla="*/ 31 w 56"/>
                <a:gd name="T45" fmla="*/ 1 h 61"/>
                <a:gd name="T46" fmla="*/ 38 w 56"/>
                <a:gd name="T47" fmla="*/ 0 h 61"/>
                <a:gd name="T48" fmla="*/ 45 w 56"/>
                <a:gd name="T49" fmla="*/ 0 h 61"/>
                <a:gd name="T50" fmla="*/ 50 w 56"/>
                <a:gd name="T51" fmla="*/ 4 h 61"/>
                <a:gd name="T52" fmla="*/ 50 w 56"/>
                <a:gd name="T5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1">
                  <a:moveTo>
                    <a:pt x="50" y="4"/>
                  </a:moveTo>
                  <a:lnTo>
                    <a:pt x="50" y="4"/>
                  </a:lnTo>
                  <a:lnTo>
                    <a:pt x="55" y="9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5" y="60"/>
                  </a:lnTo>
                  <a:lnTo>
                    <a:pt x="19" y="61"/>
                  </a:lnTo>
                  <a:lnTo>
                    <a:pt x="12" y="61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4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9"/>
                  </a:lnTo>
                  <a:lnTo>
                    <a:pt x="4" y="3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984737" y="2358158"/>
            <a:ext cx="277247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15968"/>
                </a:solidFill>
              </a:rPr>
              <a:t>××</a:t>
            </a:r>
            <a:r>
              <a:rPr lang="zh-CN" altLang="en-US" sz="2400" b="1" dirty="0">
                <a:solidFill>
                  <a:srgbClr val="215968"/>
                </a:solidFill>
              </a:rPr>
              <a:t>公司</a:t>
            </a:r>
            <a:r>
              <a:rPr lang="en-US" altLang="zh-CN" sz="2400" b="1" dirty="0">
                <a:solidFill>
                  <a:srgbClr val="215968"/>
                </a:solidFill>
              </a:rPr>
              <a:t>××</a:t>
            </a:r>
            <a:r>
              <a:rPr lang="zh-CN" altLang="en-US" sz="2400" b="1" dirty="0">
                <a:solidFill>
                  <a:srgbClr val="215968"/>
                </a:solidFill>
              </a:rPr>
              <a:t>项目</a:t>
            </a:r>
            <a:r>
              <a:rPr lang="en-US" altLang="zh-CN" sz="2400" b="1" dirty="0">
                <a:solidFill>
                  <a:srgbClr val="215968"/>
                </a:solidFill>
              </a:rPr>
              <a:t>××</a:t>
            </a:r>
            <a:r>
              <a:rPr lang="zh-CN" altLang="en-US" sz="2400" b="1" dirty="0">
                <a:solidFill>
                  <a:srgbClr val="215968"/>
                </a:solidFill>
              </a:rPr>
              <a:t>管理的</a:t>
            </a:r>
            <a:r>
              <a:rPr lang="zh-CN" altLang="en-US" sz="2400" b="1" dirty="0" smtClean="0">
                <a:solidFill>
                  <a:srgbClr val="215968"/>
                </a:solidFill>
              </a:rPr>
              <a:t>研究    </a:t>
            </a:r>
            <a:endParaRPr lang="zh-CN" altLang="en-US" sz="2400" b="1" dirty="0">
              <a:solidFill>
                <a:srgbClr val="215968"/>
              </a:solidFill>
            </a:endParaRPr>
          </a:p>
          <a:p>
            <a:pPr algn="r"/>
            <a:endParaRPr lang="en-US" altLang="zh-CN" sz="2800" b="1" dirty="0">
              <a:solidFill>
                <a:srgbClr val="215968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40096" y="2297194"/>
            <a:ext cx="25596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15968"/>
                </a:solidFill>
              </a:rPr>
              <a:t> </a:t>
            </a:r>
            <a:r>
              <a:rPr lang="en-US" altLang="zh-CN" sz="2400" b="1" dirty="0">
                <a:solidFill>
                  <a:srgbClr val="215968"/>
                </a:solidFill>
              </a:rPr>
              <a:t>××</a:t>
            </a:r>
            <a:r>
              <a:rPr lang="zh-CN" altLang="en-US" sz="2400" b="1" dirty="0">
                <a:solidFill>
                  <a:srgbClr val="215968"/>
                </a:solidFill>
              </a:rPr>
              <a:t>管理在</a:t>
            </a:r>
            <a:r>
              <a:rPr lang="en-US" altLang="zh-CN" sz="2400" b="1" dirty="0">
                <a:solidFill>
                  <a:srgbClr val="215968"/>
                </a:solidFill>
              </a:rPr>
              <a:t>××</a:t>
            </a:r>
            <a:r>
              <a:rPr lang="zh-CN" altLang="en-US" sz="2400" b="1" dirty="0">
                <a:solidFill>
                  <a:srgbClr val="215968"/>
                </a:solidFill>
              </a:rPr>
              <a:t>公司</a:t>
            </a:r>
            <a:r>
              <a:rPr lang="en-US" altLang="zh-CN" sz="2400" b="1" dirty="0">
                <a:solidFill>
                  <a:srgbClr val="215968"/>
                </a:solidFill>
              </a:rPr>
              <a:t>××</a:t>
            </a:r>
            <a:r>
              <a:rPr lang="zh-CN" altLang="en-US" sz="2400" b="1" dirty="0">
                <a:solidFill>
                  <a:srgbClr val="215968"/>
                </a:solidFill>
              </a:rPr>
              <a:t>项目的应用</a:t>
            </a:r>
            <a:endParaRPr lang="en-US" altLang="zh-CN" sz="2400" b="1" dirty="0">
              <a:solidFill>
                <a:srgbClr val="215968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822" y="3740268"/>
            <a:ext cx="4731698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在确定论文题目时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务必</a:t>
            </a:r>
            <a:r>
              <a:rPr lang="zh-CN" altLang="zh-CN" dirty="0" smtClean="0"/>
              <a:t>将</a:t>
            </a:r>
            <a:r>
              <a:rPr lang="zh-CN" altLang="zh-CN" dirty="0">
                <a:solidFill>
                  <a:srgbClr val="FF0000"/>
                </a:solidFill>
              </a:rPr>
              <a:t>××修改为具体企业的名称，最好是学生的所在单位</a:t>
            </a:r>
            <a:r>
              <a:rPr lang="zh-CN" altLang="zh-CN" dirty="0"/>
              <a:t>；</a:t>
            </a:r>
            <a:r>
              <a:rPr lang="zh-CN" altLang="zh-CN" dirty="0">
                <a:solidFill>
                  <a:srgbClr val="FF0000"/>
                </a:solidFill>
              </a:rPr>
              <a:t>“××项目”根据学生实际参与的项目的具体名称替代，如：“房地产开发项目”、“研发项目”等</a:t>
            </a:r>
            <a:r>
              <a:rPr lang="zh-CN" altLang="zh-CN" dirty="0"/>
              <a:t>；</a:t>
            </a:r>
            <a:r>
              <a:rPr lang="zh-CN" altLang="zh-CN" dirty="0">
                <a:solidFill>
                  <a:srgbClr val="FF0000"/>
                </a:solidFill>
              </a:rPr>
              <a:t>“××管理”主要是选择项目管理中某一类即可，如“时间”、“风险”、“质量”、“成本”、“采购”等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27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81580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26" grpId="0"/>
      <p:bldP spid="2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2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2953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项目启动与计划</a:t>
            </a:r>
            <a:endParaRPr lang="zh-CN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588819" y="1165799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任务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书撰写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8817910"/>
              </p:ext>
            </p:extLst>
          </p:nvPr>
        </p:nvGraphicFramePr>
        <p:xfrm>
          <a:off x="5692798" y="457200"/>
          <a:ext cx="4421469" cy="54063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67028">
                  <a:extLst>
                    <a:ext uri="{9D8B030D-6E8A-4147-A177-3AD203B41FA5}">
                      <a16:colId xmlns:a16="http://schemas.microsoft.com/office/drawing/2014/main" xmlns="" val="75830966"/>
                    </a:ext>
                  </a:extLst>
                </a:gridCol>
                <a:gridCol w="447454">
                  <a:extLst>
                    <a:ext uri="{9D8B030D-6E8A-4147-A177-3AD203B41FA5}">
                      <a16:colId xmlns:a16="http://schemas.microsoft.com/office/drawing/2014/main" xmlns="" val="2666023632"/>
                    </a:ext>
                  </a:extLst>
                </a:gridCol>
                <a:gridCol w="223727">
                  <a:extLst>
                    <a:ext uri="{9D8B030D-6E8A-4147-A177-3AD203B41FA5}">
                      <a16:colId xmlns:a16="http://schemas.microsoft.com/office/drawing/2014/main" xmlns="" val="3936397594"/>
                    </a:ext>
                  </a:extLst>
                </a:gridCol>
                <a:gridCol w="223727">
                  <a:extLst>
                    <a:ext uri="{9D8B030D-6E8A-4147-A177-3AD203B41FA5}">
                      <a16:colId xmlns:a16="http://schemas.microsoft.com/office/drawing/2014/main" xmlns="" val="1491429572"/>
                    </a:ext>
                  </a:extLst>
                </a:gridCol>
                <a:gridCol w="223727">
                  <a:extLst>
                    <a:ext uri="{9D8B030D-6E8A-4147-A177-3AD203B41FA5}">
                      <a16:colId xmlns:a16="http://schemas.microsoft.com/office/drawing/2014/main" xmlns="" val="1637052703"/>
                    </a:ext>
                  </a:extLst>
                </a:gridCol>
                <a:gridCol w="223727">
                  <a:extLst>
                    <a:ext uri="{9D8B030D-6E8A-4147-A177-3AD203B41FA5}">
                      <a16:colId xmlns:a16="http://schemas.microsoft.com/office/drawing/2014/main" xmlns="" val="1451943570"/>
                    </a:ext>
                  </a:extLst>
                </a:gridCol>
                <a:gridCol w="692889">
                  <a:extLst>
                    <a:ext uri="{9D8B030D-6E8A-4147-A177-3AD203B41FA5}">
                      <a16:colId xmlns:a16="http://schemas.microsoft.com/office/drawing/2014/main" xmlns="" val="3903719378"/>
                    </a:ext>
                  </a:extLst>
                </a:gridCol>
                <a:gridCol w="767783">
                  <a:extLst>
                    <a:ext uri="{9D8B030D-6E8A-4147-A177-3AD203B41FA5}">
                      <a16:colId xmlns:a16="http://schemas.microsoft.com/office/drawing/2014/main" xmlns="" val="1915615480"/>
                    </a:ext>
                  </a:extLst>
                </a:gridCol>
                <a:gridCol w="1151407">
                  <a:extLst>
                    <a:ext uri="{9D8B030D-6E8A-4147-A177-3AD203B41FA5}">
                      <a16:colId xmlns:a16="http://schemas.microsoft.com/office/drawing/2014/main" xmlns="" val="1581081390"/>
                    </a:ext>
                  </a:extLst>
                </a:gridCol>
              </a:tblGrid>
              <a:tr h="2357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姓名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准考证号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专业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extLst>
                  <a:ext uri="{0D108BD9-81ED-4DB2-BD59-A6C34878D82A}">
                    <a16:rowId xmlns:a16="http://schemas.microsoft.com/office/drawing/2014/main" xmlns="" val="1193589194"/>
                  </a:ext>
                </a:extLst>
              </a:tr>
              <a:tr h="237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工作单位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职务岗位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139990"/>
                  </a:ext>
                </a:extLst>
              </a:tr>
              <a:tr h="237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邮箱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联系电话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9076122"/>
                  </a:ext>
                </a:extLst>
              </a:tr>
              <a:tr h="4759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自考本科前学历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毕业院校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所学专业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extLst>
                  <a:ext uri="{0D108BD9-81ED-4DB2-BD59-A6C34878D82A}">
                    <a16:rowId xmlns:a16="http://schemas.microsoft.com/office/drawing/2014/main" xmlns="" val="2115526629"/>
                  </a:ext>
                </a:extLst>
              </a:tr>
              <a:tr h="23797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rgbClr val="FF0000"/>
                          </a:solidFill>
                          <a:effectLst/>
                        </a:rPr>
                        <a:t>设计（或论文）题目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××</a:t>
                      </a:r>
                      <a:r>
                        <a:rPr lang="zh-CN" altLang="en-US" sz="1100" kern="100" dirty="0" smtClean="0">
                          <a:effectLst/>
                        </a:rPr>
                        <a:t>公司</a:t>
                      </a:r>
                      <a:r>
                        <a:rPr lang="en-US" altLang="zh-CN" sz="1100" kern="100" dirty="0" smtClean="0">
                          <a:effectLst/>
                        </a:rPr>
                        <a:t>××</a:t>
                      </a:r>
                      <a:r>
                        <a:rPr lang="zh-CN" altLang="en-US" sz="1100" kern="100" dirty="0" smtClean="0">
                          <a:effectLst/>
                        </a:rPr>
                        <a:t>项目</a:t>
                      </a:r>
                      <a:r>
                        <a:rPr lang="en-US" altLang="zh-CN" sz="1100" kern="100" dirty="0" smtClean="0">
                          <a:effectLst/>
                        </a:rPr>
                        <a:t>××</a:t>
                      </a:r>
                      <a:r>
                        <a:rPr lang="zh-CN" altLang="en-US" sz="1100" kern="100" dirty="0" smtClean="0">
                          <a:effectLst/>
                        </a:rPr>
                        <a:t>管理的研究 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××</a:t>
                      </a:r>
                      <a:r>
                        <a:rPr lang="zh-CN" altLang="en-US" sz="1100" kern="100" dirty="0" smtClean="0">
                          <a:effectLst/>
                        </a:rPr>
                        <a:t>管理在</a:t>
                      </a:r>
                      <a:r>
                        <a:rPr lang="en-US" altLang="zh-CN" sz="1100" kern="100" dirty="0" smtClean="0">
                          <a:effectLst/>
                        </a:rPr>
                        <a:t>××</a:t>
                      </a:r>
                      <a:r>
                        <a:rPr lang="zh-CN" altLang="en-US" sz="1100" kern="100" dirty="0" smtClean="0">
                          <a:effectLst/>
                        </a:rPr>
                        <a:t>公司</a:t>
                      </a:r>
                      <a:r>
                        <a:rPr lang="en-US" altLang="zh-CN" sz="1100" kern="100" dirty="0" smtClean="0">
                          <a:effectLst/>
                        </a:rPr>
                        <a:t>××</a:t>
                      </a:r>
                      <a:r>
                        <a:rPr lang="zh-CN" altLang="en-US" sz="1100" kern="100" dirty="0" smtClean="0">
                          <a:effectLst/>
                        </a:rPr>
                        <a:t>项目的应用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663701"/>
                  </a:ext>
                </a:extLst>
              </a:tr>
              <a:tr h="475947">
                <a:tc gridSpan="9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rgbClr val="FF0000"/>
                          </a:solidFill>
                          <a:effectLst/>
                        </a:rPr>
                        <a:t>本设计选题根据（欲解决的问题及其学术或实用价值）：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444801"/>
                  </a:ext>
                </a:extLst>
              </a:tr>
              <a:tr h="617653">
                <a:tc gridSpan="9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solidFill>
                            <a:srgbClr val="FF0000"/>
                          </a:solidFill>
                          <a:effectLst/>
                        </a:rPr>
                        <a:t>本设计的主要研究内容</a:t>
                      </a:r>
                      <a:r>
                        <a:rPr lang="zh-CN" sz="1100" kern="100" dirty="0" smtClean="0">
                          <a:solidFill>
                            <a:srgbClr val="FF0000"/>
                          </a:solidFill>
                          <a:effectLst/>
                        </a:rPr>
                        <a:t>（设计要求和设计步骤要求详细到章节）：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100" kern="100" dirty="0" smtClean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258572"/>
                  </a:ext>
                </a:extLst>
              </a:tr>
              <a:tr h="356960">
                <a:tc gridSpan="9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rgbClr val="FF0000"/>
                          </a:solidFill>
                          <a:effectLst/>
                        </a:rPr>
                        <a:t>本人在该设计中完成的具体工作：</a:t>
                      </a:r>
                    </a:p>
                    <a:p>
                      <a:pPr marL="228600" indent="-228600"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marL="228600" indent="-228600"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4084918"/>
                  </a:ext>
                </a:extLst>
              </a:tr>
              <a:tr h="359745">
                <a:tc gridSpan="9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rgbClr val="FF0000"/>
                          </a:solidFill>
                          <a:effectLst/>
                        </a:rPr>
                        <a:t>主要参考文献、资料：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5538282"/>
                  </a:ext>
                </a:extLst>
              </a:tr>
              <a:tr h="118986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审批意见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    </a:t>
                      </a:r>
                      <a:r>
                        <a:rPr lang="zh-CN" sz="1100" kern="100" dirty="0">
                          <a:effectLst/>
                        </a:rPr>
                        <a:t>北京邮电大学自考办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    </a:t>
                      </a:r>
                      <a:r>
                        <a:rPr lang="zh-CN" sz="1100" kern="100" dirty="0">
                          <a:effectLst/>
                        </a:rPr>
                        <a:t>（盖章）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325" marR="38325" marT="0" marB="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0710242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4840455" y="380563"/>
            <a:ext cx="5812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北京邮电大学高教自考本科毕业生设计任务书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2781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 52"/>
          <p:cNvGrpSpPr/>
          <p:nvPr/>
        </p:nvGrpSpPr>
        <p:grpSpPr>
          <a:xfrm>
            <a:off x="7073092" y="2481611"/>
            <a:ext cx="4879422" cy="1025508"/>
            <a:chOff x="3951519" y="1334711"/>
            <a:chExt cx="3646955" cy="656356"/>
          </a:xfrm>
        </p:grpSpPr>
        <p:sp>
          <p:nvSpPr>
            <p:cNvPr id="39" name="文本框 8"/>
            <p:cNvSpPr txBox="1"/>
            <p:nvPr/>
          </p:nvSpPr>
          <p:spPr>
            <a:xfrm>
              <a:off x="3951519" y="1573456"/>
              <a:ext cx="3646955" cy="41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 论文结构安排，以及计划在每一个章节要阐述的</a:t>
              </a:r>
              <a:r>
                <a:rPr lang="zh-CN" altLang="en-US" sz="1400" dirty="0">
                  <a:solidFill>
                    <a:srgbClr val="000000"/>
                  </a:solidFill>
                </a:rPr>
                <a:t>内容，以目录形式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写出，即论文模板的研究框架。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51519" y="1334711"/>
              <a:ext cx="2107714" cy="256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rgbClr val="EA5503"/>
                  </a:solidFill>
                </a:rPr>
                <a:t>本</a:t>
              </a:r>
              <a:r>
                <a:rPr lang="zh-CN" altLang="en-US" sz="2000" b="1" dirty="0" smtClean="0">
                  <a:solidFill>
                    <a:srgbClr val="EA5503"/>
                  </a:solidFill>
                </a:rPr>
                <a:t>设计的结构与内容 ：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41" name="组 56"/>
          <p:cNvGrpSpPr/>
          <p:nvPr/>
        </p:nvGrpSpPr>
        <p:grpSpPr>
          <a:xfrm>
            <a:off x="6978704" y="1072169"/>
            <a:ext cx="5039079" cy="997808"/>
            <a:chOff x="3951519" y="1334711"/>
            <a:chExt cx="3646955" cy="638627"/>
          </a:xfrm>
        </p:grpSpPr>
        <p:sp>
          <p:nvSpPr>
            <p:cNvPr id="42" name="文本框 8"/>
            <p:cNvSpPr txBox="1"/>
            <p:nvPr/>
          </p:nvSpPr>
          <p:spPr>
            <a:xfrm>
              <a:off x="3951519" y="1573456"/>
              <a:ext cx="3646955" cy="399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000000"/>
                  </a:solidFill>
                </a:rPr>
                <a:t>为什么选择这个题目，</a:t>
              </a:r>
              <a:endParaRPr lang="en-US" altLang="zh-CN" sz="1400" dirty="0">
                <a:solidFill>
                  <a:srgbClr val="000000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000000"/>
                  </a:solidFill>
                </a:rPr>
                <a:t>选题背景 和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意义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951519" y="1334711"/>
              <a:ext cx="1433015" cy="256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rgbClr val="EA5503"/>
                  </a:solidFill>
                </a:rPr>
                <a:t>本设计选题</a:t>
              </a:r>
              <a:r>
                <a:rPr lang="zh-CN" altLang="en-US" sz="2000" b="1" dirty="0" smtClean="0">
                  <a:solidFill>
                    <a:srgbClr val="EA5503"/>
                  </a:solidFill>
                </a:rPr>
                <a:t>根据</a:t>
              </a:r>
              <a:endParaRPr lang="zh-CN" altLang="en-US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44" name="组 59"/>
          <p:cNvGrpSpPr/>
          <p:nvPr/>
        </p:nvGrpSpPr>
        <p:grpSpPr>
          <a:xfrm>
            <a:off x="7152921" y="3661017"/>
            <a:ext cx="5039079" cy="1305584"/>
            <a:chOff x="3951518" y="1334711"/>
            <a:chExt cx="3646956" cy="835613"/>
          </a:xfrm>
        </p:grpSpPr>
        <p:sp>
          <p:nvSpPr>
            <p:cNvPr id="45" name="文本框 8"/>
            <p:cNvSpPr txBox="1"/>
            <p:nvPr/>
          </p:nvSpPr>
          <p:spPr>
            <a:xfrm>
              <a:off x="3951519" y="1573456"/>
              <a:ext cx="3646955" cy="59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 为完成本设计，本人将要干那些工作</a:t>
              </a:r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（数据资料搜集整理分析、分析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XX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管理的效果、提出改进对策建议等）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51518" y="1334711"/>
              <a:ext cx="2732382" cy="256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rgbClr val="EA5503"/>
                  </a:solidFill>
                </a:rPr>
                <a:t>本人在该设计中完成的具体</a:t>
              </a:r>
              <a:r>
                <a:rPr lang="zh-CN" altLang="en-US" sz="2000" b="1" dirty="0" smtClean="0">
                  <a:solidFill>
                    <a:srgbClr val="EA5503"/>
                  </a:solidFill>
                </a:rPr>
                <a:t>工作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47" name="组 62"/>
          <p:cNvGrpSpPr/>
          <p:nvPr/>
        </p:nvGrpSpPr>
        <p:grpSpPr>
          <a:xfrm>
            <a:off x="7073092" y="4881913"/>
            <a:ext cx="5039079" cy="1025508"/>
            <a:chOff x="3951519" y="1334711"/>
            <a:chExt cx="3646955" cy="656356"/>
          </a:xfrm>
        </p:grpSpPr>
        <p:sp>
          <p:nvSpPr>
            <p:cNvPr id="48" name="文本框 8"/>
            <p:cNvSpPr txBox="1"/>
            <p:nvPr/>
          </p:nvSpPr>
          <p:spPr>
            <a:xfrm>
              <a:off x="3951519" y="1573456"/>
              <a:ext cx="3646955" cy="41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10-15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篇左右的近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5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年的文献</a:t>
              </a:r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来自正规教材、学术论文等。谨慎参考网上资料。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51519" y="1334711"/>
              <a:ext cx="1804263" cy="256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rgbClr val="EA5503"/>
                  </a:solidFill>
                </a:rPr>
                <a:t>主要参考文献、资料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191741" y="2623631"/>
            <a:ext cx="707134" cy="707134"/>
            <a:chOff x="6271570" y="1647076"/>
            <a:chExt cx="707134" cy="707134"/>
          </a:xfrm>
        </p:grpSpPr>
        <p:sp>
          <p:nvSpPr>
            <p:cNvPr id="8" name="椭圆 7"/>
            <p:cNvSpPr/>
            <p:nvPr/>
          </p:nvSpPr>
          <p:spPr>
            <a:xfrm>
              <a:off x="6271570" y="1647076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4" name="Freeform 217"/>
            <p:cNvSpPr>
              <a:spLocks noChangeAspect="1" noEditPoints="1"/>
            </p:cNvSpPr>
            <p:nvPr/>
          </p:nvSpPr>
          <p:spPr bwMode="auto">
            <a:xfrm>
              <a:off x="6421293" y="1777532"/>
              <a:ext cx="420069" cy="426790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1570" y="3827800"/>
            <a:ext cx="707134" cy="707134"/>
            <a:chOff x="6271570" y="3827800"/>
            <a:chExt cx="707134" cy="707134"/>
          </a:xfrm>
        </p:grpSpPr>
        <p:sp>
          <p:nvSpPr>
            <p:cNvPr id="20" name="椭圆 19"/>
            <p:cNvSpPr/>
            <p:nvPr/>
          </p:nvSpPr>
          <p:spPr>
            <a:xfrm>
              <a:off x="6271570" y="3827800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5" name="Freeform 218"/>
            <p:cNvSpPr>
              <a:spLocks noChangeAspect="1" noEditPoints="1"/>
            </p:cNvSpPr>
            <p:nvPr/>
          </p:nvSpPr>
          <p:spPr bwMode="auto">
            <a:xfrm>
              <a:off x="6421293" y="3970470"/>
              <a:ext cx="401217" cy="421794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71570" y="4917751"/>
            <a:ext cx="707134" cy="707134"/>
            <a:chOff x="6271570" y="4917751"/>
            <a:chExt cx="707134" cy="707134"/>
          </a:xfrm>
        </p:grpSpPr>
        <p:sp>
          <p:nvSpPr>
            <p:cNvPr id="31" name="椭圆 30"/>
            <p:cNvSpPr/>
            <p:nvPr/>
          </p:nvSpPr>
          <p:spPr>
            <a:xfrm>
              <a:off x="6271570" y="4917751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6" name="Freeform 219"/>
            <p:cNvSpPr>
              <a:spLocks noChangeAspect="1" noEditPoints="1"/>
            </p:cNvSpPr>
            <p:nvPr/>
          </p:nvSpPr>
          <p:spPr bwMode="auto">
            <a:xfrm>
              <a:off x="6441617" y="5054881"/>
              <a:ext cx="399745" cy="512805"/>
            </a:xfrm>
            <a:custGeom>
              <a:avLst/>
              <a:gdLst>
                <a:gd name="T0" fmla="*/ 49 w 99"/>
                <a:gd name="T1" fmla="*/ 17 h 127"/>
                <a:gd name="T2" fmla="*/ 36 w 99"/>
                <a:gd name="T3" fmla="*/ 21 h 127"/>
                <a:gd name="T4" fmla="*/ 26 w 99"/>
                <a:gd name="T5" fmla="*/ 31 h 127"/>
                <a:gd name="T6" fmla="*/ 22 w 99"/>
                <a:gd name="T7" fmla="*/ 46 h 127"/>
                <a:gd name="T8" fmla="*/ 26 w 99"/>
                <a:gd name="T9" fmla="*/ 60 h 127"/>
                <a:gd name="T10" fmla="*/ 36 w 99"/>
                <a:gd name="T11" fmla="*/ 69 h 127"/>
                <a:gd name="T12" fmla="*/ 49 w 99"/>
                <a:gd name="T13" fmla="*/ 73 h 127"/>
                <a:gd name="T14" fmla="*/ 64 w 99"/>
                <a:gd name="T15" fmla="*/ 69 h 127"/>
                <a:gd name="T16" fmla="*/ 74 w 99"/>
                <a:gd name="T17" fmla="*/ 60 h 127"/>
                <a:gd name="T18" fmla="*/ 78 w 99"/>
                <a:gd name="T19" fmla="*/ 46 h 127"/>
                <a:gd name="T20" fmla="*/ 74 w 99"/>
                <a:gd name="T21" fmla="*/ 31 h 127"/>
                <a:gd name="T22" fmla="*/ 64 w 99"/>
                <a:gd name="T23" fmla="*/ 21 h 127"/>
                <a:gd name="T24" fmla="*/ 49 w 99"/>
                <a:gd name="T25" fmla="*/ 17 h 127"/>
                <a:gd name="T26" fmla="*/ 49 w 99"/>
                <a:gd name="T27" fmla="*/ 0 h 127"/>
                <a:gd name="T28" fmla="*/ 69 w 99"/>
                <a:gd name="T29" fmla="*/ 4 h 127"/>
                <a:gd name="T30" fmla="*/ 85 w 99"/>
                <a:gd name="T31" fmla="*/ 14 h 127"/>
                <a:gd name="T32" fmla="*/ 95 w 99"/>
                <a:gd name="T33" fmla="*/ 30 h 127"/>
                <a:gd name="T34" fmla="*/ 99 w 99"/>
                <a:gd name="T35" fmla="*/ 50 h 127"/>
                <a:gd name="T36" fmla="*/ 99 w 99"/>
                <a:gd name="T37" fmla="*/ 55 h 127"/>
                <a:gd name="T38" fmla="*/ 97 w 99"/>
                <a:gd name="T39" fmla="*/ 72 h 127"/>
                <a:gd name="T40" fmla="*/ 89 w 99"/>
                <a:gd name="T41" fmla="*/ 89 h 127"/>
                <a:gd name="T42" fmla="*/ 80 w 99"/>
                <a:gd name="T43" fmla="*/ 102 h 127"/>
                <a:gd name="T44" fmla="*/ 69 w 99"/>
                <a:gd name="T45" fmla="*/ 113 h 127"/>
                <a:gd name="T46" fmla="*/ 60 w 99"/>
                <a:gd name="T47" fmla="*/ 120 h 127"/>
                <a:gd name="T48" fmla="*/ 53 w 99"/>
                <a:gd name="T49" fmla="*/ 126 h 127"/>
                <a:gd name="T50" fmla="*/ 51 w 99"/>
                <a:gd name="T51" fmla="*/ 127 h 127"/>
                <a:gd name="T52" fmla="*/ 48 w 99"/>
                <a:gd name="T53" fmla="*/ 126 h 127"/>
                <a:gd name="T54" fmla="*/ 43 w 99"/>
                <a:gd name="T55" fmla="*/ 122 h 127"/>
                <a:gd name="T56" fmla="*/ 34 w 99"/>
                <a:gd name="T57" fmla="*/ 115 h 127"/>
                <a:gd name="T58" fmla="*/ 25 w 99"/>
                <a:gd name="T59" fmla="*/ 106 h 127"/>
                <a:gd name="T60" fmla="*/ 15 w 99"/>
                <a:gd name="T61" fmla="*/ 94 h 127"/>
                <a:gd name="T62" fmla="*/ 8 w 99"/>
                <a:gd name="T63" fmla="*/ 80 h 127"/>
                <a:gd name="T64" fmla="*/ 2 w 99"/>
                <a:gd name="T65" fmla="*/ 65 h 127"/>
                <a:gd name="T66" fmla="*/ 1 w 99"/>
                <a:gd name="T67" fmla="*/ 58 h 127"/>
                <a:gd name="T68" fmla="*/ 0 w 99"/>
                <a:gd name="T69" fmla="*/ 50 h 127"/>
                <a:gd name="T70" fmla="*/ 4 w 99"/>
                <a:gd name="T71" fmla="*/ 30 h 127"/>
                <a:gd name="T72" fmla="*/ 14 w 99"/>
                <a:gd name="T73" fmla="*/ 14 h 127"/>
                <a:gd name="T74" fmla="*/ 30 w 99"/>
                <a:gd name="T75" fmla="*/ 4 h 127"/>
                <a:gd name="T76" fmla="*/ 49 w 99"/>
                <a:gd name="T7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127">
                  <a:moveTo>
                    <a:pt x="49" y="17"/>
                  </a:moveTo>
                  <a:lnTo>
                    <a:pt x="36" y="21"/>
                  </a:lnTo>
                  <a:lnTo>
                    <a:pt x="26" y="31"/>
                  </a:lnTo>
                  <a:lnTo>
                    <a:pt x="22" y="46"/>
                  </a:lnTo>
                  <a:lnTo>
                    <a:pt x="26" y="60"/>
                  </a:lnTo>
                  <a:lnTo>
                    <a:pt x="36" y="69"/>
                  </a:lnTo>
                  <a:lnTo>
                    <a:pt x="49" y="73"/>
                  </a:lnTo>
                  <a:lnTo>
                    <a:pt x="64" y="69"/>
                  </a:lnTo>
                  <a:lnTo>
                    <a:pt x="74" y="60"/>
                  </a:lnTo>
                  <a:lnTo>
                    <a:pt x="78" y="46"/>
                  </a:lnTo>
                  <a:lnTo>
                    <a:pt x="74" y="31"/>
                  </a:lnTo>
                  <a:lnTo>
                    <a:pt x="64" y="21"/>
                  </a:lnTo>
                  <a:lnTo>
                    <a:pt x="49" y="17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4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0" y="102"/>
                  </a:lnTo>
                  <a:lnTo>
                    <a:pt x="69" y="113"/>
                  </a:lnTo>
                  <a:lnTo>
                    <a:pt x="60" y="120"/>
                  </a:lnTo>
                  <a:lnTo>
                    <a:pt x="53" y="126"/>
                  </a:lnTo>
                  <a:lnTo>
                    <a:pt x="51" y="127"/>
                  </a:lnTo>
                  <a:lnTo>
                    <a:pt x="48" y="126"/>
                  </a:lnTo>
                  <a:lnTo>
                    <a:pt x="43" y="122"/>
                  </a:lnTo>
                  <a:lnTo>
                    <a:pt x="34" y="115"/>
                  </a:lnTo>
                  <a:lnTo>
                    <a:pt x="25" y="106"/>
                  </a:lnTo>
                  <a:lnTo>
                    <a:pt x="15" y="94"/>
                  </a:lnTo>
                  <a:lnTo>
                    <a:pt x="8" y="80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097353" y="1226570"/>
            <a:ext cx="707134" cy="707134"/>
            <a:chOff x="6271570" y="2738555"/>
            <a:chExt cx="707134" cy="707134"/>
          </a:xfrm>
        </p:grpSpPr>
        <p:sp>
          <p:nvSpPr>
            <p:cNvPr id="11" name="椭圆 10"/>
            <p:cNvSpPr/>
            <p:nvPr/>
          </p:nvSpPr>
          <p:spPr>
            <a:xfrm>
              <a:off x="6271570" y="2738555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7" name="Freeform 221"/>
            <p:cNvSpPr>
              <a:spLocks noChangeAspect="1"/>
            </p:cNvSpPr>
            <p:nvPr/>
          </p:nvSpPr>
          <p:spPr bwMode="auto">
            <a:xfrm>
              <a:off x="6383193" y="2874389"/>
              <a:ext cx="456309" cy="437911"/>
            </a:xfrm>
            <a:custGeom>
              <a:avLst/>
              <a:gdLst>
                <a:gd name="T0" fmla="*/ 61 w 124"/>
                <a:gd name="T1" fmla="*/ 0 h 119"/>
                <a:gd name="T2" fmla="*/ 82 w 124"/>
                <a:gd name="T3" fmla="*/ 38 h 119"/>
                <a:gd name="T4" fmla="*/ 124 w 124"/>
                <a:gd name="T5" fmla="*/ 45 h 119"/>
                <a:gd name="T6" fmla="*/ 95 w 124"/>
                <a:gd name="T7" fmla="*/ 77 h 119"/>
                <a:gd name="T8" fmla="*/ 101 w 124"/>
                <a:gd name="T9" fmla="*/ 119 h 119"/>
                <a:gd name="T10" fmla="*/ 61 w 124"/>
                <a:gd name="T11" fmla="*/ 100 h 119"/>
                <a:gd name="T12" fmla="*/ 23 w 124"/>
                <a:gd name="T13" fmla="*/ 119 h 119"/>
                <a:gd name="T14" fmla="*/ 29 w 124"/>
                <a:gd name="T15" fmla="*/ 77 h 119"/>
                <a:gd name="T16" fmla="*/ 0 w 124"/>
                <a:gd name="T17" fmla="*/ 45 h 119"/>
                <a:gd name="T18" fmla="*/ 42 w 124"/>
                <a:gd name="T19" fmla="*/ 38 h 119"/>
                <a:gd name="T20" fmla="*/ 61 w 124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19">
                  <a:moveTo>
                    <a:pt x="61" y="0"/>
                  </a:moveTo>
                  <a:lnTo>
                    <a:pt x="82" y="38"/>
                  </a:lnTo>
                  <a:lnTo>
                    <a:pt x="124" y="45"/>
                  </a:lnTo>
                  <a:lnTo>
                    <a:pt x="95" y="77"/>
                  </a:lnTo>
                  <a:lnTo>
                    <a:pt x="101" y="119"/>
                  </a:lnTo>
                  <a:lnTo>
                    <a:pt x="61" y="100"/>
                  </a:lnTo>
                  <a:lnTo>
                    <a:pt x="23" y="119"/>
                  </a:lnTo>
                  <a:lnTo>
                    <a:pt x="29" y="77"/>
                  </a:lnTo>
                  <a:lnTo>
                    <a:pt x="0" y="45"/>
                  </a:lnTo>
                  <a:lnTo>
                    <a:pt x="42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66454" y="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2</a:t>
            </a:r>
            <a:endParaRPr lang="zh-CN" altLang="en-US" sz="72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1092183" y="132209"/>
            <a:ext cx="2953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项目启动与计划</a:t>
            </a:r>
            <a:endParaRPr lang="zh-CN" altLang="en-US" sz="2800" dirty="0"/>
          </a:p>
        </p:txBody>
      </p:sp>
      <p:sp>
        <p:nvSpPr>
          <p:cNvPr id="62" name="矩形 61"/>
          <p:cNvSpPr/>
          <p:nvPr/>
        </p:nvSpPr>
        <p:spPr>
          <a:xfrm>
            <a:off x="817866" y="1061651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任务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书撰写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4424" y="2296590"/>
            <a:ext cx="5385808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第一章</a:t>
            </a:r>
            <a:r>
              <a:rPr lang="en-US" altLang="zh-CN" kern="100" dirty="0">
                <a:latin typeface="+mn-ea"/>
              </a:rPr>
              <a:t>  </a:t>
            </a:r>
            <a:r>
              <a:rPr lang="zh-CN" altLang="zh-CN" kern="100" dirty="0">
                <a:latin typeface="+mn-ea"/>
              </a:rPr>
              <a:t>引言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第二章</a:t>
            </a:r>
            <a:r>
              <a:rPr lang="en-US" altLang="zh-CN" kern="100" dirty="0">
                <a:latin typeface="+mn-ea"/>
              </a:rPr>
              <a:t>  </a:t>
            </a:r>
            <a:r>
              <a:rPr lang="zh-CN" altLang="zh-CN" kern="100" dirty="0">
                <a:latin typeface="+mn-ea"/>
              </a:rPr>
              <a:t>××管理概述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第三章</a:t>
            </a:r>
            <a:r>
              <a:rPr lang="en-US" altLang="zh-CN" kern="100" dirty="0">
                <a:latin typeface="+mn-ea"/>
              </a:rPr>
              <a:t>  </a:t>
            </a:r>
            <a:r>
              <a:rPr lang="zh-CN" altLang="zh-CN" kern="100" dirty="0">
                <a:latin typeface="+mn-ea"/>
              </a:rPr>
              <a:t>××公司××项目××管理的现状分析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</a:t>
            </a:r>
            <a:r>
              <a:rPr lang="zh-CN" altLang="zh-CN" kern="100" dirty="0">
                <a:latin typeface="+mn-ea"/>
              </a:rPr>
              <a:t>、××项目背景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2</a:t>
            </a:r>
            <a:r>
              <a:rPr lang="zh-CN" altLang="zh-CN" kern="100" dirty="0">
                <a:latin typeface="+mn-ea"/>
              </a:rPr>
              <a:t>、××项目的概况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3</a:t>
            </a:r>
            <a:r>
              <a:rPr lang="zh-CN" altLang="zh-CN" kern="100" dirty="0">
                <a:latin typeface="+mn-ea"/>
              </a:rPr>
              <a:t>、××管理的具体内容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+mn-ea"/>
              </a:rPr>
              <a:t>4</a:t>
            </a:r>
            <a:r>
              <a:rPr lang="zh-CN" altLang="zh-CN" kern="100" dirty="0" smtClean="0">
                <a:latin typeface="+mn-ea"/>
              </a:rPr>
              <a:t>、</a:t>
            </a:r>
            <a:r>
              <a:rPr lang="zh-CN" altLang="zh-CN" kern="100" dirty="0">
                <a:latin typeface="+mn-ea"/>
              </a:rPr>
              <a:t>××管理的效果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+mn-ea"/>
              </a:rPr>
              <a:t>第四章</a:t>
            </a:r>
            <a:r>
              <a:rPr lang="en-US" altLang="zh-CN" kern="100" dirty="0" smtClean="0">
                <a:latin typeface="+mn-ea"/>
              </a:rPr>
              <a:t>  </a:t>
            </a:r>
            <a:r>
              <a:rPr lang="zh-CN" altLang="zh-CN" kern="100" dirty="0" smtClean="0">
                <a:latin typeface="+mn-ea"/>
              </a:rPr>
              <a:t>××公司××项目××管理的改进建议和措施</a:t>
            </a:r>
            <a:endParaRPr lang="zh-CN" altLang="zh-CN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+mn-ea"/>
              </a:rPr>
              <a:t>第五章</a:t>
            </a:r>
            <a:r>
              <a:rPr lang="en-US" altLang="zh-CN" kern="100" dirty="0">
                <a:latin typeface="+mn-ea"/>
              </a:rPr>
              <a:t>  </a:t>
            </a:r>
            <a:r>
              <a:rPr lang="zh-CN" altLang="zh-CN" kern="100" dirty="0" smtClean="0">
                <a:latin typeface="+mn-ea"/>
              </a:rPr>
              <a:t>结束语</a:t>
            </a:r>
            <a:endParaRPr lang="zh-CN" altLang="zh-CN" kern="100" dirty="0">
              <a:latin typeface="+mn-ea"/>
            </a:endParaRPr>
          </a:p>
        </p:txBody>
      </p:sp>
      <p:pic>
        <p:nvPicPr>
          <p:cNvPr id="32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7518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5" y="294799"/>
            <a:ext cx="280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</a:t>
            </a:r>
            <a:r>
              <a:rPr lang="zh-CN" altLang="en-US" sz="2800" dirty="0"/>
              <a:t>实施</a:t>
            </a:r>
            <a:r>
              <a:rPr lang="zh-CN" altLang="en-US" sz="2800" dirty="0" smtClean="0"/>
              <a:t>与控制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3004909" y="3255222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998601" y="3255222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936032" y="3255222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014126" y="3255222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12440" y="2358627"/>
            <a:ext cx="1672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第二章  </a:t>
            </a:r>
            <a:r>
              <a:rPr lang="en-US" altLang="zh-CN" b="1" dirty="0">
                <a:solidFill>
                  <a:schemeClr val="accent1"/>
                </a:solidFill>
              </a:rPr>
              <a:t>××</a:t>
            </a:r>
            <a:r>
              <a:rPr lang="zh-CN" altLang="en-US" b="1" dirty="0">
                <a:solidFill>
                  <a:schemeClr val="accent1"/>
                </a:solidFill>
              </a:rPr>
              <a:t>管理概述</a:t>
            </a:r>
            <a:endParaRPr lang="en-US" altLang="zh-CN" b="1" dirty="0" smtClean="0">
              <a:solidFill>
                <a:schemeClr val="accent1"/>
              </a:solidFill>
            </a:endParaRPr>
          </a:p>
        </p:txBody>
      </p:sp>
      <p:cxnSp>
        <p:nvCxnSpPr>
          <p:cNvPr id="15" name="直接连接符 16"/>
          <p:cNvCxnSpPr/>
          <p:nvPr/>
        </p:nvCxnSpPr>
        <p:spPr>
          <a:xfrm>
            <a:off x="4637111" y="3376078"/>
            <a:ext cx="0" cy="133200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7"/>
          <p:cNvCxnSpPr/>
          <p:nvPr/>
        </p:nvCxnSpPr>
        <p:spPr>
          <a:xfrm>
            <a:off x="6639015" y="3376076"/>
            <a:ext cx="0" cy="1944000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8"/>
          <p:cNvCxnSpPr/>
          <p:nvPr/>
        </p:nvCxnSpPr>
        <p:spPr>
          <a:xfrm>
            <a:off x="8576133" y="3376078"/>
            <a:ext cx="0" cy="2697847"/>
          </a:xfrm>
          <a:prstGeom prst="line">
            <a:avLst/>
          </a:prstGeom>
          <a:ln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9"/>
          <p:cNvCxnSpPr/>
          <p:nvPr/>
        </p:nvCxnSpPr>
        <p:spPr>
          <a:xfrm>
            <a:off x="10688785" y="3376077"/>
            <a:ext cx="0" cy="3597130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998601" y="1855967"/>
            <a:ext cx="18820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第三章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公司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管理的现状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分析 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62624" y="1855966"/>
            <a:ext cx="21234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第四章  </a:t>
            </a:r>
            <a:r>
              <a:rPr lang="en-US" altLang="zh-CN" b="1" dirty="0">
                <a:solidFill>
                  <a:schemeClr val="accent3"/>
                </a:solidFill>
              </a:rPr>
              <a:t>××</a:t>
            </a:r>
            <a:r>
              <a:rPr lang="zh-CN" altLang="en-US" b="1" dirty="0">
                <a:solidFill>
                  <a:schemeClr val="accent3"/>
                </a:solidFill>
              </a:rPr>
              <a:t>公司</a:t>
            </a:r>
            <a:r>
              <a:rPr lang="en-US" altLang="zh-CN" b="1" dirty="0">
                <a:solidFill>
                  <a:schemeClr val="accent3"/>
                </a:solidFill>
              </a:rPr>
              <a:t>××</a:t>
            </a:r>
            <a:r>
              <a:rPr lang="zh-CN" altLang="en-US" b="1" dirty="0">
                <a:solidFill>
                  <a:schemeClr val="accent3"/>
                </a:solidFill>
              </a:rPr>
              <a:t>项目</a:t>
            </a:r>
            <a:r>
              <a:rPr lang="en-US" altLang="zh-CN" b="1" dirty="0">
                <a:solidFill>
                  <a:schemeClr val="accent3"/>
                </a:solidFill>
              </a:rPr>
              <a:t>××</a:t>
            </a:r>
            <a:r>
              <a:rPr lang="zh-CN" altLang="en-US" b="1" dirty="0">
                <a:solidFill>
                  <a:schemeClr val="accent3"/>
                </a:solidFill>
              </a:rPr>
              <a:t>管理的改进建议和</a:t>
            </a:r>
            <a:r>
              <a:rPr lang="zh-CN" altLang="en-US" b="1" dirty="0" smtClean="0">
                <a:solidFill>
                  <a:schemeClr val="accent3"/>
                </a:solidFill>
              </a:rPr>
              <a:t>措施 </a:t>
            </a:r>
            <a:endParaRPr lang="en-US" altLang="zh-CN" b="1" dirty="0" smtClean="0">
              <a:solidFill>
                <a:schemeClr val="accent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48168" y="2774126"/>
            <a:ext cx="17427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第五章  结束语</a:t>
            </a:r>
            <a:endParaRPr lang="en-US" altLang="zh-CN" b="1" dirty="0" smtClean="0">
              <a:solidFill>
                <a:schemeClr val="accent4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7866" y="1202961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毕设的写作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77347" y="3238324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16"/>
          <p:cNvCxnSpPr/>
          <p:nvPr/>
        </p:nvCxnSpPr>
        <p:spPr>
          <a:xfrm>
            <a:off x="2609549" y="3345112"/>
            <a:ext cx="0" cy="8992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25667" y="2806600"/>
            <a:ext cx="14670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第一章  引言</a:t>
            </a:r>
            <a:endParaRPr lang="en-US" altLang="zh-CN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8359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/>
      <p:bldP spid="27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5" y="294799"/>
            <a:ext cx="280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项目实施与控制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4853822" y="2684654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847514" y="2684654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61353" y="1788059"/>
            <a:ext cx="1672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第二章  </a:t>
            </a:r>
            <a:r>
              <a:rPr lang="en-US" altLang="zh-CN" b="1" dirty="0">
                <a:solidFill>
                  <a:schemeClr val="accent1"/>
                </a:solidFill>
              </a:rPr>
              <a:t>××</a:t>
            </a:r>
            <a:r>
              <a:rPr lang="zh-CN" altLang="en-US" b="1" dirty="0">
                <a:solidFill>
                  <a:schemeClr val="accent1"/>
                </a:solidFill>
              </a:rPr>
              <a:t>管理概述</a:t>
            </a:r>
            <a:endParaRPr lang="en-US" altLang="zh-CN" b="1" dirty="0" smtClean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7692" y="3071515"/>
            <a:ext cx="180833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b="1" dirty="0" smtClean="0"/>
              <a:t>理论部分</a:t>
            </a:r>
            <a:endParaRPr lang="en-US" altLang="zh-CN" sz="1200" b="1" dirty="0" smtClean="0"/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主要</a:t>
            </a:r>
            <a:r>
              <a:rPr lang="zh-CN" altLang="en-US" sz="1200" dirty="0" smtClean="0">
                <a:latin typeface="+mj-ea"/>
              </a:rPr>
              <a:t>是让学生结合所学的</a:t>
            </a:r>
            <a:r>
              <a:rPr lang="en-US" altLang="zh-CN" sz="1200" dirty="0" smtClean="0">
                <a:latin typeface="+mj-ea"/>
              </a:rPr>
              <a:t>XX</a:t>
            </a:r>
            <a:r>
              <a:rPr lang="zh-CN" altLang="en-US" sz="1200" dirty="0" smtClean="0">
                <a:latin typeface="+mj-ea"/>
              </a:rPr>
              <a:t>管理理论，简要</a:t>
            </a:r>
            <a:r>
              <a:rPr lang="zh-CN" altLang="en-US" sz="1200" dirty="0">
                <a:latin typeface="+mj-ea"/>
              </a:rPr>
              <a:t>阐述相关</a:t>
            </a:r>
            <a:r>
              <a:rPr lang="zh-CN" altLang="en-US" sz="1200" dirty="0" smtClean="0">
                <a:latin typeface="+mj-ea"/>
              </a:rPr>
              <a:t>内容，只介绍论文分析中所用到的</a:t>
            </a:r>
            <a:r>
              <a:rPr lang="zh-CN" altLang="en-US" sz="1200" dirty="0">
                <a:latin typeface="+mj-ea"/>
              </a:rPr>
              <a:t>相关知识和</a:t>
            </a:r>
            <a:r>
              <a:rPr lang="zh-CN" altLang="en-US" sz="1200" dirty="0" smtClean="0">
                <a:latin typeface="+mj-ea"/>
              </a:rPr>
              <a:t>理论。</a:t>
            </a:r>
            <a:endParaRPr lang="en-US" altLang="zh-CN" sz="1200" dirty="0"/>
          </a:p>
        </p:txBody>
      </p:sp>
      <p:cxnSp>
        <p:nvCxnSpPr>
          <p:cNvPr id="15" name="直接连接符 16"/>
          <p:cNvCxnSpPr/>
          <p:nvPr/>
        </p:nvCxnSpPr>
        <p:spPr>
          <a:xfrm>
            <a:off x="6486024" y="2805510"/>
            <a:ext cx="0" cy="133200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7"/>
          <p:cNvCxnSpPr/>
          <p:nvPr/>
        </p:nvCxnSpPr>
        <p:spPr>
          <a:xfrm>
            <a:off x="8487928" y="2805508"/>
            <a:ext cx="0" cy="1944000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47514" y="1285399"/>
            <a:ext cx="18820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第三章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公司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××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管理的现状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分析 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72294" y="3071515"/>
            <a:ext cx="179589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b="1" dirty="0"/>
              <a:t>核心</a:t>
            </a:r>
            <a:r>
              <a:rPr lang="zh-CN" altLang="en-US" sz="1200" b="1" dirty="0" smtClean="0"/>
              <a:t>内容</a:t>
            </a:r>
            <a:r>
              <a:rPr lang="en-US" altLang="zh-CN" sz="1200" b="1" dirty="0" smtClean="0"/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latin typeface="+mj-ea"/>
              </a:rPr>
              <a:t> </a:t>
            </a:r>
            <a:endParaRPr lang="zh-CN" altLang="en-US" sz="1200" dirty="0"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+mj-ea"/>
              </a:rPr>
              <a:t> </a:t>
            </a:r>
            <a:r>
              <a:rPr lang="en-US" altLang="zh-CN" sz="1200" dirty="0">
                <a:latin typeface="+mj-ea"/>
              </a:rPr>
              <a:t>1</a:t>
            </a:r>
            <a:r>
              <a:rPr lang="zh-CN" altLang="en-US" sz="1200" dirty="0">
                <a:latin typeface="+mj-ea"/>
              </a:rPr>
              <a:t>、</a:t>
            </a:r>
            <a:r>
              <a:rPr lang="en-US" altLang="zh-CN" sz="1200" dirty="0">
                <a:latin typeface="+mj-ea"/>
              </a:rPr>
              <a:t>××</a:t>
            </a:r>
            <a:r>
              <a:rPr lang="zh-CN" altLang="en-US" sz="1200" dirty="0">
                <a:latin typeface="+mj-ea"/>
              </a:rPr>
              <a:t>项目背景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>
                <a:latin typeface="+mj-ea"/>
              </a:rPr>
              <a:t>2</a:t>
            </a:r>
            <a:r>
              <a:rPr lang="zh-CN" altLang="en-US" sz="1200" dirty="0">
                <a:latin typeface="+mj-ea"/>
              </a:rPr>
              <a:t>、</a:t>
            </a:r>
            <a:r>
              <a:rPr lang="en-US" altLang="zh-CN" sz="1200" dirty="0">
                <a:latin typeface="+mj-ea"/>
              </a:rPr>
              <a:t>××</a:t>
            </a:r>
            <a:r>
              <a:rPr lang="zh-CN" altLang="en-US" sz="1200" dirty="0">
                <a:latin typeface="+mj-ea"/>
              </a:rPr>
              <a:t>项目的概况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>
                <a:latin typeface="+mj-ea"/>
              </a:rPr>
              <a:t>3</a:t>
            </a:r>
            <a:r>
              <a:rPr lang="zh-CN" altLang="en-US" sz="1200" dirty="0">
                <a:latin typeface="+mj-ea"/>
              </a:rPr>
              <a:t>、</a:t>
            </a:r>
            <a:r>
              <a:rPr lang="en-US" altLang="zh-CN" sz="1200" dirty="0">
                <a:latin typeface="+mj-ea"/>
              </a:rPr>
              <a:t>××</a:t>
            </a:r>
            <a:r>
              <a:rPr lang="zh-CN" altLang="en-US" sz="1200" dirty="0">
                <a:latin typeface="+mj-ea"/>
              </a:rPr>
              <a:t>管理的具体内容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>
                <a:latin typeface="+mj-ea"/>
              </a:rPr>
              <a:t>4</a:t>
            </a:r>
            <a:r>
              <a:rPr lang="zh-CN" altLang="en-US" sz="1200" dirty="0">
                <a:latin typeface="+mj-ea"/>
              </a:rPr>
              <a:t>、</a:t>
            </a:r>
            <a:r>
              <a:rPr lang="en-US" altLang="zh-CN" sz="1200" dirty="0">
                <a:latin typeface="+mj-ea"/>
              </a:rPr>
              <a:t>××</a:t>
            </a:r>
            <a:r>
              <a:rPr lang="zh-CN" altLang="en-US" sz="1200" dirty="0">
                <a:latin typeface="+mj-ea"/>
              </a:rPr>
              <a:t>管理的</a:t>
            </a:r>
            <a:r>
              <a:rPr lang="zh-CN" altLang="en-US" sz="1200" dirty="0" smtClean="0">
                <a:latin typeface="+mj-ea"/>
              </a:rPr>
              <a:t>效果</a:t>
            </a:r>
            <a:endParaRPr lang="zh-CN" altLang="en-US" sz="1200" dirty="0">
              <a:latin typeface="+mj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 smtClean="0">
                <a:latin typeface="+mj-ea"/>
              </a:rPr>
              <a:t> </a:t>
            </a:r>
            <a:endParaRPr lang="en-US" altLang="zh-CN" sz="1200" dirty="0"/>
          </a:p>
        </p:txBody>
      </p:sp>
      <p:sp>
        <p:nvSpPr>
          <p:cNvPr id="26" name="矩形 25"/>
          <p:cNvSpPr/>
          <p:nvPr/>
        </p:nvSpPr>
        <p:spPr>
          <a:xfrm>
            <a:off x="880545" y="1006647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毕设的写作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55855" y="4688442"/>
            <a:ext cx="1819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+mj-ea"/>
              </a:rPr>
              <a:t>以时间管理为例，这里主要介绍</a:t>
            </a:r>
            <a:r>
              <a:rPr lang="zh-CN" altLang="zh-CN" sz="1200" dirty="0">
                <a:solidFill>
                  <a:srgbClr val="FF0000"/>
                </a:solidFill>
                <a:latin typeface="+mj-ea"/>
              </a:rPr>
              <a:t>项目时间管理的定义、内容以及进行项目时间管理的意义</a:t>
            </a:r>
            <a:endParaRPr lang="zh-CN" altLang="en-US" sz="1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826260" y="2667756"/>
            <a:ext cx="2196000" cy="241712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50130" y="3040549"/>
            <a:ext cx="18083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endParaRPr lang="en-US" altLang="zh-CN" sz="1200" b="1" dirty="0" smtClean="0"/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简要介绍选题背景及</a:t>
            </a:r>
            <a:r>
              <a:rPr lang="zh-CN" altLang="en-US" sz="1200" dirty="0" smtClean="0">
                <a:latin typeface="+mj-ea"/>
              </a:rPr>
              <a:t>现实意义。</a:t>
            </a:r>
            <a:endParaRPr lang="zh-CN" altLang="en-US" sz="1200" dirty="0"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要结合行业、项目类型</a:t>
            </a:r>
            <a:r>
              <a:rPr lang="zh-CN" altLang="en-US" sz="1200" dirty="0" smtClean="0">
                <a:latin typeface="+mj-ea"/>
              </a:rPr>
              <a:t>来说。</a:t>
            </a:r>
            <a:endParaRPr lang="en-US" altLang="zh-CN" sz="1200" dirty="0"/>
          </a:p>
        </p:txBody>
      </p:sp>
      <p:cxnSp>
        <p:nvCxnSpPr>
          <p:cNvPr id="29" name="直接连接符 16"/>
          <p:cNvCxnSpPr/>
          <p:nvPr/>
        </p:nvCxnSpPr>
        <p:spPr>
          <a:xfrm>
            <a:off x="4458462" y="2774544"/>
            <a:ext cx="0" cy="8992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74580" y="2236032"/>
            <a:ext cx="14670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第一章  引言</a:t>
            </a:r>
            <a:endParaRPr lang="en-US" altLang="zh-CN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" name="Picture 2" descr="F:\工作2014\北邮网络教育学院VI\VI设计\PPT摸版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2279" y="0"/>
            <a:ext cx="25796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95454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9" grpId="0"/>
      <p:bldP spid="23" grpId="0"/>
      <p:bldP spid="12" grpId="0"/>
      <p:bldP spid="27" grpId="0" animBg="1"/>
      <p:bldP spid="28" grpId="0"/>
      <p:bldP spid="30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1607</Words>
  <Application>Microsoft Office PowerPoint</Application>
  <PresentationFormat>自定义</PresentationFormat>
  <Paragraphs>222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lenovo</cp:lastModifiedBy>
  <cp:revision>123</cp:revision>
  <dcterms:created xsi:type="dcterms:W3CDTF">2015-10-16T04:07:06Z</dcterms:created>
  <dcterms:modified xsi:type="dcterms:W3CDTF">2018-12-18T08:59:59Z</dcterms:modified>
</cp:coreProperties>
</file>