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  <p:sldId id="261" r:id="rId3"/>
    <p:sldId id="273" r:id="rId4"/>
    <p:sldId id="270" r:id="rId5"/>
    <p:sldId id="271" r:id="rId6"/>
    <p:sldId id="267" r:id="rId7"/>
    <p:sldId id="269" r:id="rId8"/>
    <p:sldId id="262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75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3271" userDrawn="1">
          <p15:clr>
            <a:srgbClr val="A4A3A4"/>
          </p15:clr>
        </p15:guide>
        <p15:guide id="4" orient="horz" pos="275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7ECB"/>
    <a:srgbClr val="E87D31"/>
    <a:srgbClr val="6FB879"/>
    <a:srgbClr val="679EE5"/>
    <a:srgbClr val="D45A63"/>
    <a:srgbClr val="E6E6E6"/>
    <a:srgbClr val="0F7C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87" autoAdjust="0"/>
    <p:restoredTop sz="94674"/>
  </p:normalViewPr>
  <p:slideViewPr>
    <p:cSldViewPr snapToGrid="0" snapToObjects="1">
      <p:cViewPr varScale="1">
        <p:scale>
          <a:sx n="111" d="100"/>
          <a:sy n="111" d="100"/>
        </p:scale>
        <p:origin x="654" y="108"/>
      </p:cViewPr>
      <p:guideLst>
        <p:guide orient="horz" pos="1275"/>
        <p:guide pos="3840"/>
        <p:guide orient="horz" pos="3271"/>
        <p:guide orient="horz" pos="275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712243" y="2087399"/>
            <a:ext cx="6767513" cy="722476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b">
            <a:normAutofit/>
          </a:bodyPr>
          <a:lstStyle>
            <a:lvl1pPr algn="dist">
              <a:defRPr sz="4000">
                <a:solidFill>
                  <a:schemeClr val="bg1"/>
                </a:solidFill>
              </a:defRPr>
            </a:lvl1pPr>
          </a:lstStyle>
          <a:p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kumimoji="1"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4512" y="341313"/>
            <a:ext cx="2324100" cy="618961"/>
          </a:xfrm>
          <a:prstGeom prst="rect">
            <a:avLst/>
          </a:prstGeom>
        </p:spPr>
      </p:pic>
      <p:sp>
        <p:nvSpPr>
          <p:cNvPr id="15" name="文本框 14"/>
          <p:cNvSpPr txBox="1"/>
          <p:nvPr userDrawn="1"/>
        </p:nvSpPr>
        <p:spPr>
          <a:xfrm>
            <a:off x="342900" y="6383437"/>
            <a:ext cx="25186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400" dirty="0" smtClean="0">
                <a:solidFill>
                  <a:schemeClr val="bg1"/>
                </a:solidFill>
              </a:rPr>
              <a:t>同心走得更近，同德走得更远</a:t>
            </a:r>
          </a:p>
        </p:txBody>
      </p:sp>
      <p:sp>
        <p:nvSpPr>
          <p:cNvPr id="16" name="文本框 15"/>
          <p:cNvSpPr txBox="1"/>
          <p:nvPr userDrawn="1"/>
        </p:nvSpPr>
        <p:spPr>
          <a:xfrm>
            <a:off x="9975522" y="6368048"/>
            <a:ext cx="18821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600" dirty="0" smtClean="0">
                <a:solidFill>
                  <a:schemeClr val="bg1"/>
                </a:solidFill>
              </a:rPr>
              <a:t>www.sinptech.com</a:t>
            </a:r>
            <a:endParaRPr kumimoji="1" lang="zh-CN" altLang="en-US" sz="16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81075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2900" y="65192"/>
            <a:ext cx="9001125" cy="596900"/>
          </a:xfrm>
        </p:spPr>
        <p:txBody>
          <a:bodyPr>
            <a:normAutofit/>
          </a:bodyPr>
          <a:lstStyle>
            <a:lvl1pPr>
              <a:defRPr sz="2000">
                <a:solidFill>
                  <a:srgbClr val="107ECB"/>
                </a:solidFill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2900" y="871637"/>
            <a:ext cx="11514740" cy="53296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646D4-654B-6244-BA82-A1077B1315AD}" type="datetimeFigureOut">
              <a:rPr kumimoji="1" lang="zh-CN" altLang="en-US" smtClean="0"/>
              <a:t>2017/2/15 Wednesday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11034-EB24-B54F-A548-FB8609AF4965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16650"/>
            <a:ext cx="12192000" cy="641350"/>
          </a:xfrm>
          <a:prstGeom prst="rect">
            <a:avLst/>
          </a:prstGeom>
        </p:spPr>
      </p:pic>
      <p:sp>
        <p:nvSpPr>
          <p:cNvPr id="10" name="文本框 9"/>
          <p:cNvSpPr txBox="1"/>
          <p:nvPr userDrawn="1"/>
        </p:nvSpPr>
        <p:spPr>
          <a:xfrm>
            <a:off x="342900" y="6383437"/>
            <a:ext cx="25186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400" dirty="0" smtClean="0">
                <a:solidFill>
                  <a:schemeClr val="bg1"/>
                </a:solidFill>
              </a:rPr>
              <a:t>同心走得更近，同德走得更远</a:t>
            </a:r>
          </a:p>
        </p:txBody>
      </p:sp>
      <p:sp>
        <p:nvSpPr>
          <p:cNvPr id="11" name="文本框 10"/>
          <p:cNvSpPr txBox="1"/>
          <p:nvPr userDrawn="1"/>
        </p:nvSpPr>
        <p:spPr>
          <a:xfrm>
            <a:off x="9975522" y="6368048"/>
            <a:ext cx="18821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600" dirty="0" smtClean="0">
                <a:solidFill>
                  <a:schemeClr val="bg1"/>
                </a:solidFill>
              </a:rPr>
              <a:t>www.sinptech.com</a:t>
            </a:r>
            <a:endParaRPr kumimoji="1" lang="zh-CN" altLang="en-US" sz="1600" dirty="0" smtClean="0">
              <a:solidFill>
                <a:schemeClr val="bg1"/>
              </a:solidFill>
            </a:endParaRPr>
          </a:p>
        </p:txBody>
      </p:sp>
      <p:cxnSp>
        <p:nvCxnSpPr>
          <p:cNvPr id="13" name="直接连接符 12"/>
          <p:cNvCxnSpPr/>
          <p:nvPr userDrawn="1"/>
        </p:nvCxnSpPr>
        <p:spPr>
          <a:xfrm>
            <a:off x="0" y="695325"/>
            <a:ext cx="12192000" cy="0"/>
          </a:xfrm>
          <a:prstGeom prst="line">
            <a:avLst/>
          </a:prstGeom>
          <a:ln w="57150">
            <a:solidFill>
              <a:srgbClr val="107EC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4630" y="137162"/>
            <a:ext cx="1704458" cy="452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8246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39434" y="2332748"/>
            <a:ext cx="6913131" cy="1325563"/>
          </a:xfrm>
        </p:spPr>
        <p:txBody>
          <a:bodyPr>
            <a:normAutofit/>
          </a:bodyPr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646D4-654B-6244-BA82-A1077B1315AD}" type="datetimeFigureOut">
              <a:rPr kumimoji="1" lang="zh-CN" altLang="en-US" smtClean="0"/>
              <a:t>2017/2/15 Wednesday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11034-EB24-B54F-A548-FB8609AF4965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6" name="文本框 5"/>
          <p:cNvSpPr txBox="1"/>
          <p:nvPr userDrawn="1"/>
        </p:nvSpPr>
        <p:spPr>
          <a:xfrm>
            <a:off x="342900" y="6383437"/>
            <a:ext cx="25186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400" dirty="0" smtClean="0">
                <a:solidFill>
                  <a:schemeClr val="bg1"/>
                </a:solidFill>
              </a:rPr>
              <a:t>同心走得更近，同德走得更远</a:t>
            </a:r>
          </a:p>
        </p:txBody>
      </p:sp>
      <p:sp>
        <p:nvSpPr>
          <p:cNvPr id="7" name="文本框 6"/>
          <p:cNvSpPr txBox="1"/>
          <p:nvPr userDrawn="1"/>
        </p:nvSpPr>
        <p:spPr>
          <a:xfrm>
            <a:off x="9975522" y="6368048"/>
            <a:ext cx="18821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600" dirty="0" smtClean="0">
                <a:solidFill>
                  <a:schemeClr val="bg1"/>
                </a:solidFill>
              </a:rPr>
              <a:t>www.sinptech.com</a:t>
            </a:r>
            <a:endParaRPr kumimoji="1" lang="zh-CN" altLang="en-US" sz="1600" dirty="0" smtClean="0">
              <a:solidFill>
                <a:schemeClr val="bg1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4512" y="341313"/>
            <a:ext cx="2324100" cy="618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5501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646D4-654B-6244-BA82-A1077B1315AD}" type="datetimeFigureOut">
              <a:rPr kumimoji="1" lang="zh-CN" altLang="en-US" smtClean="0"/>
              <a:t>2017/2/15 Wednesday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11034-EB24-B54F-A548-FB8609AF4965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6" name="文本框 5"/>
          <p:cNvSpPr txBox="1"/>
          <p:nvPr userDrawn="1"/>
        </p:nvSpPr>
        <p:spPr>
          <a:xfrm>
            <a:off x="342900" y="6383437"/>
            <a:ext cx="25186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400" dirty="0" smtClean="0">
                <a:solidFill>
                  <a:schemeClr val="bg1"/>
                </a:solidFill>
              </a:rPr>
              <a:t>同心走得更近，同德走得更远</a:t>
            </a:r>
          </a:p>
        </p:txBody>
      </p:sp>
      <p:sp>
        <p:nvSpPr>
          <p:cNvPr id="7" name="文本框 6"/>
          <p:cNvSpPr txBox="1"/>
          <p:nvPr userDrawn="1"/>
        </p:nvSpPr>
        <p:spPr>
          <a:xfrm>
            <a:off x="9975522" y="6368048"/>
            <a:ext cx="18821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600" dirty="0" smtClean="0">
                <a:solidFill>
                  <a:schemeClr val="bg1"/>
                </a:solidFill>
              </a:rPr>
              <a:t>www.sinptech.com</a:t>
            </a:r>
            <a:endParaRPr kumimoji="1" lang="zh-CN" altLang="en-US" sz="1600" dirty="0" smtClean="0">
              <a:solidFill>
                <a:schemeClr val="bg1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4512" y="341313"/>
            <a:ext cx="2324100" cy="618961"/>
          </a:xfrm>
          <a:prstGeom prst="rect">
            <a:avLst/>
          </a:prstGeom>
        </p:spPr>
      </p:pic>
      <p:sp>
        <p:nvSpPr>
          <p:cNvPr id="9" name="文本框 8"/>
          <p:cNvSpPr txBox="1"/>
          <p:nvPr userDrawn="1"/>
        </p:nvSpPr>
        <p:spPr>
          <a:xfrm>
            <a:off x="5062537" y="2733674"/>
            <a:ext cx="20669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200" dirty="0" smtClean="0">
                <a:solidFill>
                  <a:schemeClr val="bg1"/>
                </a:solidFill>
              </a:rPr>
              <a:t>感谢聆听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8299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5646D4-654B-6244-BA82-A1077B1315AD}" type="datetimeFigureOut">
              <a:rPr kumimoji="1" lang="zh-CN" altLang="en-US" smtClean="0"/>
              <a:t>2017/2/15 Wednesday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B11034-EB24-B54F-A548-FB8609AF496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87318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5" r:id="rId4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2110593" y="2117105"/>
            <a:ext cx="7955756" cy="722476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dirty="0" smtClean="0">
                <a:latin typeface="+mn-ea"/>
              </a:rPr>
              <a:t>2016</a:t>
            </a:r>
            <a:r>
              <a:rPr lang="zh-CN" altLang="en-US" dirty="0">
                <a:latin typeface="+mn-ea"/>
              </a:rPr>
              <a:t>年工作总结及</a:t>
            </a:r>
            <a:r>
              <a:rPr lang="en-US" altLang="zh-CN" dirty="0">
                <a:latin typeface="+mn-ea"/>
              </a:rPr>
              <a:t>2017</a:t>
            </a:r>
            <a:r>
              <a:rPr lang="zh-CN" altLang="en-US" dirty="0">
                <a:latin typeface="+mn-ea"/>
              </a:rPr>
              <a:t>年</a:t>
            </a:r>
            <a:r>
              <a:rPr lang="zh-CN" altLang="en-US" dirty="0" smtClean="0">
                <a:latin typeface="+mn-ea"/>
              </a:rPr>
              <a:t>工作总结</a:t>
            </a:r>
            <a:endParaRPr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1516471" y="3614490"/>
            <a:ext cx="9144000" cy="1655762"/>
          </a:xfrm>
        </p:spPr>
        <p:txBody>
          <a:bodyPr>
            <a:normAutofit/>
          </a:bodyPr>
          <a:lstStyle/>
          <a:p>
            <a:r>
              <a:rPr lang="zh-CN" altLang="en-US" sz="2000" dirty="0" smtClean="0"/>
              <a:t>汇报人：</a:t>
            </a:r>
            <a:r>
              <a:rPr lang="zh-CN" altLang="en-US" dirty="0"/>
              <a:t>刘泽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642852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图片 34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4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05" t="464" r="18031" b="902"/>
          <a:stretch/>
        </p:blipFill>
        <p:spPr>
          <a:xfrm>
            <a:off x="2413591" y="0"/>
            <a:ext cx="9781953" cy="6847367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pic>
      <p:sp>
        <p:nvSpPr>
          <p:cNvPr id="10" name="矩形 9"/>
          <p:cNvSpPr/>
          <p:nvPr/>
        </p:nvSpPr>
        <p:spPr>
          <a:xfrm>
            <a:off x="0" y="849313"/>
            <a:ext cx="685800" cy="588962"/>
          </a:xfrm>
          <a:prstGeom prst="rect">
            <a:avLst/>
          </a:prstGeom>
          <a:solidFill>
            <a:srgbClr val="107E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3996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799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3"/>
          <p:cNvSpPr>
            <a:spLocks noChangeArrowheads="1"/>
          </p:cNvSpPr>
          <p:nvPr/>
        </p:nvSpPr>
        <p:spPr bwMode="auto">
          <a:xfrm>
            <a:off x="765515" y="788989"/>
            <a:ext cx="121058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defTabSz="912813"/>
            <a:r>
              <a:rPr lang="zh-CN" altLang="en-US" sz="4000" b="1">
                <a:solidFill>
                  <a:srgbClr val="3B3838"/>
                </a:solidFill>
                <a:latin typeface="微软雅黑" pitchFamily="34" charset="-122"/>
                <a:ea typeface="微软雅黑" pitchFamily="34" charset="-122"/>
              </a:rPr>
              <a:t>目录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1976439" y="2125876"/>
            <a:ext cx="4381644" cy="459271"/>
            <a:chOff x="1976439" y="2125876"/>
            <a:chExt cx="4381644" cy="459271"/>
          </a:xfrm>
        </p:grpSpPr>
        <p:sp>
          <p:nvSpPr>
            <p:cNvPr id="8" name="矩形 7"/>
            <p:cNvSpPr/>
            <p:nvPr/>
          </p:nvSpPr>
          <p:spPr>
            <a:xfrm>
              <a:off x="1976441" y="2125876"/>
              <a:ext cx="3801114" cy="459271"/>
            </a:xfrm>
            <a:prstGeom prst="rect">
              <a:avLst/>
            </a:prstGeom>
            <a:solidFill>
              <a:srgbClr val="107E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矩形 12"/>
            <p:cNvSpPr/>
            <p:nvPr/>
          </p:nvSpPr>
          <p:spPr bwMode="auto">
            <a:xfrm>
              <a:off x="1976440" y="2125876"/>
              <a:ext cx="4381643" cy="459271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 w="12700" cap="flat" cmpd="sng" algn="ctr">
              <a:noFill/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799" kern="0">
                <a:solidFill>
                  <a:sysClr val="window" lastClr="FFFFFF"/>
                </a:solidFill>
                <a:latin typeface="+mn-lt"/>
                <a:ea typeface="微软雅黑"/>
              </a:endParaRPr>
            </a:p>
          </p:txBody>
        </p:sp>
        <p:sp>
          <p:nvSpPr>
            <p:cNvPr id="15" name="TextBox 37"/>
            <p:cNvSpPr txBox="1"/>
            <p:nvPr/>
          </p:nvSpPr>
          <p:spPr bwMode="auto">
            <a:xfrm>
              <a:off x="2808635" y="2174842"/>
              <a:ext cx="2787979" cy="3934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defTabSz="913996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799" b="1" dirty="0" smtClean="0">
                  <a:solidFill>
                    <a:srgbClr val="1F497D"/>
                  </a:solidFill>
                  <a:latin typeface="微软雅黑" pitchFamily="34" charset="-122"/>
                  <a:ea typeface="微软雅黑" pitchFamily="34" charset="-122"/>
                </a:rPr>
                <a:t>                   </a:t>
              </a:r>
              <a:r>
                <a:rPr lang="zh-CN" altLang="en-US" sz="1799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工作内容</a:t>
              </a:r>
            </a:p>
          </p:txBody>
        </p:sp>
        <p:sp>
          <p:nvSpPr>
            <p:cNvPr id="14" name="矩形 13"/>
            <p:cNvSpPr/>
            <p:nvPr/>
          </p:nvSpPr>
          <p:spPr bwMode="auto">
            <a:xfrm>
              <a:off x="1976439" y="2125876"/>
              <a:ext cx="1371058" cy="459271"/>
            </a:xfrm>
            <a:prstGeom prst="rect">
              <a:avLst/>
            </a:prstGeom>
            <a:solidFill>
              <a:srgbClr val="107ECB"/>
            </a:solidFill>
            <a:ln w="127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399" kern="0" dirty="0">
                  <a:solidFill>
                    <a:sysClr val="window" lastClr="FFFFFF"/>
                  </a:solidFill>
                  <a:latin typeface="Broadway" pitchFamily="82" charset="0"/>
                  <a:ea typeface="微软雅黑"/>
                </a:rPr>
                <a:t>1</a:t>
              </a:r>
              <a:endParaRPr lang="zh-CN" altLang="en-US" sz="2399" kern="0" dirty="0">
                <a:solidFill>
                  <a:sysClr val="window" lastClr="FFFFFF"/>
                </a:solidFill>
                <a:latin typeface="Broadway" pitchFamily="82" charset="0"/>
                <a:ea typeface="微软雅黑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977824" y="2938319"/>
            <a:ext cx="4381644" cy="459271"/>
            <a:chOff x="1977824" y="2938319"/>
            <a:chExt cx="4381644" cy="459271"/>
          </a:xfrm>
        </p:grpSpPr>
        <p:sp>
          <p:nvSpPr>
            <p:cNvPr id="49" name="矩形 48"/>
            <p:cNvSpPr/>
            <p:nvPr/>
          </p:nvSpPr>
          <p:spPr>
            <a:xfrm>
              <a:off x="1977826" y="2938319"/>
              <a:ext cx="3801114" cy="459271"/>
            </a:xfrm>
            <a:prstGeom prst="rect">
              <a:avLst/>
            </a:prstGeom>
            <a:solidFill>
              <a:srgbClr val="107E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0" name="矩形 49"/>
            <p:cNvSpPr/>
            <p:nvPr/>
          </p:nvSpPr>
          <p:spPr bwMode="auto">
            <a:xfrm>
              <a:off x="1977825" y="2938319"/>
              <a:ext cx="4381643" cy="459271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 w="12700" cap="flat" cmpd="sng" algn="ctr">
              <a:noFill/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799" kern="0">
                <a:solidFill>
                  <a:sysClr val="window" lastClr="FFFFFF"/>
                </a:solidFill>
                <a:latin typeface="+mn-lt"/>
                <a:ea typeface="微软雅黑"/>
              </a:endParaRPr>
            </a:p>
          </p:txBody>
        </p:sp>
        <p:sp>
          <p:nvSpPr>
            <p:cNvPr id="51" name="TextBox 37"/>
            <p:cNvSpPr txBox="1"/>
            <p:nvPr/>
          </p:nvSpPr>
          <p:spPr bwMode="auto">
            <a:xfrm>
              <a:off x="2810020" y="2987285"/>
              <a:ext cx="2787979" cy="36920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defTabSz="913996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799" b="1" dirty="0" smtClean="0">
                  <a:solidFill>
                    <a:srgbClr val="1F497D"/>
                  </a:solidFill>
                  <a:latin typeface="微软雅黑" pitchFamily="34" charset="-122"/>
                  <a:ea typeface="微软雅黑" pitchFamily="34" charset="-122"/>
                </a:rPr>
                <a:t>                   </a:t>
              </a:r>
              <a:r>
                <a:rPr lang="zh-CN" altLang="en-US" sz="1799" b="1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成长体会</a:t>
              </a:r>
              <a:endParaRPr lang="zh-CN" altLang="en-US" sz="1799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2" name="矩形 51"/>
            <p:cNvSpPr/>
            <p:nvPr/>
          </p:nvSpPr>
          <p:spPr bwMode="auto">
            <a:xfrm>
              <a:off x="1977824" y="2938319"/>
              <a:ext cx="1371058" cy="459271"/>
            </a:xfrm>
            <a:prstGeom prst="rect">
              <a:avLst/>
            </a:prstGeom>
            <a:solidFill>
              <a:srgbClr val="679EE5"/>
            </a:solidFill>
            <a:ln w="127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399" kern="0" dirty="0">
                  <a:solidFill>
                    <a:sysClr val="window" lastClr="FFFFFF"/>
                  </a:solidFill>
                  <a:latin typeface="Broadway" pitchFamily="82" charset="0"/>
                  <a:ea typeface="微软雅黑"/>
                </a:rPr>
                <a:t>2</a:t>
              </a:r>
              <a:endParaRPr lang="zh-CN" altLang="en-US" sz="2399" kern="0" dirty="0">
                <a:solidFill>
                  <a:sysClr val="window" lastClr="FFFFFF"/>
                </a:solidFill>
                <a:latin typeface="Broadway" pitchFamily="82" charset="0"/>
                <a:ea typeface="微软雅黑"/>
              </a:endParaRPr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1976443" y="3751816"/>
            <a:ext cx="4381644" cy="459271"/>
            <a:chOff x="1976443" y="3601398"/>
            <a:chExt cx="4119561" cy="431800"/>
          </a:xfrm>
        </p:grpSpPr>
        <p:sp>
          <p:nvSpPr>
            <p:cNvPr id="53" name="矩形 52"/>
            <p:cNvSpPr/>
            <p:nvPr/>
          </p:nvSpPr>
          <p:spPr>
            <a:xfrm>
              <a:off x="1976445" y="3601398"/>
              <a:ext cx="3573755" cy="431800"/>
            </a:xfrm>
            <a:prstGeom prst="rect">
              <a:avLst/>
            </a:prstGeom>
            <a:solidFill>
              <a:srgbClr val="107E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4" name="矩形 53"/>
            <p:cNvSpPr/>
            <p:nvPr/>
          </p:nvSpPr>
          <p:spPr bwMode="auto">
            <a:xfrm>
              <a:off x="1976444" y="3601398"/>
              <a:ext cx="4119560" cy="431800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 w="12700" cap="flat" cmpd="sng" algn="ctr">
              <a:noFill/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799" kern="0">
                <a:solidFill>
                  <a:sysClr val="window" lastClr="FFFFFF"/>
                </a:solidFill>
                <a:latin typeface="+mn-lt"/>
                <a:ea typeface="微软雅黑"/>
              </a:endParaRPr>
            </a:p>
          </p:txBody>
        </p:sp>
        <p:sp>
          <p:nvSpPr>
            <p:cNvPr id="55" name="TextBox 37"/>
            <p:cNvSpPr txBox="1"/>
            <p:nvPr/>
          </p:nvSpPr>
          <p:spPr bwMode="auto">
            <a:xfrm>
              <a:off x="2758862" y="3647435"/>
              <a:ext cx="3003985" cy="36920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defTabSz="913996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799" b="1" dirty="0" smtClean="0">
                  <a:solidFill>
                    <a:srgbClr val="1F497D"/>
                  </a:solidFill>
                  <a:latin typeface="微软雅黑" pitchFamily="34" charset="-122"/>
                  <a:ea typeface="微软雅黑" pitchFamily="34" charset="-122"/>
                </a:rPr>
                <a:t>                   </a:t>
              </a:r>
              <a:r>
                <a:rPr lang="zh-CN" altLang="en-US" sz="1799" b="1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不足与改进</a:t>
              </a:r>
              <a:endParaRPr lang="zh-CN" altLang="en-US" sz="1799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6" name="矩形 55"/>
            <p:cNvSpPr/>
            <p:nvPr/>
          </p:nvSpPr>
          <p:spPr bwMode="auto">
            <a:xfrm>
              <a:off x="1976443" y="3601398"/>
              <a:ext cx="1289050" cy="431800"/>
            </a:xfrm>
            <a:prstGeom prst="rect">
              <a:avLst/>
            </a:prstGeom>
            <a:solidFill>
              <a:srgbClr val="6FB879"/>
            </a:solidFill>
            <a:ln w="127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399" kern="0" dirty="0">
                  <a:solidFill>
                    <a:sysClr val="window" lastClr="FFFFFF"/>
                  </a:solidFill>
                  <a:latin typeface="Broadway" pitchFamily="82" charset="0"/>
                  <a:ea typeface="微软雅黑"/>
                </a:rPr>
                <a:t>3</a:t>
              </a:r>
              <a:endParaRPr lang="zh-CN" altLang="en-US" sz="2399" kern="0" dirty="0">
                <a:solidFill>
                  <a:sysClr val="window" lastClr="FFFFFF"/>
                </a:solidFill>
                <a:latin typeface="Broadway" pitchFamily="82" charset="0"/>
                <a:ea typeface="微软雅黑"/>
              </a:endParaRPr>
            </a:p>
          </p:txBody>
        </p:sp>
      </p:grpSp>
      <p:grpSp>
        <p:nvGrpSpPr>
          <p:cNvPr id="64" name="组合 63"/>
          <p:cNvGrpSpPr/>
          <p:nvPr/>
        </p:nvGrpSpPr>
        <p:grpSpPr>
          <a:xfrm>
            <a:off x="1977822" y="4569901"/>
            <a:ext cx="4381645" cy="459295"/>
            <a:chOff x="1977738" y="4370576"/>
            <a:chExt cx="4119561" cy="431825"/>
          </a:xfrm>
        </p:grpSpPr>
        <p:sp>
          <p:nvSpPr>
            <p:cNvPr id="57" name="矩形 56"/>
            <p:cNvSpPr/>
            <p:nvPr/>
          </p:nvSpPr>
          <p:spPr>
            <a:xfrm>
              <a:off x="1977741" y="4370576"/>
              <a:ext cx="3573755" cy="431800"/>
            </a:xfrm>
            <a:prstGeom prst="rect">
              <a:avLst/>
            </a:prstGeom>
            <a:solidFill>
              <a:srgbClr val="107E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8" name="矩形 57"/>
            <p:cNvSpPr/>
            <p:nvPr/>
          </p:nvSpPr>
          <p:spPr bwMode="auto">
            <a:xfrm>
              <a:off x="1977740" y="4370598"/>
              <a:ext cx="4119559" cy="431802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 w="12700" cap="flat" cmpd="sng" algn="ctr">
              <a:noFill/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799" kern="0">
                <a:solidFill>
                  <a:sysClr val="window" lastClr="FFFFFF"/>
                </a:solidFill>
                <a:latin typeface="+mn-lt"/>
                <a:ea typeface="微软雅黑"/>
              </a:endParaRPr>
            </a:p>
          </p:txBody>
        </p:sp>
        <p:sp>
          <p:nvSpPr>
            <p:cNvPr id="59" name="TextBox 37"/>
            <p:cNvSpPr txBox="1"/>
            <p:nvPr/>
          </p:nvSpPr>
          <p:spPr bwMode="auto">
            <a:xfrm>
              <a:off x="2760158" y="4416613"/>
              <a:ext cx="2621219" cy="36988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defTabSz="913996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799" b="1" dirty="0" smtClean="0">
                  <a:solidFill>
                    <a:srgbClr val="1F497D"/>
                  </a:solidFill>
                  <a:latin typeface="微软雅黑" pitchFamily="34" charset="-122"/>
                  <a:ea typeface="微软雅黑" pitchFamily="34" charset="-122"/>
                </a:rPr>
                <a:t>                   </a:t>
              </a:r>
              <a:r>
                <a:rPr lang="zh-CN" altLang="en-US" sz="1799" b="1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工作计划</a:t>
              </a:r>
              <a:endParaRPr lang="zh-CN" altLang="en-US" sz="1799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0" name="矩形 59"/>
            <p:cNvSpPr/>
            <p:nvPr/>
          </p:nvSpPr>
          <p:spPr bwMode="auto">
            <a:xfrm>
              <a:off x="1977738" y="4370599"/>
              <a:ext cx="1289049" cy="431802"/>
            </a:xfrm>
            <a:prstGeom prst="rect">
              <a:avLst/>
            </a:prstGeom>
            <a:solidFill>
              <a:srgbClr val="E87D31"/>
            </a:solidFill>
            <a:ln w="127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399" kern="0" dirty="0">
                  <a:solidFill>
                    <a:sysClr val="window" lastClr="FFFFFF"/>
                  </a:solidFill>
                  <a:latin typeface="Broadway" pitchFamily="82" charset="0"/>
                  <a:ea typeface="微软雅黑"/>
                </a:rPr>
                <a:t>4</a:t>
              </a:r>
              <a:endParaRPr lang="zh-CN" altLang="en-US" sz="2399" kern="0" dirty="0">
                <a:solidFill>
                  <a:sysClr val="window" lastClr="FFFFFF"/>
                </a:solidFill>
                <a:latin typeface="Broadway" pitchFamily="82" charset="0"/>
                <a:ea typeface="微软雅黑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63706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42900" y="105690"/>
            <a:ext cx="4381644" cy="459271"/>
            <a:chOff x="342900" y="105690"/>
            <a:chExt cx="4381644" cy="459271"/>
          </a:xfrm>
        </p:grpSpPr>
        <p:sp>
          <p:nvSpPr>
            <p:cNvPr id="11" name="矩形 10"/>
            <p:cNvSpPr/>
            <p:nvPr/>
          </p:nvSpPr>
          <p:spPr>
            <a:xfrm>
              <a:off x="342902" y="105690"/>
              <a:ext cx="3801114" cy="459271"/>
            </a:xfrm>
            <a:prstGeom prst="rect">
              <a:avLst/>
            </a:prstGeom>
            <a:solidFill>
              <a:srgbClr val="107E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矩形 11"/>
            <p:cNvSpPr/>
            <p:nvPr/>
          </p:nvSpPr>
          <p:spPr bwMode="auto">
            <a:xfrm>
              <a:off x="342901" y="105690"/>
              <a:ext cx="4381643" cy="459271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 w="12700" cap="flat" cmpd="sng" algn="ctr">
              <a:noFill/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799" kern="0">
                <a:solidFill>
                  <a:sysClr val="window" lastClr="FFFFFF"/>
                </a:solidFill>
                <a:latin typeface="+mn-lt"/>
                <a:ea typeface="微软雅黑"/>
              </a:endParaRPr>
            </a:p>
          </p:txBody>
        </p:sp>
        <p:sp>
          <p:nvSpPr>
            <p:cNvPr id="13" name="TextBox 37"/>
            <p:cNvSpPr txBox="1"/>
            <p:nvPr/>
          </p:nvSpPr>
          <p:spPr bwMode="auto">
            <a:xfrm>
              <a:off x="1175096" y="154656"/>
              <a:ext cx="2787979" cy="36920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defTabSz="913996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799" b="1" dirty="0" smtClean="0">
                  <a:solidFill>
                    <a:srgbClr val="1F497D"/>
                  </a:solidFill>
                  <a:latin typeface="微软雅黑" pitchFamily="34" charset="-122"/>
                  <a:ea typeface="微软雅黑" pitchFamily="34" charset="-122"/>
                </a:rPr>
                <a:t>                   </a:t>
              </a:r>
              <a:r>
                <a:rPr lang="zh-CN" altLang="en-US" sz="1799" b="1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工作内容</a:t>
              </a:r>
              <a:endParaRPr lang="zh-CN" altLang="en-US" sz="1799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" name="矩形 13"/>
            <p:cNvSpPr/>
            <p:nvPr/>
          </p:nvSpPr>
          <p:spPr bwMode="auto">
            <a:xfrm>
              <a:off x="342900" y="105690"/>
              <a:ext cx="1371058" cy="459271"/>
            </a:xfrm>
            <a:prstGeom prst="rect">
              <a:avLst/>
            </a:prstGeom>
            <a:solidFill>
              <a:srgbClr val="107ECB"/>
            </a:solidFill>
            <a:ln w="127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kern="0" dirty="0">
                  <a:solidFill>
                    <a:sysClr val="window" lastClr="FFFFFF"/>
                  </a:solidFill>
                  <a:latin typeface="Broadway" pitchFamily="82" charset="0"/>
                  <a:ea typeface="微软雅黑"/>
                </a:rPr>
                <a:t>1</a:t>
              </a:r>
              <a:endParaRPr lang="zh-CN" altLang="en-US" sz="2400" kern="0" dirty="0">
                <a:solidFill>
                  <a:sysClr val="window" lastClr="FFFFFF"/>
                </a:solidFill>
                <a:latin typeface="Broadway" pitchFamily="82" charset="0"/>
                <a:ea typeface="微软雅黑"/>
              </a:endParaRPr>
            </a:p>
          </p:txBody>
        </p:sp>
      </p:grpSp>
      <p:sp>
        <p:nvSpPr>
          <p:cNvPr id="15" name="文本框 14"/>
          <p:cNvSpPr txBox="1"/>
          <p:nvPr/>
        </p:nvSpPr>
        <p:spPr>
          <a:xfrm>
            <a:off x="3170306" y="1814528"/>
            <a:ext cx="2627915" cy="932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负责公司现有项目和新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项目的前端工作，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高效地将设计师给出的</a:t>
            </a: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psd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图还原为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网页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1723108" y="1276743"/>
            <a:ext cx="1316037" cy="2019300"/>
            <a:chOff x="1450975" y="1409700"/>
            <a:chExt cx="1316037" cy="2019300"/>
          </a:xfrm>
        </p:grpSpPr>
        <p:sp>
          <p:nvSpPr>
            <p:cNvPr id="17" name="圆角矩形 16"/>
            <p:cNvSpPr/>
            <p:nvPr/>
          </p:nvSpPr>
          <p:spPr>
            <a:xfrm>
              <a:off x="1450975" y="1409700"/>
              <a:ext cx="1316037" cy="2019300"/>
            </a:xfrm>
            <a:prstGeom prst="roundRect">
              <a:avLst>
                <a:gd name="adj" fmla="val 0"/>
              </a:avLst>
            </a:prstGeom>
            <a:solidFill>
              <a:srgbClr val="107ECB"/>
            </a:solidFill>
            <a:ln w="28575">
              <a:solidFill>
                <a:srgbClr val="A1DDE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1450975" y="2217218"/>
              <a:ext cx="133350" cy="404265"/>
            </a:xfrm>
            <a:prstGeom prst="rect">
              <a:avLst/>
            </a:prstGeom>
            <a:solidFill>
              <a:srgbClr val="A1DDE3"/>
            </a:solidFill>
            <a:ln>
              <a:solidFill>
                <a:srgbClr val="A1DDE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2633662" y="2217218"/>
              <a:ext cx="133350" cy="404265"/>
            </a:xfrm>
            <a:prstGeom prst="rect">
              <a:avLst/>
            </a:prstGeom>
            <a:solidFill>
              <a:srgbClr val="A1DDE3"/>
            </a:solidFill>
            <a:ln>
              <a:solidFill>
                <a:srgbClr val="A1DDE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0" name="直接连接符 19"/>
            <p:cNvCxnSpPr>
              <a:stCxn id="18" idx="3"/>
              <a:endCxn id="19" idx="1"/>
            </p:cNvCxnSpPr>
            <p:nvPr/>
          </p:nvCxnSpPr>
          <p:spPr>
            <a:xfrm>
              <a:off x="1584325" y="2419351"/>
              <a:ext cx="1049337" cy="0"/>
            </a:xfrm>
            <a:prstGeom prst="line">
              <a:avLst/>
            </a:prstGeom>
            <a:ln>
              <a:solidFill>
                <a:srgbClr val="A1DDE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文本框 20"/>
            <p:cNvSpPr txBox="1"/>
            <p:nvPr/>
          </p:nvSpPr>
          <p:spPr>
            <a:xfrm>
              <a:off x="1736135" y="1488326"/>
              <a:ext cx="745717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1500" dirty="0" smtClean="0">
                  <a:solidFill>
                    <a:srgbClr val="C8ECF0"/>
                  </a:solidFill>
                  <a:latin typeface="Impact" panose="020B0806030902050204" pitchFamily="34" charset="0"/>
                </a:rPr>
                <a:t>1</a:t>
              </a:r>
              <a:endParaRPr lang="zh-CN" altLang="en-US" sz="11500" dirty="0">
                <a:solidFill>
                  <a:srgbClr val="C8ECF0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6253833" y="1276743"/>
            <a:ext cx="1316037" cy="2019300"/>
            <a:chOff x="1450975" y="1409700"/>
            <a:chExt cx="1316037" cy="2019300"/>
          </a:xfrm>
        </p:grpSpPr>
        <p:sp>
          <p:nvSpPr>
            <p:cNvPr id="27" name="圆角矩形 26"/>
            <p:cNvSpPr/>
            <p:nvPr/>
          </p:nvSpPr>
          <p:spPr>
            <a:xfrm>
              <a:off x="1450975" y="1409700"/>
              <a:ext cx="1316037" cy="2019300"/>
            </a:xfrm>
            <a:prstGeom prst="roundRect">
              <a:avLst>
                <a:gd name="adj" fmla="val 0"/>
              </a:avLst>
            </a:prstGeom>
            <a:solidFill>
              <a:srgbClr val="107ECB"/>
            </a:solidFill>
            <a:ln w="28575">
              <a:solidFill>
                <a:srgbClr val="A1DDE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1450975" y="2217218"/>
              <a:ext cx="133350" cy="404265"/>
            </a:xfrm>
            <a:prstGeom prst="rect">
              <a:avLst/>
            </a:prstGeom>
            <a:solidFill>
              <a:srgbClr val="A1DDE3"/>
            </a:solidFill>
            <a:ln>
              <a:solidFill>
                <a:srgbClr val="A1DDE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2633662" y="2217218"/>
              <a:ext cx="133350" cy="404265"/>
            </a:xfrm>
            <a:prstGeom prst="rect">
              <a:avLst/>
            </a:prstGeom>
            <a:solidFill>
              <a:srgbClr val="A1DDE3"/>
            </a:solidFill>
            <a:ln>
              <a:solidFill>
                <a:srgbClr val="A1DDE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0" name="直接连接符 29"/>
            <p:cNvCxnSpPr>
              <a:stCxn id="28" idx="3"/>
              <a:endCxn id="29" idx="1"/>
            </p:cNvCxnSpPr>
            <p:nvPr/>
          </p:nvCxnSpPr>
          <p:spPr>
            <a:xfrm>
              <a:off x="1584325" y="2419351"/>
              <a:ext cx="1049337" cy="0"/>
            </a:xfrm>
            <a:prstGeom prst="line">
              <a:avLst/>
            </a:prstGeom>
            <a:ln>
              <a:solidFill>
                <a:srgbClr val="A1DDE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文本框 30"/>
            <p:cNvSpPr txBox="1"/>
            <p:nvPr/>
          </p:nvSpPr>
          <p:spPr>
            <a:xfrm>
              <a:off x="1646367" y="1488326"/>
              <a:ext cx="925253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1500" dirty="0" smtClean="0">
                  <a:solidFill>
                    <a:srgbClr val="C8ECF0"/>
                  </a:solidFill>
                  <a:latin typeface="Impact" panose="020B0806030902050204" pitchFamily="34" charset="0"/>
                </a:rPr>
                <a:t>2</a:t>
              </a:r>
              <a:endParaRPr lang="zh-CN" altLang="en-US" sz="11500" dirty="0">
                <a:solidFill>
                  <a:srgbClr val="C8ECF0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1723107" y="3799399"/>
            <a:ext cx="1316037" cy="2019300"/>
            <a:chOff x="1450975" y="1409700"/>
            <a:chExt cx="1316037" cy="2019300"/>
          </a:xfrm>
        </p:grpSpPr>
        <p:sp>
          <p:nvSpPr>
            <p:cNvPr id="37" name="圆角矩形 36"/>
            <p:cNvSpPr/>
            <p:nvPr/>
          </p:nvSpPr>
          <p:spPr>
            <a:xfrm>
              <a:off x="1450975" y="1409700"/>
              <a:ext cx="1316037" cy="2019300"/>
            </a:xfrm>
            <a:prstGeom prst="roundRect">
              <a:avLst>
                <a:gd name="adj" fmla="val 0"/>
              </a:avLst>
            </a:prstGeom>
            <a:solidFill>
              <a:srgbClr val="107ECB"/>
            </a:solidFill>
            <a:ln w="28575">
              <a:solidFill>
                <a:srgbClr val="A1DDE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/>
            <p:cNvSpPr/>
            <p:nvPr/>
          </p:nvSpPr>
          <p:spPr>
            <a:xfrm>
              <a:off x="1450975" y="2217218"/>
              <a:ext cx="133350" cy="404265"/>
            </a:xfrm>
            <a:prstGeom prst="rect">
              <a:avLst/>
            </a:prstGeom>
            <a:solidFill>
              <a:srgbClr val="A1DDE3"/>
            </a:solidFill>
            <a:ln>
              <a:solidFill>
                <a:srgbClr val="A1DDE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矩形 38"/>
            <p:cNvSpPr/>
            <p:nvPr/>
          </p:nvSpPr>
          <p:spPr>
            <a:xfrm>
              <a:off x="2633662" y="2217218"/>
              <a:ext cx="133350" cy="404265"/>
            </a:xfrm>
            <a:prstGeom prst="rect">
              <a:avLst/>
            </a:prstGeom>
            <a:solidFill>
              <a:srgbClr val="A1DDE3"/>
            </a:solidFill>
            <a:ln>
              <a:solidFill>
                <a:srgbClr val="A1DDE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0" name="直接连接符 39"/>
            <p:cNvCxnSpPr>
              <a:stCxn id="38" idx="3"/>
              <a:endCxn id="39" idx="1"/>
            </p:cNvCxnSpPr>
            <p:nvPr/>
          </p:nvCxnSpPr>
          <p:spPr>
            <a:xfrm>
              <a:off x="1584325" y="2419351"/>
              <a:ext cx="1049337" cy="0"/>
            </a:xfrm>
            <a:prstGeom prst="line">
              <a:avLst/>
            </a:prstGeom>
            <a:ln>
              <a:solidFill>
                <a:srgbClr val="A1DDE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文本框 40"/>
            <p:cNvSpPr txBox="1"/>
            <p:nvPr/>
          </p:nvSpPr>
          <p:spPr>
            <a:xfrm>
              <a:off x="1625528" y="1488326"/>
              <a:ext cx="966932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1500" dirty="0" smtClean="0">
                  <a:solidFill>
                    <a:srgbClr val="C8ECF0"/>
                  </a:solidFill>
                  <a:latin typeface="Impact" panose="020B0806030902050204" pitchFamily="34" charset="0"/>
                </a:rPr>
                <a:t>3</a:t>
              </a:r>
              <a:endParaRPr lang="zh-CN" altLang="en-US" sz="11500" dirty="0">
                <a:solidFill>
                  <a:srgbClr val="C8ECF0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6253833" y="3799399"/>
            <a:ext cx="1316037" cy="2019300"/>
            <a:chOff x="1450975" y="1409700"/>
            <a:chExt cx="1316037" cy="2019300"/>
          </a:xfrm>
        </p:grpSpPr>
        <p:sp>
          <p:nvSpPr>
            <p:cNvPr id="47" name="圆角矩形 46"/>
            <p:cNvSpPr/>
            <p:nvPr/>
          </p:nvSpPr>
          <p:spPr>
            <a:xfrm>
              <a:off x="1450975" y="1409700"/>
              <a:ext cx="1316037" cy="2019300"/>
            </a:xfrm>
            <a:prstGeom prst="roundRect">
              <a:avLst>
                <a:gd name="adj" fmla="val 0"/>
              </a:avLst>
            </a:prstGeom>
            <a:solidFill>
              <a:srgbClr val="107ECB"/>
            </a:solidFill>
            <a:ln w="28575">
              <a:solidFill>
                <a:srgbClr val="A1DDE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矩形 47"/>
            <p:cNvSpPr/>
            <p:nvPr/>
          </p:nvSpPr>
          <p:spPr>
            <a:xfrm>
              <a:off x="1450975" y="2217218"/>
              <a:ext cx="133350" cy="404265"/>
            </a:xfrm>
            <a:prstGeom prst="rect">
              <a:avLst/>
            </a:prstGeom>
            <a:solidFill>
              <a:srgbClr val="A1DDE3"/>
            </a:solidFill>
            <a:ln>
              <a:solidFill>
                <a:srgbClr val="A1DDE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矩形 48"/>
            <p:cNvSpPr/>
            <p:nvPr/>
          </p:nvSpPr>
          <p:spPr>
            <a:xfrm>
              <a:off x="2633662" y="2217218"/>
              <a:ext cx="133350" cy="404265"/>
            </a:xfrm>
            <a:prstGeom prst="rect">
              <a:avLst/>
            </a:prstGeom>
            <a:solidFill>
              <a:srgbClr val="A1DDE3"/>
            </a:solidFill>
            <a:ln>
              <a:solidFill>
                <a:srgbClr val="A1DDE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0" name="直接连接符 49"/>
            <p:cNvCxnSpPr>
              <a:stCxn id="48" idx="3"/>
              <a:endCxn id="49" idx="1"/>
            </p:cNvCxnSpPr>
            <p:nvPr/>
          </p:nvCxnSpPr>
          <p:spPr>
            <a:xfrm>
              <a:off x="1584325" y="2419351"/>
              <a:ext cx="1049337" cy="0"/>
            </a:xfrm>
            <a:prstGeom prst="line">
              <a:avLst/>
            </a:prstGeom>
            <a:ln>
              <a:solidFill>
                <a:srgbClr val="A1DDE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文本框 50"/>
            <p:cNvSpPr txBox="1"/>
            <p:nvPr/>
          </p:nvSpPr>
          <p:spPr>
            <a:xfrm>
              <a:off x="1647970" y="1488326"/>
              <a:ext cx="922048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1500" dirty="0" smtClean="0">
                  <a:solidFill>
                    <a:srgbClr val="C8ECF0"/>
                  </a:solidFill>
                  <a:latin typeface="Impact" panose="020B0806030902050204" pitchFamily="34" charset="0"/>
                </a:rPr>
                <a:t>4</a:t>
              </a:r>
              <a:endParaRPr lang="zh-CN" altLang="en-US" sz="11500" dirty="0">
                <a:solidFill>
                  <a:srgbClr val="C8ECF0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53" name="文本框 52"/>
          <p:cNvSpPr txBox="1"/>
          <p:nvPr/>
        </p:nvSpPr>
        <p:spPr>
          <a:xfrm>
            <a:off x="3178148" y="4398817"/>
            <a:ext cx="2627915" cy="65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保证页面在各大浏览器的兼容性，提高用户体验度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7706794" y="4482807"/>
            <a:ext cx="2627915" cy="6251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减少页面中冗余的代码，保证页面的加载速度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7703220" y="1949671"/>
            <a:ext cx="2627915" cy="65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编写</a:t>
            </a:r>
            <a:r>
              <a:rPr lang="en-US" altLang="zh-CN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Javascript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，实现设计师的想法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664854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42900" y="105690"/>
            <a:ext cx="4381644" cy="459271"/>
            <a:chOff x="342900" y="105690"/>
            <a:chExt cx="4381644" cy="459271"/>
          </a:xfrm>
        </p:grpSpPr>
        <p:sp>
          <p:nvSpPr>
            <p:cNvPr id="11" name="矩形 10"/>
            <p:cNvSpPr/>
            <p:nvPr/>
          </p:nvSpPr>
          <p:spPr>
            <a:xfrm>
              <a:off x="342902" y="105690"/>
              <a:ext cx="3801114" cy="459271"/>
            </a:xfrm>
            <a:prstGeom prst="rect">
              <a:avLst/>
            </a:prstGeom>
            <a:solidFill>
              <a:srgbClr val="107E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矩形 11"/>
            <p:cNvSpPr/>
            <p:nvPr/>
          </p:nvSpPr>
          <p:spPr bwMode="auto">
            <a:xfrm>
              <a:off x="342901" y="105690"/>
              <a:ext cx="4381643" cy="459271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 w="12700" cap="flat" cmpd="sng" algn="ctr">
              <a:noFill/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799" kern="0">
                <a:solidFill>
                  <a:sysClr val="window" lastClr="FFFFFF"/>
                </a:solidFill>
                <a:latin typeface="+mn-lt"/>
                <a:ea typeface="微软雅黑"/>
              </a:endParaRPr>
            </a:p>
          </p:txBody>
        </p:sp>
        <p:sp>
          <p:nvSpPr>
            <p:cNvPr id="13" name="TextBox 37"/>
            <p:cNvSpPr txBox="1"/>
            <p:nvPr/>
          </p:nvSpPr>
          <p:spPr bwMode="auto">
            <a:xfrm>
              <a:off x="1175096" y="154656"/>
              <a:ext cx="2787979" cy="36920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defTabSz="913996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799" b="1" dirty="0" smtClean="0">
                  <a:solidFill>
                    <a:srgbClr val="1F497D"/>
                  </a:solidFill>
                  <a:latin typeface="微软雅黑" pitchFamily="34" charset="-122"/>
                  <a:ea typeface="微软雅黑" pitchFamily="34" charset="-122"/>
                </a:rPr>
                <a:t>                   </a:t>
              </a:r>
              <a:r>
                <a:rPr lang="zh-CN" altLang="en-US" sz="1799" b="1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成长体会</a:t>
              </a:r>
              <a:endParaRPr lang="zh-CN" altLang="en-US" sz="1799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" name="矩形 13"/>
            <p:cNvSpPr/>
            <p:nvPr/>
          </p:nvSpPr>
          <p:spPr bwMode="auto">
            <a:xfrm>
              <a:off x="342900" y="105690"/>
              <a:ext cx="1371058" cy="459271"/>
            </a:xfrm>
            <a:prstGeom prst="rect">
              <a:avLst/>
            </a:prstGeom>
            <a:solidFill>
              <a:srgbClr val="679EE5"/>
            </a:solidFill>
            <a:ln w="127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kern="0" dirty="0">
                  <a:solidFill>
                    <a:sysClr val="window" lastClr="FFFFFF"/>
                  </a:solidFill>
                  <a:latin typeface="Broadway" pitchFamily="82" charset="0"/>
                  <a:ea typeface="微软雅黑"/>
                </a:rPr>
                <a:t>2</a:t>
              </a:r>
              <a:endParaRPr lang="zh-CN" altLang="en-US" sz="2400" kern="0" dirty="0">
                <a:solidFill>
                  <a:sysClr val="window" lastClr="FFFFFF"/>
                </a:solidFill>
                <a:latin typeface="Broadway" pitchFamily="82" charset="0"/>
                <a:ea typeface="微软雅黑"/>
              </a:endParaRPr>
            </a:p>
          </p:txBody>
        </p:sp>
      </p:grpSp>
      <p:cxnSp>
        <p:nvCxnSpPr>
          <p:cNvPr id="9" name="直接连接符 8"/>
          <p:cNvCxnSpPr/>
          <p:nvPr/>
        </p:nvCxnSpPr>
        <p:spPr>
          <a:xfrm flipH="1">
            <a:off x="7344604" y="2662721"/>
            <a:ext cx="1" cy="762482"/>
          </a:xfrm>
          <a:prstGeom prst="line">
            <a:avLst/>
          </a:prstGeom>
          <a:ln w="19050">
            <a:solidFill>
              <a:srgbClr val="107EC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椭圆 14"/>
          <p:cNvSpPr/>
          <p:nvPr/>
        </p:nvSpPr>
        <p:spPr>
          <a:xfrm>
            <a:off x="7149975" y="2325797"/>
            <a:ext cx="387795" cy="387795"/>
          </a:xfrm>
          <a:prstGeom prst="ellipse">
            <a:avLst/>
          </a:prstGeom>
          <a:solidFill>
            <a:srgbClr val="107E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7145663" y="2302022"/>
            <a:ext cx="4219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D8F1F4"/>
                </a:solidFill>
                <a:latin typeface="BankGothic Md BT" panose="020B0807020203060204" pitchFamily="34" charset="0"/>
              </a:rPr>
              <a:t>3</a:t>
            </a:r>
            <a:endParaRPr lang="zh-CN" altLang="en-US" sz="2400" dirty="0">
              <a:solidFill>
                <a:srgbClr val="D8F1F4"/>
              </a:solidFill>
              <a:latin typeface="BankGothic Md BT" panose="020B0807020203060204" pitchFamily="34" charset="0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4623979" y="4125410"/>
            <a:ext cx="421910" cy="1117537"/>
            <a:chOff x="4623979" y="3891279"/>
            <a:chExt cx="421910" cy="1117537"/>
          </a:xfrm>
        </p:grpSpPr>
        <p:cxnSp>
          <p:nvCxnSpPr>
            <p:cNvPr id="18" name="直接连接符 17"/>
            <p:cNvCxnSpPr/>
            <p:nvPr/>
          </p:nvCxnSpPr>
          <p:spPr>
            <a:xfrm flipV="1">
              <a:off x="4832837" y="3891279"/>
              <a:ext cx="0" cy="762730"/>
            </a:xfrm>
            <a:prstGeom prst="line">
              <a:avLst/>
            </a:prstGeom>
            <a:solidFill>
              <a:srgbClr val="375BA5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组合 18"/>
            <p:cNvGrpSpPr/>
            <p:nvPr/>
          </p:nvGrpSpPr>
          <p:grpSpPr>
            <a:xfrm>
              <a:off x="4623979" y="4547151"/>
              <a:ext cx="421910" cy="461665"/>
              <a:chOff x="4623979" y="4547151"/>
              <a:chExt cx="421910" cy="461665"/>
            </a:xfrm>
          </p:grpSpPr>
          <p:sp>
            <p:nvSpPr>
              <p:cNvPr id="20" name="椭圆 19"/>
              <p:cNvSpPr/>
              <p:nvPr/>
            </p:nvSpPr>
            <p:spPr>
              <a:xfrm flipV="1">
                <a:off x="4638208" y="4603137"/>
                <a:ext cx="387795" cy="387795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文本框 20"/>
              <p:cNvSpPr txBox="1"/>
              <p:nvPr/>
            </p:nvSpPr>
            <p:spPr>
              <a:xfrm>
                <a:off x="4623979" y="4547151"/>
                <a:ext cx="42191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 smtClean="0">
                    <a:solidFill>
                      <a:srgbClr val="E2E9F6"/>
                    </a:solidFill>
                    <a:latin typeface="BankGothic Md BT" panose="020B0807020203060204" pitchFamily="34" charset="0"/>
                  </a:rPr>
                  <a:t>2</a:t>
                </a:r>
                <a:endParaRPr lang="zh-CN" altLang="en-US" sz="2400" dirty="0">
                  <a:solidFill>
                    <a:srgbClr val="E2E9F6"/>
                  </a:solidFill>
                  <a:latin typeface="BankGothic Md BT" panose="020B0807020203060204" pitchFamily="34" charset="0"/>
                </a:endParaRPr>
              </a:p>
            </p:txBody>
          </p:sp>
        </p:grpSp>
      </p:grpSp>
      <p:cxnSp>
        <p:nvCxnSpPr>
          <p:cNvPr id="23" name="直接连接符 22"/>
          <p:cNvCxnSpPr/>
          <p:nvPr/>
        </p:nvCxnSpPr>
        <p:spPr>
          <a:xfrm flipH="1">
            <a:off x="2320424" y="2662721"/>
            <a:ext cx="1" cy="762482"/>
          </a:xfrm>
          <a:prstGeom prst="line">
            <a:avLst/>
          </a:prstGeom>
          <a:ln w="19050">
            <a:solidFill>
              <a:srgbClr val="107EC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/>
          <p:cNvSpPr/>
          <p:nvPr/>
        </p:nvSpPr>
        <p:spPr>
          <a:xfrm>
            <a:off x="2125795" y="2325797"/>
            <a:ext cx="387795" cy="387795"/>
          </a:xfrm>
          <a:prstGeom prst="ellipse">
            <a:avLst/>
          </a:prstGeom>
          <a:solidFill>
            <a:srgbClr val="107E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2113572" y="2302023"/>
            <a:ext cx="4219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D8F1F4"/>
                </a:solidFill>
                <a:latin typeface="BankGothic Md BT" panose="020B0807020203060204" pitchFamily="34" charset="0"/>
              </a:rPr>
              <a:t>1</a:t>
            </a:r>
            <a:endParaRPr lang="zh-CN" altLang="en-US" sz="2400" dirty="0">
              <a:solidFill>
                <a:srgbClr val="D8F1F4"/>
              </a:solidFill>
              <a:latin typeface="BankGothic Md BT" panose="020B0807020203060204" pitchFamily="34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1059692" y="5124193"/>
            <a:ext cx="2520001" cy="54000"/>
          </a:xfrm>
          <a:prstGeom prst="rect">
            <a:avLst/>
          </a:prstGeom>
          <a:solidFill>
            <a:srgbClr val="107E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 flipV="1">
            <a:off x="3563871" y="2028688"/>
            <a:ext cx="2520001" cy="54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6096618" y="5114611"/>
            <a:ext cx="2520001" cy="54000"/>
          </a:xfrm>
          <a:prstGeom prst="rect">
            <a:avLst/>
          </a:prstGeom>
          <a:solidFill>
            <a:srgbClr val="107E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 flipV="1">
            <a:off x="8602783" y="2023483"/>
            <a:ext cx="2520001" cy="54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1" name="组合 30"/>
          <p:cNvGrpSpPr/>
          <p:nvPr/>
        </p:nvGrpSpPr>
        <p:grpSpPr>
          <a:xfrm>
            <a:off x="1059693" y="3264282"/>
            <a:ext cx="2520000" cy="687635"/>
            <a:chOff x="1059693" y="3272991"/>
            <a:chExt cx="2520000" cy="687635"/>
          </a:xfrm>
          <a:solidFill>
            <a:srgbClr val="107ECB"/>
          </a:solidFill>
        </p:grpSpPr>
        <p:sp>
          <p:nvSpPr>
            <p:cNvPr id="32" name="五边形 31"/>
            <p:cNvSpPr/>
            <p:nvPr/>
          </p:nvSpPr>
          <p:spPr>
            <a:xfrm rot="16200000">
              <a:off x="1975875" y="2356809"/>
              <a:ext cx="687635" cy="2520000"/>
            </a:xfrm>
            <a:prstGeom prst="homePlate">
              <a:avLst>
                <a:gd name="adj" fmla="val 4870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1259246" y="3552797"/>
              <a:ext cx="2120892" cy="3416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90000"/>
                </a:lnSpc>
                <a:spcBef>
                  <a:spcPts val="1000"/>
                </a:spcBef>
              </a:pPr>
              <a:r>
                <a:rPr lang="zh-CN" altLang="en-US" b="1" dirty="0" smtClean="0">
                  <a:solidFill>
                    <a:srgbClr val="EBF0F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团队协作</a:t>
              </a:r>
              <a:endParaRPr lang="zh-CN" altLang="en-US" b="1" dirty="0">
                <a:solidFill>
                  <a:srgbClr val="EBF0F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4" name="文本框 33"/>
          <p:cNvSpPr txBox="1"/>
          <p:nvPr/>
        </p:nvSpPr>
        <p:spPr>
          <a:xfrm>
            <a:off x="1088673" y="4019139"/>
            <a:ext cx="2508126" cy="372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无兄弟，不篮球。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6083873" y="3264282"/>
            <a:ext cx="2520000" cy="687635"/>
            <a:chOff x="6093398" y="3272991"/>
            <a:chExt cx="2520000" cy="687635"/>
          </a:xfrm>
          <a:solidFill>
            <a:srgbClr val="107ECB"/>
          </a:solidFill>
        </p:grpSpPr>
        <p:sp>
          <p:nvSpPr>
            <p:cNvPr id="36" name="五边形 35"/>
            <p:cNvSpPr/>
            <p:nvPr/>
          </p:nvSpPr>
          <p:spPr>
            <a:xfrm rot="16200000">
              <a:off x="7009580" y="2356809"/>
              <a:ext cx="687635" cy="2520000"/>
            </a:xfrm>
            <a:prstGeom prst="homePlate">
              <a:avLst>
                <a:gd name="adj" fmla="val 4870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6292951" y="3552797"/>
              <a:ext cx="2120892" cy="3416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90000"/>
                </a:lnSpc>
                <a:spcBef>
                  <a:spcPts val="1000"/>
                </a:spcBef>
              </a:pPr>
              <a:r>
                <a:rPr lang="zh-CN" altLang="en-US" b="1" dirty="0" smtClean="0">
                  <a:solidFill>
                    <a:srgbClr val="EBF0F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不言放弃</a:t>
              </a:r>
              <a:endParaRPr lang="zh-CN" altLang="en-US" b="1" dirty="0">
                <a:solidFill>
                  <a:srgbClr val="EBF0F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3572106" y="3598102"/>
            <a:ext cx="2520000" cy="687635"/>
            <a:chOff x="3572106" y="3606811"/>
            <a:chExt cx="2520000" cy="687635"/>
          </a:xfrm>
        </p:grpSpPr>
        <p:sp>
          <p:nvSpPr>
            <p:cNvPr id="39" name="五边形 38"/>
            <p:cNvSpPr/>
            <p:nvPr/>
          </p:nvSpPr>
          <p:spPr>
            <a:xfrm rot="5400000" flipV="1">
              <a:off x="4488288" y="2690629"/>
              <a:ext cx="687635" cy="2520000"/>
            </a:xfrm>
            <a:prstGeom prst="homePlate">
              <a:avLst>
                <a:gd name="adj" fmla="val 48709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3778158" y="3671070"/>
              <a:ext cx="2120892" cy="3416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90000"/>
                </a:lnSpc>
                <a:spcBef>
                  <a:spcPts val="1000"/>
                </a:spcBef>
              </a:pPr>
              <a:r>
                <a:rPr lang="zh-CN" altLang="en-US" b="1" dirty="0" smtClean="0">
                  <a:solidFill>
                    <a:srgbClr val="E2E9F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工作态度</a:t>
              </a:r>
              <a:endParaRPr lang="zh-CN" altLang="en-US" b="1" dirty="0">
                <a:solidFill>
                  <a:srgbClr val="E2E9F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8602784" y="3598102"/>
            <a:ext cx="2520000" cy="687635"/>
            <a:chOff x="8612309" y="3606811"/>
            <a:chExt cx="2520000" cy="687635"/>
          </a:xfrm>
        </p:grpSpPr>
        <p:sp>
          <p:nvSpPr>
            <p:cNvPr id="42" name="五边形 41"/>
            <p:cNvSpPr/>
            <p:nvPr/>
          </p:nvSpPr>
          <p:spPr>
            <a:xfrm rot="5400000" flipV="1">
              <a:off x="9528491" y="2690629"/>
              <a:ext cx="687635" cy="2520000"/>
            </a:xfrm>
            <a:prstGeom prst="homePlate">
              <a:avLst>
                <a:gd name="adj" fmla="val 48709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8811863" y="3671070"/>
              <a:ext cx="2120892" cy="3416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90000"/>
                </a:lnSpc>
                <a:spcBef>
                  <a:spcPts val="1000"/>
                </a:spcBef>
              </a:pPr>
              <a:r>
                <a:rPr lang="zh-CN" altLang="en-US" b="1" dirty="0" smtClean="0">
                  <a:solidFill>
                    <a:srgbClr val="E2E9F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计划重要性</a:t>
              </a:r>
              <a:endParaRPr lang="zh-CN" altLang="en-US" b="1" dirty="0">
                <a:solidFill>
                  <a:srgbClr val="E2E9F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4" name="文本框 43"/>
          <p:cNvSpPr txBox="1"/>
          <p:nvPr/>
        </p:nvSpPr>
        <p:spPr>
          <a:xfrm>
            <a:off x="6086589" y="4019139"/>
            <a:ext cx="2508126" cy="932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我可以接受失败，但无法接受放弃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 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——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乔丹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3588492" y="2201776"/>
            <a:ext cx="2508126" cy="932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在工作中、生活中，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态度决定一切，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态度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分，生活、工作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分。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8609452" y="2193065"/>
            <a:ext cx="2508126" cy="345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凡事预则立，不预则废。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7" name="组合 46"/>
          <p:cNvGrpSpPr/>
          <p:nvPr/>
        </p:nvGrpSpPr>
        <p:grpSpPr>
          <a:xfrm>
            <a:off x="9647035" y="4125410"/>
            <a:ext cx="421910" cy="1117537"/>
            <a:chOff x="9656560" y="3891279"/>
            <a:chExt cx="421910" cy="1117537"/>
          </a:xfrm>
        </p:grpSpPr>
        <p:cxnSp>
          <p:nvCxnSpPr>
            <p:cNvPr id="48" name="直接连接符 47"/>
            <p:cNvCxnSpPr/>
            <p:nvPr/>
          </p:nvCxnSpPr>
          <p:spPr>
            <a:xfrm flipH="1" flipV="1">
              <a:off x="9873040" y="3891279"/>
              <a:ext cx="1" cy="762730"/>
            </a:xfrm>
            <a:prstGeom prst="line">
              <a:avLst/>
            </a:prstGeom>
            <a:solidFill>
              <a:srgbClr val="375BA5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9" name="组合 48"/>
            <p:cNvGrpSpPr/>
            <p:nvPr/>
          </p:nvGrpSpPr>
          <p:grpSpPr>
            <a:xfrm>
              <a:off x="9656560" y="4547151"/>
              <a:ext cx="421910" cy="461665"/>
              <a:chOff x="9656560" y="4547151"/>
              <a:chExt cx="421910" cy="461665"/>
            </a:xfrm>
          </p:grpSpPr>
          <p:sp>
            <p:nvSpPr>
              <p:cNvPr id="50" name="椭圆 49"/>
              <p:cNvSpPr/>
              <p:nvPr/>
            </p:nvSpPr>
            <p:spPr>
              <a:xfrm flipV="1">
                <a:off x="9678411" y="4603137"/>
                <a:ext cx="387795" cy="387795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" name="文本框 50"/>
              <p:cNvSpPr txBox="1"/>
              <p:nvPr/>
            </p:nvSpPr>
            <p:spPr>
              <a:xfrm>
                <a:off x="9656560" y="4547151"/>
                <a:ext cx="42191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 smtClean="0">
                    <a:solidFill>
                      <a:srgbClr val="E2E9F6"/>
                    </a:solidFill>
                    <a:latin typeface="BankGothic Md BT" panose="020B0807020203060204" pitchFamily="34" charset="0"/>
                  </a:rPr>
                  <a:t>4</a:t>
                </a:r>
                <a:endParaRPr lang="zh-CN" altLang="en-US" sz="2400" dirty="0">
                  <a:solidFill>
                    <a:srgbClr val="E2E9F6"/>
                  </a:solidFill>
                  <a:latin typeface="BankGothic Md BT" panose="020B080702020306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407983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750"/>
                            </p:stCondLst>
                            <p:childTnLst>
                              <p:par>
                                <p:cTn id="15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0.27917 L -4.375E-6 2.22222E-6 " pathEditMode="relative" rAng="0" ptsTypes="AA">
                                      <p:cBhvr>
                                        <p:cTn id="21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39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750"/>
                            </p:stCondLst>
                            <p:childTnLst>
                              <p:par>
                                <p:cTn id="23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7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0.2801 L -4.16667E-6 -2.96296E-6 " pathEditMode="relative" rAng="0" ptsTypes="AA">
                                      <p:cBhvr>
                                        <p:cTn id="34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4028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1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250"/>
                            </p:stCondLst>
                            <p:childTnLst>
                              <p:par>
                                <p:cTn id="45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7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0.27917 L -3.75E-6 2.22222E-6 " pathEditMode="relative" rAng="0" ptsTypes="AA">
                                      <p:cBhvr>
                                        <p:cTn id="51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39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250"/>
                            </p:stCondLst>
                            <p:childTnLst>
                              <p:par>
                                <p:cTn id="53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2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2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500"/>
                            </p:stCondLst>
                            <p:childTnLst>
                              <p:par>
                                <p:cTn id="58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7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0.2801 L -4.16667E-6 -4.44444E-6 " pathEditMode="relative" rAng="0" ptsTypes="AA">
                                      <p:cBhvr>
                                        <p:cTn id="64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4005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1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34" grpId="0"/>
      <p:bldP spid="44" grpId="0"/>
      <p:bldP spid="45" grpId="0"/>
      <p:bldP spid="4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342900" y="105690"/>
            <a:ext cx="4381644" cy="459271"/>
            <a:chOff x="1976439" y="2125877"/>
            <a:chExt cx="4119561" cy="431800"/>
          </a:xfrm>
        </p:grpSpPr>
        <p:sp>
          <p:nvSpPr>
            <p:cNvPr id="6" name="矩形 5"/>
            <p:cNvSpPr/>
            <p:nvPr/>
          </p:nvSpPr>
          <p:spPr>
            <a:xfrm>
              <a:off x="1976441" y="2125877"/>
              <a:ext cx="3573755" cy="431800"/>
            </a:xfrm>
            <a:prstGeom prst="rect">
              <a:avLst/>
            </a:prstGeom>
            <a:solidFill>
              <a:srgbClr val="107E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 bwMode="auto">
            <a:xfrm>
              <a:off x="1976440" y="2125877"/>
              <a:ext cx="4119560" cy="431800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 w="12700" cap="flat" cmpd="sng" algn="ctr">
              <a:noFill/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799" kern="0">
                <a:solidFill>
                  <a:sysClr val="window" lastClr="FFFFFF"/>
                </a:solidFill>
                <a:latin typeface="+mn-lt"/>
                <a:ea typeface="微软雅黑"/>
              </a:endParaRPr>
            </a:p>
          </p:txBody>
        </p:sp>
        <p:sp>
          <p:nvSpPr>
            <p:cNvPr id="8" name="TextBox 37"/>
            <p:cNvSpPr txBox="1"/>
            <p:nvPr/>
          </p:nvSpPr>
          <p:spPr bwMode="auto">
            <a:xfrm>
              <a:off x="2758858" y="2171914"/>
              <a:ext cx="2621219" cy="3471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defTabSz="913996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799" b="1" dirty="0" smtClean="0">
                  <a:solidFill>
                    <a:srgbClr val="1F497D"/>
                  </a:solidFill>
                  <a:latin typeface="微软雅黑" pitchFamily="34" charset="-122"/>
                  <a:ea typeface="微软雅黑" pitchFamily="34" charset="-122"/>
                </a:rPr>
                <a:t>                   </a:t>
              </a:r>
              <a:r>
                <a:rPr lang="zh-CN" altLang="en-US" sz="1799" b="1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不足与改进</a:t>
              </a:r>
              <a:endParaRPr lang="zh-CN" altLang="en-US" sz="1799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" name="矩形 8"/>
            <p:cNvSpPr/>
            <p:nvPr/>
          </p:nvSpPr>
          <p:spPr bwMode="auto">
            <a:xfrm>
              <a:off x="1976439" y="2125877"/>
              <a:ext cx="1289050" cy="431800"/>
            </a:xfrm>
            <a:prstGeom prst="rect">
              <a:avLst/>
            </a:prstGeom>
            <a:solidFill>
              <a:srgbClr val="6FB879"/>
            </a:solidFill>
            <a:ln w="127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kern="0" dirty="0">
                  <a:solidFill>
                    <a:sysClr val="window" lastClr="FFFFFF"/>
                  </a:solidFill>
                  <a:latin typeface="Broadway" pitchFamily="82" charset="0"/>
                  <a:ea typeface="微软雅黑"/>
                </a:rPr>
                <a:t>3</a:t>
              </a:r>
              <a:endParaRPr lang="zh-CN" altLang="en-US" sz="2400" kern="0" dirty="0">
                <a:solidFill>
                  <a:sysClr val="window" lastClr="FFFFFF"/>
                </a:solidFill>
                <a:latin typeface="Broadway" pitchFamily="82" charset="0"/>
                <a:ea typeface="微软雅黑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1331651" y="1588455"/>
            <a:ext cx="36000" cy="2364481"/>
            <a:chOff x="1331651" y="1597980"/>
            <a:chExt cx="36000" cy="2364481"/>
          </a:xfrm>
          <a:solidFill>
            <a:srgbClr val="107ECB"/>
          </a:solidFill>
        </p:grpSpPr>
        <p:cxnSp>
          <p:nvCxnSpPr>
            <p:cNvPr id="11" name="直接连接符 10"/>
            <p:cNvCxnSpPr/>
            <p:nvPr/>
          </p:nvCxnSpPr>
          <p:spPr>
            <a:xfrm>
              <a:off x="1331651" y="1597980"/>
              <a:ext cx="0" cy="2364481"/>
            </a:xfrm>
            <a:prstGeom prst="line">
              <a:avLst/>
            </a:prstGeom>
            <a:grpFill/>
            <a:ln>
              <a:solidFill>
                <a:srgbClr val="42BA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矩形 11"/>
            <p:cNvSpPr/>
            <p:nvPr/>
          </p:nvSpPr>
          <p:spPr>
            <a:xfrm>
              <a:off x="1331651" y="1597980"/>
              <a:ext cx="36000" cy="10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" name="组合 12"/>
          <p:cNvGrpSpPr/>
          <p:nvPr/>
        </p:nvGrpSpPr>
        <p:grpSpPr>
          <a:xfrm flipV="1">
            <a:off x="3742306" y="2945168"/>
            <a:ext cx="36000" cy="2390327"/>
            <a:chOff x="1331651" y="1572132"/>
            <a:chExt cx="36000" cy="2390327"/>
          </a:xfrm>
          <a:solidFill>
            <a:srgbClr val="107ECB"/>
          </a:solidFill>
        </p:grpSpPr>
        <p:cxnSp>
          <p:nvCxnSpPr>
            <p:cNvPr id="14" name="直接连接符 13"/>
            <p:cNvCxnSpPr/>
            <p:nvPr/>
          </p:nvCxnSpPr>
          <p:spPr>
            <a:xfrm>
              <a:off x="1331651" y="1576008"/>
              <a:ext cx="0" cy="2386451"/>
            </a:xfrm>
            <a:prstGeom prst="line">
              <a:avLst/>
            </a:prstGeom>
            <a:grpFill/>
            <a:ln>
              <a:solidFill>
                <a:srgbClr val="42BA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矩形 14"/>
            <p:cNvSpPr/>
            <p:nvPr/>
          </p:nvSpPr>
          <p:spPr>
            <a:xfrm>
              <a:off x="1331651" y="1572132"/>
              <a:ext cx="36000" cy="10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6152961" y="1588455"/>
            <a:ext cx="36000" cy="2364481"/>
            <a:chOff x="1331651" y="1597980"/>
            <a:chExt cx="36000" cy="2364481"/>
          </a:xfrm>
          <a:solidFill>
            <a:srgbClr val="107ECB"/>
          </a:solidFill>
        </p:grpSpPr>
        <p:cxnSp>
          <p:nvCxnSpPr>
            <p:cNvPr id="17" name="直接连接符 16"/>
            <p:cNvCxnSpPr/>
            <p:nvPr/>
          </p:nvCxnSpPr>
          <p:spPr>
            <a:xfrm>
              <a:off x="1331651" y="1597980"/>
              <a:ext cx="0" cy="2364481"/>
            </a:xfrm>
            <a:prstGeom prst="line">
              <a:avLst/>
            </a:prstGeom>
            <a:grpFill/>
            <a:ln>
              <a:solidFill>
                <a:srgbClr val="42BA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矩形 17"/>
            <p:cNvSpPr/>
            <p:nvPr/>
          </p:nvSpPr>
          <p:spPr>
            <a:xfrm>
              <a:off x="1331651" y="1597980"/>
              <a:ext cx="36000" cy="10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9" name="组合 18"/>
          <p:cNvGrpSpPr/>
          <p:nvPr/>
        </p:nvGrpSpPr>
        <p:grpSpPr>
          <a:xfrm flipV="1">
            <a:off x="8563615" y="2945167"/>
            <a:ext cx="36000" cy="2390328"/>
            <a:chOff x="1331651" y="1572132"/>
            <a:chExt cx="36000" cy="2390328"/>
          </a:xfrm>
          <a:solidFill>
            <a:srgbClr val="107ECB"/>
          </a:solidFill>
        </p:grpSpPr>
        <p:cxnSp>
          <p:nvCxnSpPr>
            <p:cNvPr id="20" name="直接连接符 19"/>
            <p:cNvCxnSpPr/>
            <p:nvPr/>
          </p:nvCxnSpPr>
          <p:spPr>
            <a:xfrm>
              <a:off x="1331651" y="1576008"/>
              <a:ext cx="0" cy="2386452"/>
            </a:xfrm>
            <a:prstGeom prst="line">
              <a:avLst/>
            </a:prstGeom>
            <a:grpFill/>
            <a:ln>
              <a:solidFill>
                <a:srgbClr val="42BA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矩形 20"/>
            <p:cNvSpPr/>
            <p:nvPr/>
          </p:nvSpPr>
          <p:spPr>
            <a:xfrm>
              <a:off x="1331651" y="1572132"/>
              <a:ext cx="36000" cy="10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4" name="文本框 23"/>
          <p:cNvSpPr txBox="1"/>
          <p:nvPr/>
        </p:nvSpPr>
        <p:spPr>
          <a:xfrm>
            <a:off x="1366228" y="1831144"/>
            <a:ext cx="2065344" cy="65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对于专业知识的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学习和掌握还不够深入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6191419" y="1656973"/>
            <a:ext cx="2372196" cy="932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主动发现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问题的能力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不够，自己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解决实际问题的能力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不足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8599614" y="4572901"/>
            <a:ext cx="2063919" cy="345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沟通交流能力有待提高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3778305" y="4564182"/>
            <a:ext cx="2063922" cy="345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经验不足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1331651" y="2945166"/>
            <a:ext cx="2099921" cy="1017295"/>
            <a:chOff x="1331651" y="2945166"/>
            <a:chExt cx="2099921" cy="1017295"/>
          </a:xfrm>
          <a:solidFill>
            <a:srgbClr val="107ECB"/>
          </a:solidFill>
        </p:grpSpPr>
        <p:sp>
          <p:nvSpPr>
            <p:cNvPr id="35" name="矩形 34"/>
            <p:cNvSpPr/>
            <p:nvPr/>
          </p:nvSpPr>
          <p:spPr>
            <a:xfrm>
              <a:off x="1331651" y="2945166"/>
              <a:ext cx="2099921" cy="10172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1843808" y="3190141"/>
              <a:ext cx="1075605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90000"/>
                </a:lnSpc>
                <a:spcBef>
                  <a:spcPts val="1000"/>
                </a:spcBef>
              </a:pPr>
              <a:r>
                <a:rPr lang="en-US" altLang="zh-CN" sz="4000" dirty="0">
                  <a:solidFill>
                    <a:srgbClr val="D2EFF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4000" dirty="0">
                <a:solidFill>
                  <a:srgbClr val="D2EFF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3742306" y="2945166"/>
            <a:ext cx="2099921" cy="1017295"/>
            <a:chOff x="3742306" y="2945166"/>
            <a:chExt cx="2099921" cy="1017295"/>
          </a:xfrm>
          <a:solidFill>
            <a:srgbClr val="107ECB"/>
          </a:solidFill>
        </p:grpSpPr>
        <p:sp>
          <p:nvSpPr>
            <p:cNvPr id="39" name="矩形 38"/>
            <p:cNvSpPr/>
            <p:nvPr/>
          </p:nvSpPr>
          <p:spPr>
            <a:xfrm flipV="1">
              <a:off x="3742306" y="2945166"/>
              <a:ext cx="2099921" cy="10172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4270418" y="3190140"/>
              <a:ext cx="1075605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90000"/>
                </a:lnSpc>
                <a:spcBef>
                  <a:spcPts val="1000"/>
                </a:spcBef>
              </a:pPr>
              <a:r>
                <a:rPr lang="en-US" altLang="zh-CN" sz="4000" dirty="0" smtClean="0">
                  <a:solidFill>
                    <a:srgbClr val="D2EFF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4000" dirty="0">
                <a:solidFill>
                  <a:srgbClr val="D2EFF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6152961" y="2945166"/>
            <a:ext cx="2099921" cy="1017295"/>
            <a:chOff x="6152961" y="2945166"/>
            <a:chExt cx="2099921" cy="1017295"/>
          </a:xfrm>
          <a:solidFill>
            <a:srgbClr val="107ECB"/>
          </a:solidFill>
        </p:grpSpPr>
        <p:sp>
          <p:nvSpPr>
            <p:cNvPr id="43" name="矩形 42"/>
            <p:cNvSpPr/>
            <p:nvPr/>
          </p:nvSpPr>
          <p:spPr>
            <a:xfrm>
              <a:off x="6152961" y="2945166"/>
              <a:ext cx="2099921" cy="10172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6665116" y="3172720"/>
              <a:ext cx="1075605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90000"/>
                </a:lnSpc>
                <a:spcBef>
                  <a:spcPts val="1000"/>
                </a:spcBef>
              </a:pPr>
              <a:r>
                <a:rPr lang="en-US" altLang="zh-CN" sz="4000" dirty="0" smtClean="0">
                  <a:solidFill>
                    <a:srgbClr val="D2EFF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sz="4000" dirty="0">
                <a:solidFill>
                  <a:srgbClr val="D2EFF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8563615" y="2945166"/>
            <a:ext cx="2099921" cy="1017295"/>
            <a:chOff x="8563615" y="2945166"/>
            <a:chExt cx="2099921" cy="1017295"/>
          </a:xfrm>
          <a:solidFill>
            <a:srgbClr val="107ECB"/>
          </a:solidFill>
        </p:grpSpPr>
        <p:sp>
          <p:nvSpPr>
            <p:cNvPr id="47" name="矩形 46"/>
            <p:cNvSpPr/>
            <p:nvPr/>
          </p:nvSpPr>
          <p:spPr>
            <a:xfrm flipV="1">
              <a:off x="8563615" y="2945166"/>
              <a:ext cx="2099921" cy="10172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9087650" y="3207559"/>
              <a:ext cx="1075605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90000"/>
                </a:lnSpc>
                <a:spcBef>
                  <a:spcPts val="1000"/>
                </a:spcBef>
              </a:pPr>
              <a:r>
                <a:rPr lang="en-US" altLang="zh-CN" sz="4000" dirty="0" smtClean="0">
                  <a:solidFill>
                    <a:srgbClr val="D2EFF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sz="4000" dirty="0">
                <a:solidFill>
                  <a:srgbClr val="D2EFF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125303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4620464" y="2113215"/>
            <a:ext cx="1716281" cy="2632740"/>
            <a:chOff x="4620464" y="2113215"/>
            <a:chExt cx="1716281" cy="2632740"/>
          </a:xfrm>
        </p:grpSpPr>
        <p:sp>
          <p:nvSpPr>
            <p:cNvPr id="5" name="梯形 4"/>
            <p:cNvSpPr/>
            <p:nvPr/>
          </p:nvSpPr>
          <p:spPr>
            <a:xfrm rot="5400000">
              <a:off x="4072040" y="3142553"/>
              <a:ext cx="1669739" cy="572892"/>
            </a:xfrm>
            <a:prstGeom prst="trapezoid">
              <a:avLst>
                <a:gd name="adj" fmla="val 57643"/>
              </a:avLst>
            </a:prstGeom>
            <a:solidFill>
              <a:srgbClr val="107EC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梯形 5"/>
            <p:cNvSpPr/>
            <p:nvPr/>
          </p:nvSpPr>
          <p:spPr>
            <a:xfrm rot="8993242">
              <a:off x="4664982" y="2113215"/>
              <a:ext cx="1669739" cy="572892"/>
            </a:xfrm>
            <a:prstGeom prst="trapezoid">
              <a:avLst>
                <a:gd name="adj" fmla="val 57643"/>
              </a:avLst>
            </a:prstGeom>
            <a:solidFill>
              <a:srgbClr val="107EC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梯形 6"/>
            <p:cNvSpPr/>
            <p:nvPr/>
          </p:nvSpPr>
          <p:spPr>
            <a:xfrm rot="1800000">
              <a:off x="4667006" y="4173063"/>
              <a:ext cx="1669739" cy="572892"/>
            </a:xfrm>
            <a:prstGeom prst="trapezoid">
              <a:avLst>
                <a:gd name="adj" fmla="val 57643"/>
              </a:avLst>
            </a:prstGeom>
            <a:solidFill>
              <a:srgbClr val="107EC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5856933" y="2112051"/>
            <a:ext cx="1716277" cy="2632728"/>
            <a:chOff x="5856933" y="2112051"/>
            <a:chExt cx="1716277" cy="2632728"/>
          </a:xfrm>
        </p:grpSpPr>
        <p:sp>
          <p:nvSpPr>
            <p:cNvPr id="9" name="梯形 8"/>
            <p:cNvSpPr/>
            <p:nvPr/>
          </p:nvSpPr>
          <p:spPr>
            <a:xfrm rot="16200000" flipH="1">
              <a:off x="6451894" y="3142555"/>
              <a:ext cx="1669739" cy="572892"/>
            </a:xfrm>
            <a:prstGeom prst="trapezoid">
              <a:avLst>
                <a:gd name="adj" fmla="val 57643"/>
              </a:avLst>
            </a:prstGeom>
            <a:solidFill>
              <a:srgbClr val="107EC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梯形 9"/>
            <p:cNvSpPr/>
            <p:nvPr/>
          </p:nvSpPr>
          <p:spPr>
            <a:xfrm rot="19793242" flipH="1">
              <a:off x="5858956" y="4171887"/>
              <a:ext cx="1669739" cy="572892"/>
            </a:xfrm>
            <a:prstGeom prst="trapezoid">
              <a:avLst>
                <a:gd name="adj" fmla="val 57643"/>
              </a:avLst>
            </a:prstGeom>
            <a:solidFill>
              <a:srgbClr val="107EC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梯形 10"/>
            <p:cNvSpPr/>
            <p:nvPr/>
          </p:nvSpPr>
          <p:spPr>
            <a:xfrm rot="12600000" flipH="1">
              <a:off x="5856933" y="2112051"/>
              <a:ext cx="1669739" cy="572892"/>
            </a:xfrm>
            <a:prstGeom prst="trapezoid">
              <a:avLst>
                <a:gd name="adj" fmla="val 57643"/>
              </a:avLst>
            </a:prstGeom>
            <a:solidFill>
              <a:srgbClr val="107EC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2" name="直接连接符 11"/>
          <p:cNvCxnSpPr/>
          <p:nvPr/>
        </p:nvCxnSpPr>
        <p:spPr>
          <a:xfrm flipV="1">
            <a:off x="735707" y="3426079"/>
            <a:ext cx="3666516" cy="1"/>
          </a:xfrm>
          <a:prstGeom prst="line">
            <a:avLst/>
          </a:prstGeom>
          <a:ln w="12700">
            <a:solidFill>
              <a:srgbClr val="107ECB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任意多边形 12"/>
          <p:cNvSpPr/>
          <p:nvPr/>
        </p:nvSpPr>
        <p:spPr>
          <a:xfrm>
            <a:off x="735707" y="1689079"/>
            <a:ext cx="4299209" cy="432086"/>
          </a:xfrm>
          <a:custGeom>
            <a:avLst/>
            <a:gdLst>
              <a:gd name="connsiteX0" fmla="*/ 0 w 3611880"/>
              <a:gd name="connsiteY0" fmla="*/ 0 h 678180"/>
              <a:gd name="connsiteX1" fmla="*/ 2933700 w 3611880"/>
              <a:gd name="connsiteY1" fmla="*/ 0 h 678180"/>
              <a:gd name="connsiteX2" fmla="*/ 3611880 w 3611880"/>
              <a:gd name="connsiteY2" fmla="*/ 678180 h 678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11880" h="678180">
                <a:moveTo>
                  <a:pt x="0" y="0"/>
                </a:moveTo>
                <a:lnTo>
                  <a:pt x="2933700" y="0"/>
                </a:lnTo>
                <a:lnTo>
                  <a:pt x="3611880" y="678180"/>
                </a:lnTo>
              </a:path>
            </a:pathLst>
          </a:custGeom>
          <a:ln w="12700">
            <a:solidFill>
              <a:srgbClr val="107ECB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任意多边形 13"/>
          <p:cNvSpPr/>
          <p:nvPr/>
        </p:nvSpPr>
        <p:spPr>
          <a:xfrm flipV="1">
            <a:off x="731838" y="4730994"/>
            <a:ext cx="4299209" cy="432086"/>
          </a:xfrm>
          <a:custGeom>
            <a:avLst/>
            <a:gdLst>
              <a:gd name="connsiteX0" fmla="*/ 0 w 3611880"/>
              <a:gd name="connsiteY0" fmla="*/ 0 h 678180"/>
              <a:gd name="connsiteX1" fmla="*/ 2933700 w 3611880"/>
              <a:gd name="connsiteY1" fmla="*/ 0 h 678180"/>
              <a:gd name="connsiteX2" fmla="*/ 3611880 w 3611880"/>
              <a:gd name="connsiteY2" fmla="*/ 678180 h 678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11880" h="678180">
                <a:moveTo>
                  <a:pt x="0" y="0"/>
                </a:moveTo>
                <a:lnTo>
                  <a:pt x="2933700" y="0"/>
                </a:lnTo>
                <a:lnTo>
                  <a:pt x="3611880" y="678180"/>
                </a:lnTo>
              </a:path>
            </a:pathLst>
          </a:custGeom>
          <a:ln w="12700">
            <a:solidFill>
              <a:srgbClr val="107ECB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ln>
                <a:solidFill>
                  <a:srgbClr val="107ECB"/>
                </a:solidFill>
              </a:ln>
            </a:endParaRPr>
          </a:p>
        </p:txBody>
      </p:sp>
      <p:cxnSp>
        <p:nvCxnSpPr>
          <p:cNvPr id="15" name="直接连接符 14"/>
          <p:cNvCxnSpPr/>
          <p:nvPr/>
        </p:nvCxnSpPr>
        <p:spPr>
          <a:xfrm flipH="1">
            <a:off x="7791450" y="3426079"/>
            <a:ext cx="3664845" cy="2921"/>
          </a:xfrm>
          <a:prstGeom prst="line">
            <a:avLst/>
          </a:prstGeom>
          <a:ln w="12700">
            <a:solidFill>
              <a:srgbClr val="107ECB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任意多边形 15"/>
          <p:cNvSpPr/>
          <p:nvPr/>
        </p:nvSpPr>
        <p:spPr>
          <a:xfrm flipH="1">
            <a:off x="7158764" y="1689079"/>
            <a:ext cx="4297531" cy="432086"/>
          </a:xfrm>
          <a:custGeom>
            <a:avLst/>
            <a:gdLst>
              <a:gd name="connsiteX0" fmla="*/ 0 w 3611880"/>
              <a:gd name="connsiteY0" fmla="*/ 0 h 678180"/>
              <a:gd name="connsiteX1" fmla="*/ 2933700 w 3611880"/>
              <a:gd name="connsiteY1" fmla="*/ 0 h 678180"/>
              <a:gd name="connsiteX2" fmla="*/ 3611880 w 3611880"/>
              <a:gd name="connsiteY2" fmla="*/ 678180 h 678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11880" h="678180">
                <a:moveTo>
                  <a:pt x="0" y="0"/>
                </a:moveTo>
                <a:lnTo>
                  <a:pt x="2933700" y="0"/>
                </a:lnTo>
                <a:lnTo>
                  <a:pt x="3611880" y="678180"/>
                </a:lnTo>
              </a:path>
            </a:pathLst>
          </a:custGeom>
          <a:ln w="12700">
            <a:solidFill>
              <a:srgbClr val="107ECB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任意多边形 16"/>
          <p:cNvSpPr/>
          <p:nvPr/>
        </p:nvSpPr>
        <p:spPr>
          <a:xfrm flipH="1" flipV="1">
            <a:off x="7162631" y="4730994"/>
            <a:ext cx="4297531" cy="432086"/>
          </a:xfrm>
          <a:custGeom>
            <a:avLst/>
            <a:gdLst>
              <a:gd name="connsiteX0" fmla="*/ 0 w 3611880"/>
              <a:gd name="connsiteY0" fmla="*/ 0 h 678180"/>
              <a:gd name="connsiteX1" fmla="*/ 2933700 w 3611880"/>
              <a:gd name="connsiteY1" fmla="*/ 0 h 678180"/>
              <a:gd name="connsiteX2" fmla="*/ 3611880 w 3611880"/>
              <a:gd name="connsiteY2" fmla="*/ 678180 h 678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11880" h="678180">
                <a:moveTo>
                  <a:pt x="0" y="0"/>
                </a:moveTo>
                <a:lnTo>
                  <a:pt x="2933700" y="0"/>
                </a:lnTo>
                <a:lnTo>
                  <a:pt x="3611880" y="678180"/>
                </a:lnTo>
              </a:path>
            </a:pathLst>
          </a:custGeom>
          <a:ln w="12700">
            <a:solidFill>
              <a:srgbClr val="107ECB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4" name="组合 23"/>
          <p:cNvGrpSpPr/>
          <p:nvPr/>
        </p:nvGrpSpPr>
        <p:grpSpPr>
          <a:xfrm>
            <a:off x="774833" y="1324547"/>
            <a:ext cx="3401031" cy="1351193"/>
            <a:chOff x="774833" y="1324547"/>
            <a:chExt cx="3401031" cy="1351193"/>
          </a:xfrm>
        </p:grpSpPr>
        <p:sp>
          <p:nvSpPr>
            <p:cNvPr id="25" name="文本框 24"/>
            <p:cNvSpPr txBox="1"/>
            <p:nvPr/>
          </p:nvSpPr>
          <p:spPr>
            <a:xfrm>
              <a:off x="774833" y="1324547"/>
              <a:ext cx="3063473" cy="3416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90000"/>
                </a:lnSpc>
                <a:spcBef>
                  <a:spcPts val="1000"/>
                </a:spcBef>
              </a:pPr>
              <a:r>
                <a:rPr lang="en-US" altLang="zh-CN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CSS</a:t>
              </a:r>
              <a:r>
                <a:rPr lang="zh-CN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代码复用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812802" y="1743177"/>
              <a:ext cx="3363062" cy="9325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使用</a:t>
              </a:r>
              <a:r>
                <a:rPr lang="en-US" altLang="zh-CN" sz="14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css</a:t>
              </a:r>
              <a:r>
                <a:rPr lang="zh-CN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代码预处理器，如：</a:t>
              </a:r>
              <a:r>
                <a:rPr lang="en-US" altLang="zh-CN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Less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或</a:t>
              </a:r>
              <a:r>
                <a:rPr lang="en-US" altLang="zh-CN" sz="14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PostCss</a:t>
              </a:r>
              <a:r>
                <a:rPr lang="zh-CN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，复用的样式定义公共方法，其他模块调用即可；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774833" y="3067962"/>
            <a:ext cx="3401038" cy="1074162"/>
            <a:chOff x="774833" y="3067962"/>
            <a:chExt cx="3401038" cy="1074162"/>
          </a:xfrm>
        </p:grpSpPr>
        <p:sp>
          <p:nvSpPr>
            <p:cNvPr id="28" name="文本框 27"/>
            <p:cNvSpPr txBox="1"/>
            <p:nvPr/>
          </p:nvSpPr>
          <p:spPr>
            <a:xfrm>
              <a:off x="774833" y="3067962"/>
              <a:ext cx="3063473" cy="3416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90000"/>
                </a:lnSpc>
                <a:spcBef>
                  <a:spcPts val="1000"/>
                </a:spcBef>
              </a:pPr>
              <a:r>
                <a:rPr lang="zh-CN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前端自动化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812809" y="3489638"/>
              <a:ext cx="3363062" cy="652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30000"/>
                </a:lnSpc>
              </a:pPr>
              <a:r>
                <a:rPr lang="zh-CN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使用</a:t>
              </a:r>
              <a:r>
                <a:rPr lang="en-US" altLang="zh-CN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gulp</a:t>
              </a:r>
              <a:r>
                <a:rPr lang="zh-CN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或</a:t>
              </a:r>
              <a:r>
                <a:rPr lang="en-US" altLang="zh-CN" sz="14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webpack</a:t>
              </a:r>
              <a:r>
                <a:rPr lang="zh-CN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，处理发布环境的</a:t>
              </a:r>
              <a:r>
                <a:rPr lang="en-US" altLang="zh-CN" sz="14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css</a:t>
              </a:r>
              <a:r>
                <a:rPr lang="zh-CN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、</a:t>
              </a:r>
              <a:r>
                <a:rPr lang="en-US" altLang="zh-CN" sz="14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js</a:t>
              </a:r>
              <a:r>
                <a:rPr lang="zh-CN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、图片，加快网页渲染速度；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774833" y="4804045"/>
            <a:ext cx="3405791" cy="1069691"/>
            <a:chOff x="774833" y="4804045"/>
            <a:chExt cx="3405791" cy="1069691"/>
          </a:xfrm>
        </p:grpSpPr>
        <p:sp>
          <p:nvSpPr>
            <p:cNvPr id="31" name="文本框 30"/>
            <p:cNvSpPr txBox="1"/>
            <p:nvPr/>
          </p:nvSpPr>
          <p:spPr>
            <a:xfrm>
              <a:off x="774833" y="4804045"/>
              <a:ext cx="3063473" cy="3416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90000"/>
                </a:lnSpc>
                <a:spcBef>
                  <a:spcPts val="1000"/>
                </a:spcBef>
              </a:pPr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响应</a:t>
              </a:r>
              <a:r>
                <a:rPr lang="zh-CN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式网页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817562" y="5221250"/>
              <a:ext cx="3363062" cy="652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30000"/>
                </a:lnSpc>
              </a:pPr>
              <a:r>
                <a:rPr lang="zh-CN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使用</a:t>
              </a:r>
              <a:r>
                <a:rPr lang="en-US" altLang="zh-CN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css3</a:t>
              </a:r>
              <a:r>
                <a:rPr lang="zh-CN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使网页实现响应式，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一</a:t>
              </a:r>
              <a:r>
                <a:rPr lang="zh-CN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套代码</a:t>
              </a:r>
              <a:r>
                <a:rPr lang="en-US" altLang="zh-CN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pc</a:t>
              </a:r>
              <a:r>
                <a:rPr lang="zh-CN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端和移动端可以同时使用；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8018255" y="1335333"/>
            <a:ext cx="3363062" cy="1620484"/>
            <a:chOff x="7985918" y="1335333"/>
            <a:chExt cx="3363062" cy="1620484"/>
          </a:xfrm>
        </p:grpSpPr>
        <p:sp>
          <p:nvSpPr>
            <p:cNvPr id="34" name="文本框 33"/>
            <p:cNvSpPr txBox="1"/>
            <p:nvPr/>
          </p:nvSpPr>
          <p:spPr>
            <a:xfrm>
              <a:off x="8266457" y="1335333"/>
              <a:ext cx="3063473" cy="3416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  <a:spcBef>
                  <a:spcPts val="1000"/>
                </a:spcBef>
              </a:pPr>
              <a:r>
                <a:rPr lang="zh-CN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改善用户体验度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7985918" y="1743177"/>
              <a:ext cx="3363062" cy="12126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30000"/>
                </a:lnSpc>
              </a:pPr>
              <a:r>
                <a:rPr lang="en-US" altLang="zh-CN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r>
                <a:rPr lang="zh-CN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、网页图片做懒加载、预加载；</a:t>
              </a:r>
              <a:endPara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>
                <a:lnSpc>
                  <a:spcPct val="130000"/>
                </a:lnSpc>
              </a:pPr>
              <a:r>
                <a:rPr lang="en-US" altLang="zh-CN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r>
                <a:rPr lang="zh-CN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、网页滚动到可视区域，再加载对应的数据；</a:t>
              </a:r>
              <a:endPara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>
                <a:lnSpc>
                  <a:spcPct val="130000"/>
                </a:lnSpc>
              </a:pPr>
              <a:r>
                <a:rPr lang="en-US" altLang="zh-CN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r>
                <a:rPr lang="zh-CN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、网页小图标使用</a:t>
              </a:r>
              <a:r>
                <a:rPr lang="en-US" altLang="zh-CN" sz="14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css</a:t>
              </a:r>
              <a:r>
                <a:rPr lang="en-US" altLang="zh-CN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-sprite</a:t>
              </a:r>
              <a:r>
                <a:rPr lang="zh-CN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、字体；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8015080" y="3078748"/>
            <a:ext cx="3363062" cy="1063376"/>
            <a:chOff x="7982743" y="3078748"/>
            <a:chExt cx="3363062" cy="1063376"/>
          </a:xfrm>
        </p:grpSpPr>
        <p:sp>
          <p:nvSpPr>
            <p:cNvPr id="37" name="文本框 36"/>
            <p:cNvSpPr txBox="1"/>
            <p:nvPr/>
          </p:nvSpPr>
          <p:spPr>
            <a:xfrm>
              <a:off x="8266457" y="3078748"/>
              <a:ext cx="3063473" cy="3416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  <a:spcBef>
                  <a:spcPts val="1000"/>
                </a:spcBef>
              </a:pPr>
              <a:r>
                <a:rPr lang="en-US" altLang="zh-CN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HTML</a:t>
              </a:r>
              <a:r>
                <a:rPr lang="zh-CN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模板引擎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7982743" y="3489638"/>
              <a:ext cx="3363062" cy="652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30000"/>
                </a:lnSpc>
              </a:pPr>
              <a:r>
                <a:rPr lang="en-US" altLang="zh-CN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Express</a:t>
              </a:r>
              <a:r>
                <a:rPr lang="zh-CN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框架中的两大模板引擎</a:t>
              </a:r>
              <a:r>
                <a:rPr lang="en-US" altLang="zh-CN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EJS</a:t>
              </a:r>
              <a:r>
                <a:rPr lang="zh-CN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，</a:t>
              </a:r>
              <a:r>
                <a:rPr lang="en-US" altLang="zh-CN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Jade</a:t>
              </a:r>
              <a:r>
                <a:rPr lang="zh-CN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的使用；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8018255" y="4814831"/>
            <a:ext cx="3363062" cy="1058905"/>
            <a:chOff x="7985918" y="4814831"/>
            <a:chExt cx="3363062" cy="1058905"/>
          </a:xfrm>
        </p:grpSpPr>
        <p:sp>
          <p:nvSpPr>
            <p:cNvPr id="40" name="文本框 39"/>
            <p:cNvSpPr txBox="1"/>
            <p:nvPr/>
          </p:nvSpPr>
          <p:spPr>
            <a:xfrm>
              <a:off x="8266457" y="4814831"/>
              <a:ext cx="3063473" cy="3416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  <a:spcBef>
                  <a:spcPts val="1000"/>
                </a:spcBef>
              </a:pPr>
              <a:r>
                <a:rPr lang="zh-CN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前端模块化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7985918" y="5221250"/>
              <a:ext cx="3363062" cy="652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30000"/>
                </a:lnSpc>
              </a:pPr>
              <a:r>
                <a:rPr lang="zh-CN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学习前端</a:t>
              </a:r>
              <a:r>
                <a:rPr lang="en-US" altLang="zh-CN" sz="14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mvvm</a:t>
              </a:r>
              <a:r>
                <a:rPr lang="zh-CN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框架</a:t>
              </a:r>
              <a:r>
                <a:rPr lang="en-US" altLang="zh-CN" sz="14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vuejs</a:t>
              </a:r>
              <a:r>
                <a:rPr lang="zh-CN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和新版的</a:t>
              </a:r>
              <a:r>
                <a:rPr lang="en-US" altLang="zh-CN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ES2015</a:t>
              </a:r>
              <a:r>
                <a:rPr lang="zh-CN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，注重前端组件模块化开发；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2" name="文本框 41"/>
          <p:cNvSpPr txBox="1"/>
          <p:nvPr/>
        </p:nvSpPr>
        <p:spPr>
          <a:xfrm>
            <a:off x="5197434" y="3176950"/>
            <a:ext cx="179713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zh-CN" altLang="en-US" sz="3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期望</a:t>
            </a:r>
          </a:p>
        </p:txBody>
      </p:sp>
      <p:grpSp>
        <p:nvGrpSpPr>
          <p:cNvPr id="43" name="组合 42"/>
          <p:cNvGrpSpPr/>
          <p:nvPr/>
        </p:nvGrpSpPr>
        <p:grpSpPr>
          <a:xfrm>
            <a:off x="342900" y="105690"/>
            <a:ext cx="4381644" cy="459271"/>
            <a:chOff x="1976439" y="2125877"/>
            <a:chExt cx="4119561" cy="431800"/>
          </a:xfrm>
        </p:grpSpPr>
        <p:sp>
          <p:nvSpPr>
            <p:cNvPr id="44" name="矩形 43"/>
            <p:cNvSpPr/>
            <p:nvPr/>
          </p:nvSpPr>
          <p:spPr>
            <a:xfrm>
              <a:off x="1976441" y="2125877"/>
              <a:ext cx="3573755" cy="431800"/>
            </a:xfrm>
            <a:prstGeom prst="rect">
              <a:avLst/>
            </a:prstGeom>
            <a:solidFill>
              <a:srgbClr val="107E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5" name="矩形 44"/>
            <p:cNvSpPr/>
            <p:nvPr/>
          </p:nvSpPr>
          <p:spPr bwMode="auto">
            <a:xfrm>
              <a:off x="1976440" y="2125877"/>
              <a:ext cx="4119560" cy="431800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 w="12700" cap="flat" cmpd="sng" algn="ctr">
              <a:noFill/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799" kern="0">
                <a:solidFill>
                  <a:sysClr val="window" lastClr="FFFFFF"/>
                </a:solidFill>
                <a:latin typeface="+mn-lt"/>
                <a:ea typeface="微软雅黑"/>
              </a:endParaRPr>
            </a:p>
          </p:txBody>
        </p:sp>
        <p:sp>
          <p:nvSpPr>
            <p:cNvPr id="46" name="TextBox 37"/>
            <p:cNvSpPr txBox="1"/>
            <p:nvPr/>
          </p:nvSpPr>
          <p:spPr bwMode="auto">
            <a:xfrm>
              <a:off x="2758858" y="2171914"/>
              <a:ext cx="2621219" cy="3471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defTabSz="913996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799" b="1" dirty="0" smtClean="0">
                  <a:solidFill>
                    <a:srgbClr val="1F497D"/>
                  </a:solidFill>
                  <a:latin typeface="微软雅黑" pitchFamily="34" charset="-122"/>
                  <a:ea typeface="微软雅黑" pitchFamily="34" charset="-122"/>
                </a:rPr>
                <a:t>                   </a:t>
              </a:r>
              <a:r>
                <a:rPr lang="zh-CN" altLang="en-US" sz="1799" b="1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工作</a:t>
              </a:r>
              <a:r>
                <a:rPr lang="zh-CN" altLang="en-US" sz="1799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计划</a:t>
              </a:r>
            </a:p>
          </p:txBody>
        </p:sp>
        <p:sp>
          <p:nvSpPr>
            <p:cNvPr id="47" name="矩形 46"/>
            <p:cNvSpPr/>
            <p:nvPr/>
          </p:nvSpPr>
          <p:spPr bwMode="auto">
            <a:xfrm>
              <a:off x="1976439" y="2125877"/>
              <a:ext cx="1289050" cy="431800"/>
            </a:xfrm>
            <a:prstGeom prst="rect">
              <a:avLst/>
            </a:prstGeom>
            <a:solidFill>
              <a:srgbClr val="E87D31"/>
            </a:solidFill>
            <a:ln w="127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kern="0" dirty="0">
                  <a:solidFill>
                    <a:sysClr val="window" lastClr="FFFFFF"/>
                  </a:solidFill>
                  <a:latin typeface="Broadway" pitchFamily="82" charset="0"/>
                  <a:ea typeface="微软雅黑"/>
                </a:rPr>
                <a:t>4</a:t>
              </a:r>
              <a:endParaRPr lang="zh-CN" altLang="en-US" sz="2400" kern="0" dirty="0">
                <a:solidFill>
                  <a:sysClr val="window" lastClr="FFFFFF"/>
                </a:solidFill>
                <a:latin typeface="Broadway" pitchFamily="82" charset="0"/>
                <a:ea typeface="微软雅黑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601477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750"/>
                            </p:stCondLst>
                            <p:childTnLst>
                              <p:par>
                                <p:cTn id="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75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6" dur="250" autoRev="1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6" presetClass="emph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 tmFilter="0, 0; .2, .5; .8, .5; 1, 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1" dur="250" autoRev="1" fill="hold"/>
                                        <p:tgtEl>
                                          <p:spTgt spid="3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 tmFilter="0, 0; .2, .5; .8, .5; 1, 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4" dur="250" autoRev="1" fill="hold"/>
                                        <p:tgtEl>
                                          <p:spTgt spid="2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26" presetClass="emph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 tmFilter="0, 0; .2, .5; .8, .5; 1, 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9" dur="250" autoRev="1" fill="hold"/>
                                        <p:tgtEl>
                                          <p:spTgt spid="3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750"/>
                            </p:stCondLst>
                            <p:childTnLst>
                              <p:par>
                                <p:cTn id="6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425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 tmFilter="0, 0; .2, .5; .8, .5; 1, 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2" dur="250" autoRev="1" fill="hold"/>
                                        <p:tgtEl>
                                          <p:spTgt spid="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26" presetClass="emph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 tmFilter="0, 0; .2, .5; .8, .5; 1, 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7" dur="250" autoRev="1" fill="hold"/>
                                        <p:tgtEl>
                                          <p:spTgt spid="3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6" grpId="0" animBg="1"/>
      <p:bldP spid="17" grpId="0" animBg="1"/>
      <p:bldP spid="4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alpha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873" b="7736"/>
          <a:stretch/>
        </p:blipFill>
        <p:spPr>
          <a:xfrm>
            <a:off x="-21266" y="-751478"/>
            <a:ext cx="12213266" cy="7609479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0" y="2200940"/>
            <a:ext cx="12192000" cy="384898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-10633" y="1668912"/>
            <a:ext cx="12192000" cy="3051545"/>
          </a:xfrm>
          <a:prstGeom prst="rect">
            <a:avLst/>
          </a:prstGeom>
          <a:solidFill>
            <a:schemeClr val="bg2">
              <a:lumMod val="75000"/>
              <a:alpha val="20000"/>
            </a:schemeClr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137681" y="2260652"/>
            <a:ext cx="9941442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chemeClr val="bg1"/>
                </a:solidFill>
                <a:latin typeface="+mj-ea"/>
                <a:ea typeface="+mj-ea"/>
              </a:rPr>
              <a:t>学历代表过去，能力代表现在，</a:t>
            </a:r>
            <a:r>
              <a:rPr lang="zh-CN" altLang="en-US" sz="4000" b="1" dirty="0">
                <a:solidFill>
                  <a:schemeClr val="accent4"/>
                </a:solidFill>
                <a:latin typeface="+mj-ea"/>
                <a:ea typeface="+mj-ea"/>
              </a:rPr>
              <a:t>学习力</a:t>
            </a:r>
            <a:r>
              <a:rPr lang="zh-CN" altLang="en-US" sz="3600" b="1" dirty="0">
                <a:solidFill>
                  <a:schemeClr val="bg1"/>
                </a:solidFill>
                <a:latin typeface="+mj-ea"/>
                <a:ea typeface="+mj-ea"/>
              </a:rPr>
              <a:t>决定未来</a:t>
            </a:r>
            <a:r>
              <a:rPr lang="zh-CN" altLang="en-US" sz="3600" b="1" dirty="0" smtClean="0">
                <a:solidFill>
                  <a:schemeClr val="bg1"/>
                </a:solidFill>
                <a:latin typeface="+mj-ea"/>
                <a:ea typeface="+mj-ea"/>
              </a:rPr>
              <a:t>！</a:t>
            </a:r>
            <a:endParaRPr lang="en-US" altLang="zh-CN" sz="3600" b="1" dirty="0" smtClean="0">
              <a:solidFill>
                <a:schemeClr val="bg1"/>
              </a:solidFill>
              <a:latin typeface="+mj-ea"/>
              <a:ea typeface="+mj-ea"/>
            </a:endParaRPr>
          </a:p>
          <a:p>
            <a:endParaRPr lang="en-US" altLang="zh-CN" sz="3600" b="1" dirty="0" smtClean="0">
              <a:solidFill>
                <a:schemeClr val="bg1"/>
              </a:solidFill>
              <a:latin typeface="+mj-ea"/>
              <a:ea typeface="+mj-ea"/>
            </a:endParaRPr>
          </a:p>
          <a:p>
            <a:r>
              <a:rPr lang="zh-CN" altLang="en-US" sz="4000" b="1" dirty="0">
                <a:solidFill>
                  <a:schemeClr val="accent4"/>
                </a:solidFill>
                <a:latin typeface="+mj-ea"/>
                <a:ea typeface="+mj-ea"/>
              </a:rPr>
              <a:t>学习力</a:t>
            </a:r>
            <a:r>
              <a:rPr lang="zh-CN" altLang="en-US" sz="3600" b="1" dirty="0">
                <a:solidFill>
                  <a:schemeClr val="bg1"/>
                </a:solidFill>
                <a:latin typeface="+mj-ea"/>
                <a:ea typeface="+mj-ea"/>
              </a:rPr>
              <a:t>就是竞争力，</a:t>
            </a:r>
            <a:r>
              <a:rPr lang="zh-CN" altLang="en-US" sz="4000" b="1" dirty="0">
                <a:solidFill>
                  <a:schemeClr val="accent4"/>
                </a:solidFill>
                <a:latin typeface="+mj-ea"/>
                <a:ea typeface="+mj-ea"/>
              </a:rPr>
              <a:t>学习力</a:t>
            </a:r>
            <a:r>
              <a:rPr lang="zh-CN" altLang="en-US" sz="3600" b="1" dirty="0">
                <a:solidFill>
                  <a:schemeClr val="bg1"/>
                </a:solidFill>
                <a:latin typeface="+mj-ea"/>
                <a:ea typeface="+mj-ea"/>
              </a:rPr>
              <a:t>决定你的</a:t>
            </a:r>
            <a:r>
              <a:rPr lang="zh-CN" altLang="en-US" sz="3600" b="1" dirty="0" smtClean="0">
                <a:solidFill>
                  <a:schemeClr val="bg1"/>
                </a:solidFill>
                <a:latin typeface="+mj-ea"/>
                <a:ea typeface="+mj-ea"/>
              </a:rPr>
              <a:t>竞争力！</a:t>
            </a:r>
            <a:endParaRPr lang="zh-CN" altLang="en-US" sz="3600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3879804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63317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720</TotalTime>
  <Words>371</Words>
  <Application>Microsoft Office PowerPoint</Application>
  <PresentationFormat>宽屏</PresentationFormat>
  <Paragraphs>66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BankGothic Md BT</vt:lpstr>
      <vt:lpstr>微软雅黑</vt:lpstr>
      <vt:lpstr>Arial</vt:lpstr>
      <vt:lpstr>Broadway</vt:lpstr>
      <vt:lpstr>Impact</vt:lpstr>
      <vt:lpstr>Office 主题</vt:lpstr>
      <vt:lpstr>2016年工作总结及2017年工作总结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林玉瑶</dc:creator>
  <cp:lastModifiedBy>刘泽</cp:lastModifiedBy>
  <cp:revision>168</cp:revision>
  <dcterms:created xsi:type="dcterms:W3CDTF">2016-11-04T09:45:16Z</dcterms:created>
  <dcterms:modified xsi:type="dcterms:W3CDTF">2017-02-15T07:28:34Z</dcterms:modified>
</cp:coreProperties>
</file>