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1" r:id="rId4"/>
    <p:sldId id="273" r:id="rId5"/>
    <p:sldId id="270" r:id="rId6"/>
    <p:sldId id="271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ECB"/>
    <a:srgbClr val="E87D31"/>
    <a:srgbClr val="6FB879"/>
    <a:srgbClr val="679EE5"/>
    <a:srgbClr val="D45A63"/>
    <a:srgbClr val="E6E6E6"/>
    <a:srgbClr val="0F7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654" y="108"/>
      </p:cViewPr>
      <p:guideLst>
        <p:guide orient="horz" pos="1275"/>
        <p:guide pos="3840"/>
        <p:guide orient="horz" pos="3271"/>
        <p:guide orient="horz" pos="27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2243" y="2087399"/>
            <a:ext cx="6767513" cy="7224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dist">
              <a:defRPr sz="40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0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65192"/>
            <a:ext cx="9001125" cy="5969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07ECB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871637"/>
            <a:ext cx="11514740" cy="53296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650"/>
            <a:ext cx="12192000" cy="6413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95325"/>
            <a:ext cx="12192000" cy="0"/>
          </a:xfrm>
          <a:prstGeom prst="line">
            <a:avLst/>
          </a:prstGeom>
          <a:ln w="571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30" y="137162"/>
            <a:ext cx="1704458" cy="4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9434" y="2332748"/>
            <a:ext cx="6913131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062537" y="2733674"/>
            <a:ext cx="2066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</a:rPr>
              <a:t>感谢聆听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3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12243" y="2427655"/>
            <a:ext cx="6767513" cy="7224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北京圣邦天麒科技有限公司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94229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汇报人：</a:t>
            </a:r>
            <a:r>
              <a:rPr lang="zh-CN" altLang="en-US" dirty="0"/>
              <a:t>刘泽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8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2088" y="2502870"/>
            <a:ext cx="8010844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ea"/>
                <a:ea typeface="+mn-ea"/>
              </a:rPr>
              <a:t>《2016</a:t>
            </a:r>
            <a:r>
              <a:rPr lang="zh-CN" altLang="en-US" sz="3600" dirty="0" smtClean="0">
                <a:latin typeface="+mn-ea"/>
                <a:ea typeface="+mn-ea"/>
              </a:rPr>
              <a:t>年工作总结及</a:t>
            </a:r>
            <a:r>
              <a:rPr lang="en-US" altLang="zh-CN" sz="3600" dirty="0" smtClean="0">
                <a:latin typeface="+mn-ea"/>
                <a:ea typeface="+mn-ea"/>
              </a:rPr>
              <a:t>2017</a:t>
            </a:r>
            <a:r>
              <a:rPr lang="zh-CN" altLang="en-US" sz="3600" dirty="0" smtClean="0">
                <a:latin typeface="+mn-ea"/>
                <a:ea typeface="+mn-ea"/>
              </a:rPr>
              <a:t>年工作总结</a:t>
            </a:r>
            <a:r>
              <a:rPr lang="en-US" altLang="zh-CN" sz="3600" dirty="0" smtClean="0">
                <a:latin typeface="+mn-ea"/>
                <a:ea typeface="+mn-ea"/>
              </a:rPr>
              <a:t>》</a:t>
            </a:r>
            <a:endParaRPr lang="zh-CN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6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5" t="464" r="18031" b="902"/>
          <a:stretch/>
        </p:blipFill>
        <p:spPr>
          <a:xfrm>
            <a:off x="2413591" y="0"/>
            <a:ext cx="9781953" cy="684736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10" name="矩形 9"/>
          <p:cNvSpPr/>
          <p:nvPr/>
        </p:nvSpPr>
        <p:spPr>
          <a:xfrm>
            <a:off x="0" y="849313"/>
            <a:ext cx="685800" cy="588962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99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765515" y="788989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zh-CN" altLang="en-US" sz="4000" b="1">
                <a:solidFill>
                  <a:srgbClr val="3B3838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6439" y="2125876"/>
            <a:ext cx="4381644" cy="459271"/>
            <a:chOff x="1976439" y="2125876"/>
            <a:chExt cx="4381644" cy="459271"/>
          </a:xfrm>
        </p:grpSpPr>
        <p:sp>
          <p:nvSpPr>
            <p:cNvPr id="8" name="矩形 7"/>
            <p:cNvSpPr/>
            <p:nvPr/>
          </p:nvSpPr>
          <p:spPr>
            <a:xfrm>
              <a:off x="1976441" y="2125876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976440" y="2125876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5" name="TextBox 37"/>
            <p:cNvSpPr txBox="1"/>
            <p:nvPr/>
          </p:nvSpPr>
          <p:spPr bwMode="auto">
            <a:xfrm>
              <a:off x="2808635" y="2174842"/>
              <a:ext cx="2787979" cy="393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976439" y="2125876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77824" y="2938319"/>
            <a:ext cx="4381644" cy="459271"/>
            <a:chOff x="1977824" y="2938319"/>
            <a:chExt cx="4381644" cy="459271"/>
          </a:xfrm>
        </p:grpSpPr>
        <p:sp>
          <p:nvSpPr>
            <p:cNvPr id="49" name="矩形 48"/>
            <p:cNvSpPr/>
            <p:nvPr/>
          </p:nvSpPr>
          <p:spPr>
            <a:xfrm>
              <a:off x="1977826" y="2938319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977825" y="2938319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1" name="TextBox 37"/>
            <p:cNvSpPr txBox="1"/>
            <p:nvPr/>
          </p:nvSpPr>
          <p:spPr bwMode="auto">
            <a:xfrm>
              <a:off x="2810020" y="2987285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977824" y="2938319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976443" y="3751816"/>
            <a:ext cx="4381644" cy="459271"/>
            <a:chOff x="1976443" y="3601398"/>
            <a:chExt cx="4119561" cy="431800"/>
          </a:xfrm>
        </p:grpSpPr>
        <p:sp>
          <p:nvSpPr>
            <p:cNvPr id="53" name="矩形 52"/>
            <p:cNvSpPr/>
            <p:nvPr/>
          </p:nvSpPr>
          <p:spPr>
            <a:xfrm>
              <a:off x="1976445" y="3601398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976444" y="3601398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5" name="TextBox 37"/>
            <p:cNvSpPr txBox="1"/>
            <p:nvPr/>
          </p:nvSpPr>
          <p:spPr bwMode="auto">
            <a:xfrm>
              <a:off x="2758862" y="3647435"/>
              <a:ext cx="3003985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976443" y="3601398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77822" y="4569901"/>
            <a:ext cx="4381645" cy="459295"/>
            <a:chOff x="1977738" y="4370576"/>
            <a:chExt cx="4119561" cy="431825"/>
          </a:xfrm>
        </p:grpSpPr>
        <p:sp>
          <p:nvSpPr>
            <p:cNvPr id="57" name="矩形 56"/>
            <p:cNvSpPr/>
            <p:nvPr/>
          </p:nvSpPr>
          <p:spPr>
            <a:xfrm>
              <a:off x="1977741" y="4370576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977740" y="4370598"/>
              <a:ext cx="4119559" cy="43180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9" name="TextBox 37"/>
            <p:cNvSpPr txBox="1"/>
            <p:nvPr/>
          </p:nvSpPr>
          <p:spPr bwMode="auto">
            <a:xfrm>
              <a:off x="2760158" y="4416613"/>
              <a:ext cx="2621219" cy="369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工作计划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977738" y="4370599"/>
              <a:ext cx="1289049" cy="431802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7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170306" y="1814528"/>
            <a:ext cx="2627915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负责公司现有项目和新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项目前端工作，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高效地将设计师给出的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图还原为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23108" y="1276743"/>
            <a:ext cx="1316037" cy="2019300"/>
            <a:chOff x="1450975" y="1409700"/>
            <a:chExt cx="1316037" cy="2019300"/>
          </a:xfrm>
        </p:grpSpPr>
        <p:sp>
          <p:nvSpPr>
            <p:cNvPr id="17" name="圆角矩形 1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8" idx="3"/>
              <a:endCxn id="1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736135" y="1488326"/>
              <a:ext cx="74571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53833" y="1276743"/>
            <a:ext cx="1316037" cy="2019300"/>
            <a:chOff x="1450975" y="1409700"/>
            <a:chExt cx="1316037" cy="2019300"/>
          </a:xfrm>
        </p:grpSpPr>
        <p:sp>
          <p:nvSpPr>
            <p:cNvPr id="27" name="圆角矩形 2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8" idx="3"/>
              <a:endCxn id="2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46367" y="1488326"/>
              <a:ext cx="92525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723107" y="3799399"/>
            <a:ext cx="1316037" cy="2019300"/>
            <a:chOff x="1450975" y="1409700"/>
            <a:chExt cx="1316037" cy="2019300"/>
          </a:xfrm>
        </p:grpSpPr>
        <p:sp>
          <p:nvSpPr>
            <p:cNvPr id="37" name="圆角矩形 3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8" idx="3"/>
              <a:endCxn id="3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625528" y="1488326"/>
              <a:ext cx="96693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53833" y="3799399"/>
            <a:ext cx="1316037" cy="2019300"/>
            <a:chOff x="1450975" y="1409700"/>
            <a:chExt cx="1316037" cy="2019300"/>
          </a:xfrm>
        </p:grpSpPr>
        <p:sp>
          <p:nvSpPr>
            <p:cNvPr id="47" name="圆角矩形 4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3"/>
              <a:endCxn id="4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647970" y="1488326"/>
              <a:ext cx="92204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178148" y="4398817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保证页面在各大浏览器的兼容性，提高用户体验度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06794" y="4482807"/>
            <a:ext cx="262791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减少页面中冗余的代码，保证页面的加载速度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03220" y="1949671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，实现设计师的想法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4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7344604" y="2662721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149975" y="2325797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45663" y="230202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3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23979" y="4125410"/>
            <a:ext cx="421910" cy="1117537"/>
            <a:chOff x="4623979" y="3891279"/>
            <a:chExt cx="421910" cy="1117537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4832837" y="3891279"/>
              <a:ext cx="0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4623979" y="4547151"/>
              <a:ext cx="421910" cy="461665"/>
              <a:chOff x="4623979" y="4547151"/>
              <a:chExt cx="421910" cy="461665"/>
            </a:xfrm>
          </p:grpSpPr>
          <p:sp>
            <p:nvSpPr>
              <p:cNvPr id="20" name="椭圆 19"/>
              <p:cNvSpPr/>
              <p:nvPr/>
            </p:nvSpPr>
            <p:spPr>
              <a:xfrm flipV="1">
                <a:off x="4638208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23979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2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cxnSp>
        <p:nvCxnSpPr>
          <p:cNvPr id="23" name="直接连接符 22"/>
          <p:cNvCxnSpPr/>
          <p:nvPr/>
        </p:nvCxnSpPr>
        <p:spPr>
          <a:xfrm flipH="1">
            <a:off x="2320424" y="2662721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125795" y="2325797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13572" y="230202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1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9692" y="5124193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3563871" y="2028688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6618" y="5114611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8602783" y="2023483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59693" y="3264282"/>
            <a:ext cx="2520000" cy="687635"/>
            <a:chOff x="1059693" y="3272991"/>
            <a:chExt cx="2520000" cy="687635"/>
          </a:xfrm>
          <a:solidFill>
            <a:srgbClr val="107ECB"/>
          </a:solidFill>
        </p:grpSpPr>
        <p:sp>
          <p:nvSpPr>
            <p:cNvPr id="32" name="五边形 31"/>
            <p:cNvSpPr/>
            <p:nvPr/>
          </p:nvSpPr>
          <p:spPr>
            <a:xfrm rot="16200000">
              <a:off x="1975875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59246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66309" y="4019139"/>
            <a:ext cx="250812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无兄弟，不篮球。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83873" y="3264282"/>
            <a:ext cx="2520000" cy="687635"/>
            <a:chOff x="6093398" y="3272991"/>
            <a:chExt cx="2520000" cy="687635"/>
          </a:xfrm>
          <a:solidFill>
            <a:srgbClr val="107ECB"/>
          </a:solidFill>
        </p:grpSpPr>
        <p:sp>
          <p:nvSpPr>
            <p:cNvPr id="36" name="五边形 35"/>
            <p:cNvSpPr/>
            <p:nvPr/>
          </p:nvSpPr>
          <p:spPr>
            <a:xfrm rot="16200000">
              <a:off x="7009580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2951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不言放弃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72106" y="3598102"/>
            <a:ext cx="2520000" cy="687635"/>
            <a:chOff x="3572106" y="3606811"/>
            <a:chExt cx="2520000" cy="687635"/>
          </a:xfrm>
        </p:grpSpPr>
        <p:sp>
          <p:nvSpPr>
            <p:cNvPr id="39" name="五边形 38"/>
            <p:cNvSpPr/>
            <p:nvPr/>
          </p:nvSpPr>
          <p:spPr>
            <a:xfrm rot="5400000" flipV="1">
              <a:off x="4488288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778158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工作态度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02784" y="3598102"/>
            <a:ext cx="2520000" cy="687635"/>
            <a:chOff x="8612309" y="3606811"/>
            <a:chExt cx="2520000" cy="687635"/>
          </a:xfrm>
        </p:grpSpPr>
        <p:sp>
          <p:nvSpPr>
            <p:cNvPr id="42" name="五边形 41"/>
            <p:cNvSpPr/>
            <p:nvPr/>
          </p:nvSpPr>
          <p:spPr>
            <a:xfrm rot="5400000" flipV="1">
              <a:off x="9528491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11863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计划重要性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086589" y="4019139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我可以接受失败，但无法接受放弃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——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88492" y="2201776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在工作中、生活中，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态度决定一切，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分，生活、工作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09452" y="2193065"/>
            <a:ext cx="250812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凡事预则立，不预则废。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647035" y="4125410"/>
            <a:ext cx="421910" cy="1117537"/>
            <a:chOff x="9656560" y="3891279"/>
            <a:chExt cx="421910" cy="1117537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9873040" y="3891279"/>
              <a:ext cx="1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9656560" y="4547151"/>
              <a:ext cx="421910" cy="461665"/>
              <a:chOff x="9656560" y="4547151"/>
              <a:chExt cx="421910" cy="461665"/>
            </a:xfrm>
          </p:grpSpPr>
          <p:sp>
            <p:nvSpPr>
              <p:cNvPr id="50" name="椭圆 49"/>
              <p:cNvSpPr/>
              <p:nvPr/>
            </p:nvSpPr>
            <p:spPr>
              <a:xfrm flipV="1">
                <a:off x="9678411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9656560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4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7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27917 L -4.375E-6 2.22222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27917 L -3.75E-6 2.22222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4.44444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6" name="矩形 5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8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165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V="1">
            <a:off x="3742306" y="2945168"/>
            <a:ext cx="36000" cy="2390327"/>
            <a:chOff x="1331651" y="1572132"/>
            <a:chExt cx="36000" cy="2390327"/>
          </a:xfrm>
          <a:solidFill>
            <a:srgbClr val="107ECB"/>
          </a:solidFill>
        </p:grpSpPr>
        <p:cxnSp>
          <p:nvCxnSpPr>
            <p:cNvPr id="14" name="直接连接符 13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5296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7" name="直接连接符 16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8563615" y="2945167"/>
            <a:ext cx="36000" cy="2390328"/>
            <a:chOff x="1331651" y="1572132"/>
            <a:chExt cx="36000" cy="2390328"/>
          </a:xfrm>
          <a:solidFill>
            <a:srgbClr val="107ECB"/>
          </a:solidFill>
        </p:grpSpPr>
        <p:cxnSp>
          <p:nvCxnSpPr>
            <p:cNvPr id="20" name="直接连接符 19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366228" y="1831144"/>
            <a:ext cx="2065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对于专业知识的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学习和掌握还不够深入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91419" y="1656973"/>
            <a:ext cx="237219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主动发现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不够，自己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解决实际问题的能力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99614" y="4572901"/>
            <a:ext cx="206391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沟通交流能力有待提高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78305" y="4564182"/>
            <a:ext cx="206392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331651" y="2945166"/>
            <a:ext cx="2099921" cy="1017295"/>
            <a:chOff x="1331651" y="2945166"/>
            <a:chExt cx="2099921" cy="1017295"/>
          </a:xfrm>
          <a:solidFill>
            <a:srgbClr val="107ECB"/>
          </a:solidFill>
        </p:grpSpPr>
        <p:sp>
          <p:nvSpPr>
            <p:cNvPr id="35" name="矩形 34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43808" y="3190141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42306" y="2945166"/>
            <a:ext cx="2099921" cy="1017295"/>
            <a:chOff x="3742306" y="2945166"/>
            <a:chExt cx="2099921" cy="1017295"/>
          </a:xfrm>
          <a:solidFill>
            <a:srgbClr val="107ECB"/>
          </a:solidFill>
        </p:grpSpPr>
        <p:sp>
          <p:nvSpPr>
            <p:cNvPr id="39" name="矩形 38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270418" y="319014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52961" y="2945166"/>
            <a:ext cx="2099921" cy="1017295"/>
            <a:chOff x="6152961" y="2945166"/>
            <a:chExt cx="2099921" cy="1017295"/>
          </a:xfrm>
          <a:solidFill>
            <a:srgbClr val="107ECB"/>
          </a:solidFill>
        </p:grpSpPr>
        <p:sp>
          <p:nvSpPr>
            <p:cNvPr id="43" name="矩形 42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65116" y="317272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63615" y="2945166"/>
            <a:ext cx="2099921" cy="1017295"/>
            <a:chOff x="8563615" y="2945166"/>
            <a:chExt cx="2099921" cy="1017295"/>
          </a:xfrm>
          <a:solidFill>
            <a:srgbClr val="107ECB"/>
          </a:solidFill>
        </p:grpSpPr>
        <p:sp>
          <p:nvSpPr>
            <p:cNvPr id="47" name="矩形 46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087650" y="3207559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5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</p:grpSpPr>
        <p:sp>
          <p:nvSpPr>
            <p:cNvPr id="5" name="梯形 4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6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</p:grpSpPr>
        <p:sp>
          <p:nvSpPr>
            <p:cNvPr id="9" name="梯形 8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107ECB"/>
                </a:solidFill>
              </a:ln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74833" y="1324547"/>
            <a:ext cx="3401031" cy="1351193"/>
            <a:chOff x="774833" y="1324547"/>
            <a:chExt cx="3401031" cy="1351193"/>
          </a:xfrm>
        </p:grpSpPr>
        <p:sp>
          <p:nvSpPr>
            <p:cNvPr id="25" name="文本框 24"/>
            <p:cNvSpPr txBox="1"/>
            <p:nvPr/>
          </p:nvSpPr>
          <p:spPr>
            <a:xfrm>
              <a:off x="774833" y="1324547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代码复用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12802" y="1743177"/>
              <a:ext cx="3363062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代码预处理器，如：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，复用的样式定义公共方法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其他模块调用即可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4833" y="3067962"/>
            <a:ext cx="3401038" cy="1074162"/>
            <a:chOff x="774833" y="3067962"/>
            <a:chExt cx="3401038" cy="1074162"/>
          </a:xfrm>
        </p:grpSpPr>
        <p:sp>
          <p:nvSpPr>
            <p:cNvPr id="28" name="文本框 27"/>
            <p:cNvSpPr txBox="1"/>
            <p:nvPr/>
          </p:nvSpPr>
          <p:spPr>
            <a:xfrm>
              <a:off x="774833" y="3067962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前端自动化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2809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gulp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处理发布环境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、图片，加快网页渲染速度；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4833" y="4804045"/>
            <a:ext cx="3405791" cy="1069691"/>
            <a:chOff x="774833" y="4804045"/>
            <a:chExt cx="3405791" cy="1069691"/>
          </a:xfrm>
        </p:grpSpPr>
        <p:sp>
          <p:nvSpPr>
            <p:cNvPr id="31" name="文本框 30"/>
            <p:cNvSpPr txBox="1"/>
            <p:nvPr/>
          </p:nvSpPr>
          <p:spPr>
            <a:xfrm>
              <a:off x="774833" y="4804045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式网页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7562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使网页实现响应式，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套代码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端和移动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端可以同时使用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18255" y="1335333"/>
            <a:ext cx="3363062" cy="1620484"/>
            <a:chOff x="7985918" y="1335333"/>
            <a:chExt cx="3363062" cy="1620484"/>
          </a:xfrm>
        </p:grpSpPr>
        <p:sp>
          <p:nvSpPr>
            <p:cNvPr id="34" name="文本框 33"/>
            <p:cNvSpPr txBox="1"/>
            <p:nvPr/>
          </p:nvSpPr>
          <p:spPr>
            <a:xfrm>
              <a:off x="8266457" y="1335333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985918" y="1743177"/>
              <a:ext cx="3363062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、网页图片做懒加载、预加载；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、网页滚动到可视区域，再加载对应的数据；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、网页小图标使用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-sprite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、字体；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15080" y="3078748"/>
            <a:ext cx="3363062" cy="1063376"/>
            <a:chOff x="7982743" y="3078748"/>
            <a:chExt cx="3363062" cy="1063376"/>
          </a:xfrm>
        </p:grpSpPr>
        <p:sp>
          <p:nvSpPr>
            <p:cNvPr id="37" name="文本框 36"/>
            <p:cNvSpPr txBox="1"/>
            <p:nvPr/>
          </p:nvSpPr>
          <p:spPr>
            <a:xfrm>
              <a:off x="8266457" y="3078748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982743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框架中的两大模板引擎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Jade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18255" y="4814831"/>
            <a:ext cx="3363062" cy="1058905"/>
            <a:chOff x="7985918" y="4814831"/>
            <a:chExt cx="3363062" cy="1058905"/>
          </a:xfrm>
        </p:grpSpPr>
        <p:sp>
          <p:nvSpPr>
            <p:cNvPr id="40" name="文本框 39"/>
            <p:cNvSpPr txBox="1"/>
            <p:nvPr/>
          </p:nvSpPr>
          <p:spPr>
            <a:xfrm>
              <a:off x="8266457" y="4814831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前端模块化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985918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学习前端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和新版的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ES2015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，注重前端组件模块化开发；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197434" y="3176950"/>
            <a:ext cx="179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44" name="矩形 43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46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计划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1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73" b="7736"/>
          <a:stretch/>
        </p:blipFill>
        <p:spPr>
          <a:xfrm>
            <a:off x="-21266" y="-751478"/>
            <a:ext cx="12213266" cy="76094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200940"/>
            <a:ext cx="12192000" cy="3848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633" y="1668912"/>
            <a:ext cx="12192000" cy="3051545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7681" y="2260652"/>
            <a:ext cx="99414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学历代表过去，能力代表现在，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决定未来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！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就是竞争力，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决定你的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竞争力！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9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3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373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BankGothic Md BT</vt:lpstr>
      <vt:lpstr>微软雅黑</vt:lpstr>
      <vt:lpstr>Arial</vt:lpstr>
      <vt:lpstr>Broadway</vt:lpstr>
      <vt:lpstr>Impact</vt:lpstr>
      <vt:lpstr>Office 主题</vt:lpstr>
      <vt:lpstr>北京圣邦天麒科技有限公司</vt:lpstr>
      <vt:lpstr>《2016年工作总结及2017年工作总结》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林玉瑶</dc:creator>
  <cp:lastModifiedBy>刘泽</cp:lastModifiedBy>
  <cp:revision>156</cp:revision>
  <dcterms:created xsi:type="dcterms:W3CDTF">2016-11-04T09:45:16Z</dcterms:created>
  <dcterms:modified xsi:type="dcterms:W3CDTF">2017-02-15T01:20:55Z</dcterms:modified>
</cp:coreProperties>
</file>