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3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aike.baidu.com/view/54415.htm"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2"/>
          <p:cNvSpPr>
            <a:spLocks noGrp="1"/>
          </p:cNvSpPr>
          <p:nvPr>
            <p:ph type="title"/>
          </p:nvPr>
        </p:nvSpPr>
        <p:spPr>
          <a:xfrm>
            <a:off x="539552" y="620688"/>
            <a:ext cx="8229600" cy="1143000"/>
          </a:xfrm>
        </p:spPr>
        <p:txBody>
          <a:bodyPr/>
          <a:lstStyle/>
          <a:p>
            <a:r>
              <a:rPr lang="zh-CN" altLang="en-US" sz="4000" b="1" dirty="0" smtClean="0">
                <a:latin typeface="楷体" pitchFamily="49" charset="-122"/>
                <a:ea typeface="楷体" pitchFamily="49" charset="-122"/>
              </a:rPr>
              <a:t>第二节固定资产形成</a:t>
            </a:r>
            <a:r>
              <a:rPr lang="zh-CN" altLang="en-US" sz="4000" b="1" dirty="0" smtClean="0">
                <a:latin typeface="楷体" pitchFamily="49" charset="-122"/>
                <a:ea typeface="楷体" pitchFamily="49" charset="-122"/>
              </a:rPr>
              <a:t>和</a:t>
            </a:r>
            <a:r>
              <a:rPr lang="zh-CN" altLang="en-US" sz="4000" b="1" dirty="0">
                <a:latin typeface="楷体" pitchFamily="49" charset="-122"/>
                <a:ea typeface="楷体" pitchFamily="49" charset="-122"/>
              </a:rPr>
              <a:t>使用</a:t>
            </a:r>
            <a:r>
              <a:rPr lang="zh-CN" altLang="en-US" sz="4000" b="1" dirty="0" smtClean="0">
                <a:latin typeface="楷体" pitchFamily="49" charset="-122"/>
                <a:ea typeface="楷体" pitchFamily="49" charset="-122"/>
              </a:rPr>
              <a:t>统计</a:t>
            </a:r>
            <a:endParaRPr lang="zh-CN" altLang="en-US" sz="4000" b="1" dirty="0" smtClean="0">
              <a:latin typeface="楷体" pitchFamily="49" charset="-122"/>
              <a:ea typeface="楷体" pitchFamily="49" charset="-122"/>
            </a:endParaRPr>
          </a:p>
        </p:txBody>
      </p:sp>
      <p:sp>
        <p:nvSpPr>
          <p:cNvPr id="18436" name="Rectangle 4"/>
          <p:cNvSpPr>
            <a:spLocks noGrp="1"/>
          </p:cNvSpPr>
          <p:nvPr>
            <p:ph type="body" sz="half" idx="2"/>
          </p:nvPr>
        </p:nvSpPr>
        <p:spPr>
          <a:xfrm>
            <a:off x="971600" y="2332037"/>
            <a:ext cx="7211144" cy="4525963"/>
          </a:xfrm>
        </p:spPr>
        <p:txBody>
          <a:bodyPr/>
          <a:lstStyle/>
          <a:p>
            <a:r>
              <a:rPr lang="zh-CN" altLang="en-US" sz="3200" b="1" dirty="0" smtClean="0">
                <a:latin typeface="楷体" pitchFamily="49" charset="-122"/>
                <a:ea typeface="楷体" pitchFamily="49" charset="-122"/>
              </a:rPr>
              <a:t>固定资产投资额是以货币表现的建造和购置固定资产活动的工作量，它是反映固定资产投资规模、速度、比例关系和使用方向的综合性指标。 </a:t>
            </a:r>
          </a:p>
          <a:p>
            <a:endParaRPr lang="zh-CN" altLang="en-US" sz="3200" b="1" dirty="0" smtClean="0">
              <a:solidFill>
                <a:srgbClr val="33CC33"/>
              </a:solidFill>
              <a:latin typeface="楷体" pitchFamily="49" charset="-122"/>
              <a:ea typeface="楷体" pitchFamily="49" charset="-122"/>
            </a:endParaRPr>
          </a:p>
        </p:txBody>
      </p:sp>
    </p:spTree>
    <p:extLst>
      <p:ext uri="{BB962C8B-B14F-4D97-AF65-F5344CB8AC3E}">
        <p14:creationId xmlns:p14="http://schemas.microsoft.com/office/powerpoint/2010/main" val="2902497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endParaRPr lang="zh-CN" altLang="en-US" smtClean="0"/>
          </a:p>
        </p:txBody>
      </p:sp>
      <p:sp>
        <p:nvSpPr>
          <p:cNvPr id="2052" name="内容占位符 2"/>
          <p:cNvSpPr>
            <a:spLocks noGrp="1"/>
          </p:cNvSpPr>
          <p:nvPr>
            <p:ph idx="1"/>
          </p:nvPr>
        </p:nvSpPr>
        <p:spPr>
          <a:xfrm>
            <a:off x="539552" y="1628800"/>
            <a:ext cx="8229600" cy="4525963"/>
          </a:xfrm>
        </p:spPr>
        <p:txBody>
          <a:bodyPr/>
          <a:lstStyle/>
          <a:p>
            <a:r>
              <a:rPr lang="en-US" altLang="zh-CN" dirty="0" smtClean="0"/>
              <a:t>2.</a:t>
            </a:r>
            <a:r>
              <a:rPr lang="zh-CN" altLang="en-US" dirty="0" smtClean="0"/>
              <a:t>加速折旧法</a:t>
            </a:r>
            <a:endParaRPr lang="en-US" altLang="zh-CN" dirty="0" smtClean="0"/>
          </a:p>
          <a:p>
            <a:pPr>
              <a:buFont typeface="Arial" charset="0"/>
              <a:buNone/>
            </a:pPr>
            <a:r>
              <a:rPr lang="zh-CN" altLang="en-US" dirty="0" smtClean="0"/>
              <a:t>（</a:t>
            </a:r>
            <a:r>
              <a:rPr lang="en-US" altLang="zh-CN" dirty="0" smtClean="0"/>
              <a:t>1</a:t>
            </a:r>
            <a:r>
              <a:rPr lang="zh-CN" altLang="en-US" dirty="0" smtClean="0"/>
              <a:t>）双倍余额递减法</a:t>
            </a:r>
            <a:endParaRPr lang="en-US" altLang="zh-CN" dirty="0" smtClean="0"/>
          </a:p>
          <a:p>
            <a:pPr>
              <a:buFont typeface="Arial" charset="0"/>
              <a:buNone/>
            </a:pPr>
            <a:r>
              <a:rPr lang="zh-CN" altLang="en-US" dirty="0" smtClean="0"/>
              <a:t>它是在不考虑固定资产净值的情况下，根据每年年初固定资产的账面净值和双倍于平均年限法计算的折旧率的一种方法</a:t>
            </a:r>
            <a:endParaRPr lang="en-US" altLang="zh-CN" dirty="0" smtClean="0"/>
          </a:p>
          <a:p>
            <a:pPr>
              <a:buFont typeface="Arial" charset="0"/>
              <a:buNone/>
            </a:pPr>
            <a:endParaRPr lang="en-US" altLang="zh-CN" dirty="0" smtClean="0"/>
          </a:p>
        </p:txBody>
      </p:sp>
      <p:graphicFrame>
        <p:nvGraphicFramePr>
          <p:cNvPr id="2050" name="Object 2"/>
          <p:cNvGraphicFramePr>
            <a:graphicFrameLocks noChangeAspect="1"/>
          </p:cNvGraphicFramePr>
          <p:nvPr/>
        </p:nvGraphicFramePr>
        <p:xfrm>
          <a:off x="1676400" y="4572000"/>
          <a:ext cx="3962400" cy="1219200"/>
        </p:xfrm>
        <a:graphic>
          <a:graphicData uri="http://schemas.openxmlformats.org/presentationml/2006/ole">
            <mc:AlternateContent xmlns:mc="http://schemas.openxmlformats.org/markup-compatibility/2006">
              <mc:Choice xmlns:v="urn:schemas-microsoft-com:vml" Requires="v">
                <p:oleObj spid="_x0000_s2076" name="公式" r:id="rId4" imgW="1434960" imgH="457200" progId="Equation.3">
                  <p:embed/>
                </p:oleObj>
              </mc:Choice>
              <mc:Fallback>
                <p:oleObj name="公式" r:id="rId4" imgW="143496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572000"/>
                        <a:ext cx="39624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14553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endParaRPr lang="zh-CN" altLang="en-US" smtClean="0"/>
          </a:p>
        </p:txBody>
      </p:sp>
      <p:sp>
        <p:nvSpPr>
          <p:cNvPr id="25603" name="内容占位符 2"/>
          <p:cNvSpPr>
            <a:spLocks noGrp="1"/>
          </p:cNvSpPr>
          <p:nvPr>
            <p:ph idx="1"/>
          </p:nvPr>
        </p:nvSpPr>
        <p:spPr/>
        <p:txBody>
          <a:bodyPr/>
          <a:lstStyle/>
          <a:p>
            <a:pPr>
              <a:buFont typeface="Arial" charset="0"/>
              <a:buNone/>
            </a:pPr>
            <a:r>
              <a:rPr lang="zh-CN" altLang="en-US" smtClean="0"/>
              <a:t>（</a:t>
            </a:r>
            <a:r>
              <a:rPr lang="en-US" altLang="zh-CN" smtClean="0"/>
              <a:t>2</a:t>
            </a:r>
            <a:r>
              <a:rPr lang="zh-CN" altLang="en-US" smtClean="0"/>
              <a:t>）年数总和法</a:t>
            </a:r>
            <a:endParaRPr lang="en-US" altLang="zh-CN" smtClean="0"/>
          </a:p>
          <a:p>
            <a:pPr>
              <a:buFont typeface="Arial" charset="0"/>
              <a:buNone/>
            </a:pPr>
            <a:r>
              <a:rPr lang="zh-CN" altLang="en-US" smtClean="0"/>
              <a:t>是将固定资产的元素价值减去预计净残值后的差额乘以相应的折旧率</a:t>
            </a:r>
          </a:p>
          <a:p>
            <a:pPr>
              <a:buFont typeface="Arial" charset="0"/>
              <a:buNone/>
            </a:pPr>
            <a:r>
              <a:rPr lang="zh-CN" altLang="en-US" smtClean="0"/>
              <a:t>（</a:t>
            </a:r>
            <a:r>
              <a:rPr lang="en-US" altLang="zh-CN" smtClean="0"/>
              <a:t>3</a:t>
            </a:r>
            <a:r>
              <a:rPr lang="zh-CN" altLang="en-US" smtClean="0"/>
              <a:t>）尝债基金折旧法</a:t>
            </a:r>
            <a:endParaRPr lang="en-US" altLang="zh-CN" smtClean="0"/>
          </a:p>
          <a:p>
            <a:pPr>
              <a:buFont typeface="Arial" charset="0"/>
              <a:buNone/>
            </a:pPr>
            <a:r>
              <a:rPr lang="zh-CN" altLang="en-US" smtClean="0"/>
              <a:t>尝债基金法计提的折旧额，是以每年末定额提存的尝债基金为基础，再加上至年初为止，已积累的折旧基金一年应计的利息。</a:t>
            </a:r>
          </a:p>
        </p:txBody>
      </p:sp>
    </p:spTree>
    <p:extLst>
      <p:ext uri="{BB962C8B-B14F-4D97-AF65-F5344CB8AC3E}">
        <p14:creationId xmlns:p14="http://schemas.microsoft.com/office/powerpoint/2010/main" val="745816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normAutofit fontScale="90000"/>
          </a:bodyPr>
          <a:lstStyle/>
          <a:p>
            <a:r>
              <a:rPr lang="zh-CN" altLang="en-US" smtClean="0"/>
              <a:t>（三）固定资产磨损系数和有用 系数</a:t>
            </a:r>
          </a:p>
        </p:txBody>
      </p:sp>
      <p:graphicFrame>
        <p:nvGraphicFramePr>
          <p:cNvPr id="3074" name="内容占位符 3"/>
          <p:cNvGraphicFramePr>
            <a:graphicFrameLocks noGrp="1" noChangeAspect="1"/>
          </p:cNvGraphicFramePr>
          <p:nvPr>
            <p:ph idx="1"/>
          </p:nvPr>
        </p:nvGraphicFramePr>
        <p:xfrm>
          <a:off x="762000" y="1905000"/>
          <a:ext cx="7812088" cy="4038600"/>
        </p:xfrm>
        <a:graphic>
          <a:graphicData uri="http://schemas.openxmlformats.org/presentationml/2006/ole">
            <mc:AlternateContent xmlns:mc="http://schemas.openxmlformats.org/markup-compatibility/2006">
              <mc:Choice xmlns:v="urn:schemas-microsoft-com:vml" Requires="v">
                <p:oleObj spid="_x0000_s3100" name="公式" r:id="rId3" imgW="2997000" imgH="1549080" progId="Equation.3">
                  <p:embed/>
                </p:oleObj>
              </mc:Choice>
              <mc:Fallback>
                <p:oleObj name="公式" r:id="rId3" imgW="2997000" imgH="1549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7812088"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40142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r>
              <a:rPr lang="zh-CN" altLang="en-US" dirty="0" smtClean="0"/>
              <a:t>四、固定资产利用统计</a:t>
            </a:r>
          </a:p>
        </p:txBody>
      </p:sp>
      <p:sp>
        <p:nvSpPr>
          <p:cNvPr id="4100" name="内容占位符 2"/>
          <p:cNvSpPr>
            <a:spLocks noGrp="1"/>
          </p:cNvSpPr>
          <p:nvPr>
            <p:ph idx="1"/>
          </p:nvPr>
        </p:nvSpPr>
        <p:spPr>
          <a:xfrm>
            <a:off x="539552" y="1700808"/>
            <a:ext cx="8229600" cy="4525963"/>
          </a:xfrm>
        </p:spPr>
        <p:txBody>
          <a:bodyPr/>
          <a:lstStyle/>
          <a:p>
            <a:r>
              <a:rPr lang="zh-CN" altLang="en-US" dirty="0" smtClean="0"/>
              <a:t>（一）固定资产利用程度指标</a:t>
            </a:r>
            <a:endParaRPr lang="en-US" altLang="zh-CN" dirty="0" smtClean="0"/>
          </a:p>
          <a:p>
            <a:endParaRPr lang="zh-CN" altLang="en-US" dirty="0" smtClean="0"/>
          </a:p>
        </p:txBody>
      </p:sp>
      <p:graphicFrame>
        <p:nvGraphicFramePr>
          <p:cNvPr id="4098" name="Object 2"/>
          <p:cNvGraphicFramePr>
            <a:graphicFrameLocks noChangeAspect="1"/>
          </p:cNvGraphicFramePr>
          <p:nvPr>
            <p:extLst>
              <p:ext uri="{D42A27DB-BD31-4B8C-83A1-F6EECF244321}">
                <p14:modId xmlns:p14="http://schemas.microsoft.com/office/powerpoint/2010/main" val="1740557927"/>
              </p:ext>
            </p:extLst>
          </p:nvPr>
        </p:nvGraphicFramePr>
        <p:xfrm>
          <a:off x="251520" y="3501008"/>
          <a:ext cx="8686800" cy="1219200"/>
        </p:xfrm>
        <a:graphic>
          <a:graphicData uri="http://schemas.openxmlformats.org/presentationml/2006/ole">
            <mc:AlternateContent xmlns:mc="http://schemas.openxmlformats.org/markup-compatibility/2006">
              <mc:Choice xmlns:v="urn:schemas-microsoft-com:vml" Requires="v">
                <p:oleObj spid="_x0000_s4124" name="公式" r:id="rId4" imgW="3263760" imgH="457200" progId="Equation.3">
                  <p:embed/>
                </p:oleObj>
              </mc:Choice>
              <mc:Fallback>
                <p:oleObj name="公式" r:id="rId4" imgW="326376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3501008"/>
                        <a:ext cx="86868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6772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a:lstStyle/>
          <a:p>
            <a:endParaRPr lang="zh-CN" altLang="en-US" smtClean="0"/>
          </a:p>
        </p:txBody>
      </p:sp>
      <p:sp>
        <p:nvSpPr>
          <p:cNvPr id="5124" name="内容占位符 2"/>
          <p:cNvSpPr>
            <a:spLocks noGrp="1"/>
          </p:cNvSpPr>
          <p:nvPr>
            <p:ph idx="1"/>
          </p:nvPr>
        </p:nvSpPr>
        <p:spPr>
          <a:xfrm>
            <a:off x="457200" y="1600200"/>
            <a:ext cx="8229600" cy="4267200"/>
          </a:xfrm>
        </p:spPr>
        <p:txBody>
          <a:bodyPr/>
          <a:lstStyle/>
          <a:p>
            <a:pPr>
              <a:buFont typeface="Arial" charset="0"/>
              <a:buNone/>
            </a:pPr>
            <a:r>
              <a:rPr lang="zh-CN" altLang="en-US" smtClean="0"/>
              <a:t>（二）固定资产产出率</a:t>
            </a:r>
            <a:endParaRPr lang="en-US" altLang="zh-CN" smtClean="0"/>
          </a:p>
          <a:p>
            <a:pPr>
              <a:buFont typeface="Arial" charset="0"/>
              <a:buNone/>
            </a:pPr>
            <a:endParaRPr lang="zh-CN" altLang="en-US" smtClean="0"/>
          </a:p>
        </p:txBody>
      </p:sp>
      <p:graphicFrame>
        <p:nvGraphicFramePr>
          <p:cNvPr id="5122" name="Object 2"/>
          <p:cNvGraphicFramePr>
            <a:graphicFrameLocks noChangeAspect="1"/>
          </p:cNvGraphicFramePr>
          <p:nvPr/>
        </p:nvGraphicFramePr>
        <p:xfrm>
          <a:off x="209550" y="2438400"/>
          <a:ext cx="8705850" cy="3914775"/>
        </p:xfrm>
        <a:graphic>
          <a:graphicData uri="http://schemas.openxmlformats.org/presentationml/2006/ole">
            <mc:AlternateContent xmlns:mc="http://schemas.openxmlformats.org/markup-compatibility/2006">
              <mc:Choice xmlns:v="urn:schemas-microsoft-com:vml" Requires="v">
                <p:oleObj spid="_x0000_s5148" name="公式" r:id="rId3" imgW="2501640" imgH="1396800" progId="Equation.3">
                  <p:embed/>
                </p:oleObj>
              </mc:Choice>
              <mc:Fallback>
                <p:oleObj name="公式" r:id="rId3" imgW="2501640" imgH="1396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2438400"/>
                        <a:ext cx="8705850" cy="391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9029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3972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r>
              <a:rPr lang="zh-CN" altLang="en-US" dirty="0" smtClean="0"/>
              <a:t>一、固定资产投资额的分类</a:t>
            </a:r>
          </a:p>
        </p:txBody>
      </p:sp>
      <p:sp>
        <p:nvSpPr>
          <p:cNvPr id="19459" name="Rectangle 3"/>
          <p:cNvSpPr>
            <a:spLocks noGrp="1"/>
          </p:cNvSpPr>
          <p:nvPr>
            <p:ph type="body" idx="1"/>
          </p:nvPr>
        </p:nvSpPr>
        <p:spPr/>
        <p:txBody>
          <a:bodyPr/>
          <a:lstStyle/>
          <a:p>
            <a:pPr>
              <a:buFont typeface="Arial" charset="0"/>
              <a:buNone/>
            </a:pPr>
            <a:r>
              <a:rPr lang="en-US" altLang="zh-CN" dirty="0" smtClean="0"/>
              <a:t>(</a:t>
            </a:r>
            <a:r>
              <a:rPr lang="zh-CN" altLang="en-US" dirty="0" smtClean="0"/>
              <a:t>一</a:t>
            </a:r>
            <a:r>
              <a:rPr lang="en-US" altLang="zh-CN" dirty="0" smtClean="0"/>
              <a:t>)</a:t>
            </a:r>
            <a:r>
              <a:rPr lang="zh-CN" altLang="en-US" dirty="0" smtClean="0"/>
              <a:t>固定资产投资额按其投资去划分</a:t>
            </a:r>
            <a:r>
              <a:rPr lang="en-US" altLang="zh-CN" dirty="0" smtClean="0"/>
              <a:t>: </a:t>
            </a:r>
            <a:r>
              <a:rPr lang="zh-CN" altLang="en-US" dirty="0" smtClean="0"/>
              <a:t>固定资产购置、更新改造投资、基本建设投资三个部分</a:t>
            </a:r>
          </a:p>
          <a:p>
            <a:pPr>
              <a:buFont typeface="Arial" charset="0"/>
              <a:buNone/>
            </a:pPr>
            <a:r>
              <a:rPr lang="en-US" altLang="zh-CN" dirty="0" smtClean="0"/>
              <a:t>(</a:t>
            </a:r>
            <a:r>
              <a:rPr lang="zh-CN" altLang="en-US" dirty="0" smtClean="0"/>
              <a:t>二</a:t>
            </a:r>
            <a:r>
              <a:rPr lang="en-US" altLang="zh-CN" dirty="0" smtClean="0"/>
              <a:t>)</a:t>
            </a:r>
            <a:r>
              <a:rPr lang="zh-CN" altLang="en-US" dirty="0" smtClean="0"/>
              <a:t>固定投资额按照工程内容和实现方式划分</a:t>
            </a:r>
          </a:p>
          <a:p>
            <a:pPr>
              <a:buFont typeface="Arial" charset="0"/>
              <a:buNone/>
            </a:pPr>
            <a:r>
              <a:rPr lang="zh-CN" altLang="en-US" dirty="0" smtClean="0"/>
              <a:t>可分为</a:t>
            </a:r>
            <a:r>
              <a:rPr lang="en-US" altLang="zh-CN" dirty="0" smtClean="0"/>
              <a:t>: </a:t>
            </a:r>
            <a:r>
              <a:rPr lang="zh-CN" altLang="en-US" dirty="0" smtClean="0"/>
              <a:t>建筑工程投资额，安装工程投资额，设备、器具、工具购置投资额和其他投资四个部分</a:t>
            </a:r>
          </a:p>
        </p:txBody>
      </p:sp>
    </p:spTree>
    <p:extLst>
      <p:ext uri="{BB962C8B-B14F-4D97-AF65-F5344CB8AC3E}">
        <p14:creationId xmlns:p14="http://schemas.microsoft.com/office/powerpoint/2010/main" val="790099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533400"/>
            <a:ext cx="8229600" cy="1143000"/>
          </a:xfrm>
        </p:spPr>
        <p:txBody>
          <a:bodyPr/>
          <a:lstStyle/>
          <a:p>
            <a:r>
              <a:rPr lang="en-US" altLang="zh-CN" dirty="0" smtClean="0"/>
              <a:t>(</a:t>
            </a:r>
            <a:r>
              <a:rPr lang="zh-CN" altLang="en-US" dirty="0" smtClean="0"/>
              <a:t>三</a:t>
            </a:r>
            <a:r>
              <a:rPr lang="en-US" altLang="zh-CN" dirty="0" smtClean="0"/>
              <a:t>)</a:t>
            </a:r>
            <a:r>
              <a:rPr lang="zh-CN" altLang="en-US" dirty="0" smtClean="0"/>
              <a:t>固定资产投资额的计算</a:t>
            </a:r>
            <a:endParaRPr lang="zh-CN" altLang="en-US" dirty="0"/>
          </a:p>
        </p:txBody>
      </p:sp>
      <p:sp>
        <p:nvSpPr>
          <p:cNvPr id="3" name="内容占位符 2"/>
          <p:cNvSpPr>
            <a:spLocks noGrp="1"/>
          </p:cNvSpPr>
          <p:nvPr>
            <p:ph idx="1"/>
          </p:nvPr>
        </p:nvSpPr>
        <p:spPr>
          <a:xfrm>
            <a:off x="609600" y="2351087"/>
            <a:ext cx="8229600" cy="4525963"/>
          </a:xfrm>
        </p:spPr>
        <p:txBody>
          <a:bodyPr/>
          <a:lstStyle/>
          <a:p>
            <a:r>
              <a:rPr lang="zh-CN" altLang="en-US" dirty="0" smtClean="0"/>
              <a:t>由于固定资产投资额是以货币表现的建造和购置固定资产的工作量，所以其计算方法是： 一定时期完成的实物量乘以相应的价格。</a:t>
            </a:r>
            <a:endParaRPr lang="zh-CN" altLang="en-US" dirty="0"/>
          </a:p>
        </p:txBody>
      </p:sp>
    </p:spTree>
    <p:extLst>
      <p:ext uri="{BB962C8B-B14F-4D97-AF65-F5344CB8AC3E}">
        <p14:creationId xmlns:p14="http://schemas.microsoft.com/office/powerpoint/2010/main" val="644743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0482" name="标题 1"/>
          <p:cNvSpPr>
            <a:spLocks noGrp="1"/>
          </p:cNvSpPr>
          <p:nvPr>
            <p:ph type="title"/>
          </p:nvPr>
        </p:nvSpPr>
        <p:spPr>
          <a:xfrm>
            <a:off x="179512" y="260648"/>
            <a:ext cx="8229600" cy="1143000"/>
          </a:xfrm>
        </p:spPr>
        <p:txBody>
          <a:bodyPr/>
          <a:lstStyle/>
          <a:p>
            <a:r>
              <a:rPr lang="zh-CN" altLang="en-US" dirty="0" smtClean="0"/>
              <a:t>二 、企业新增固定资产</a:t>
            </a:r>
          </a:p>
        </p:txBody>
      </p:sp>
      <p:sp>
        <p:nvSpPr>
          <p:cNvPr id="20483" name="内容占位符 2"/>
          <p:cNvSpPr>
            <a:spLocks noGrp="1"/>
          </p:cNvSpPr>
          <p:nvPr>
            <p:ph idx="1"/>
          </p:nvPr>
        </p:nvSpPr>
        <p:spPr>
          <a:xfrm>
            <a:off x="4716016" y="1340768"/>
            <a:ext cx="4032448" cy="5400600"/>
          </a:xfrm>
        </p:spPr>
        <p:txBody>
          <a:bodyPr>
            <a:normAutofit fontScale="92500"/>
          </a:bodyPr>
          <a:lstStyle/>
          <a:p>
            <a:r>
              <a:rPr lang="zh-CN" altLang="en-US" dirty="0" smtClean="0"/>
              <a:t>（一）新增固定资产的计算和构成</a:t>
            </a:r>
            <a:endParaRPr lang="en-US" altLang="zh-CN" dirty="0" smtClean="0"/>
          </a:p>
          <a:p>
            <a:r>
              <a:rPr lang="zh-CN" altLang="en-US" dirty="0" smtClean="0"/>
              <a:t>只有已经完成建筑和购置过程，并正式移交生产、使用单位的固定资产才能计算新增固定资产。</a:t>
            </a:r>
            <a:endParaRPr lang="en-US" altLang="zh-CN" dirty="0" smtClean="0"/>
          </a:p>
          <a:p>
            <a:r>
              <a:rPr lang="zh-CN" altLang="en-US" dirty="0" smtClean="0"/>
              <a:t>新增固定资产由建筑安装工程、设备、器具、工具等其他新增固定资产构成。</a:t>
            </a:r>
          </a:p>
        </p:txBody>
      </p:sp>
    </p:spTree>
    <p:extLst>
      <p:ext uri="{BB962C8B-B14F-4D97-AF65-F5344CB8AC3E}">
        <p14:creationId xmlns:p14="http://schemas.microsoft.com/office/powerpoint/2010/main" val="290564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endParaRPr lang="zh-CN" altLang="en-US" smtClean="0"/>
          </a:p>
        </p:txBody>
      </p:sp>
      <p:sp>
        <p:nvSpPr>
          <p:cNvPr id="1028" name="内容占位符 2"/>
          <p:cNvSpPr>
            <a:spLocks noGrp="1"/>
          </p:cNvSpPr>
          <p:nvPr>
            <p:ph idx="1"/>
          </p:nvPr>
        </p:nvSpPr>
        <p:spPr>
          <a:xfrm>
            <a:off x="539552" y="1268760"/>
            <a:ext cx="8229600" cy="4525963"/>
          </a:xfrm>
        </p:spPr>
        <p:txBody>
          <a:bodyPr/>
          <a:lstStyle/>
          <a:p>
            <a:r>
              <a:rPr lang="zh-CN" altLang="en-US" dirty="0" smtClean="0"/>
              <a:t>（二）固定资产投资额与新增固定资产的联系和区别</a:t>
            </a:r>
            <a:endParaRPr lang="en-US" altLang="zh-CN" dirty="0" smtClean="0"/>
          </a:p>
        </p:txBody>
      </p:sp>
      <p:graphicFrame>
        <p:nvGraphicFramePr>
          <p:cNvPr id="1026" name="Object 2"/>
          <p:cNvGraphicFramePr>
            <a:graphicFrameLocks noChangeAspect="1"/>
          </p:cNvGraphicFramePr>
          <p:nvPr/>
        </p:nvGraphicFramePr>
        <p:xfrm>
          <a:off x="304800" y="2819400"/>
          <a:ext cx="8567738" cy="3771900"/>
        </p:xfrm>
        <a:graphic>
          <a:graphicData uri="http://schemas.openxmlformats.org/presentationml/2006/ole">
            <mc:AlternateContent xmlns:mc="http://schemas.openxmlformats.org/markup-compatibility/2006">
              <mc:Choice xmlns:v="urn:schemas-microsoft-com:vml" Requires="v">
                <p:oleObj spid="_x0000_s1052" name="公式" r:id="rId3" imgW="3085920" imgH="1371600" progId="Equation.3">
                  <p:embed/>
                </p:oleObj>
              </mc:Choice>
              <mc:Fallback>
                <p:oleObj name="公式" r:id="rId3" imgW="3085920" imgH="1371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19400"/>
                        <a:ext cx="8567738" cy="377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09018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zh-CN" altLang="en-US" smtClean="0"/>
          </a:p>
        </p:txBody>
      </p:sp>
      <p:sp>
        <p:nvSpPr>
          <p:cNvPr id="21507" name="内容占位符 2"/>
          <p:cNvSpPr>
            <a:spLocks noGrp="1"/>
          </p:cNvSpPr>
          <p:nvPr>
            <p:ph idx="1"/>
          </p:nvPr>
        </p:nvSpPr>
        <p:spPr/>
        <p:txBody>
          <a:bodyPr/>
          <a:lstStyle/>
          <a:p>
            <a:r>
              <a:rPr lang="zh-CN" altLang="en-US" dirty="0" smtClean="0"/>
              <a:t>报告期新增固定资产与固定资产投资额的</a:t>
            </a:r>
            <a:r>
              <a:rPr lang="zh-CN" altLang="en-US" b="1" dirty="0" smtClean="0"/>
              <a:t>区别</a:t>
            </a:r>
            <a:r>
              <a:rPr lang="zh-CN" altLang="en-US" dirty="0" smtClean="0"/>
              <a:t>主要是，包括的时间范围不同。</a:t>
            </a:r>
            <a:endParaRPr lang="en-US" altLang="zh-CN" dirty="0" smtClean="0"/>
          </a:p>
          <a:p>
            <a:pPr>
              <a:buFont typeface="Arial" charset="0"/>
              <a:buNone/>
            </a:pPr>
            <a:r>
              <a:rPr lang="zh-CN" altLang="en-US" dirty="0" smtClean="0"/>
              <a:t>新增固定资产是指从建设项目或单项工程开始建设至建成投产之日实际完成的投资总额</a:t>
            </a:r>
            <a:endParaRPr lang="en-US" altLang="zh-CN" dirty="0" smtClean="0"/>
          </a:p>
          <a:p>
            <a:pPr>
              <a:buFont typeface="Arial" charset="0"/>
              <a:buNone/>
            </a:pPr>
            <a:r>
              <a:rPr lang="zh-CN" altLang="en-US" dirty="0" smtClean="0"/>
              <a:t>报告期固定资产投资额则是指建设项目或单项工程从报告期第一天至报告期最后一天止累计完成投资额</a:t>
            </a:r>
          </a:p>
        </p:txBody>
      </p:sp>
    </p:spTree>
    <p:extLst>
      <p:ext uri="{BB962C8B-B14F-4D97-AF65-F5344CB8AC3E}">
        <p14:creationId xmlns:p14="http://schemas.microsoft.com/office/powerpoint/2010/main" val="3822566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zh-CN" altLang="en-US" dirty="0" smtClean="0"/>
              <a:t>三、固定资产折旧和更新统计</a:t>
            </a:r>
          </a:p>
        </p:txBody>
      </p:sp>
      <p:sp>
        <p:nvSpPr>
          <p:cNvPr id="22531" name="Rectangle 3"/>
          <p:cNvSpPr>
            <a:spLocks noGrp="1"/>
          </p:cNvSpPr>
          <p:nvPr>
            <p:ph type="body" idx="1"/>
          </p:nvPr>
        </p:nvSpPr>
        <p:spPr>
          <a:xfrm>
            <a:off x="683568" y="1628800"/>
            <a:ext cx="8229600" cy="4525963"/>
          </a:xfrm>
        </p:spPr>
        <p:txBody>
          <a:bodyPr/>
          <a:lstStyle/>
          <a:p>
            <a:r>
              <a:rPr lang="zh-CN" altLang="en-US" dirty="0" smtClean="0"/>
              <a:t>固定资产折旧是指</a:t>
            </a:r>
            <a:r>
              <a:rPr lang="zh-CN" altLang="en-US" dirty="0" smtClean="0">
                <a:hlinkClick r:id="rId3"/>
              </a:rPr>
              <a:t>固定资产</a:t>
            </a:r>
            <a:r>
              <a:rPr lang="zh-CN" altLang="en-US" dirty="0" smtClean="0"/>
              <a:t>在使用过程中由于逐渐损耗而减少的那部分价值。</a:t>
            </a:r>
            <a:endParaRPr lang="en-US" altLang="zh-CN" dirty="0" smtClean="0"/>
          </a:p>
          <a:p>
            <a:r>
              <a:rPr lang="zh-CN" altLang="en-US" dirty="0" smtClean="0"/>
              <a:t>固定资产损耗分为有形损耗和无形损耗。</a:t>
            </a:r>
            <a:endParaRPr lang="en-US" altLang="zh-CN" dirty="0" smtClean="0"/>
          </a:p>
          <a:p>
            <a:r>
              <a:rPr lang="zh-CN" altLang="en-US" dirty="0" smtClean="0"/>
              <a:t>对固定资产损耗的价值应在固定资产的预计有效使用期内，根据配比原则，以计提折旧的方式计入各期成本费用，从各期营业收入中逐渐得到补偿。</a:t>
            </a:r>
          </a:p>
        </p:txBody>
      </p:sp>
    </p:spTree>
    <p:extLst>
      <p:ext uri="{BB962C8B-B14F-4D97-AF65-F5344CB8AC3E}">
        <p14:creationId xmlns:p14="http://schemas.microsoft.com/office/powerpoint/2010/main" val="1988312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4"/>
          <p:cNvSpPr>
            <a:spLocks noGrp="1"/>
          </p:cNvSpPr>
          <p:nvPr>
            <p:ph type="title"/>
          </p:nvPr>
        </p:nvSpPr>
        <p:spPr/>
        <p:txBody>
          <a:bodyPr>
            <a:normAutofit fontScale="90000"/>
          </a:bodyPr>
          <a:lstStyle/>
          <a:p>
            <a:r>
              <a:rPr lang="zh-CN" altLang="en-US" smtClean="0"/>
              <a:t>（一）固定资产计提折旧的范围</a:t>
            </a:r>
            <a:br>
              <a:rPr lang="zh-CN" altLang="en-US" smtClean="0"/>
            </a:br>
            <a:endParaRPr lang="zh-CN" altLang="en-US" smtClean="0"/>
          </a:p>
        </p:txBody>
      </p:sp>
      <p:sp>
        <p:nvSpPr>
          <p:cNvPr id="23555" name="Rectangle 5"/>
          <p:cNvSpPr>
            <a:spLocks noGrp="1"/>
          </p:cNvSpPr>
          <p:nvPr>
            <p:ph type="body" sz="half" idx="1"/>
          </p:nvPr>
        </p:nvSpPr>
        <p:spPr/>
        <p:txBody>
          <a:bodyPr/>
          <a:lstStyle/>
          <a:p>
            <a:r>
              <a:rPr lang="zh-CN" altLang="en-US" sz="2400" smtClean="0"/>
              <a:t>包括的 范围：</a:t>
            </a:r>
            <a:endParaRPr lang="en-US" altLang="zh-CN" sz="2400" smtClean="0"/>
          </a:p>
          <a:p>
            <a:r>
              <a:rPr lang="zh-CN" altLang="en-US" sz="2400" smtClean="0"/>
              <a:t>（</a:t>
            </a:r>
            <a:r>
              <a:rPr lang="en-US" altLang="zh-CN" sz="2400" smtClean="0"/>
              <a:t>1</a:t>
            </a:r>
            <a:r>
              <a:rPr lang="zh-CN" altLang="en-US" sz="2400" smtClean="0"/>
              <a:t>）房屋建筑物；</a:t>
            </a:r>
          </a:p>
          <a:p>
            <a:r>
              <a:rPr lang="zh-CN" altLang="en-US" sz="2400" smtClean="0"/>
              <a:t>（</a:t>
            </a:r>
            <a:r>
              <a:rPr lang="en-US" altLang="zh-CN" sz="2400" smtClean="0"/>
              <a:t>2</a:t>
            </a:r>
            <a:r>
              <a:rPr lang="zh-CN" altLang="en-US" sz="2400" smtClean="0"/>
              <a:t>）在用的机器设备、仪器仪表、运输车辆、工具器具；</a:t>
            </a:r>
          </a:p>
          <a:p>
            <a:r>
              <a:rPr lang="zh-CN" altLang="en-US" sz="2400" smtClean="0"/>
              <a:t>（</a:t>
            </a:r>
            <a:r>
              <a:rPr lang="en-US" altLang="zh-CN" sz="2400" smtClean="0"/>
              <a:t>3</a:t>
            </a:r>
            <a:r>
              <a:rPr lang="zh-CN" altLang="en-US" sz="2400" smtClean="0"/>
              <a:t>）季节性停用及大修理停用的设备；</a:t>
            </a:r>
          </a:p>
          <a:p>
            <a:r>
              <a:rPr lang="zh-CN" altLang="en-US" sz="2400" smtClean="0"/>
              <a:t>（</a:t>
            </a:r>
            <a:r>
              <a:rPr lang="en-US" altLang="zh-CN" sz="2400" smtClean="0"/>
              <a:t>4</a:t>
            </a:r>
            <a:r>
              <a:rPr lang="zh-CN" altLang="en-US" sz="2400" smtClean="0"/>
              <a:t>）以经营租赁方式租出和以融资租赁式租入的固定资产。</a:t>
            </a:r>
          </a:p>
        </p:txBody>
      </p:sp>
      <p:sp>
        <p:nvSpPr>
          <p:cNvPr id="23556" name="Rectangle 6"/>
          <p:cNvSpPr>
            <a:spLocks noGrp="1"/>
          </p:cNvSpPr>
          <p:nvPr>
            <p:ph type="body" sz="half" idx="2"/>
          </p:nvPr>
        </p:nvSpPr>
        <p:spPr/>
        <p:txBody>
          <a:bodyPr/>
          <a:lstStyle/>
          <a:p>
            <a:r>
              <a:rPr lang="zh-CN" altLang="en-US" sz="2400" smtClean="0"/>
              <a:t>不包括的范围：</a:t>
            </a:r>
            <a:endParaRPr lang="en-US" altLang="zh-CN" sz="2400" smtClean="0"/>
          </a:p>
          <a:p>
            <a:r>
              <a:rPr lang="zh-CN" altLang="en-US" sz="2400" smtClean="0"/>
              <a:t>（</a:t>
            </a:r>
            <a:r>
              <a:rPr lang="en-US" altLang="zh-CN" sz="2400" smtClean="0"/>
              <a:t>1</a:t>
            </a:r>
            <a:r>
              <a:rPr lang="zh-CN" altLang="en-US" sz="2400" smtClean="0"/>
              <a:t>）房屋、建筑物以外的未使用、不需要固定资产</a:t>
            </a:r>
            <a:endParaRPr lang="en-US" altLang="zh-CN" sz="2400" smtClean="0"/>
          </a:p>
          <a:p>
            <a:r>
              <a:rPr lang="zh-CN" altLang="en-US" sz="2400" smtClean="0"/>
              <a:t>（</a:t>
            </a:r>
            <a:r>
              <a:rPr lang="en-US" altLang="zh-CN" sz="2400" smtClean="0"/>
              <a:t>2</a:t>
            </a:r>
            <a:r>
              <a:rPr lang="zh-CN" altLang="en-US" sz="2400" smtClean="0"/>
              <a:t>）以经营租赁方式租入的固定资产</a:t>
            </a:r>
            <a:endParaRPr lang="en-US" altLang="zh-CN" sz="2400" smtClean="0"/>
          </a:p>
          <a:p>
            <a:r>
              <a:rPr lang="zh-CN" altLang="en-US" sz="2400" smtClean="0"/>
              <a:t>（</a:t>
            </a:r>
            <a:r>
              <a:rPr lang="en-US" altLang="zh-CN" sz="2400" smtClean="0"/>
              <a:t>3</a:t>
            </a:r>
            <a:r>
              <a:rPr lang="zh-CN" altLang="en-US" sz="2400" smtClean="0"/>
              <a:t>）已提足折旧继续使用的固定资产</a:t>
            </a:r>
            <a:endParaRPr lang="en-US" altLang="zh-CN" sz="2400" smtClean="0"/>
          </a:p>
          <a:p>
            <a:r>
              <a:rPr lang="zh-CN" altLang="en-US" sz="2400" smtClean="0"/>
              <a:t>（</a:t>
            </a:r>
            <a:r>
              <a:rPr lang="en-US" altLang="zh-CN" sz="2400" smtClean="0"/>
              <a:t>4</a:t>
            </a:r>
            <a:r>
              <a:rPr lang="zh-CN" altLang="en-US" sz="2400" smtClean="0"/>
              <a:t>）按规定单独估价作为固定资产入账的土地</a:t>
            </a:r>
            <a:endParaRPr lang="en-US" altLang="zh-CN" sz="2400" smtClean="0"/>
          </a:p>
          <a:p>
            <a:endParaRPr lang="en-US" altLang="zh-CN" sz="2400" smtClean="0"/>
          </a:p>
        </p:txBody>
      </p:sp>
    </p:spTree>
    <p:extLst>
      <p:ext uri="{BB962C8B-B14F-4D97-AF65-F5344CB8AC3E}">
        <p14:creationId xmlns:p14="http://schemas.microsoft.com/office/powerpoint/2010/main" val="812596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（二）固定资产折旧的方法</a:t>
            </a:r>
          </a:p>
        </p:txBody>
      </p:sp>
      <p:sp>
        <p:nvSpPr>
          <p:cNvPr id="24579" name="内容占位符 2"/>
          <p:cNvSpPr>
            <a:spLocks noGrp="1"/>
          </p:cNvSpPr>
          <p:nvPr>
            <p:ph idx="1"/>
          </p:nvPr>
        </p:nvSpPr>
        <p:spPr/>
        <p:txBody>
          <a:bodyPr/>
          <a:lstStyle/>
          <a:p>
            <a:r>
              <a:rPr lang="en-US" altLang="zh-CN" dirty="0" smtClean="0"/>
              <a:t>1.</a:t>
            </a:r>
            <a:r>
              <a:rPr lang="zh-CN" altLang="en-US" dirty="0" smtClean="0"/>
              <a:t>直线折旧法</a:t>
            </a:r>
            <a:endParaRPr lang="en-US" altLang="zh-CN" dirty="0" smtClean="0"/>
          </a:p>
          <a:p>
            <a:pPr>
              <a:buFont typeface="Arial" charset="0"/>
              <a:buNone/>
            </a:pPr>
            <a:r>
              <a:rPr lang="zh-CN" altLang="en-US" dirty="0" smtClean="0"/>
              <a:t>（</a:t>
            </a:r>
            <a:r>
              <a:rPr lang="en-US" altLang="zh-CN" dirty="0" smtClean="0"/>
              <a:t>1</a:t>
            </a:r>
            <a:r>
              <a:rPr lang="zh-CN" altLang="en-US" dirty="0" smtClean="0"/>
              <a:t>）平均年限法</a:t>
            </a:r>
            <a:endParaRPr lang="en-US" altLang="zh-CN" dirty="0" smtClean="0"/>
          </a:p>
          <a:p>
            <a:pPr>
              <a:buFont typeface="Arial" charset="0"/>
              <a:buNone/>
            </a:pPr>
            <a:r>
              <a:rPr lang="zh-CN" altLang="en-US" dirty="0" smtClean="0"/>
              <a:t>     平均年限法是指将固定资产的可折旧价值平均分摊于其可折旧年限内的一种方法。又称直线折旧法。</a:t>
            </a:r>
            <a:endParaRPr lang="en-US" altLang="zh-CN" dirty="0" smtClean="0"/>
          </a:p>
          <a:p>
            <a:pPr>
              <a:buFont typeface="Arial" charset="0"/>
              <a:buNone/>
            </a:pPr>
            <a:r>
              <a:rPr lang="zh-CN" altLang="en-US" dirty="0" smtClean="0"/>
              <a:t>（</a:t>
            </a:r>
            <a:r>
              <a:rPr lang="en-US" altLang="zh-CN" dirty="0" smtClean="0"/>
              <a:t>2</a:t>
            </a:r>
            <a:r>
              <a:rPr lang="zh-CN" altLang="en-US" dirty="0" smtClean="0"/>
              <a:t>）工作量法</a:t>
            </a:r>
            <a:endParaRPr lang="en-US" altLang="zh-CN" dirty="0" smtClean="0"/>
          </a:p>
          <a:p>
            <a:pPr>
              <a:buFont typeface="Arial" charset="0"/>
              <a:buNone/>
            </a:pPr>
            <a:r>
              <a:rPr lang="en-US" altLang="zh-CN" dirty="0" smtClean="0"/>
              <a:t>   </a:t>
            </a:r>
            <a:r>
              <a:rPr lang="zh-CN" altLang="en-US" dirty="0" smtClean="0"/>
              <a:t>工作量法是指根据固定资产在使用期间完成的总的工作量平均计算折旧的一种方法。</a:t>
            </a:r>
          </a:p>
        </p:txBody>
      </p:sp>
    </p:spTree>
    <p:extLst>
      <p:ext uri="{BB962C8B-B14F-4D97-AF65-F5344CB8AC3E}">
        <p14:creationId xmlns:p14="http://schemas.microsoft.com/office/powerpoint/2010/main" val="3499392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675</Words>
  <Application>Microsoft Office PowerPoint</Application>
  <PresentationFormat>全屏显示(4:3)</PresentationFormat>
  <Paragraphs>48</Paragraphs>
  <Slides>15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17" baseType="lpstr">
      <vt:lpstr>Office 主题</vt:lpstr>
      <vt:lpstr>公式</vt:lpstr>
      <vt:lpstr>第二节固定资产形成和使用统计</vt:lpstr>
      <vt:lpstr>一、固定资产投资额的分类</vt:lpstr>
      <vt:lpstr>(三)固定资产投资额的计算</vt:lpstr>
      <vt:lpstr>二 、企业新增固定资产</vt:lpstr>
      <vt:lpstr>PowerPoint 演示文稿</vt:lpstr>
      <vt:lpstr>PowerPoint 演示文稿</vt:lpstr>
      <vt:lpstr>三、固定资产折旧和更新统计</vt:lpstr>
      <vt:lpstr>（一）固定资产计提折旧的范围 </vt:lpstr>
      <vt:lpstr>（二）固定资产折旧的方法</vt:lpstr>
      <vt:lpstr>PowerPoint 演示文稿</vt:lpstr>
      <vt:lpstr>PowerPoint 演示文稿</vt:lpstr>
      <vt:lpstr>（三）固定资产磨损系数和有用 系数</vt:lpstr>
      <vt:lpstr>四、固定资产利用统计</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第二节固定资产形成和再生产统计</dc:title>
  <dc:creator>Administrator</dc:creator>
  <cp:lastModifiedBy>hp</cp:lastModifiedBy>
  <cp:revision>5</cp:revision>
  <dcterms:created xsi:type="dcterms:W3CDTF">2015-05-25T14:00:05Z</dcterms:created>
  <dcterms:modified xsi:type="dcterms:W3CDTF">2015-05-25T23:50:10Z</dcterms:modified>
</cp:coreProperties>
</file>