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62" r:id="rId2"/>
    <p:sldId id="263" r:id="rId3"/>
    <p:sldId id="264" r:id="rId4"/>
    <p:sldId id="265" r:id="rId5"/>
    <p:sldId id="268" r:id="rId6"/>
    <p:sldId id="269"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37" autoAdjust="0"/>
  </p:normalViewPr>
  <p:slideViewPr>
    <p:cSldViewPr>
      <p:cViewPr varScale="1">
        <p:scale>
          <a:sx n="72" d="100"/>
          <a:sy n="72" d="100"/>
        </p:scale>
        <p:origin x="-76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34165438-D010-45C2-ABE2-D39567059CC6}" type="datetimeFigureOut">
              <a:rPr lang="zh-CN" altLang="en-US" smtClean="0"/>
              <a:pPr/>
              <a:t>2013/3/19</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E562AF12-298A-47EF-974B-0C932650A00A}"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4165438-D010-45C2-ABE2-D39567059CC6}" type="datetimeFigureOut">
              <a:rPr lang="zh-CN" altLang="en-US" smtClean="0"/>
              <a:pPr/>
              <a:t>2013/3/19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62AF12-298A-47EF-974B-0C932650A00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4165438-D010-45C2-ABE2-D39567059CC6}" type="datetimeFigureOut">
              <a:rPr lang="zh-CN" altLang="en-US" smtClean="0"/>
              <a:pPr/>
              <a:t>2013/3/19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62AF12-298A-47EF-974B-0C932650A00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34165438-D010-45C2-ABE2-D39567059CC6}" type="datetimeFigureOut">
              <a:rPr lang="zh-CN" altLang="en-US" smtClean="0"/>
              <a:pPr/>
              <a:t>2013/3/19</a:t>
            </a:fld>
            <a:endParaRPr lang="zh-CN" altLang="en-US"/>
          </a:p>
        </p:txBody>
      </p:sp>
      <p:sp>
        <p:nvSpPr>
          <p:cNvPr id="9" name="灯片编号占位符 8"/>
          <p:cNvSpPr>
            <a:spLocks noGrp="1"/>
          </p:cNvSpPr>
          <p:nvPr>
            <p:ph type="sldNum" sz="quarter" idx="15"/>
          </p:nvPr>
        </p:nvSpPr>
        <p:spPr/>
        <p:txBody>
          <a:bodyPr rtlCol="0"/>
          <a:lstStyle/>
          <a:p>
            <a:fld id="{E562AF12-298A-47EF-974B-0C932650A00A}"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34165438-D010-45C2-ABE2-D39567059CC6}" type="datetimeFigureOut">
              <a:rPr lang="zh-CN" altLang="en-US" smtClean="0"/>
              <a:pPr/>
              <a:t>2013/3/19</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E562AF12-298A-47EF-974B-0C932650A00A}"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34165438-D010-45C2-ABE2-D39567059CC6}" type="datetimeFigureOut">
              <a:rPr lang="zh-CN" altLang="en-US" smtClean="0"/>
              <a:pPr/>
              <a:t>2013/3/19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62AF12-298A-47EF-974B-0C932650A00A}"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34165438-D010-45C2-ABE2-D39567059CC6}" type="datetimeFigureOut">
              <a:rPr lang="zh-CN" altLang="en-US" smtClean="0"/>
              <a:pPr/>
              <a:t>2013/3/19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562AF12-298A-47EF-974B-0C932650A00A}"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34165438-D010-45C2-ABE2-D39567059CC6}" type="datetimeFigureOut">
              <a:rPr lang="zh-CN" altLang="en-US" smtClean="0"/>
              <a:pPr/>
              <a:t>2013/3/19</a:t>
            </a:fld>
            <a:endParaRPr lang="zh-CN" altLang="en-US"/>
          </a:p>
        </p:txBody>
      </p:sp>
      <p:sp>
        <p:nvSpPr>
          <p:cNvPr id="7" name="灯片编号占位符 6"/>
          <p:cNvSpPr>
            <a:spLocks noGrp="1"/>
          </p:cNvSpPr>
          <p:nvPr>
            <p:ph type="sldNum" sz="quarter" idx="11"/>
          </p:nvPr>
        </p:nvSpPr>
        <p:spPr/>
        <p:txBody>
          <a:bodyPr rtlCol="0"/>
          <a:lstStyle/>
          <a:p>
            <a:fld id="{E562AF12-298A-47EF-974B-0C932650A00A}"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165438-D010-45C2-ABE2-D39567059CC6}" type="datetimeFigureOut">
              <a:rPr lang="zh-CN" altLang="en-US" smtClean="0"/>
              <a:pPr/>
              <a:t>2013/3/19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562AF12-298A-47EF-974B-0C932650A00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34165438-D010-45C2-ABE2-D39567059CC6}" type="datetimeFigureOut">
              <a:rPr lang="zh-CN" altLang="en-US" smtClean="0"/>
              <a:pPr/>
              <a:t>2013/3/19</a:t>
            </a:fld>
            <a:endParaRPr lang="zh-CN" altLang="en-US"/>
          </a:p>
        </p:txBody>
      </p:sp>
      <p:sp>
        <p:nvSpPr>
          <p:cNvPr id="22" name="灯片编号占位符 21"/>
          <p:cNvSpPr>
            <a:spLocks noGrp="1"/>
          </p:cNvSpPr>
          <p:nvPr>
            <p:ph type="sldNum" sz="quarter" idx="15"/>
          </p:nvPr>
        </p:nvSpPr>
        <p:spPr/>
        <p:txBody>
          <a:bodyPr rtlCol="0"/>
          <a:lstStyle/>
          <a:p>
            <a:fld id="{E562AF12-298A-47EF-974B-0C932650A00A}"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34165438-D010-45C2-ABE2-D39567059CC6}" type="datetimeFigureOut">
              <a:rPr lang="zh-CN" altLang="en-US" smtClean="0"/>
              <a:pPr/>
              <a:t>2013/3/19</a:t>
            </a:fld>
            <a:endParaRPr lang="zh-CN" altLang="en-US"/>
          </a:p>
        </p:txBody>
      </p:sp>
      <p:sp>
        <p:nvSpPr>
          <p:cNvPr id="18" name="灯片编号占位符 17"/>
          <p:cNvSpPr>
            <a:spLocks noGrp="1"/>
          </p:cNvSpPr>
          <p:nvPr>
            <p:ph type="sldNum" sz="quarter" idx="11"/>
          </p:nvPr>
        </p:nvSpPr>
        <p:spPr/>
        <p:txBody>
          <a:bodyPr rtlCol="0"/>
          <a:lstStyle/>
          <a:p>
            <a:fld id="{E562AF12-298A-47EF-974B-0C932650A00A}"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4165438-D010-45C2-ABE2-D39567059CC6}" type="datetimeFigureOut">
              <a:rPr lang="zh-CN" altLang="en-US" smtClean="0"/>
              <a:pPr/>
              <a:t>2013/3/19</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562AF12-298A-47EF-974B-0C932650A00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268760"/>
            <a:ext cx="7772400" cy="1368152"/>
          </a:xfrm>
        </p:spPr>
        <p:txBody>
          <a:bodyPr>
            <a:normAutofit fontScale="90000"/>
          </a:bodyPr>
          <a:lstStyle/>
          <a:p>
            <a:pPr algn="ctr"/>
            <a:r>
              <a:rPr lang="zh-CN" altLang="en-US" sz="6000" b="1" dirty="0" smtClean="0"/>
              <a:t>理查德</a:t>
            </a:r>
            <a:r>
              <a:rPr lang="en-US" altLang="zh-CN" sz="6000" b="1" dirty="0" smtClean="0"/>
              <a:t>·</a:t>
            </a:r>
            <a:r>
              <a:rPr lang="zh-CN" altLang="en-US" sz="6000" b="1" dirty="0" smtClean="0"/>
              <a:t>坎蒂隆经济理论思想</a:t>
            </a:r>
            <a:endParaRPr lang="zh-CN" altLang="en-US" sz="6000" b="1" dirty="0"/>
          </a:p>
        </p:txBody>
      </p:sp>
      <p:sp>
        <p:nvSpPr>
          <p:cNvPr id="3" name="副标题 2"/>
          <p:cNvSpPr>
            <a:spLocks noGrp="1"/>
          </p:cNvSpPr>
          <p:nvPr>
            <p:ph type="subTitle" idx="1"/>
          </p:nvPr>
        </p:nvSpPr>
        <p:spPr>
          <a:xfrm>
            <a:off x="1259632" y="3356992"/>
            <a:ext cx="6400800" cy="1752600"/>
          </a:xfrm>
        </p:spPr>
        <p:txBody>
          <a:bodyPr>
            <a:normAutofit/>
          </a:bodyPr>
          <a:lstStyle/>
          <a:p>
            <a:pPr algn="ctr"/>
            <a:r>
              <a:rPr lang="zh-CN" altLang="en-US" sz="3600" dirty="0" smtClean="0">
                <a:solidFill>
                  <a:schemeClr val="tx1"/>
                </a:solidFill>
              </a:rPr>
              <a:t> 一、货币理论</a:t>
            </a:r>
            <a:endParaRPr lang="en-US" altLang="zh-CN" sz="3600" dirty="0" smtClean="0">
              <a:solidFill>
                <a:schemeClr val="tx1"/>
              </a:solidFill>
            </a:endParaRPr>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4400" b="1" dirty="0" smtClean="0"/>
              <a:t>理查德</a:t>
            </a:r>
            <a:r>
              <a:rPr lang="en-US" altLang="zh-CN" sz="4400" b="1" dirty="0" smtClean="0"/>
              <a:t>·</a:t>
            </a:r>
            <a:r>
              <a:rPr lang="zh-CN" altLang="en-US" sz="4400" b="1" dirty="0" smtClean="0"/>
              <a:t>坎蒂隆经济理论思想</a:t>
            </a:r>
            <a:endParaRPr lang="zh-CN" altLang="en-US" sz="4400" dirty="0"/>
          </a:p>
        </p:txBody>
      </p:sp>
      <p:sp>
        <p:nvSpPr>
          <p:cNvPr id="3" name="内容占位符 2"/>
          <p:cNvSpPr>
            <a:spLocks noGrp="1"/>
          </p:cNvSpPr>
          <p:nvPr>
            <p:ph sz="quarter" idx="1"/>
          </p:nvPr>
        </p:nvSpPr>
        <p:spPr/>
        <p:txBody>
          <a:bodyPr/>
          <a:lstStyle/>
          <a:p>
            <a:r>
              <a:rPr lang="zh-CN" altLang="en-US" dirty="0" smtClean="0"/>
              <a:t>坎蒂隆正确地认为，货币用其他商品一样，必然具有内在价值。</a:t>
            </a:r>
            <a:endParaRPr lang="en-US" altLang="zh-CN" dirty="0" smtClean="0"/>
          </a:p>
          <a:p>
            <a:r>
              <a:rPr lang="zh-CN" altLang="en-US" dirty="0" smtClean="0"/>
              <a:t>坎蒂隆坚持认为，金银不知具有象征价值，而且必须具有内在真实价值，既生产金银时所消耗的土地和劳动的数量。这表明他即接近与正确地理解货币的本质。</a:t>
            </a:r>
            <a:endParaRPr lang="en-US" altLang="zh-CN" dirty="0" smtClean="0"/>
          </a:p>
          <a:p>
            <a:r>
              <a:rPr lang="zh-CN" altLang="en-US" dirty="0" smtClean="0"/>
              <a:t>坎蒂隆考察了货币的起源和作用，他认为，在交换过程中，人们需要寻找一种共同尺度，以衡量他们所希望交换的商品的比例和价值，这种共同的尺度就是交换价值，也就是货币。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4400" b="1" dirty="0" smtClean="0"/>
              <a:t>理查德</a:t>
            </a:r>
            <a:r>
              <a:rPr lang="en-US" altLang="zh-CN" sz="4400" b="1" dirty="0" smtClean="0"/>
              <a:t>·</a:t>
            </a:r>
            <a:r>
              <a:rPr lang="zh-CN" altLang="en-US" sz="4400" b="1" dirty="0" smtClean="0"/>
              <a:t>坎蒂隆经济理论思想</a:t>
            </a:r>
            <a:endParaRPr lang="zh-CN" altLang="en-US" sz="4400" dirty="0"/>
          </a:p>
        </p:txBody>
      </p:sp>
      <p:sp>
        <p:nvSpPr>
          <p:cNvPr id="3" name="内容占位符 2"/>
          <p:cNvSpPr>
            <a:spLocks noGrp="1"/>
          </p:cNvSpPr>
          <p:nvPr>
            <p:ph sz="quarter" idx="1"/>
          </p:nvPr>
        </p:nvSpPr>
        <p:spPr/>
        <p:txBody>
          <a:bodyPr/>
          <a:lstStyle/>
          <a:p>
            <a:r>
              <a:rPr lang="zh-CN" altLang="en-US" dirty="0" smtClean="0"/>
              <a:t>坎蒂隆对金银充当货币材料的必然性做出了出色的发挥，并进一步分析说，由于黄金和白银具有同在他们的生产中所使用的土地和劳动的数量成比例的价值，因此从土地与劳动的数量成比例的价值，因此从土地与劳动的角度看，必须在事实上和现实中同他们所交换的物品相等。</a:t>
            </a:r>
            <a:endParaRPr lang="en-US" altLang="zh-CN" dirty="0" smtClean="0"/>
          </a:p>
          <a:p>
            <a:r>
              <a:rPr lang="zh-CN" altLang="en-US" dirty="0" smtClean="0"/>
              <a:t>坎蒂隆还对流通中货币两和商品价格之间的关系进行了考察，是早期货币数量论的较为完整的表达者。他明确提出了“一国中的货币充裕与稀缺永远会提高或降低交易之中的一切东西的价格”的观点。</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4400" b="1" dirty="0" smtClean="0"/>
              <a:t>理查德</a:t>
            </a:r>
            <a:r>
              <a:rPr lang="en-US" altLang="zh-CN" sz="4400" b="1" dirty="0" smtClean="0"/>
              <a:t>·</a:t>
            </a:r>
            <a:r>
              <a:rPr lang="zh-CN" altLang="en-US" sz="4400" b="1" dirty="0" smtClean="0"/>
              <a:t>坎蒂隆经济理论思想</a:t>
            </a:r>
            <a:endParaRPr lang="zh-CN" altLang="en-US" sz="4400" dirty="0"/>
          </a:p>
        </p:txBody>
      </p:sp>
      <p:sp>
        <p:nvSpPr>
          <p:cNvPr id="3" name="内容占位符 2"/>
          <p:cNvSpPr>
            <a:spLocks noGrp="1"/>
          </p:cNvSpPr>
          <p:nvPr>
            <p:ph sz="quarter" idx="1"/>
          </p:nvPr>
        </p:nvSpPr>
        <p:spPr/>
        <p:txBody>
          <a:bodyPr/>
          <a:lstStyle/>
          <a:p>
            <a:r>
              <a:rPr lang="zh-CN" altLang="en-US" dirty="0" smtClean="0"/>
              <a:t>坎蒂隆以独特的方式论述了流通货币量增加引起商品价格上涨的机制。他认为不论有哪一种原因引起流通中货币量的增加，都会引起商品价格的上涨。</a:t>
            </a:r>
            <a:endParaRPr lang="en-US" altLang="zh-CN" dirty="0" smtClean="0"/>
          </a:p>
          <a:p>
            <a:r>
              <a:rPr lang="zh-CN" altLang="en-US" dirty="0" smtClean="0"/>
              <a:t>流通中货币量增加所引起的物价上涨的程度，取决于增加的货币量所造成的消费和疏通状况的变化，而这一变化在不同的商品方面，情况是不一样的。</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268760"/>
            <a:ext cx="7772400" cy="1368152"/>
          </a:xfrm>
        </p:spPr>
        <p:txBody>
          <a:bodyPr>
            <a:normAutofit fontScale="90000"/>
          </a:bodyPr>
          <a:lstStyle/>
          <a:p>
            <a:pPr algn="ctr"/>
            <a:r>
              <a:rPr lang="zh-CN" altLang="en-US" sz="6000" b="1" dirty="0" smtClean="0"/>
              <a:t>理查德</a:t>
            </a:r>
            <a:r>
              <a:rPr lang="en-US" altLang="zh-CN" sz="6000" b="1" dirty="0" smtClean="0"/>
              <a:t>·</a:t>
            </a:r>
            <a:r>
              <a:rPr lang="zh-CN" altLang="en-US" sz="6000" b="1" dirty="0" smtClean="0"/>
              <a:t>坎蒂隆经济理论思想</a:t>
            </a:r>
            <a:endParaRPr lang="zh-CN" altLang="en-US" sz="6000" b="1" dirty="0"/>
          </a:p>
        </p:txBody>
      </p:sp>
      <p:sp>
        <p:nvSpPr>
          <p:cNvPr id="3" name="副标题 2"/>
          <p:cNvSpPr>
            <a:spLocks noGrp="1"/>
          </p:cNvSpPr>
          <p:nvPr>
            <p:ph type="subTitle" idx="1"/>
          </p:nvPr>
        </p:nvSpPr>
        <p:spPr>
          <a:xfrm>
            <a:off x="1259632" y="3356992"/>
            <a:ext cx="6400800" cy="1752600"/>
          </a:xfrm>
        </p:spPr>
        <p:txBody>
          <a:bodyPr>
            <a:normAutofit/>
          </a:bodyPr>
          <a:lstStyle/>
          <a:p>
            <a:pPr algn="ctr"/>
            <a:r>
              <a:rPr lang="zh-CN" altLang="en-US" sz="3600" dirty="0" smtClean="0">
                <a:solidFill>
                  <a:schemeClr val="tx1"/>
                </a:solidFill>
              </a:rPr>
              <a:t> 二、利息理论</a:t>
            </a:r>
            <a:endParaRPr lang="en-US" altLang="zh-CN" sz="3600" dirty="0" smtClean="0">
              <a:solidFill>
                <a:schemeClr val="tx1"/>
              </a:solidFill>
            </a:endParaRPr>
          </a:p>
        </p:txBody>
      </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4400" b="1" dirty="0" smtClean="0"/>
              <a:t>理查德</a:t>
            </a:r>
            <a:r>
              <a:rPr lang="en-US" altLang="zh-CN" sz="4400" b="1" dirty="0" smtClean="0"/>
              <a:t>·</a:t>
            </a:r>
            <a:r>
              <a:rPr lang="zh-CN" altLang="en-US" sz="4400" b="1" dirty="0" smtClean="0"/>
              <a:t>坎蒂隆经济理论思想</a:t>
            </a:r>
            <a:endParaRPr lang="zh-CN" altLang="en-US" sz="4400" dirty="0"/>
          </a:p>
        </p:txBody>
      </p:sp>
      <p:sp>
        <p:nvSpPr>
          <p:cNvPr id="3" name="内容占位符 2"/>
          <p:cNvSpPr>
            <a:spLocks noGrp="1"/>
          </p:cNvSpPr>
          <p:nvPr>
            <p:ph sz="quarter" idx="1"/>
          </p:nvPr>
        </p:nvSpPr>
        <p:spPr/>
        <p:txBody>
          <a:bodyPr/>
          <a:lstStyle/>
          <a:p>
            <a:r>
              <a:rPr lang="zh-CN" altLang="en-US" dirty="0" smtClean="0"/>
              <a:t>在坎蒂隆以前的的经济学家中，特别是在配第那里，利息是同地租联系在一起的，是地租的一个派生形式。坎蒂隆则正确地认为，利润是利息的基础，后又进而认为，利息就是以业主所能获得的利润为基础的。</a:t>
            </a:r>
            <a:endParaRPr lang="en-US" altLang="zh-CN" dirty="0" smtClean="0"/>
          </a:p>
          <a:p>
            <a:r>
              <a:rPr lang="zh-CN" altLang="en-US" dirty="0" smtClean="0"/>
              <a:t>坎蒂隆反对国家人为地规定利息率，提出如果君主希望通过法律来调节利息率，这一调节必须以最高等级或大致相当于此的现行市场利息率为基础，否则法律就不会有效力</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288</TotalTime>
  <Words>495</Words>
  <Application>Microsoft Office PowerPoint</Application>
  <PresentationFormat>全屏显示(4:3)</PresentationFormat>
  <Paragraphs>17</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凸显</vt:lpstr>
      <vt:lpstr>理查德·坎蒂隆经济理论思想</vt:lpstr>
      <vt:lpstr>理查德·坎蒂隆经济理论思想</vt:lpstr>
      <vt:lpstr>理查德·坎蒂隆经济理论思想</vt:lpstr>
      <vt:lpstr>理查德·坎蒂隆经济理论思想</vt:lpstr>
      <vt:lpstr>理查德·坎蒂隆经济理论思想</vt:lpstr>
      <vt:lpstr>理查德·坎蒂隆经济理论思想</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理查德·坎蒂隆经济理论思想</dc:title>
  <dc:creator>游戏</dc:creator>
  <cp:lastModifiedBy>游戏</cp:lastModifiedBy>
  <cp:revision>32</cp:revision>
  <dcterms:created xsi:type="dcterms:W3CDTF">2013-03-18T09:48:17Z</dcterms:created>
  <dcterms:modified xsi:type="dcterms:W3CDTF">2013-03-19T04:36:37Z</dcterms:modified>
</cp:coreProperties>
</file>